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9" r:id="rId1"/>
  </p:sldMasterIdLst>
  <p:notesMasterIdLst>
    <p:notesMasterId r:id="rId29"/>
  </p:notesMasterIdLst>
  <p:sldIdLst>
    <p:sldId id="303" r:id="rId2"/>
    <p:sldId id="275" r:id="rId3"/>
    <p:sldId id="276" r:id="rId4"/>
    <p:sldId id="277" r:id="rId5"/>
    <p:sldId id="278" r:id="rId6"/>
    <p:sldId id="297" r:id="rId7"/>
    <p:sldId id="296" r:id="rId8"/>
    <p:sldId id="298" r:id="rId9"/>
    <p:sldId id="293" r:id="rId10"/>
    <p:sldId id="313" r:id="rId11"/>
    <p:sldId id="299" r:id="rId12"/>
    <p:sldId id="302" r:id="rId13"/>
    <p:sldId id="300" r:id="rId14"/>
    <p:sldId id="307" r:id="rId15"/>
    <p:sldId id="308" r:id="rId16"/>
    <p:sldId id="305" r:id="rId17"/>
    <p:sldId id="294" r:id="rId18"/>
    <p:sldId id="304" r:id="rId19"/>
    <p:sldId id="306" r:id="rId20"/>
    <p:sldId id="283" r:id="rId21"/>
    <p:sldId id="309" r:id="rId22"/>
    <p:sldId id="286" r:id="rId23"/>
    <p:sldId id="310" r:id="rId24"/>
    <p:sldId id="311" r:id="rId25"/>
    <p:sldId id="312" r:id="rId26"/>
    <p:sldId id="281"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9" autoAdjust="0"/>
    <p:restoredTop sz="94660"/>
  </p:normalViewPr>
  <p:slideViewPr>
    <p:cSldViewPr snapToGrid="0">
      <p:cViewPr varScale="1">
        <p:scale>
          <a:sx n="74" d="100"/>
          <a:sy n="74" d="100"/>
        </p:scale>
        <p:origin x="444" y="60"/>
      </p:cViewPr>
      <p:guideLst/>
    </p:cSldViewPr>
  </p:slideViewPr>
  <p:notesTextViewPr>
    <p:cViewPr>
      <p:scale>
        <a:sx n="1" d="1"/>
        <a:sy n="1" d="1"/>
      </p:scale>
      <p:origin x="0" y="0"/>
    </p:cViewPr>
  </p:notesTextViewPr>
  <p:sorterViewPr>
    <p:cViewPr>
      <p:scale>
        <a:sx n="100" d="100"/>
        <a:sy n="100" d="100"/>
      </p:scale>
      <p:origin x="0" y="-57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CF0C94-743E-48BA-A847-F87C4C638A4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F0D976-3F5D-4668-B481-90465E719D72}">
      <dgm:prSet/>
      <dgm:spPr/>
      <dgm:t>
        <a:bodyPr/>
        <a:lstStyle/>
        <a:p>
          <a:r>
            <a:rPr lang="en-US" dirty="0"/>
            <a:t>What is the Redundancy </a:t>
          </a:r>
          <a:r>
            <a:rPr lang="en-US" dirty="0">
              <a:latin typeface="Calibri" panose="020F0502020204030204" pitchFamily="34" charset="0"/>
              <a:cs typeface="Calibri" panose="020F0502020204030204" pitchFamily="34" charset="0"/>
            </a:rPr>
            <a:t>?</a:t>
          </a:r>
        </a:p>
      </dgm:t>
    </dgm:pt>
    <dgm:pt modelId="{C64EC8A9-20A6-4CDB-A1E3-38DA57D741CC}" type="parTrans" cxnId="{A37A29BB-AF49-49CC-80B9-489E006581CA}">
      <dgm:prSet/>
      <dgm:spPr/>
      <dgm:t>
        <a:bodyPr/>
        <a:lstStyle/>
        <a:p>
          <a:endParaRPr lang="en-US"/>
        </a:p>
      </dgm:t>
    </dgm:pt>
    <dgm:pt modelId="{9CD5F125-EA84-4B15-B993-F8A94E0F8535}" type="sibTrans" cxnId="{A37A29BB-AF49-49CC-80B9-489E006581CA}">
      <dgm:prSet/>
      <dgm:spPr/>
      <dgm:t>
        <a:bodyPr/>
        <a:lstStyle/>
        <a:p>
          <a:endParaRPr lang="en-US"/>
        </a:p>
      </dgm:t>
    </dgm:pt>
    <dgm:pt modelId="{6493CE81-32AF-4801-BC5A-016726B7E3C0}">
      <dgm:prSet/>
      <dgm:spPr/>
      <dgm:t>
        <a:bodyPr/>
        <a:lstStyle/>
        <a:p>
          <a:r>
            <a:rPr lang="en-US" dirty="0"/>
            <a:t>What is Spanning Tree Protocol </a:t>
          </a:r>
          <a:r>
            <a:rPr lang="en-US" dirty="0">
              <a:latin typeface="Calibri" panose="020F0502020204030204" pitchFamily="34" charset="0"/>
              <a:cs typeface="Calibri" panose="020F0502020204030204" pitchFamily="34" charset="0"/>
            </a:rPr>
            <a:t>?</a:t>
          </a:r>
          <a:endParaRPr lang="en-US" dirty="0"/>
        </a:p>
      </dgm:t>
    </dgm:pt>
    <dgm:pt modelId="{955F8E8B-61F7-4091-9507-9E7893F022F1}" type="parTrans" cxnId="{993EB530-FA7B-472D-9883-C596BE962D0F}">
      <dgm:prSet/>
      <dgm:spPr/>
      <dgm:t>
        <a:bodyPr/>
        <a:lstStyle/>
        <a:p>
          <a:endParaRPr lang="en-US"/>
        </a:p>
      </dgm:t>
    </dgm:pt>
    <dgm:pt modelId="{6FFBDAA0-F450-4118-83F0-8965AB345472}" type="sibTrans" cxnId="{993EB530-FA7B-472D-9883-C596BE962D0F}">
      <dgm:prSet/>
      <dgm:spPr/>
      <dgm:t>
        <a:bodyPr/>
        <a:lstStyle/>
        <a:p>
          <a:endParaRPr lang="en-US"/>
        </a:p>
      </dgm:t>
    </dgm:pt>
    <dgm:pt modelId="{419F4769-D204-441A-AB52-A4290796F183}">
      <dgm:prSet/>
      <dgm:spPr/>
      <dgm:t>
        <a:bodyPr/>
        <a:lstStyle/>
        <a:p>
          <a:r>
            <a:rPr lang="en-US" dirty="0"/>
            <a:t>How Spanning Tree protocol works </a:t>
          </a:r>
          <a:r>
            <a:rPr lang="en-US" dirty="0">
              <a:latin typeface="Calibri" panose="020F0502020204030204" pitchFamily="34" charset="0"/>
              <a:cs typeface="Calibri" panose="020F0502020204030204" pitchFamily="34" charset="0"/>
            </a:rPr>
            <a:t>?</a:t>
          </a:r>
          <a:endParaRPr lang="en-US" dirty="0"/>
        </a:p>
      </dgm:t>
    </dgm:pt>
    <dgm:pt modelId="{0A38044F-2DBE-4AE8-9807-7F5067C24933}" type="parTrans" cxnId="{03550EE8-37F7-45A3-A7A7-EFD919F50949}">
      <dgm:prSet/>
      <dgm:spPr/>
      <dgm:t>
        <a:bodyPr/>
        <a:lstStyle/>
        <a:p>
          <a:endParaRPr lang="en-US"/>
        </a:p>
      </dgm:t>
    </dgm:pt>
    <dgm:pt modelId="{AECAFF15-C510-41A5-90BB-AAF74CF71397}" type="sibTrans" cxnId="{03550EE8-37F7-45A3-A7A7-EFD919F50949}">
      <dgm:prSet/>
      <dgm:spPr/>
      <dgm:t>
        <a:bodyPr/>
        <a:lstStyle/>
        <a:p>
          <a:endParaRPr lang="en-US"/>
        </a:p>
      </dgm:t>
    </dgm:pt>
    <dgm:pt modelId="{C5D588C4-48F8-4A1E-A791-A163DBE5C19B}">
      <dgm:prSet/>
      <dgm:spPr/>
      <dgm:t>
        <a:bodyPr/>
        <a:lstStyle/>
        <a:p>
          <a:r>
            <a:rPr lang="en-US" dirty="0"/>
            <a:t>How STP prevent formation of loops  in network </a:t>
          </a:r>
          <a:r>
            <a:rPr lang="en-US" dirty="0">
              <a:latin typeface="Calibri" panose="020F0502020204030204" pitchFamily="34" charset="0"/>
              <a:cs typeface="Calibri" panose="020F0502020204030204" pitchFamily="34" charset="0"/>
            </a:rPr>
            <a:t>?</a:t>
          </a:r>
          <a:endParaRPr lang="en-US" dirty="0"/>
        </a:p>
      </dgm:t>
    </dgm:pt>
    <dgm:pt modelId="{9915F112-601D-4A71-93AD-CE5B0F0745E4}" type="parTrans" cxnId="{C88D5FE9-8F39-4843-885C-6755AA7828D4}">
      <dgm:prSet/>
      <dgm:spPr/>
      <dgm:t>
        <a:bodyPr/>
        <a:lstStyle/>
        <a:p>
          <a:endParaRPr lang="en-US"/>
        </a:p>
      </dgm:t>
    </dgm:pt>
    <dgm:pt modelId="{69574121-B8E4-4269-9507-C00A12DC6ACB}" type="sibTrans" cxnId="{C88D5FE9-8F39-4843-885C-6755AA7828D4}">
      <dgm:prSet/>
      <dgm:spPr/>
      <dgm:t>
        <a:bodyPr/>
        <a:lstStyle/>
        <a:p>
          <a:endParaRPr lang="en-US"/>
        </a:p>
      </dgm:t>
    </dgm:pt>
    <dgm:pt modelId="{3D305986-6F4A-4786-B34D-EF3E43879410}" type="pres">
      <dgm:prSet presAssocID="{10CF0C94-743E-48BA-A847-F87C4C638A4A}" presName="root" presStyleCnt="0">
        <dgm:presLayoutVars>
          <dgm:dir/>
          <dgm:resizeHandles val="exact"/>
        </dgm:presLayoutVars>
      </dgm:prSet>
      <dgm:spPr/>
    </dgm:pt>
    <dgm:pt modelId="{FF6F9440-EBAF-428F-B8A1-3097D7F90B9D}" type="pres">
      <dgm:prSet presAssocID="{44F0D976-3F5D-4668-B481-90465E719D72}" presName="compNode" presStyleCnt="0"/>
      <dgm:spPr/>
    </dgm:pt>
    <dgm:pt modelId="{3AF75FA3-2869-4C24-A8A6-68F6A6822DB3}" type="pres">
      <dgm:prSet presAssocID="{44F0D976-3F5D-4668-B481-90465E719D72}" presName="bgRect" presStyleLbl="bgShp" presStyleIdx="0" presStyleCnt="4"/>
      <dgm:spPr/>
    </dgm:pt>
    <dgm:pt modelId="{1925F305-0049-43FD-ADF8-069344D23AF3}" type="pres">
      <dgm:prSet presAssocID="{44F0D976-3F5D-4668-B481-90465E719D7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E4319EF-C390-4713-AB9D-0F37808AE12C}" type="pres">
      <dgm:prSet presAssocID="{44F0D976-3F5D-4668-B481-90465E719D72}" presName="spaceRect" presStyleCnt="0"/>
      <dgm:spPr/>
    </dgm:pt>
    <dgm:pt modelId="{D36768C5-B506-4074-946C-B31C01A4504A}" type="pres">
      <dgm:prSet presAssocID="{44F0D976-3F5D-4668-B481-90465E719D72}" presName="parTx" presStyleLbl="revTx" presStyleIdx="0" presStyleCnt="4">
        <dgm:presLayoutVars>
          <dgm:chMax val="0"/>
          <dgm:chPref val="0"/>
        </dgm:presLayoutVars>
      </dgm:prSet>
      <dgm:spPr/>
    </dgm:pt>
    <dgm:pt modelId="{B62088D5-A527-4972-B0FB-B70117505AE4}" type="pres">
      <dgm:prSet presAssocID="{9CD5F125-EA84-4B15-B993-F8A94E0F8535}" presName="sibTrans" presStyleCnt="0"/>
      <dgm:spPr/>
    </dgm:pt>
    <dgm:pt modelId="{CD4F1B72-2F4A-4813-9041-70B15F86C284}" type="pres">
      <dgm:prSet presAssocID="{6493CE81-32AF-4801-BC5A-016726B7E3C0}" presName="compNode" presStyleCnt="0"/>
      <dgm:spPr/>
    </dgm:pt>
    <dgm:pt modelId="{80EDAF61-3469-4768-81BC-2C959C7EC56C}" type="pres">
      <dgm:prSet presAssocID="{6493CE81-32AF-4801-BC5A-016726B7E3C0}" presName="bgRect" presStyleLbl="bgShp" presStyleIdx="1" presStyleCnt="4"/>
      <dgm:spPr/>
    </dgm:pt>
    <dgm:pt modelId="{BBA708BF-0FFE-42C4-940A-2B779FE2AA43}" type="pres">
      <dgm:prSet presAssocID="{6493CE81-32AF-4801-BC5A-016726B7E3C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BD05276B-D234-451E-AB8E-A6A300F48EFB}" type="pres">
      <dgm:prSet presAssocID="{6493CE81-32AF-4801-BC5A-016726B7E3C0}" presName="spaceRect" presStyleCnt="0"/>
      <dgm:spPr/>
    </dgm:pt>
    <dgm:pt modelId="{372967BD-311A-4467-9801-3498F450ABB4}" type="pres">
      <dgm:prSet presAssocID="{6493CE81-32AF-4801-BC5A-016726B7E3C0}" presName="parTx" presStyleLbl="revTx" presStyleIdx="1" presStyleCnt="4">
        <dgm:presLayoutVars>
          <dgm:chMax val="0"/>
          <dgm:chPref val="0"/>
        </dgm:presLayoutVars>
      </dgm:prSet>
      <dgm:spPr/>
    </dgm:pt>
    <dgm:pt modelId="{C78838AA-92FB-4D0B-9BDF-E570B19ABB73}" type="pres">
      <dgm:prSet presAssocID="{6FFBDAA0-F450-4118-83F0-8965AB345472}" presName="sibTrans" presStyleCnt="0"/>
      <dgm:spPr/>
    </dgm:pt>
    <dgm:pt modelId="{A27B23D6-30CA-41A7-AD77-DA16F6B59DEF}" type="pres">
      <dgm:prSet presAssocID="{419F4769-D204-441A-AB52-A4290796F183}" presName="compNode" presStyleCnt="0"/>
      <dgm:spPr/>
    </dgm:pt>
    <dgm:pt modelId="{D79840E1-C809-4F88-8079-CBF2CFF2E5C5}" type="pres">
      <dgm:prSet presAssocID="{419F4769-D204-441A-AB52-A4290796F183}" presName="bgRect" presStyleLbl="bgShp" presStyleIdx="2" presStyleCnt="4"/>
      <dgm:spPr/>
    </dgm:pt>
    <dgm:pt modelId="{D57C8B1D-5EE1-4860-8C1C-F6EA8769F67B}" type="pres">
      <dgm:prSet presAssocID="{419F4769-D204-441A-AB52-A4290796F18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 tree"/>
        </a:ext>
      </dgm:extLst>
    </dgm:pt>
    <dgm:pt modelId="{829B22E2-58B1-45ED-8A86-EE2871A8C0C3}" type="pres">
      <dgm:prSet presAssocID="{419F4769-D204-441A-AB52-A4290796F183}" presName="spaceRect" presStyleCnt="0"/>
      <dgm:spPr/>
    </dgm:pt>
    <dgm:pt modelId="{C2778E84-670B-4343-BFFB-BADC2947EDAA}" type="pres">
      <dgm:prSet presAssocID="{419F4769-D204-441A-AB52-A4290796F183}" presName="parTx" presStyleLbl="revTx" presStyleIdx="2" presStyleCnt="4">
        <dgm:presLayoutVars>
          <dgm:chMax val="0"/>
          <dgm:chPref val="0"/>
        </dgm:presLayoutVars>
      </dgm:prSet>
      <dgm:spPr/>
    </dgm:pt>
    <dgm:pt modelId="{5F6323DA-71A7-4E47-A9E8-5EF61BD68313}" type="pres">
      <dgm:prSet presAssocID="{AECAFF15-C510-41A5-90BB-AAF74CF71397}" presName="sibTrans" presStyleCnt="0"/>
      <dgm:spPr/>
    </dgm:pt>
    <dgm:pt modelId="{73F300C9-0199-4553-BA11-69348E25A688}" type="pres">
      <dgm:prSet presAssocID="{C5D588C4-48F8-4A1E-A791-A163DBE5C19B}" presName="compNode" presStyleCnt="0"/>
      <dgm:spPr/>
    </dgm:pt>
    <dgm:pt modelId="{28713876-FAF5-4BDD-AEAE-6BD3E25B2BF1}" type="pres">
      <dgm:prSet presAssocID="{C5D588C4-48F8-4A1E-A791-A163DBE5C19B}" presName="bgRect" presStyleLbl="bgShp" presStyleIdx="3" presStyleCnt="4"/>
      <dgm:spPr/>
    </dgm:pt>
    <dgm:pt modelId="{2B9DD8AB-12AD-4779-ABDE-BD56F6C7528C}" type="pres">
      <dgm:prSet presAssocID="{C5D588C4-48F8-4A1E-A791-A163DBE5C19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C3C4032F-65DB-4E58-B38E-AA384DEDED5F}" type="pres">
      <dgm:prSet presAssocID="{C5D588C4-48F8-4A1E-A791-A163DBE5C19B}" presName="spaceRect" presStyleCnt="0"/>
      <dgm:spPr/>
    </dgm:pt>
    <dgm:pt modelId="{6E254964-A2AA-4F83-9D8E-F42FC7912118}" type="pres">
      <dgm:prSet presAssocID="{C5D588C4-48F8-4A1E-A791-A163DBE5C19B}" presName="parTx" presStyleLbl="revTx" presStyleIdx="3" presStyleCnt="4">
        <dgm:presLayoutVars>
          <dgm:chMax val="0"/>
          <dgm:chPref val="0"/>
        </dgm:presLayoutVars>
      </dgm:prSet>
      <dgm:spPr/>
    </dgm:pt>
  </dgm:ptLst>
  <dgm:cxnLst>
    <dgm:cxn modelId="{EC50682C-D400-4A1A-AF5A-CA87D4A651C8}" type="presOf" srcId="{6493CE81-32AF-4801-BC5A-016726B7E3C0}" destId="{372967BD-311A-4467-9801-3498F450ABB4}" srcOrd="0" destOrd="0" presId="urn:microsoft.com/office/officeart/2018/2/layout/IconVerticalSolidList"/>
    <dgm:cxn modelId="{993EB530-FA7B-472D-9883-C596BE962D0F}" srcId="{10CF0C94-743E-48BA-A847-F87C4C638A4A}" destId="{6493CE81-32AF-4801-BC5A-016726B7E3C0}" srcOrd="1" destOrd="0" parTransId="{955F8E8B-61F7-4091-9507-9E7893F022F1}" sibTransId="{6FFBDAA0-F450-4118-83F0-8965AB345472}"/>
    <dgm:cxn modelId="{E1E5DC3A-7BD7-49B1-BF48-E1206A83D008}" type="presOf" srcId="{44F0D976-3F5D-4668-B481-90465E719D72}" destId="{D36768C5-B506-4074-946C-B31C01A4504A}" srcOrd="0" destOrd="0" presId="urn:microsoft.com/office/officeart/2018/2/layout/IconVerticalSolidList"/>
    <dgm:cxn modelId="{77A7DB79-E216-4CCF-B765-ED634D73C971}" type="presOf" srcId="{10CF0C94-743E-48BA-A847-F87C4C638A4A}" destId="{3D305986-6F4A-4786-B34D-EF3E43879410}" srcOrd="0" destOrd="0" presId="urn:microsoft.com/office/officeart/2018/2/layout/IconVerticalSolidList"/>
    <dgm:cxn modelId="{462E2485-33B8-4950-96AC-A34E9094FCE8}" type="presOf" srcId="{419F4769-D204-441A-AB52-A4290796F183}" destId="{C2778E84-670B-4343-BFFB-BADC2947EDAA}" srcOrd="0" destOrd="0" presId="urn:microsoft.com/office/officeart/2018/2/layout/IconVerticalSolidList"/>
    <dgm:cxn modelId="{007D8EB9-C60B-4FB7-9849-BF3138D4C37C}" type="presOf" srcId="{C5D588C4-48F8-4A1E-A791-A163DBE5C19B}" destId="{6E254964-A2AA-4F83-9D8E-F42FC7912118}" srcOrd="0" destOrd="0" presId="urn:microsoft.com/office/officeart/2018/2/layout/IconVerticalSolidList"/>
    <dgm:cxn modelId="{A37A29BB-AF49-49CC-80B9-489E006581CA}" srcId="{10CF0C94-743E-48BA-A847-F87C4C638A4A}" destId="{44F0D976-3F5D-4668-B481-90465E719D72}" srcOrd="0" destOrd="0" parTransId="{C64EC8A9-20A6-4CDB-A1E3-38DA57D741CC}" sibTransId="{9CD5F125-EA84-4B15-B993-F8A94E0F8535}"/>
    <dgm:cxn modelId="{03550EE8-37F7-45A3-A7A7-EFD919F50949}" srcId="{10CF0C94-743E-48BA-A847-F87C4C638A4A}" destId="{419F4769-D204-441A-AB52-A4290796F183}" srcOrd="2" destOrd="0" parTransId="{0A38044F-2DBE-4AE8-9807-7F5067C24933}" sibTransId="{AECAFF15-C510-41A5-90BB-AAF74CF71397}"/>
    <dgm:cxn modelId="{C88D5FE9-8F39-4843-885C-6755AA7828D4}" srcId="{10CF0C94-743E-48BA-A847-F87C4C638A4A}" destId="{C5D588C4-48F8-4A1E-A791-A163DBE5C19B}" srcOrd="3" destOrd="0" parTransId="{9915F112-601D-4A71-93AD-CE5B0F0745E4}" sibTransId="{69574121-B8E4-4269-9507-C00A12DC6ACB}"/>
    <dgm:cxn modelId="{7C62CB3E-5421-42BD-A60E-DC431797F241}" type="presParOf" srcId="{3D305986-6F4A-4786-B34D-EF3E43879410}" destId="{FF6F9440-EBAF-428F-B8A1-3097D7F90B9D}" srcOrd="0" destOrd="0" presId="urn:microsoft.com/office/officeart/2018/2/layout/IconVerticalSolidList"/>
    <dgm:cxn modelId="{26E017FF-3C5A-48B5-9A66-CFEB9FECF613}" type="presParOf" srcId="{FF6F9440-EBAF-428F-B8A1-3097D7F90B9D}" destId="{3AF75FA3-2869-4C24-A8A6-68F6A6822DB3}" srcOrd="0" destOrd="0" presId="urn:microsoft.com/office/officeart/2018/2/layout/IconVerticalSolidList"/>
    <dgm:cxn modelId="{5BA9D501-C654-4F10-BAD5-0F08466995D4}" type="presParOf" srcId="{FF6F9440-EBAF-428F-B8A1-3097D7F90B9D}" destId="{1925F305-0049-43FD-ADF8-069344D23AF3}" srcOrd="1" destOrd="0" presId="urn:microsoft.com/office/officeart/2018/2/layout/IconVerticalSolidList"/>
    <dgm:cxn modelId="{D3BE71AC-DBB5-4322-A566-1A51D4F76C21}" type="presParOf" srcId="{FF6F9440-EBAF-428F-B8A1-3097D7F90B9D}" destId="{FE4319EF-C390-4713-AB9D-0F37808AE12C}" srcOrd="2" destOrd="0" presId="urn:microsoft.com/office/officeart/2018/2/layout/IconVerticalSolidList"/>
    <dgm:cxn modelId="{421A0679-A6BB-4BFC-BF73-42B9F54F8097}" type="presParOf" srcId="{FF6F9440-EBAF-428F-B8A1-3097D7F90B9D}" destId="{D36768C5-B506-4074-946C-B31C01A4504A}" srcOrd="3" destOrd="0" presId="urn:microsoft.com/office/officeart/2018/2/layout/IconVerticalSolidList"/>
    <dgm:cxn modelId="{2594C36E-63D2-4717-AD76-4B93903EBE83}" type="presParOf" srcId="{3D305986-6F4A-4786-B34D-EF3E43879410}" destId="{B62088D5-A527-4972-B0FB-B70117505AE4}" srcOrd="1" destOrd="0" presId="urn:microsoft.com/office/officeart/2018/2/layout/IconVerticalSolidList"/>
    <dgm:cxn modelId="{9B64CFD6-BEAA-4C91-8D91-3055C0D60514}" type="presParOf" srcId="{3D305986-6F4A-4786-B34D-EF3E43879410}" destId="{CD4F1B72-2F4A-4813-9041-70B15F86C284}" srcOrd="2" destOrd="0" presId="urn:microsoft.com/office/officeart/2018/2/layout/IconVerticalSolidList"/>
    <dgm:cxn modelId="{5DCE4910-737C-497C-B834-69FA7C9B61D9}" type="presParOf" srcId="{CD4F1B72-2F4A-4813-9041-70B15F86C284}" destId="{80EDAF61-3469-4768-81BC-2C959C7EC56C}" srcOrd="0" destOrd="0" presId="urn:microsoft.com/office/officeart/2018/2/layout/IconVerticalSolidList"/>
    <dgm:cxn modelId="{5CF5694F-BC2F-473C-BCEE-CBDE62F7F5F0}" type="presParOf" srcId="{CD4F1B72-2F4A-4813-9041-70B15F86C284}" destId="{BBA708BF-0FFE-42C4-940A-2B779FE2AA43}" srcOrd="1" destOrd="0" presId="urn:microsoft.com/office/officeart/2018/2/layout/IconVerticalSolidList"/>
    <dgm:cxn modelId="{09948A34-F140-420F-A91D-25D54DCC309D}" type="presParOf" srcId="{CD4F1B72-2F4A-4813-9041-70B15F86C284}" destId="{BD05276B-D234-451E-AB8E-A6A300F48EFB}" srcOrd="2" destOrd="0" presId="urn:microsoft.com/office/officeart/2018/2/layout/IconVerticalSolidList"/>
    <dgm:cxn modelId="{B006972E-576B-4FCB-B9BC-C51209E8F31C}" type="presParOf" srcId="{CD4F1B72-2F4A-4813-9041-70B15F86C284}" destId="{372967BD-311A-4467-9801-3498F450ABB4}" srcOrd="3" destOrd="0" presId="urn:microsoft.com/office/officeart/2018/2/layout/IconVerticalSolidList"/>
    <dgm:cxn modelId="{1EB98819-04CD-437C-8643-6CF23E4D9E70}" type="presParOf" srcId="{3D305986-6F4A-4786-B34D-EF3E43879410}" destId="{C78838AA-92FB-4D0B-9BDF-E570B19ABB73}" srcOrd="3" destOrd="0" presId="urn:microsoft.com/office/officeart/2018/2/layout/IconVerticalSolidList"/>
    <dgm:cxn modelId="{CF11DC2A-7C32-4F44-8EA0-3F2AB3B92980}" type="presParOf" srcId="{3D305986-6F4A-4786-B34D-EF3E43879410}" destId="{A27B23D6-30CA-41A7-AD77-DA16F6B59DEF}" srcOrd="4" destOrd="0" presId="urn:microsoft.com/office/officeart/2018/2/layout/IconVerticalSolidList"/>
    <dgm:cxn modelId="{1FEB93CB-275C-4CCB-9643-F4958C5F8CB1}" type="presParOf" srcId="{A27B23D6-30CA-41A7-AD77-DA16F6B59DEF}" destId="{D79840E1-C809-4F88-8079-CBF2CFF2E5C5}" srcOrd="0" destOrd="0" presId="urn:microsoft.com/office/officeart/2018/2/layout/IconVerticalSolidList"/>
    <dgm:cxn modelId="{1ACEBE6C-1EB7-4D39-8849-9328AA69BF6B}" type="presParOf" srcId="{A27B23D6-30CA-41A7-AD77-DA16F6B59DEF}" destId="{D57C8B1D-5EE1-4860-8C1C-F6EA8769F67B}" srcOrd="1" destOrd="0" presId="urn:microsoft.com/office/officeart/2018/2/layout/IconVerticalSolidList"/>
    <dgm:cxn modelId="{B900C6A2-C916-4168-BCBA-7832D40447CC}" type="presParOf" srcId="{A27B23D6-30CA-41A7-AD77-DA16F6B59DEF}" destId="{829B22E2-58B1-45ED-8A86-EE2871A8C0C3}" srcOrd="2" destOrd="0" presId="urn:microsoft.com/office/officeart/2018/2/layout/IconVerticalSolidList"/>
    <dgm:cxn modelId="{D2FD0AAF-00B9-4730-904A-3270F3BE0A33}" type="presParOf" srcId="{A27B23D6-30CA-41A7-AD77-DA16F6B59DEF}" destId="{C2778E84-670B-4343-BFFB-BADC2947EDAA}" srcOrd="3" destOrd="0" presId="urn:microsoft.com/office/officeart/2018/2/layout/IconVerticalSolidList"/>
    <dgm:cxn modelId="{2781255B-4CCC-4FD6-96A4-11452179DA4B}" type="presParOf" srcId="{3D305986-6F4A-4786-B34D-EF3E43879410}" destId="{5F6323DA-71A7-4E47-A9E8-5EF61BD68313}" srcOrd="5" destOrd="0" presId="urn:microsoft.com/office/officeart/2018/2/layout/IconVerticalSolidList"/>
    <dgm:cxn modelId="{1B2BD281-5C69-439B-9287-0F1AF72FA0DA}" type="presParOf" srcId="{3D305986-6F4A-4786-B34D-EF3E43879410}" destId="{73F300C9-0199-4553-BA11-69348E25A688}" srcOrd="6" destOrd="0" presId="urn:microsoft.com/office/officeart/2018/2/layout/IconVerticalSolidList"/>
    <dgm:cxn modelId="{40F53EBD-6CAE-4F37-8E0E-5A8F910081D9}" type="presParOf" srcId="{73F300C9-0199-4553-BA11-69348E25A688}" destId="{28713876-FAF5-4BDD-AEAE-6BD3E25B2BF1}" srcOrd="0" destOrd="0" presId="urn:microsoft.com/office/officeart/2018/2/layout/IconVerticalSolidList"/>
    <dgm:cxn modelId="{CA83D771-C216-4CC9-BB6D-53D1E92D0F50}" type="presParOf" srcId="{73F300C9-0199-4553-BA11-69348E25A688}" destId="{2B9DD8AB-12AD-4779-ABDE-BD56F6C7528C}" srcOrd="1" destOrd="0" presId="urn:microsoft.com/office/officeart/2018/2/layout/IconVerticalSolidList"/>
    <dgm:cxn modelId="{D761AD9F-11F2-4AD2-BA4A-64352D749C01}" type="presParOf" srcId="{73F300C9-0199-4553-BA11-69348E25A688}" destId="{C3C4032F-65DB-4E58-B38E-AA384DEDED5F}" srcOrd="2" destOrd="0" presId="urn:microsoft.com/office/officeart/2018/2/layout/IconVerticalSolidList"/>
    <dgm:cxn modelId="{EBA881C7-9EB5-46C6-BE0A-B564F45F14F8}" type="presParOf" srcId="{73F300C9-0199-4553-BA11-69348E25A688}" destId="{6E254964-A2AA-4F83-9D8E-F42FC79121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75FA3-2869-4C24-A8A6-68F6A6822DB3}">
      <dsp:nvSpPr>
        <dsp:cNvPr id="0" name=""/>
        <dsp:cNvSpPr/>
      </dsp:nvSpPr>
      <dsp:spPr>
        <a:xfrm>
          <a:off x="0" y="1417"/>
          <a:ext cx="10088033" cy="7186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5F305-0049-43FD-ADF8-069344D23AF3}">
      <dsp:nvSpPr>
        <dsp:cNvPr id="0" name=""/>
        <dsp:cNvSpPr/>
      </dsp:nvSpPr>
      <dsp:spPr>
        <a:xfrm>
          <a:off x="217383" y="163108"/>
          <a:ext cx="395243" cy="3952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6768C5-B506-4074-946C-B31C01A4504A}">
      <dsp:nvSpPr>
        <dsp:cNvPr id="0" name=""/>
        <dsp:cNvSpPr/>
      </dsp:nvSpPr>
      <dsp:spPr>
        <a:xfrm>
          <a:off x="830010" y="1417"/>
          <a:ext cx="9258022" cy="718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4" tIns="76054" rIns="76054" bIns="76054" numCol="1" spcCol="1270" anchor="ctr" anchorCtr="0">
          <a:noAutofit/>
        </a:bodyPr>
        <a:lstStyle/>
        <a:p>
          <a:pPr marL="0" lvl="0" indent="0" algn="l" defTabSz="977900">
            <a:lnSpc>
              <a:spcPct val="90000"/>
            </a:lnSpc>
            <a:spcBef>
              <a:spcPct val="0"/>
            </a:spcBef>
            <a:spcAft>
              <a:spcPct val="35000"/>
            </a:spcAft>
            <a:buNone/>
          </a:pPr>
          <a:r>
            <a:rPr lang="en-US" sz="2200" kern="1200" dirty="0"/>
            <a:t>What is the Redundancy </a:t>
          </a:r>
          <a:r>
            <a:rPr lang="en-US" sz="2200" kern="1200" dirty="0">
              <a:latin typeface="Calibri" panose="020F0502020204030204" pitchFamily="34" charset="0"/>
              <a:cs typeface="Calibri" panose="020F0502020204030204" pitchFamily="34" charset="0"/>
            </a:rPr>
            <a:t>?</a:t>
          </a:r>
        </a:p>
      </dsp:txBody>
      <dsp:txXfrm>
        <a:off x="830010" y="1417"/>
        <a:ext cx="9258022" cy="718624"/>
      </dsp:txXfrm>
    </dsp:sp>
    <dsp:sp modelId="{80EDAF61-3469-4768-81BC-2C959C7EC56C}">
      <dsp:nvSpPr>
        <dsp:cNvPr id="0" name=""/>
        <dsp:cNvSpPr/>
      </dsp:nvSpPr>
      <dsp:spPr>
        <a:xfrm>
          <a:off x="0" y="899697"/>
          <a:ext cx="10088033" cy="7186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708BF-0FFE-42C4-940A-2B779FE2AA43}">
      <dsp:nvSpPr>
        <dsp:cNvPr id="0" name=""/>
        <dsp:cNvSpPr/>
      </dsp:nvSpPr>
      <dsp:spPr>
        <a:xfrm>
          <a:off x="217383" y="1061388"/>
          <a:ext cx="395243" cy="3952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2967BD-311A-4467-9801-3498F450ABB4}">
      <dsp:nvSpPr>
        <dsp:cNvPr id="0" name=""/>
        <dsp:cNvSpPr/>
      </dsp:nvSpPr>
      <dsp:spPr>
        <a:xfrm>
          <a:off x="830010" y="899697"/>
          <a:ext cx="9258022" cy="718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4" tIns="76054" rIns="76054" bIns="76054" numCol="1" spcCol="1270" anchor="ctr" anchorCtr="0">
          <a:noAutofit/>
        </a:bodyPr>
        <a:lstStyle/>
        <a:p>
          <a:pPr marL="0" lvl="0" indent="0" algn="l" defTabSz="977900">
            <a:lnSpc>
              <a:spcPct val="90000"/>
            </a:lnSpc>
            <a:spcBef>
              <a:spcPct val="0"/>
            </a:spcBef>
            <a:spcAft>
              <a:spcPct val="35000"/>
            </a:spcAft>
            <a:buNone/>
          </a:pPr>
          <a:r>
            <a:rPr lang="en-US" sz="2200" kern="1200" dirty="0"/>
            <a:t>What is Spanning Tree Protocol </a:t>
          </a:r>
          <a:r>
            <a:rPr lang="en-US" sz="2200" kern="1200" dirty="0">
              <a:latin typeface="Calibri" panose="020F0502020204030204" pitchFamily="34" charset="0"/>
              <a:cs typeface="Calibri" panose="020F0502020204030204" pitchFamily="34" charset="0"/>
            </a:rPr>
            <a:t>?</a:t>
          </a:r>
          <a:endParaRPr lang="en-US" sz="2200" kern="1200" dirty="0"/>
        </a:p>
      </dsp:txBody>
      <dsp:txXfrm>
        <a:off x="830010" y="899697"/>
        <a:ext cx="9258022" cy="718624"/>
      </dsp:txXfrm>
    </dsp:sp>
    <dsp:sp modelId="{D79840E1-C809-4F88-8079-CBF2CFF2E5C5}">
      <dsp:nvSpPr>
        <dsp:cNvPr id="0" name=""/>
        <dsp:cNvSpPr/>
      </dsp:nvSpPr>
      <dsp:spPr>
        <a:xfrm>
          <a:off x="0" y="1797978"/>
          <a:ext cx="10088033" cy="7186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7C8B1D-5EE1-4860-8C1C-F6EA8769F67B}">
      <dsp:nvSpPr>
        <dsp:cNvPr id="0" name=""/>
        <dsp:cNvSpPr/>
      </dsp:nvSpPr>
      <dsp:spPr>
        <a:xfrm>
          <a:off x="217383" y="1959668"/>
          <a:ext cx="395243" cy="3952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778E84-670B-4343-BFFB-BADC2947EDAA}">
      <dsp:nvSpPr>
        <dsp:cNvPr id="0" name=""/>
        <dsp:cNvSpPr/>
      </dsp:nvSpPr>
      <dsp:spPr>
        <a:xfrm>
          <a:off x="830010" y="1797978"/>
          <a:ext cx="9258022" cy="718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4" tIns="76054" rIns="76054" bIns="76054" numCol="1" spcCol="1270" anchor="ctr" anchorCtr="0">
          <a:noAutofit/>
        </a:bodyPr>
        <a:lstStyle/>
        <a:p>
          <a:pPr marL="0" lvl="0" indent="0" algn="l" defTabSz="977900">
            <a:lnSpc>
              <a:spcPct val="90000"/>
            </a:lnSpc>
            <a:spcBef>
              <a:spcPct val="0"/>
            </a:spcBef>
            <a:spcAft>
              <a:spcPct val="35000"/>
            </a:spcAft>
            <a:buNone/>
          </a:pPr>
          <a:r>
            <a:rPr lang="en-US" sz="2200" kern="1200" dirty="0"/>
            <a:t>How Spanning Tree protocol works </a:t>
          </a:r>
          <a:r>
            <a:rPr lang="en-US" sz="2200" kern="1200" dirty="0">
              <a:latin typeface="Calibri" panose="020F0502020204030204" pitchFamily="34" charset="0"/>
              <a:cs typeface="Calibri" panose="020F0502020204030204" pitchFamily="34" charset="0"/>
            </a:rPr>
            <a:t>?</a:t>
          </a:r>
          <a:endParaRPr lang="en-US" sz="2200" kern="1200" dirty="0"/>
        </a:p>
      </dsp:txBody>
      <dsp:txXfrm>
        <a:off x="830010" y="1797978"/>
        <a:ext cx="9258022" cy="718624"/>
      </dsp:txXfrm>
    </dsp:sp>
    <dsp:sp modelId="{28713876-FAF5-4BDD-AEAE-6BD3E25B2BF1}">
      <dsp:nvSpPr>
        <dsp:cNvPr id="0" name=""/>
        <dsp:cNvSpPr/>
      </dsp:nvSpPr>
      <dsp:spPr>
        <a:xfrm>
          <a:off x="0" y="2696258"/>
          <a:ext cx="10088033" cy="7186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DD8AB-12AD-4779-ABDE-BD56F6C7528C}">
      <dsp:nvSpPr>
        <dsp:cNvPr id="0" name=""/>
        <dsp:cNvSpPr/>
      </dsp:nvSpPr>
      <dsp:spPr>
        <a:xfrm>
          <a:off x="217383" y="2857948"/>
          <a:ext cx="395243" cy="3952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254964-A2AA-4F83-9D8E-F42FC7912118}">
      <dsp:nvSpPr>
        <dsp:cNvPr id="0" name=""/>
        <dsp:cNvSpPr/>
      </dsp:nvSpPr>
      <dsp:spPr>
        <a:xfrm>
          <a:off x="830010" y="2696258"/>
          <a:ext cx="9258022" cy="718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4" tIns="76054" rIns="76054" bIns="76054" numCol="1" spcCol="1270" anchor="ctr" anchorCtr="0">
          <a:noAutofit/>
        </a:bodyPr>
        <a:lstStyle/>
        <a:p>
          <a:pPr marL="0" lvl="0" indent="0" algn="l" defTabSz="977900">
            <a:lnSpc>
              <a:spcPct val="90000"/>
            </a:lnSpc>
            <a:spcBef>
              <a:spcPct val="0"/>
            </a:spcBef>
            <a:spcAft>
              <a:spcPct val="35000"/>
            </a:spcAft>
            <a:buNone/>
          </a:pPr>
          <a:r>
            <a:rPr lang="en-US" sz="2200" kern="1200" dirty="0"/>
            <a:t>How STP prevent formation of loops  in network </a:t>
          </a:r>
          <a:r>
            <a:rPr lang="en-US" sz="2200" kern="1200" dirty="0">
              <a:latin typeface="Calibri" panose="020F0502020204030204" pitchFamily="34" charset="0"/>
              <a:cs typeface="Calibri" panose="020F0502020204030204" pitchFamily="34" charset="0"/>
            </a:rPr>
            <a:t>?</a:t>
          </a:r>
          <a:endParaRPr lang="en-US" sz="2200" kern="1200" dirty="0"/>
        </a:p>
      </dsp:txBody>
      <dsp:txXfrm>
        <a:off x="830010" y="2696258"/>
        <a:ext cx="9258022" cy="7186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885F9-C985-4DCD-B5D5-E2A2684B0F8A}"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7C60A-5981-422D-BABC-74B5F357A00C}" type="slidenum">
              <a:rPr lang="en-US" smtClean="0"/>
              <a:t>‹#›</a:t>
            </a:fld>
            <a:endParaRPr lang="en-US"/>
          </a:p>
        </p:txBody>
      </p:sp>
    </p:spTree>
    <p:extLst>
      <p:ext uri="{BB962C8B-B14F-4D97-AF65-F5344CB8AC3E}">
        <p14:creationId xmlns:p14="http://schemas.microsoft.com/office/powerpoint/2010/main" val="51271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2250598F-6B40-4A5A-AE5C-7D23E62FE311}" type="datetimeFigureOut">
              <a:rPr lang="en-US" smtClean="0"/>
              <a:t>1/5/2022</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CDA1B5D2-10DA-417F-BF54-476DF1E82C37}" type="slidenum">
              <a:rPr lang="en-US" smtClean="0"/>
              <a:t>‹#›</a:t>
            </a:fld>
            <a:endParaRPr lang="en-US"/>
          </a:p>
        </p:txBody>
      </p:sp>
    </p:spTree>
    <p:extLst>
      <p:ext uri="{BB962C8B-B14F-4D97-AF65-F5344CB8AC3E}">
        <p14:creationId xmlns:p14="http://schemas.microsoft.com/office/powerpoint/2010/main" val="221046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0598F-6B40-4A5A-AE5C-7D23E62FE311}"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196761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250598F-6B40-4A5A-AE5C-7D23E62FE31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3979185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250598F-6B40-4A5A-AE5C-7D23E62FE31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162112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50598F-6B40-4A5A-AE5C-7D23E62FE31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172502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250598F-6B40-4A5A-AE5C-7D23E62FE311}"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215506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250598F-6B40-4A5A-AE5C-7D23E62FE311}"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1388770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0598F-6B40-4A5A-AE5C-7D23E62FE31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981374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0598F-6B40-4A5A-AE5C-7D23E62FE31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4121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0598F-6B40-4A5A-AE5C-7D23E62FE31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297905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50598F-6B40-4A5A-AE5C-7D23E62FE311}"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387111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50598F-6B40-4A5A-AE5C-7D23E62FE311}"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281633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50598F-6B40-4A5A-AE5C-7D23E62FE311}"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164811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50598F-6B40-4A5A-AE5C-7D23E62FE311}"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180320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0598F-6B40-4A5A-AE5C-7D23E62FE311}" type="datetimeFigureOut">
              <a:rPr lang="en-US" smtClean="0"/>
              <a:t>1/5/2022</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315095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0598F-6B40-4A5A-AE5C-7D23E62FE311}"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403089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0598F-6B40-4A5A-AE5C-7D23E62FE311}"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DA1B5D2-10DA-417F-BF54-476DF1E82C37}" type="slidenum">
              <a:rPr lang="en-US" smtClean="0"/>
              <a:t>‹#›</a:t>
            </a:fld>
            <a:endParaRPr lang="en-US"/>
          </a:p>
        </p:txBody>
      </p:sp>
    </p:spTree>
    <p:extLst>
      <p:ext uri="{BB962C8B-B14F-4D97-AF65-F5344CB8AC3E}">
        <p14:creationId xmlns:p14="http://schemas.microsoft.com/office/powerpoint/2010/main" val="62458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250598F-6B40-4A5A-AE5C-7D23E62FE311}" type="datetimeFigureOut">
              <a:rPr lang="en-US" smtClean="0"/>
              <a:t>1/5/2022</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DA1B5D2-10DA-417F-BF54-476DF1E82C37}" type="slidenum">
              <a:rPr lang="en-US" smtClean="0"/>
              <a:t>‹#›</a:t>
            </a:fld>
            <a:endParaRPr lang="en-US"/>
          </a:p>
        </p:txBody>
      </p:sp>
      <p:sp>
        <p:nvSpPr>
          <p:cNvPr id="22" name="MSIPCMContentMarking" descr="{&quot;HashCode&quot;:817091896,&quot;Placement&quot;:&quot;Footer&quot;,&quot;Top&quot;:523.380066,&quot;Left&quot;:433.7238,&quot;SlideWidth&quot;:960,&quot;SlideHeight&quot;:540}">
            <a:extLst>
              <a:ext uri="{FF2B5EF4-FFF2-40B4-BE49-F238E27FC236}">
                <a16:creationId xmlns:a16="http://schemas.microsoft.com/office/drawing/2014/main" id="{A9DA33BE-BCCE-4600-9AF3-5D1374BED08B}"/>
              </a:ext>
            </a:extLst>
          </p:cNvPr>
          <p:cNvSpPr txBox="1"/>
          <p:nvPr userDrawn="1"/>
        </p:nvSpPr>
        <p:spPr>
          <a:xfrm>
            <a:off x="5508292" y="6646927"/>
            <a:ext cx="1175415" cy="211073"/>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Calibri" panose="020F0502020204030204" pitchFamily="34" charset="0"/>
              </a:rPr>
              <a:t>Juniper Business Use Only</a:t>
            </a:r>
          </a:p>
        </p:txBody>
      </p:sp>
    </p:spTree>
    <p:extLst>
      <p:ext uri="{BB962C8B-B14F-4D97-AF65-F5344CB8AC3E}">
        <p14:creationId xmlns:p14="http://schemas.microsoft.com/office/powerpoint/2010/main" val="3850004965"/>
      </p:ext>
    </p:extLst>
  </p:cSld>
  <p:clrMap bg1="lt1" tx1="dk1" bg2="lt2" tx2="dk2" accent1="accent1" accent2="accent2" accent3="accent3" accent4="accent4" accent5="accent5" accent6="accent6" hlink="hlink" folHlink="folHlink"/>
  <p:sldLayoutIdLst>
    <p:sldLayoutId id="2147484470" r:id="rId1"/>
    <p:sldLayoutId id="2147484471" r:id="rId2"/>
    <p:sldLayoutId id="2147484472" r:id="rId3"/>
    <p:sldLayoutId id="2147484473" r:id="rId4"/>
    <p:sldLayoutId id="2147484474" r:id="rId5"/>
    <p:sldLayoutId id="2147484475" r:id="rId6"/>
    <p:sldLayoutId id="2147484476" r:id="rId7"/>
    <p:sldLayoutId id="2147484477" r:id="rId8"/>
    <p:sldLayoutId id="2147484478" r:id="rId9"/>
    <p:sldLayoutId id="2147484479" r:id="rId10"/>
    <p:sldLayoutId id="2147484480" r:id="rId11"/>
    <p:sldLayoutId id="2147484481" r:id="rId12"/>
    <p:sldLayoutId id="2147484482" r:id="rId13"/>
    <p:sldLayoutId id="2147484483" r:id="rId14"/>
    <p:sldLayoutId id="2147484484" r:id="rId15"/>
    <p:sldLayoutId id="2147484485" r:id="rId16"/>
    <p:sldLayoutId id="21474844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E27D-E8B7-491B-B042-AB64D186D37A}"/>
              </a:ext>
            </a:extLst>
          </p:cNvPr>
          <p:cNvSpPr>
            <a:spLocks noGrp="1"/>
          </p:cNvSpPr>
          <p:nvPr>
            <p:ph type="ctrTitle"/>
          </p:nvPr>
        </p:nvSpPr>
        <p:spPr>
          <a:xfrm>
            <a:off x="2381534" y="1344304"/>
            <a:ext cx="7451678" cy="2843702"/>
          </a:xfrm>
        </p:spPr>
        <p:txBody>
          <a:bodyPr>
            <a:normAutofit/>
          </a:bodyPr>
          <a:lstStyle/>
          <a:p>
            <a:r>
              <a:rPr lang="en-US" sz="5400" dirty="0">
                <a:solidFill>
                  <a:schemeClr val="bg1"/>
                </a:solidFill>
              </a:rPr>
              <a:t>Spanning Tree Protocol(STP)</a:t>
            </a:r>
          </a:p>
        </p:txBody>
      </p:sp>
      <p:sp>
        <p:nvSpPr>
          <p:cNvPr id="3" name="Subtitle 2">
            <a:extLst>
              <a:ext uri="{FF2B5EF4-FFF2-40B4-BE49-F238E27FC236}">
                <a16:creationId xmlns:a16="http://schemas.microsoft.com/office/drawing/2014/main" id="{94FE4FB9-C126-4B27-A4E9-B0D1B45BB5D9}"/>
              </a:ext>
            </a:extLst>
          </p:cNvPr>
          <p:cNvSpPr>
            <a:spLocks noGrp="1"/>
          </p:cNvSpPr>
          <p:nvPr>
            <p:ph type="subTitle" idx="1"/>
          </p:nvPr>
        </p:nvSpPr>
        <p:spPr>
          <a:xfrm>
            <a:off x="2886765" y="4414123"/>
            <a:ext cx="6418471" cy="1432109"/>
          </a:xfrm>
        </p:spPr>
        <p:txBody>
          <a:bodyPr>
            <a:normAutofit/>
          </a:bodyPr>
          <a:lstStyle/>
          <a:p>
            <a:r>
              <a:rPr lang="en-US" sz="2000" dirty="0">
                <a:solidFill>
                  <a:schemeClr val="bg1"/>
                </a:solidFill>
              </a:rPr>
              <a:t>IEEE 802.1D </a:t>
            </a:r>
          </a:p>
        </p:txBody>
      </p:sp>
    </p:spTree>
    <p:extLst>
      <p:ext uri="{BB962C8B-B14F-4D97-AF65-F5344CB8AC3E}">
        <p14:creationId xmlns:p14="http://schemas.microsoft.com/office/powerpoint/2010/main" val="42364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8892-D4A2-456C-B5CA-DBC6CD691363}"/>
              </a:ext>
            </a:extLst>
          </p:cNvPr>
          <p:cNvSpPr>
            <a:spLocks noGrp="1"/>
          </p:cNvSpPr>
          <p:nvPr>
            <p:ph type="title"/>
          </p:nvPr>
        </p:nvSpPr>
        <p:spPr>
          <a:xfrm>
            <a:off x="1202251" y="973668"/>
            <a:ext cx="8761413" cy="706964"/>
          </a:xfrm>
        </p:spPr>
        <p:txBody>
          <a:bodyPr/>
          <a:lstStyle/>
          <a:p>
            <a:r>
              <a:rPr lang="en-US" sz="3600" dirty="0">
                <a:solidFill>
                  <a:schemeClr val="bg1"/>
                </a:solidFill>
              </a:rPr>
              <a:t>Bridge Priority Data Unit (BPDU)</a:t>
            </a:r>
            <a:endParaRPr lang="en-US" dirty="0">
              <a:solidFill>
                <a:schemeClr val="bg1"/>
              </a:solidFill>
            </a:endParaRPr>
          </a:p>
        </p:txBody>
      </p:sp>
      <p:sp>
        <p:nvSpPr>
          <p:cNvPr id="3" name="Content Placeholder 2">
            <a:extLst>
              <a:ext uri="{FF2B5EF4-FFF2-40B4-BE49-F238E27FC236}">
                <a16:creationId xmlns:a16="http://schemas.microsoft.com/office/drawing/2014/main" id="{DBC4DAD8-55F3-4EDF-87DF-7A4DA0AE69FC}"/>
              </a:ext>
            </a:extLst>
          </p:cNvPr>
          <p:cNvSpPr>
            <a:spLocks noGrp="1"/>
          </p:cNvSpPr>
          <p:nvPr>
            <p:ph idx="1"/>
          </p:nvPr>
        </p:nvSpPr>
        <p:spPr>
          <a:xfrm>
            <a:off x="664779" y="2538248"/>
            <a:ext cx="10862441" cy="3925613"/>
          </a:xfrm>
        </p:spPr>
        <p:txBody>
          <a:bodyPr>
            <a:noAutofit/>
          </a:bodyPr>
          <a:lstStyle/>
          <a:p>
            <a:pPr>
              <a:buFont typeface="Wingdings" panose="05000000000000000000" pitchFamily="2" charset="2"/>
              <a:buChar char="Ø"/>
            </a:pPr>
            <a:r>
              <a:rPr lang="en-US" sz="2200" dirty="0">
                <a:solidFill>
                  <a:schemeClr val="tx1"/>
                </a:solidFill>
              </a:rPr>
              <a:t>All switches exchange information by using Bridge Protocol data Units.</a:t>
            </a:r>
          </a:p>
          <a:p>
            <a:pPr>
              <a:buFont typeface="Wingdings" panose="05000000000000000000" pitchFamily="2" charset="2"/>
              <a:buChar char="Ø"/>
            </a:pPr>
            <a:r>
              <a:rPr lang="en-US" sz="2200" dirty="0">
                <a:solidFill>
                  <a:schemeClr val="tx1"/>
                </a:solidFill>
              </a:rPr>
              <a:t>Hello = BPDUs are sent every 2 seconds.</a:t>
            </a:r>
          </a:p>
          <a:p>
            <a:pPr>
              <a:buFont typeface="Wingdings" panose="05000000000000000000" pitchFamily="2" charset="2"/>
              <a:buChar char="Ø"/>
            </a:pPr>
            <a:r>
              <a:rPr lang="en-US" sz="2200" dirty="0">
                <a:solidFill>
                  <a:schemeClr val="tx1"/>
                </a:solidFill>
              </a:rPr>
              <a:t>MAX age(dead) = 20 seconds.</a:t>
            </a:r>
          </a:p>
          <a:p>
            <a:pPr>
              <a:buFont typeface="Wingdings" panose="05000000000000000000" pitchFamily="2" charset="2"/>
              <a:buChar char="Ø"/>
            </a:pPr>
            <a:r>
              <a:rPr lang="en-US" sz="2200" dirty="0">
                <a:solidFill>
                  <a:schemeClr val="tx1"/>
                </a:solidFill>
              </a:rPr>
              <a:t>Forward Delay (Listening/learning time) = 15 seconds.</a:t>
            </a:r>
          </a:p>
          <a:p>
            <a:pPr>
              <a:buFont typeface="Wingdings" panose="05000000000000000000" pitchFamily="2" charset="2"/>
              <a:buChar char="Ø"/>
            </a:pPr>
            <a:r>
              <a:rPr lang="en-US" sz="2200" dirty="0">
                <a:solidFill>
                  <a:schemeClr val="tx1"/>
                </a:solidFill>
              </a:rPr>
              <a:t>BPDU contains information regarding ports switches, port priority and addresses.</a:t>
            </a:r>
          </a:p>
          <a:p>
            <a:pPr>
              <a:buFont typeface="Wingdings" panose="05000000000000000000" pitchFamily="2" charset="2"/>
              <a:buChar char="Ø"/>
            </a:pPr>
            <a:r>
              <a:rPr lang="en-US" sz="2200" dirty="0">
                <a:solidFill>
                  <a:schemeClr val="tx1"/>
                </a:solidFill>
              </a:rPr>
              <a:t>Incase of any  link fails it will start using alternate link which is in blocking state ,Default conversation time incase of spanning will be around 50 seconds.</a:t>
            </a:r>
          </a:p>
          <a:p>
            <a:pPr marL="0" indent="0">
              <a:buNone/>
            </a:pPr>
            <a:endParaRPr lang="en-US" sz="2200" dirty="0">
              <a:solidFill>
                <a:schemeClr val="tx1"/>
              </a:solidFill>
            </a:endParaRPr>
          </a:p>
        </p:txBody>
      </p:sp>
    </p:spTree>
    <p:extLst>
      <p:ext uri="{BB962C8B-B14F-4D97-AF65-F5344CB8AC3E}">
        <p14:creationId xmlns:p14="http://schemas.microsoft.com/office/powerpoint/2010/main" val="199197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6DF8-C393-4DCC-A237-9FE3FBCC8315}"/>
              </a:ext>
            </a:extLst>
          </p:cNvPr>
          <p:cNvSpPr>
            <a:spLocks noGrp="1"/>
          </p:cNvSpPr>
          <p:nvPr>
            <p:ph type="title"/>
          </p:nvPr>
        </p:nvSpPr>
        <p:spPr/>
        <p:txBody>
          <a:bodyPr/>
          <a:lstStyle/>
          <a:p>
            <a:r>
              <a:rPr lang="en-US" dirty="0"/>
              <a:t>ROOT BRIDGE</a:t>
            </a:r>
          </a:p>
        </p:txBody>
      </p:sp>
      <p:sp>
        <p:nvSpPr>
          <p:cNvPr id="3" name="Content Placeholder 2">
            <a:extLst>
              <a:ext uri="{FF2B5EF4-FFF2-40B4-BE49-F238E27FC236}">
                <a16:creationId xmlns:a16="http://schemas.microsoft.com/office/drawing/2014/main" id="{A5DC8CE3-D655-4DD2-8219-8EA06008A373}"/>
              </a:ext>
            </a:extLst>
          </p:cNvPr>
          <p:cNvSpPr>
            <a:spLocks noGrp="1"/>
          </p:cNvSpPr>
          <p:nvPr>
            <p:ph idx="1"/>
          </p:nvPr>
        </p:nvSpPr>
        <p:spPr>
          <a:xfrm>
            <a:off x="7269511" y="2631490"/>
            <a:ext cx="4700900" cy="3581474"/>
          </a:xfrm>
        </p:spPr>
        <p:txBody>
          <a:bodyPr>
            <a:noAutofit/>
          </a:bodyPr>
          <a:lstStyle/>
          <a:p>
            <a:pPr>
              <a:buFont typeface="Wingdings" panose="05000000000000000000" pitchFamily="2" charset="2"/>
              <a:buChar char="Ø"/>
            </a:pPr>
            <a:r>
              <a:rPr lang="en-US" sz="2200" dirty="0">
                <a:solidFill>
                  <a:schemeClr val="tx1"/>
                </a:solidFill>
              </a:rPr>
              <a:t>The Device with the lowest Bridge ID.</a:t>
            </a:r>
          </a:p>
          <a:p>
            <a:pPr>
              <a:buFont typeface="Wingdings" panose="05000000000000000000" pitchFamily="2" charset="2"/>
              <a:buChar char="Ø"/>
            </a:pPr>
            <a:r>
              <a:rPr lang="en-US" sz="2200" dirty="0">
                <a:solidFill>
                  <a:schemeClr val="tx1"/>
                </a:solidFill>
              </a:rPr>
              <a:t>Bridge ID= priority + Mac address of the switch</a:t>
            </a:r>
          </a:p>
          <a:p>
            <a:pPr>
              <a:buFont typeface="Wingdings" panose="05000000000000000000" pitchFamily="2" charset="2"/>
              <a:buChar char="Ø"/>
            </a:pPr>
            <a:r>
              <a:rPr lang="en-US" sz="2200" dirty="0">
                <a:solidFill>
                  <a:schemeClr val="tx1"/>
                </a:solidFill>
              </a:rPr>
              <a:t>Every LAN will have only one Root Bridge and all the remaining switches will be considered as Non-root Bridges.</a:t>
            </a:r>
          </a:p>
          <a:p>
            <a:endParaRPr lang="en-US" sz="2200" dirty="0">
              <a:solidFill>
                <a:schemeClr val="tx1"/>
              </a:solidFill>
            </a:endParaRPr>
          </a:p>
        </p:txBody>
      </p:sp>
      <p:pic>
        <p:nvPicPr>
          <p:cNvPr id="5" name="Picture 4" descr="A picture containing text, electronics&#10;&#10;Description automatically generated">
            <a:extLst>
              <a:ext uri="{FF2B5EF4-FFF2-40B4-BE49-F238E27FC236}">
                <a16:creationId xmlns:a16="http://schemas.microsoft.com/office/drawing/2014/main" id="{9C0016BC-F08D-4B92-B5BC-E307341C5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80593"/>
            <a:ext cx="6560062" cy="4083269"/>
          </a:xfrm>
          <a:prstGeom prst="rect">
            <a:avLst/>
          </a:prstGeom>
        </p:spPr>
      </p:pic>
    </p:spTree>
    <p:extLst>
      <p:ext uri="{BB962C8B-B14F-4D97-AF65-F5344CB8AC3E}">
        <p14:creationId xmlns:p14="http://schemas.microsoft.com/office/powerpoint/2010/main" val="2368423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D706-8335-4D29-8D8F-C6EB8ECF48B9}"/>
              </a:ext>
            </a:extLst>
          </p:cNvPr>
          <p:cNvSpPr>
            <a:spLocks noGrp="1"/>
          </p:cNvSpPr>
          <p:nvPr>
            <p:ph type="title"/>
          </p:nvPr>
        </p:nvSpPr>
        <p:spPr/>
        <p:txBody>
          <a:bodyPr/>
          <a:lstStyle/>
          <a:p>
            <a:r>
              <a:rPr lang="en-US" sz="3600" dirty="0">
                <a:solidFill>
                  <a:schemeClr val="bg1"/>
                </a:solidFill>
              </a:rPr>
              <a:t>Selecting The </a:t>
            </a:r>
            <a:r>
              <a:rPr lang="en-US" dirty="0">
                <a:solidFill>
                  <a:schemeClr val="bg1"/>
                </a:solidFill>
              </a:rPr>
              <a:t>Shortest </a:t>
            </a:r>
            <a:r>
              <a:rPr lang="en-US" sz="3600" dirty="0">
                <a:solidFill>
                  <a:schemeClr val="bg1"/>
                </a:solidFill>
              </a:rPr>
              <a:t>path </a:t>
            </a:r>
            <a:endParaRPr lang="en-US" dirty="0">
              <a:solidFill>
                <a:schemeClr val="bg1"/>
              </a:solidFill>
            </a:endParaRPr>
          </a:p>
        </p:txBody>
      </p:sp>
      <p:sp>
        <p:nvSpPr>
          <p:cNvPr id="3" name="Content Placeholder 2">
            <a:extLst>
              <a:ext uri="{FF2B5EF4-FFF2-40B4-BE49-F238E27FC236}">
                <a16:creationId xmlns:a16="http://schemas.microsoft.com/office/drawing/2014/main" id="{EE941E55-B68B-4826-AE03-5DF73562BD6E}"/>
              </a:ext>
            </a:extLst>
          </p:cNvPr>
          <p:cNvSpPr>
            <a:spLocks noGrp="1"/>
          </p:cNvSpPr>
          <p:nvPr>
            <p:ph idx="1"/>
          </p:nvPr>
        </p:nvSpPr>
        <p:spPr>
          <a:xfrm>
            <a:off x="961697" y="2977859"/>
            <a:ext cx="5502165" cy="4715713"/>
          </a:xfrm>
        </p:spPr>
        <p:txBody>
          <a:bodyPr>
            <a:normAutofit/>
          </a:bodyPr>
          <a:lstStyle/>
          <a:p>
            <a:r>
              <a:rPr lang="en-US" sz="2400" dirty="0">
                <a:solidFill>
                  <a:schemeClr val="tx1"/>
                </a:solidFill>
              </a:rPr>
              <a:t>The cost of the path is based on the link speed (</a:t>
            </a:r>
            <a:r>
              <a:rPr lang="en-US" sz="2400" dirty="0" err="1">
                <a:solidFill>
                  <a:schemeClr val="tx1"/>
                </a:solidFill>
              </a:rPr>
              <a:t>i.e</a:t>
            </a:r>
            <a:r>
              <a:rPr lang="en-US" sz="2400" dirty="0">
                <a:solidFill>
                  <a:schemeClr val="tx1"/>
                </a:solidFill>
              </a:rPr>
              <a:t>) Bandwidth.</a:t>
            </a:r>
          </a:p>
          <a:p>
            <a:r>
              <a:rPr lang="en-US" sz="2400" dirty="0">
                <a:solidFill>
                  <a:schemeClr val="tx1"/>
                </a:solidFill>
              </a:rPr>
              <a:t>If the Bandwidth  is higher, then the Cost of path is lower.</a:t>
            </a:r>
          </a:p>
          <a:p>
            <a:r>
              <a:rPr lang="en-US" sz="2400" dirty="0">
                <a:solidFill>
                  <a:schemeClr val="tx1"/>
                </a:solidFill>
              </a:rPr>
              <a:t>If the Bandwidth  is lower, then the Cost of path is higher.</a:t>
            </a:r>
          </a:p>
          <a:p>
            <a:endParaRPr lang="en-US" sz="2200" dirty="0">
              <a:solidFill>
                <a:schemeClr val="tx1"/>
              </a:solidFill>
            </a:endParaRPr>
          </a:p>
          <a:p>
            <a:endParaRPr lang="en-US" sz="2200" dirty="0">
              <a:solidFill>
                <a:schemeClr val="tx1"/>
              </a:solidFill>
            </a:endParaRPr>
          </a:p>
        </p:txBody>
      </p:sp>
      <p:graphicFrame>
        <p:nvGraphicFramePr>
          <p:cNvPr id="7" name="Table 4">
            <a:extLst>
              <a:ext uri="{FF2B5EF4-FFF2-40B4-BE49-F238E27FC236}">
                <a16:creationId xmlns:a16="http://schemas.microsoft.com/office/drawing/2014/main" id="{7E0C310E-A52C-4B85-A45A-9B46EAE7A06D}"/>
              </a:ext>
            </a:extLst>
          </p:cNvPr>
          <p:cNvGraphicFramePr>
            <a:graphicFrameLocks/>
          </p:cNvGraphicFramePr>
          <p:nvPr>
            <p:extLst>
              <p:ext uri="{D42A27DB-BD31-4B8C-83A1-F6EECF244321}">
                <p14:modId xmlns:p14="http://schemas.microsoft.com/office/powerpoint/2010/main" val="287835718"/>
              </p:ext>
            </p:extLst>
          </p:nvPr>
        </p:nvGraphicFramePr>
        <p:xfrm>
          <a:off x="6913806" y="2591942"/>
          <a:ext cx="4316497" cy="3611880"/>
        </p:xfrm>
        <a:graphic>
          <a:graphicData uri="http://schemas.openxmlformats.org/drawingml/2006/table">
            <a:tbl>
              <a:tblPr firstRow="1" bandRow="1">
                <a:tableStyleId>{5C22544A-7EE6-4342-B048-85BDC9FD1C3A}</a:tableStyleId>
              </a:tblPr>
              <a:tblGrid>
                <a:gridCol w="2852880">
                  <a:extLst>
                    <a:ext uri="{9D8B030D-6E8A-4147-A177-3AD203B41FA5}">
                      <a16:colId xmlns:a16="http://schemas.microsoft.com/office/drawing/2014/main" val="2650626933"/>
                    </a:ext>
                  </a:extLst>
                </a:gridCol>
                <a:gridCol w="1463617">
                  <a:extLst>
                    <a:ext uri="{9D8B030D-6E8A-4147-A177-3AD203B41FA5}">
                      <a16:colId xmlns:a16="http://schemas.microsoft.com/office/drawing/2014/main" val="1093410081"/>
                    </a:ext>
                  </a:extLst>
                </a:gridCol>
              </a:tblGrid>
              <a:tr h="883928">
                <a:tc>
                  <a:txBody>
                    <a:bodyPr/>
                    <a:lstStyle/>
                    <a:p>
                      <a:r>
                        <a:rPr lang="en-US" sz="2500" dirty="0"/>
                        <a:t>LINK SPEED (BANDWIDTH)</a:t>
                      </a:r>
                    </a:p>
                  </a:txBody>
                  <a:tcPr marL="167640" marR="167640" marT="83820" marB="83820"/>
                </a:tc>
                <a:tc>
                  <a:txBody>
                    <a:bodyPr/>
                    <a:lstStyle/>
                    <a:p>
                      <a:r>
                        <a:rPr lang="en-US" sz="2500" dirty="0"/>
                        <a:t>PORT COST</a:t>
                      </a:r>
                    </a:p>
                  </a:txBody>
                  <a:tcPr marL="167640" marR="167640" marT="83820" marB="83820"/>
                </a:tc>
                <a:extLst>
                  <a:ext uri="{0D108BD9-81ED-4DB2-BD59-A6C34878D82A}">
                    <a16:rowId xmlns:a16="http://schemas.microsoft.com/office/drawing/2014/main" val="2557196851"/>
                  </a:ext>
                </a:extLst>
              </a:tr>
              <a:tr h="637588">
                <a:tc>
                  <a:txBody>
                    <a:bodyPr/>
                    <a:lstStyle/>
                    <a:p>
                      <a:r>
                        <a:rPr lang="en-US" sz="3300" dirty="0"/>
                        <a:t>10 </a:t>
                      </a:r>
                      <a:r>
                        <a:rPr lang="en-US" sz="3300" dirty="0" err="1"/>
                        <a:t>mbps</a:t>
                      </a:r>
                      <a:endParaRPr lang="en-US" sz="3300" dirty="0"/>
                    </a:p>
                  </a:txBody>
                  <a:tcPr marL="167640" marR="167640" marT="83820" marB="83820"/>
                </a:tc>
                <a:tc>
                  <a:txBody>
                    <a:bodyPr/>
                    <a:lstStyle/>
                    <a:p>
                      <a:r>
                        <a:rPr lang="en-US" sz="3300"/>
                        <a:t>100</a:t>
                      </a:r>
                    </a:p>
                  </a:txBody>
                  <a:tcPr marL="167640" marR="167640" marT="83820" marB="83820"/>
                </a:tc>
                <a:extLst>
                  <a:ext uri="{0D108BD9-81ED-4DB2-BD59-A6C34878D82A}">
                    <a16:rowId xmlns:a16="http://schemas.microsoft.com/office/drawing/2014/main" val="1657993953"/>
                  </a:ext>
                </a:extLst>
              </a:tr>
              <a:tr h="637588">
                <a:tc>
                  <a:txBody>
                    <a:bodyPr/>
                    <a:lstStyle/>
                    <a:p>
                      <a:r>
                        <a:rPr lang="en-US" sz="3300" dirty="0"/>
                        <a:t>100 </a:t>
                      </a:r>
                      <a:r>
                        <a:rPr lang="en-US" sz="3300" dirty="0" err="1"/>
                        <a:t>mbps</a:t>
                      </a:r>
                      <a:endParaRPr lang="en-US" sz="3300" dirty="0"/>
                    </a:p>
                  </a:txBody>
                  <a:tcPr marL="167640" marR="167640" marT="83820" marB="83820"/>
                </a:tc>
                <a:tc>
                  <a:txBody>
                    <a:bodyPr/>
                    <a:lstStyle/>
                    <a:p>
                      <a:r>
                        <a:rPr lang="en-US" sz="3300"/>
                        <a:t>19</a:t>
                      </a:r>
                    </a:p>
                  </a:txBody>
                  <a:tcPr marL="167640" marR="167640" marT="83820" marB="83820"/>
                </a:tc>
                <a:extLst>
                  <a:ext uri="{0D108BD9-81ED-4DB2-BD59-A6C34878D82A}">
                    <a16:rowId xmlns:a16="http://schemas.microsoft.com/office/drawing/2014/main" val="1186727269"/>
                  </a:ext>
                </a:extLst>
              </a:tr>
              <a:tr h="637588">
                <a:tc>
                  <a:txBody>
                    <a:bodyPr/>
                    <a:lstStyle/>
                    <a:p>
                      <a:r>
                        <a:rPr lang="en-US" sz="3300" dirty="0"/>
                        <a:t>1 </a:t>
                      </a:r>
                      <a:r>
                        <a:rPr lang="en-US" sz="3300" dirty="0" err="1"/>
                        <a:t>gbps</a:t>
                      </a:r>
                      <a:endParaRPr lang="en-US" sz="3300" dirty="0"/>
                    </a:p>
                  </a:txBody>
                  <a:tcPr marL="167640" marR="167640" marT="83820" marB="83820"/>
                </a:tc>
                <a:tc>
                  <a:txBody>
                    <a:bodyPr/>
                    <a:lstStyle/>
                    <a:p>
                      <a:r>
                        <a:rPr lang="en-US" sz="3300"/>
                        <a:t>4</a:t>
                      </a:r>
                    </a:p>
                  </a:txBody>
                  <a:tcPr marL="167640" marR="167640" marT="83820" marB="83820"/>
                </a:tc>
                <a:extLst>
                  <a:ext uri="{0D108BD9-81ED-4DB2-BD59-A6C34878D82A}">
                    <a16:rowId xmlns:a16="http://schemas.microsoft.com/office/drawing/2014/main" val="3869531710"/>
                  </a:ext>
                </a:extLst>
              </a:tr>
              <a:tr h="637588">
                <a:tc>
                  <a:txBody>
                    <a:bodyPr/>
                    <a:lstStyle/>
                    <a:p>
                      <a:r>
                        <a:rPr lang="en-US" sz="3300" dirty="0"/>
                        <a:t>10 </a:t>
                      </a:r>
                      <a:r>
                        <a:rPr lang="en-US" sz="3300" dirty="0" err="1"/>
                        <a:t>gbps</a:t>
                      </a:r>
                      <a:endParaRPr lang="en-US" sz="3300" dirty="0"/>
                    </a:p>
                  </a:txBody>
                  <a:tcPr marL="167640" marR="167640" marT="83820" marB="83820"/>
                </a:tc>
                <a:tc>
                  <a:txBody>
                    <a:bodyPr/>
                    <a:lstStyle/>
                    <a:p>
                      <a:r>
                        <a:rPr lang="en-US" sz="3300" dirty="0"/>
                        <a:t>2</a:t>
                      </a:r>
                    </a:p>
                  </a:txBody>
                  <a:tcPr marL="167640" marR="167640" marT="83820" marB="83820"/>
                </a:tc>
                <a:extLst>
                  <a:ext uri="{0D108BD9-81ED-4DB2-BD59-A6C34878D82A}">
                    <a16:rowId xmlns:a16="http://schemas.microsoft.com/office/drawing/2014/main" val="734058611"/>
                  </a:ext>
                </a:extLst>
              </a:tr>
            </a:tbl>
          </a:graphicData>
        </a:graphic>
      </p:graphicFrame>
    </p:spTree>
    <p:extLst>
      <p:ext uri="{BB962C8B-B14F-4D97-AF65-F5344CB8AC3E}">
        <p14:creationId xmlns:p14="http://schemas.microsoft.com/office/powerpoint/2010/main" val="3585012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BAB8-3E73-4C32-8685-15DBB2585AEF}"/>
              </a:ext>
            </a:extLst>
          </p:cNvPr>
          <p:cNvSpPr>
            <a:spLocks noGrp="1"/>
          </p:cNvSpPr>
          <p:nvPr>
            <p:ph type="title"/>
          </p:nvPr>
        </p:nvSpPr>
        <p:spPr/>
        <p:txBody>
          <a:bodyPr/>
          <a:lstStyle/>
          <a:p>
            <a:r>
              <a:rPr lang="en-US" dirty="0"/>
              <a:t>Root Port </a:t>
            </a:r>
          </a:p>
        </p:txBody>
      </p:sp>
      <p:sp>
        <p:nvSpPr>
          <p:cNvPr id="3" name="Content Placeholder 2">
            <a:extLst>
              <a:ext uri="{FF2B5EF4-FFF2-40B4-BE49-F238E27FC236}">
                <a16:creationId xmlns:a16="http://schemas.microsoft.com/office/drawing/2014/main" id="{5440CBB3-9457-402E-B1F5-2DAED0E847AE}"/>
              </a:ext>
            </a:extLst>
          </p:cNvPr>
          <p:cNvSpPr>
            <a:spLocks noGrp="1"/>
          </p:cNvSpPr>
          <p:nvPr>
            <p:ph idx="1"/>
          </p:nvPr>
        </p:nvSpPr>
        <p:spPr>
          <a:xfrm>
            <a:off x="1341221" y="2908300"/>
            <a:ext cx="8761412" cy="3416300"/>
          </a:xfrm>
        </p:spPr>
        <p:txBody>
          <a:bodyPr>
            <a:normAutofit/>
          </a:bodyPr>
          <a:lstStyle/>
          <a:p>
            <a:pPr>
              <a:buFont typeface="Wingdings" panose="05000000000000000000" pitchFamily="2" charset="2"/>
              <a:buChar char="Ø"/>
            </a:pPr>
            <a:r>
              <a:rPr lang="en-US" sz="2400" dirty="0">
                <a:solidFill>
                  <a:schemeClr val="tx1"/>
                </a:solidFill>
              </a:rPr>
              <a:t>Shortest path to the Root bridge</a:t>
            </a:r>
          </a:p>
          <a:p>
            <a:pPr>
              <a:buFont typeface="Wingdings" panose="05000000000000000000" pitchFamily="2" charset="2"/>
              <a:buChar char="Ø"/>
            </a:pPr>
            <a:r>
              <a:rPr lang="en-US" sz="2400" dirty="0">
                <a:solidFill>
                  <a:schemeClr val="tx1"/>
                </a:solidFill>
              </a:rPr>
              <a:t>Every Non-root Bridge looks the best way to communicate with Root-bridge</a:t>
            </a:r>
          </a:p>
          <a:p>
            <a:pPr>
              <a:buFont typeface="Wingdings" panose="05000000000000000000" pitchFamily="2" charset="2"/>
              <a:buChar char="Ø"/>
            </a:pPr>
            <a:r>
              <a:rPr lang="en-US" sz="2400" dirty="0">
                <a:solidFill>
                  <a:schemeClr val="tx1"/>
                </a:solidFill>
              </a:rPr>
              <a:t>Least cost(speed)</a:t>
            </a:r>
          </a:p>
          <a:p>
            <a:pPr>
              <a:buFont typeface="Wingdings" panose="05000000000000000000" pitchFamily="2" charset="2"/>
              <a:buChar char="Ø"/>
            </a:pPr>
            <a:r>
              <a:rPr lang="en-US" sz="2400" dirty="0">
                <a:solidFill>
                  <a:schemeClr val="tx1"/>
                </a:solidFill>
              </a:rPr>
              <a:t>The lowest forwarding switch ID(priority +MAC)</a:t>
            </a:r>
          </a:p>
          <a:p>
            <a:pPr>
              <a:buFont typeface="Wingdings" panose="05000000000000000000" pitchFamily="2" charset="2"/>
              <a:buChar char="Ø"/>
            </a:pPr>
            <a:r>
              <a:rPr lang="en-US" sz="2400" dirty="0">
                <a:solidFill>
                  <a:schemeClr val="tx1"/>
                </a:solidFill>
              </a:rPr>
              <a:t>For every non-root bridge there is only one root port.</a:t>
            </a:r>
          </a:p>
          <a:p>
            <a:endParaRPr lang="en-US" sz="2400" dirty="0">
              <a:solidFill>
                <a:schemeClr val="tx1"/>
              </a:solidFill>
            </a:endParaRPr>
          </a:p>
        </p:txBody>
      </p:sp>
    </p:spTree>
    <p:extLst>
      <p:ext uri="{BB962C8B-B14F-4D97-AF65-F5344CB8AC3E}">
        <p14:creationId xmlns:p14="http://schemas.microsoft.com/office/powerpoint/2010/main" val="3489909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schematic&#10;&#10;Description automatically generated">
            <a:extLst>
              <a:ext uri="{FF2B5EF4-FFF2-40B4-BE49-F238E27FC236}">
                <a16:creationId xmlns:a16="http://schemas.microsoft.com/office/drawing/2014/main" id="{F0F83649-321F-4C3A-A262-D133492D0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46462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412982C7-BB95-46AF-9F4A-C6E2D1091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106705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7B9E6313-CA1D-4252-BBB3-A8EAB9458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0352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6632-93BE-4757-8AB7-AD1C2C650FD9}"/>
              </a:ext>
            </a:extLst>
          </p:cNvPr>
          <p:cNvSpPr>
            <a:spLocks noGrp="1"/>
          </p:cNvSpPr>
          <p:nvPr>
            <p:ph type="title"/>
          </p:nvPr>
        </p:nvSpPr>
        <p:spPr/>
        <p:txBody>
          <a:bodyPr/>
          <a:lstStyle/>
          <a:p>
            <a:r>
              <a:rPr lang="en-US" sz="3600" dirty="0">
                <a:solidFill>
                  <a:schemeClr val="bg1"/>
                </a:solidFill>
              </a:rPr>
              <a:t>Blocking the unwanted Links</a:t>
            </a:r>
          </a:p>
        </p:txBody>
      </p:sp>
      <p:sp>
        <p:nvSpPr>
          <p:cNvPr id="3" name="Content Placeholder 2">
            <a:extLst>
              <a:ext uri="{FF2B5EF4-FFF2-40B4-BE49-F238E27FC236}">
                <a16:creationId xmlns:a16="http://schemas.microsoft.com/office/drawing/2014/main" id="{4E51D5B7-4128-4504-9149-B715E5713A32}"/>
              </a:ext>
            </a:extLst>
          </p:cNvPr>
          <p:cNvSpPr>
            <a:spLocks noGrp="1"/>
          </p:cNvSpPr>
          <p:nvPr>
            <p:ph idx="1"/>
          </p:nvPr>
        </p:nvSpPr>
        <p:spPr>
          <a:xfrm>
            <a:off x="1154954" y="2603499"/>
            <a:ext cx="8825659" cy="3954955"/>
          </a:xfrm>
        </p:spPr>
        <p:txBody>
          <a:bodyPr>
            <a:normAutofit/>
          </a:bodyPr>
          <a:lstStyle/>
          <a:p>
            <a:r>
              <a:rPr lang="en-US" sz="2400" dirty="0">
                <a:solidFill>
                  <a:schemeClr val="tx1"/>
                </a:solidFill>
              </a:rPr>
              <a:t>After selecting the shortest path, STP will Block the unwanted or redundant  links to make the network loop-free.</a:t>
            </a:r>
          </a:p>
          <a:p>
            <a:r>
              <a:rPr lang="en-US" sz="2400" dirty="0">
                <a:solidFill>
                  <a:schemeClr val="tx1"/>
                </a:solidFill>
              </a:rPr>
              <a:t>So, STP will make the unwanted link state to the blocking state.</a:t>
            </a:r>
          </a:p>
          <a:p>
            <a:r>
              <a:rPr lang="en-US" sz="2400" dirty="0">
                <a:solidFill>
                  <a:schemeClr val="tx1"/>
                </a:solidFill>
              </a:rPr>
              <a:t>The port will be marked as the blocking port, where it will drop the traffic or the message.</a:t>
            </a:r>
          </a:p>
          <a:p>
            <a:endParaRPr lang="en-US" sz="2400" dirty="0">
              <a:solidFill>
                <a:schemeClr val="tx1"/>
              </a:solidFill>
            </a:endParaRPr>
          </a:p>
        </p:txBody>
      </p:sp>
    </p:spTree>
    <p:extLst>
      <p:ext uri="{BB962C8B-B14F-4D97-AF65-F5344CB8AC3E}">
        <p14:creationId xmlns:p14="http://schemas.microsoft.com/office/powerpoint/2010/main" val="277058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Diagram&#10;&#10;Description automatically generated">
            <a:extLst>
              <a:ext uri="{FF2B5EF4-FFF2-40B4-BE49-F238E27FC236}">
                <a16:creationId xmlns:a16="http://schemas.microsoft.com/office/drawing/2014/main" id="{E0FEB422-EEF3-49F9-ACC7-919F80FA3AD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17917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B9DBDA52-7A51-4F63-BAF4-B732C5DE14A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11943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6A01-5B9A-48DC-8A80-1C13EC7E1AEB}"/>
              </a:ext>
            </a:extLst>
          </p:cNvPr>
          <p:cNvSpPr>
            <a:spLocks noGrp="1"/>
          </p:cNvSpPr>
          <p:nvPr>
            <p:ph type="title"/>
          </p:nvPr>
        </p:nvSpPr>
        <p:spPr/>
        <p:txBody>
          <a:bodyPr/>
          <a:lstStyle/>
          <a:p>
            <a:r>
              <a:rPr lang="en-US" dirty="0"/>
              <a:t>INTRODUCTION</a:t>
            </a:r>
          </a:p>
        </p:txBody>
      </p:sp>
      <p:graphicFrame>
        <p:nvGraphicFramePr>
          <p:cNvPr id="4" name="Content Placeholder 2">
            <a:extLst>
              <a:ext uri="{FF2B5EF4-FFF2-40B4-BE49-F238E27FC236}">
                <a16:creationId xmlns:a16="http://schemas.microsoft.com/office/drawing/2014/main" id="{DA406D4A-F958-4A3D-8E96-46BB5B108257}"/>
              </a:ext>
            </a:extLst>
          </p:cNvPr>
          <p:cNvGraphicFramePr>
            <a:graphicFrameLocks noGrp="1"/>
          </p:cNvGraphicFramePr>
          <p:nvPr>
            <p:ph idx="1"/>
            <p:extLst>
              <p:ext uri="{D42A27DB-BD31-4B8C-83A1-F6EECF244321}">
                <p14:modId xmlns:p14="http://schemas.microsoft.com/office/powerpoint/2010/main" val="2386604220"/>
              </p:ext>
            </p:extLst>
          </p:nvPr>
        </p:nvGraphicFramePr>
        <p:xfrm>
          <a:off x="1155700" y="2603500"/>
          <a:ext cx="1008803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3676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8CDC-0C52-4162-B820-36AFED4188BF}"/>
              </a:ext>
            </a:extLst>
          </p:cNvPr>
          <p:cNvSpPr>
            <a:spLocks noGrp="1"/>
          </p:cNvSpPr>
          <p:nvPr>
            <p:ph type="title"/>
          </p:nvPr>
        </p:nvSpPr>
        <p:spPr/>
        <p:txBody>
          <a:bodyPr/>
          <a:lstStyle/>
          <a:p>
            <a:r>
              <a:rPr lang="en-US" dirty="0"/>
              <a:t>STP Fault Tolerance </a:t>
            </a:r>
          </a:p>
        </p:txBody>
      </p:sp>
      <p:sp>
        <p:nvSpPr>
          <p:cNvPr id="3" name="Content Placeholder 2">
            <a:extLst>
              <a:ext uri="{FF2B5EF4-FFF2-40B4-BE49-F238E27FC236}">
                <a16:creationId xmlns:a16="http://schemas.microsoft.com/office/drawing/2014/main" id="{35F90B65-BF83-4D56-826F-A0AA50BC8DAC}"/>
              </a:ext>
            </a:extLst>
          </p:cNvPr>
          <p:cNvSpPr>
            <a:spLocks noGrp="1"/>
          </p:cNvSpPr>
          <p:nvPr>
            <p:ph idx="1"/>
          </p:nvPr>
        </p:nvSpPr>
        <p:spPr>
          <a:xfrm>
            <a:off x="1154954" y="2468032"/>
            <a:ext cx="9665445" cy="4011596"/>
          </a:xfrm>
        </p:spPr>
        <p:txBody>
          <a:bodyPr>
            <a:noAutofit/>
          </a:bodyPr>
          <a:lstStyle/>
          <a:p>
            <a:r>
              <a:rPr lang="en-US" sz="2200" dirty="0"/>
              <a:t>If any link breaks, then the corresponding device will stop receiving the message.</a:t>
            </a:r>
          </a:p>
          <a:p>
            <a:r>
              <a:rPr lang="en-US" sz="2200" dirty="0"/>
              <a:t>The device cannot respond immediately but, it waits for 20 sec as the default time of BPDU timer is 20 seconds. Because the switch maximum waiting time is </a:t>
            </a:r>
          </a:p>
          <a:p>
            <a:pPr marL="0" indent="0">
              <a:buNone/>
            </a:pPr>
            <a:r>
              <a:rPr lang="en-US" sz="2200" dirty="0"/>
              <a:t>      20 seconds.</a:t>
            </a:r>
          </a:p>
          <a:p>
            <a:r>
              <a:rPr lang="en-US" sz="2200" dirty="0"/>
              <a:t>Now the STP will take the action and make the blocked link to the working state.</a:t>
            </a:r>
          </a:p>
          <a:p>
            <a:r>
              <a:rPr lang="en-US" sz="2200" dirty="0"/>
              <a:t>Then the fault link will be discarded and the HELLO BPDU message is send to the corresponding Device.</a:t>
            </a:r>
          </a:p>
          <a:p>
            <a:pPr marL="0" indent="0">
              <a:buNone/>
            </a:pPr>
            <a:endParaRPr lang="en-US" sz="2200" dirty="0"/>
          </a:p>
        </p:txBody>
      </p:sp>
    </p:spTree>
    <p:extLst>
      <p:ext uri="{BB962C8B-B14F-4D97-AF65-F5344CB8AC3E}">
        <p14:creationId xmlns:p14="http://schemas.microsoft.com/office/powerpoint/2010/main" val="422900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48EB4445-81F2-4B1A-908A-072E41D96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8626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5263-88D0-4FC0-AAD8-96A6D8B332FC}"/>
              </a:ext>
            </a:extLst>
          </p:cNvPr>
          <p:cNvSpPr>
            <a:spLocks noGrp="1"/>
          </p:cNvSpPr>
          <p:nvPr>
            <p:ph type="title"/>
          </p:nvPr>
        </p:nvSpPr>
        <p:spPr/>
        <p:txBody>
          <a:bodyPr/>
          <a:lstStyle/>
          <a:p>
            <a:r>
              <a:rPr lang="en-US" dirty="0"/>
              <a:t>STP Fault Tolerance </a:t>
            </a:r>
          </a:p>
        </p:txBody>
      </p:sp>
      <p:sp>
        <p:nvSpPr>
          <p:cNvPr id="3" name="Content Placeholder 2">
            <a:extLst>
              <a:ext uri="{FF2B5EF4-FFF2-40B4-BE49-F238E27FC236}">
                <a16:creationId xmlns:a16="http://schemas.microsoft.com/office/drawing/2014/main" id="{5F0E0DC2-2830-482F-943B-AACD4FD60D87}"/>
              </a:ext>
            </a:extLst>
          </p:cNvPr>
          <p:cNvSpPr>
            <a:spLocks noGrp="1"/>
          </p:cNvSpPr>
          <p:nvPr>
            <p:ph idx="1"/>
          </p:nvPr>
        </p:nvSpPr>
        <p:spPr>
          <a:xfrm>
            <a:off x="317938" y="2427891"/>
            <a:ext cx="11556124" cy="4064000"/>
          </a:xfrm>
        </p:spPr>
        <p:txBody>
          <a:bodyPr>
            <a:noAutofit/>
          </a:bodyPr>
          <a:lstStyle/>
          <a:p>
            <a:r>
              <a:rPr lang="en-US" sz="2000" dirty="0"/>
              <a:t>The Blocked port set to listening state. </a:t>
            </a:r>
          </a:p>
          <a:p>
            <a:r>
              <a:rPr lang="en-US" sz="2000" dirty="0"/>
              <a:t>Listening state lasts for 15 sec. Which are default time in forward delay.</a:t>
            </a:r>
          </a:p>
          <a:p>
            <a:r>
              <a:rPr lang="en-US" sz="2000" dirty="0"/>
              <a:t>Then the Blocked port is set to learning state. Port in the learning state will not forward any message but it starts learning MAC address and updating the MAC Address Table.</a:t>
            </a:r>
          </a:p>
          <a:p>
            <a:r>
              <a:rPr lang="en-US" sz="2000" dirty="0"/>
              <a:t>Learning state is lasts for 15 sec before going to forwarding state. Which is the default time  in forward delay.</a:t>
            </a:r>
          </a:p>
          <a:p>
            <a:r>
              <a:rPr lang="en-US" sz="2000" dirty="0"/>
              <a:t>This self healing process will take the 50 sec time. </a:t>
            </a:r>
          </a:p>
          <a:p>
            <a:r>
              <a:rPr lang="en-US" sz="2000" dirty="0"/>
              <a:t>Finally, the Blocked port is set to Root port. At the same time the original root  port is set to blocked port.</a:t>
            </a:r>
          </a:p>
          <a:p>
            <a:r>
              <a:rPr lang="en-US" sz="2000" dirty="0"/>
              <a:t>So that a loop free network is created with fault tolerance.</a:t>
            </a:r>
          </a:p>
          <a:p>
            <a:endParaRPr lang="en-US" sz="2000" dirty="0"/>
          </a:p>
        </p:txBody>
      </p:sp>
    </p:spTree>
    <p:extLst>
      <p:ext uri="{BB962C8B-B14F-4D97-AF65-F5344CB8AC3E}">
        <p14:creationId xmlns:p14="http://schemas.microsoft.com/office/powerpoint/2010/main" val="2551922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F2C80A1D-785F-4566-A10E-8038B7B93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71126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59FF84-390A-4F78-8529-C617F2FE7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7363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245CAC5-F5F1-48F2-8CE8-C5175CFE2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29277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974F-07A7-4228-9AAA-142F876C9AA8}"/>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6B3A6288-D0B6-4B9F-B960-4AB8E1BA87FA}"/>
              </a:ext>
            </a:extLst>
          </p:cNvPr>
          <p:cNvSpPr>
            <a:spLocks noGrp="1"/>
          </p:cNvSpPr>
          <p:nvPr>
            <p:ph idx="1"/>
          </p:nvPr>
        </p:nvSpPr>
        <p:spPr>
          <a:xfrm>
            <a:off x="1154954" y="2619265"/>
            <a:ext cx="8825659" cy="3671175"/>
          </a:xfrm>
        </p:spPr>
        <p:txBody>
          <a:bodyPr>
            <a:normAutofit lnSpcReduction="10000"/>
          </a:bodyPr>
          <a:lstStyle/>
          <a:p>
            <a:r>
              <a:rPr lang="en-US" sz="2400" dirty="0">
                <a:solidFill>
                  <a:schemeClr val="tx1"/>
                </a:solidFill>
              </a:rPr>
              <a:t>When we have redundant paths in the network, STP will make the network loop-free.</a:t>
            </a:r>
          </a:p>
          <a:p>
            <a:r>
              <a:rPr lang="en-US" sz="2400" dirty="0">
                <a:solidFill>
                  <a:schemeClr val="tx1"/>
                </a:solidFill>
              </a:rPr>
              <a:t>STP can activate the blocked link if any active link break.</a:t>
            </a:r>
          </a:p>
          <a:p>
            <a:r>
              <a:rPr lang="en-US" sz="2400" dirty="0">
                <a:solidFill>
                  <a:schemeClr val="tx1"/>
                </a:solidFill>
              </a:rPr>
              <a:t>STP will provide the fault tolerance for a network using the redundant paths. </a:t>
            </a:r>
          </a:p>
          <a:p>
            <a:r>
              <a:rPr lang="en-US" sz="2400" dirty="0">
                <a:solidFill>
                  <a:schemeClr val="tx1"/>
                </a:solidFill>
              </a:rPr>
              <a:t>Fault Recovery time is more (</a:t>
            </a:r>
            <a:r>
              <a:rPr lang="en-US" sz="2400" dirty="0" err="1">
                <a:solidFill>
                  <a:schemeClr val="tx1"/>
                </a:solidFill>
              </a:rPr>
              <a:t>i.e</a:t>
            </a:r>
            <a:r>
              <a:rPr lang="en-US" sz="2400" dirty="0">
                <a:solidFill>
                  <a:schemeClr val="tx1"/>
                </a:solidFill>
              </a:rPr>
              <a:t>) 50 seconds.</a:t>
            </a:r>
          </a:p>
          <a:p>
            <a:r>
              <a:rPr lang="en-US" sz="2400" dirty="0">
                <a:solidFill>
                  <a:schemeClr val="tx1"/>
                </a:solidFill>
              </a:rPr>
              <a:t>We can reduce the time by using the Rapid Spanning Tree Protocol (RSTP).</a:t>
            </a:r>
          </a:p>
        </p:txBody>
      </p:sp>
    </p:spTree>
    <p:extLst>
      <p:ext uri="{BB962C8B-B14F-4D97-AF65-F5344CB8AC3E}">
        <p14:creationId xmlns:p14="http://schemas.microsoft.com/office/powerpoint/2010/main" val="300535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441D46-39AE-4D88-8FA4-E4AC601A4C2D}"/>
              </a:ext>
            </a:extLst>
          </p:cNvPr>
          <p:cNvSpPr>
            <a:spLocks noGrp="1"/>
          </p:cNvSpPr>
          <p:nvPr>
            <p:ph type="title"/>
          </p:nvPr>
        </p:nvSpPr>
        <p:spPr>
          <a:xfrm>
            <a:off x="1283547" y="27855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dirty="0">
                <a:solidFill>
                  <a:srgbClr val="FFFFFF"/>
                </a:solidFill>
              </a:rPr>
              <a:t>                          THANK YOU </a:t>
            </a:r>
          </a:p>
        </p:txBody>
      </p:sp>
      <p:pic>
        <p:nvPicPr>
          <p:cNvPr id="8" name="Graphic 7" descr="Handshake">
            <a:extLst>
              <a:ext uri="{FF2B5EF4-FFF2-40B4-BE49-F238E27FC236}">
                <a16:creationId xmlns:a16="http://schemas.microsoft.com/office/drawing/2014/main" id="{75FCAED4-A044-4949-834D-D8B09FE6DF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4272" y="1674706"/>
            <a:ext cx="4930987" cy="4930987"/>
          </a:xfrm>
          <a:prstGeom prst="rect">
            <a:avLst/>
          </a:prstGeom>
        </p:spPr>
      </p:pic>
    </p:spTree>
    <p:extLst>
      <p:ext uri="{BB962C8B-B14F-4D97-AF65-F5344CB8AC3E}">
        <p14:creationId xmlns:p14="http://schemas.microsoft.com/office/powerpoint/2010/main" val="93428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21FE-0B69-42F1-95FD-21A48661B003}"/>
              </a:ext>
            </a:extLst>
          </p:cNvPr>
          <p:cNvSpPr>
            <a:spLocks noGrp="1"/>
          </p:cNvSpPr>
          <p:nvPr>
            <p:ph type="title"/>
          </p:nvPr>
        </p:nvSpPr>
        <p:spPr/>
        <p:txBody>
          <a:bodyPr/>
          <a:lstStyle/>
          <a:p>
            <a:r>
              <a:rPr lang="en-US" dirty="0">
                <a:solidFill>
                  <a:schemeClr val="bg1"/>
                </a:solidFill>
              </a:rPr>
              <a:t>REDUNDANCY</a:t>
            </a:r>
            <a:endParaRPr lang="en-US" dirty="0"/>
          </a:p>
        </p:txBody>
      </p:sp>
      <p:sp>
        <p:nvSpPr>
          <p:cNvPr id="3" name="Content Placeholder 2">
            <a:extLst>
              <a:ext uri="{FF2B5EF4-FFF2-40B4-BE49-F238E27FC236}">
                <a16:creationId xmlns:a16="http://schemas.microsoft.com/office/drawing/2014/main" id="{45ABD314-7296-4CF6-A2A6-9D5492379484}"/>
              </a:ext>
            </a:extLst>
          </p:cNvPr>
          <p:cNvSpPr>
            <a:spLocks noGrp="1"/>
          </p:cNvSpPr>
          <p:nvPr>
            <p:ph idx="1"/>
          </p:nvPr>
        </p:nvSpPr>
        <p:spPr/>
        <p:txBody>
          <a:bodyPr>
            <a:normAutofit/>
          </a:bodyPr>
          <a:lstStyle/>
          <a:p>
            <a:pPr>
              <a:buFont typeface="Wingdings" panose="05000000000000000000" pitchFamily="2" charset="2"/>
              <a:buChar char="v"/>
            </a:pPr>
            <a:r>
              <a:rPr lang="en-US" sz="2200" dirty="0">
                <a:solidFill>
                  <a:schemeClr val="tx1"/>
                </a:solidFill>
              </a:rPr>
              <a:t>Redundancy means it is used to provide a  Redundant Links as a Backup Path When one link goes down.</a:t>
            </a:r>
          </a:p>
          <a:p>
            <a:pPr>
              <a:buFont typeface="Wingdings" panose="05000000000000000000" pitchFamily="2" charset="2"/>
              <a:buChar char="v"/>
            </a:pPr>
            <a:endParaRPr lang="en-US" sz="2200" dirty="0">
              <a:solidFill>
                <a:schemeClr val="tx1"/>
              </a:solidFill>
            </a:endParaRPr>
          </a:p>
          <a:p>
            <a:pPr>
              <a:buFont typeface="Wingdings" panose="05000000000000000000" pitchFamily="2" charset="2"/>
              <a:buChar char="v"/>
            </a:pPr>
            <a:r>
              <a:rPr lang="en-US" sz="2200" dirty="0">
                <a:solidFill>
                  <a:schemeClr val="tx1"/>
                </a:solidFill>
              </a:rPr>
              <a:t>But these links can sometimes cause a switching loops.</a:t>
            </a:r>
          </a:p>
          <a:p>
            <a:pPr>
              <a:buFont typeface="Wingdings" panose="05000000000000000000" pitchFamily="2" charset="2"/>
              <a:buChar char="v"/>
            </a:pPr>
            <a:endParaRPr lang="en-US" sz="2200" dirty="0">
              <a:solidFill>
                <a:schemeClr val="tx1"/>
              </a:solidFill>
            </a:endParaRPr>
          </a:p>
          <a:p>
            <a:pPr>
              <a:buFont typeface="Wingdings" panose="05000000000000000000" pitchFamily="2" charset="2"/>
              <a:buChar char="v"/>
            </a:pPr>
            <a:r>
              <a:rPr lang="en-US" sz="2200" dirty="0">
                <a:solidFill>
                  <a:schemeClr val="tx1"/>
                </a:solidFill>
              </a:rPr>
              <a:t>These loops formation can be prevent by STP.</a:t>
            </a:r>
          </a:p>
          <a:p>
            <a:pPr>
              <a:buFont typeface="Wingdings" panose="05000000000000000000" pitchFamily="2" charset="2"/>
              <a:buChar char="v"/>
            </a:pPr>
            <a:endParaRPr lang="en-US" sz="2200" dirty="0">
              <a:solidFill>
                <a:schemeClr val="tx1"/>
              </a:solidFill>
            </a:endParaRPr>
          </a:p>
          <a:p>
            <a:endParaRPr lang="en-US" sz="2200" dirty="0">
              <a:solidFill>
                <a:schemeClr val="tx1"/>
              </a:solidFill>
            </a:endParaRPr>
          </a:p>
        </p:txBody>
      </p:sp>
    </p:spTree>
    <p:extLst>
      <p:ext uri="{BB962C8B-B14F-4D97-AF65-F5344CB8AC3E}">
        <p14:creationId xmlns:p14="http://schemas.microsoft.com/office/powerpoint/2010/main" val="130320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9E5D-05DB-4412-87ED-1B15887E0029}"/>
              </a:ext>
            </a:extLst>
          </p:cNvPr>
          <p:cNvSpPr>
            <a:spLocks noGrp="1"/>
          </p:cNvSpPr>
          <p:nvPr>
            <p:ph type="title"/>
          </p:nvPr>
        </p:nvSpPr>
        <p:spPr/>
        <p:txBody>
          <a:bodyPr/>
          <a:lstStyle/>
          <a:p>
            <a:r>
              <a:rPr lang="en-US" dirty="0">
                <a:solidFill>
                  <a:schemeClr val="bg1"/>
                </a:solidFill>
              </a:rPr>
              <a:t> Spanning Tree Protocol</a:t>
            </a:r>
            <a:endParaRPr lang="en-US" dirty="0"/>
          </a:p>
        </p:txBody>
      </p:sp>
      <p:sp>
        <p:nvSpPr>
          <p:cNvPr id="3" name="Content Placeholder 2">
            <a:extLst>
              <a:ext uri="{FF2B5EF4-FFF2-40B4-BE49-F238E27FC236}">
                <a16:creationId xmlns:a16="http://schemas.microsoft.com/office/drawing/2014/main" id="{F3BD2C77-D89A-408D-94F2-8D8F73210437}"/>
              </a:ext>
            </a:extLst>
          </p:cNvPr>
          <p:cNvSpPr>
            <a:spLocks noGrp="1"/>
          </p:cNvSpPr>
          <p:nvPr>
            <p:ph idx="1"/>
          </p:nvPr>
        </p:nvSpPr>
        <p:spPr>
          <a:xfrm>
            <a:off x="1884627" y="2302933"/>
            <a:ext cx="8761412" cy="4131734"/>
          </a:xfrm>
        </p:spPr>
        <p:txBody>
          <a:bodyPr>
            <a:noAutofit/>
          </a:bodyPr>
          <a:lstStyle/>
          <a:p>
            <a:pPr>
              <a:buFont typeface="Wingdings" panose="05000000000000000000" pitchFamily="2" charset="2"/>
              <a:buChar char="v"/>
            </a:pPr>
            <a:r>
              <a:rPr lang="en-US" sz="2200" dirty="0">
                <a:solidFill>
                  <a:schemeClr val="tx1"/>
                </a:solidFill>
              </a:rPr>
              <a:t>STP is an open standard IEEE 802.1D.</a:t>
            </a:r>
          </a:p>
          <a:p>
            <a:pPr>
              <a:buFont typeface="Wingdings" panose="05000000000000000000" pitchFamily="2" charset="2"/>
              <a:buChar char="v"/>
            </a:pPr>
            <a:endParaRPr lang="en-US" sz="2200" dirty="0">
              <a:solidFill>
                <a:schemeClr val="tx1"/>
              </a:solidFill>
            </a:endParaRPr>
          </a:p>
          <a:p>
            <a:pPr>
              <a:buFont typeface="Wingdings" panose="05000000000000000000" pitchFamily="2" charset="2"/>
              <a:buChar char="v"/>
            </a:pPr>
            <a:r>
              <a:rPr lang="en-US" sz="2200" dirty="0">
                <a:solidFill>
                  <a:schemeClr val="tx1"/>
                </a:solidFill>
              </a:rPr>
              <a:t>STP is used to make a loop-free network.</a:t>
            </a:r>
          </a:p>
          <a:p>
            <a:pPr>
              <a:buFont typeface="Wingdings" panose="05000000000000000000" pitchFamily="2" charset="2"/>
              <a:buChar char="v"/>
            </a:pPr>
            <a:endParaRPr lang="en-US" sz="2200" dirty="0">
              <a:solidFill>
                <a:schemeClr val="tx1"/>
              </a:solidFill>
            </a:endParaRPr>
          </a:p>
          <a:p>
            <a:pPr>
              <a:buFont typeface="Wingdings" panose="05000000000000000000" pitchFamily="2" charset="2"/>
              <a:buChar char="v"/>
            </a:pPr>
            <a:r>
              <a:rPr lang="en-US" sz="2200" dirty="0">
                <a:solidFill>
                  <a:schemeClr val="tx1"/>
                </a:solidFill>
              </a:rPr>
              <a:t>By monitoring the network, we can track all the links. </a:t>
            </a:r>
          </a:p>
          <a:p>
            <a:pPr>
              <a:buFont typeface="Wingdings" panose="05000000000000000000" pitchFamily="2" charset="2"/>
              <a:buChar char="v"/>
            </a:pPr>
            <a:endParaRPr lang="en-US" sz="2200" dirty="0">
              <a:solidFill>
                <a:schemeClr val="tx1"/>
              </a:solidFill>
            </a:endParaRPr>
          </a:p>
          <a:p>
            <a:pPr>
              <a:buFont typeface="Wingdings" panose="05000000000000000000" pitchFamily="2" charset="2"/>
              <a:buChar char="v"/>
            </a:pPr>
            <a:r>
              <a:rPr lang="en-US" sz="2200" dirty="0">
                <a:solidFill>
                  <a:schemeClr val="tx1"/>
                </a:solidFill>
              </a:rPr>
              <a:t>The main purpose of Spanning tree Protocol is to ensure that we do not create loops, When you have redundant paths in the network.</a:t>
            </a:r>
          </a:p>
          <a:p>
            <a:endParaRPr lang="en-US" sz="2200" dirty="0">
              <a:solidFill>
                <a:schemeClr val="tx1"/>
              </a:solidFill>
            </a:endParaRPr>
          </a:p>
        </p:txBody>
      </p:sp>
    </p:spTree>
    <p:extLst>
      <p:ext uri="{BB962C8B-B14F-4D97-AF65-F5344CB8AC3E}">
        <p14:creationId xmlns:p14="http://schemas.microsoft.com/office/powerpoint/2010/main" val="237776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5957-4137-49BD-960D-7DD23F03E891}"/>
              </a:ext>
            </a:extLst>
          </p:cNvPr>
          <p:cNvSpPr>
            <a:spLocks noGrp="1"/>
          </p:cNvSpPr>
          <p:nvPr>
            <p:ph type="title"/>
          </p:nvPr>
        </p:nvSpPr>
        <p:spPr/>
        <p:txBody>
          <a:bodyPr/>
          <a:lstStyle/>
          <a:p>
            <a:r>
              <a:rPr lang="en-US" dirty="0">
                <a:solidFill>
                  <a:schemeClr val="bg1"/>
                </a:solidFill>
              </a:rPr>
              <a:t>How STP Works</a:t>
            </a:r>
            <a:endParaRPr lang="en-US" dirty="0"/>
          </a:p>
        </p:txBody>
      </p:sp>
      <p:sp>
        <p:nvSpPr>
          <p:cNvPr id="3" name="Content Placeholder 2">
            <a:extLst>
              <a:ext uri="{FF2B5EF4-FFF2-40B4-BE49-F238E27FC236}">
                <a16:creationId xmlns:a16="http://schemas.microsoft.com/office/drawing/2014/main" id="{646B8ED5-73AC-4641-B959-7BB15561EF5D}"/>
              </a:ext>
            </a:extLst>
          </p:cNvPr>
          <p:cNvSpPr>
            <a:spLocks noGrp="1"/>
          </p:cNvSpPr>
          <p:nvPr>
            <p:ph idx="1"/>
          </p:nvPr>
        </p:nvSpPr>
        <p:spPr/>
        <p:txBody>
          <a:bodyPr>
            <a:normAutofit/>
          </a:bodyPr>
          <a:lstStyle/>
          <a:p>
            <a:pPr>
              <a:buFont typeface="Wingdings" panose="05000000000000000000" pitchFamily="2" charset="2"/>
              <a:buChar char="v"/>
            </a:pPr>
            <a:r>
              <a:rPr lang="en-US" sz="2200" dirty="0">
                <a:solidFill>
                  <a:schemeClr val="tx1"/>
                </a:solidFill>
              </a:rPr>
              <a:t>Selecting the Root Bridge</a:t>
            </a:r>
          </a:p>
          <a:p>
            <a:pPr>
              <a:buFont typeface="Wingdings" panose="05000000000000000000" pitchFamily="2" charset="2"/>
              <a:buChar char="v"/>
            </a:pPr>
            <a:endParaRPr lang="en-US" sz="2200" dirty="0">
              <a:solidFill>
                <a:schemeClr val="tx1"/>
              </a:solidFill>
            </a:endParaRPr>
          </a:p>
          <a:p>
            <a:pPr>
              <a:buFont typeface="Wingdings" panose="05000000000000000000" pitchFamily="2" charset="2"/>
              <a:buChar char="v"/>
            </a:pPr>
            <a:r>
              <a:rPr lang="en-US" sz="2200" dirty="0">
                <a:solidFill>
                  <a:schemeClr val="tx1"/>
                </a:solidFill>
              </a:rPr>
              <a:t>Selecting the Root Port</a:t>
            </a:r>
          </a:p>
          <a:p>
            <a:pPr>
              <a:buFont typeface="Wingdings" panose="05000000000000000000" pitchFamily="2" charset="2"/>
              <a:buChar char="v"/>
            </a:pPr>
            <a:endParaRPr lang="en-US" sz="2200" dirty="0">
              <a:solidFill>
                <a:schemeClr val="tx1"/>
              </a:solidFill>
            </a:endParaRPr>
          </a:p>
          <a:p>
            <a:pPr>
              <a:buFont typeface="Wingdings" panose="05000000000000000000" pitchFamily="2" charset="2"/>
              <a:buChar char="v"/>
            </a:pPr>
            <a:r>
              <a:rPr lang="en-US" sz="2200" dirty="0">
                <a:solidFill>
                  <a:schemeClr val="tx1"/>
                </a:solidFill>
              </a:rPr>
              <a:t>Selecting the least cost path(shortest path) </a:t>
            </a:r>
          </a:p>
          <a:p>
            <a:pPr>
              <a:buFont typeface="Wingdings" panose="05000000000000000000" pitchFamily="2" charset="2"/>
              <a:buChar char="v"/>
            </a:pPr>
            <a:endParaRPr lang="en-US" sz="2200" dirty="0">
              <a:solidFill>
                <a:schemeClr val="tx1"/>
              </a:solidFill>
            </a:endParaRPr>
          </a:p>
          <a:p>
            <a:pPr>
              <a:buFont typeface="Wingdings" panose="05000000000000000000" pitchFamily="2" charset="2"/>
              <a:buChar char="v"/>
            </a:pPr>
            <a:r>
              <a:rPr lang="en-US" sz="2200" dirty="0">
                <a:solidFill>
                  <a:schemeClr val="tx1"/>
                </a:solidFill>
              </a:rPr>
              <a:t>Blocking the unwanted Links</a:t>
            </a:r>
          </a:p>
          <a:p>
            <a:pPr marL="0" indent="0">
              <a:buNone/>
            </a:pPr>
            <a:endParaRPr lang="en-US" sz="2200" dirty="0">
              <a:solidFill>
                <a:schemeClr val="tx1"/>
              </a:solidFill>
            </a:endParaRPr>
          </a:p>
          <a:p>
            <a:endParaRPr lang="en-US" sz="2200" dirty="0">
              <a:solidFill>
                <a:schemeClr val="tx1"/>
              </a:solidFill>
            </a:endParaRPr>
          </a:p>
        </p:txBody>
      </p:sp>
    </p:spTree>
    <p:extLst>
      <p:ext uri="{BB962C8B-B14F-4D97-AF65-F5344CB8AC3E}">
        <p14:creationId xmlns:p14="http://schemas.microsoft.com/office/powerpoint/2010/main" val="370719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1D99-63EE-4672-A9DE-571B336CAEE8}"/>
              </a:ext>
            </a:extLst>
          </p:cNvPr>
          <p:cNvSpPr>
            <a:spLocks noGrp="1"/>
          </p:cNvSpPr>
          <p:nvPr>
            <p:ph type="title"/>
          </p:nvPr>
        </p:nvSpPr>
        <p:spPr/>
        <p:txBody>
          <a:bodyPr/>
          <a:lstStyle/>
          <a:p>
            <a:r>
              <a:rPr lang="en-US" dirty="0"/>
              <a:t>Network </a:t>
            </a:r>
          </a:p>
        </p:txBody>
      </p:sp>
      <p:sp>
        <p:nvSpPr>
          <p:cNvPr id="3" name="Content Placeholder 2">
            <a:extLst>
              <a:ext uri="{FF2B5EF4-FFF2-40B4-BE49-F238E27FC236}">
                <a16:creationId xmlns:a16="http://schemas.microsoft.com/office/drawing/2014/main" id="{233C9C92-E604-4F42-A81B-D96DF0E8EE2A}"/>
              </a:ext>
            </a:extLst>
          </p:cNvPr>
          <p:cNvSpPr>
            <a:spLocks noGrp="1"/>
          </p:cNvSpPr>
          <p:nvPr>
            <p:ph idx="1"/>
          </p:nvPr>
        </p:nvSpPr>
        <p:spPr>
          <a:xfrm>
            <a:off x="1344723" y="6237913"/>
            <a:ext cx="11371093" cy="482600"/>
          </a:xfrm>
        </p:spPr>
        <p:txBody>
          <a:bodyPr>
            <a:noAutofit/>
          </a:bodyPr>
          <a:lstStyle/>
          <a:p>
            <a:pPr marL="0" indent="0">
              <a:buNone/>
            </a:pPr>
            <a:r>
              <a:rPr lang="en-US" sz="2200" dirty="0"/>
              <a:t>   A Network is formed by the multiple interconnections of devices.</a:t>
            </a:r>
          </a:p>
          <a:p>
            <a:endParaRPr lang="en-US" sz="2200" dirty="0"/>
          </a:p>
        </p:txBody>
      </p:sp>
      <p:pic>
        <p:nvPicPr>
          <p:cNvPr id="5" name="Picture 4" descr="A picture containing text, electronics&#10;&#10;Description automatically generated">
            <a:extLst>
              <a:ext uri="{FF2B5EF4-FFF2-40B4-BE49-F238E27FC236}">
                <a16:creationId xmlns:a16="http://schemas.microsoft.com/office/drawing/2014/main" id="{645A7F1D-BB2A-4AA7-993A-F1555799B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238703"/>
            <a:ext cx="9822808" cy="3815256"/>
          </a:xfrm>
          <a:prstGeom prst="rect">
            <a:avLst/>
          </a:prstGeom>
        </p:spPr>
      </p:pic>
    </p:spTree>
    <p:extLst>
      <p:ext uri="{BB962C8B-B14F-4D97-AF65-F5344CB8AC3E}">
        <p14:creationId xmlns:p14="http://schemas.microsoft.com/office/powerpoint/2010/main" val="146904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D2AA-9D31-44D0-A104-A4AD388A00D9}"/>
              </a:ext>
            </a:extLst>
          </p:cNvPr>
          <p:cNvSpPr>
            <a:spLocks noGrp="1"/>
          </p:cNvSpPr>
          <p:nvPr>
            <p:ph type="title"/>
          </p:nvPr>
        </p:nvSpPr>
        <p:spPr/>
        <p:txBody>
          <a:bodyPr/>
          <a:lstStyle/>
          <a:p>
            <a:r>
              <a:rPr lang="en-US" dirty="0">
                <a:solidFill>
                  <a:schemeClr val="bg1"/>
                </a:solidFill>
              </a:rPr>
              <a:t>What Is A Complete Graph</a:t>
            </a:r>
            <a:endParaRPr lang="en-US" dirty="0"/>
          </a:p>
        </p:txBody>
      </p:sp>
      <p:sp>
        <p:nvSpPr>
          <p:cNvPr id="3" name="Content Placeholder 2">
            <a:extLst>
              <a:ext uri="{FF2B5EF4-FFF2-40B4-BE49-F238E27FC236}">
                <a16:creationId xmlns:a16="http://schemas.microsoft.com/office/drawing/2014/main" id="{7735A9C3-3574-4430-B0BE-A950708055DA}"/>
              </a:ext>
            </a:extLst>
          </p:cNvPr>
          <p:cNvSpPr>
            <a:spLocks noGrp="1"/>
          </p:cNvSpPr>
          <p:nvPr>
            <p:ph idx="1"/>
          </p:nvPr>
        </p:nvSpPr>
        <p:spPr>
          <a:xfrm>
            <a:off x="6383866" y="2637366"/>
            <a:ext cx="5104016" cy="3814233"/>
          </a:xfrm>
        </p:spPr>
        <p:txBody>
          <a:bodyPr>
            <a:normAutofit/>
          </a:bodyPr>
          <a:lstStyle/>
          <a:p>
            <a:r>
              <a:rPr lang="en-US" sz="2200" dirty="0"/>
              <a:t>So, the  network is considered as a complete graph.</a:t>
            </a:r>
          </a:p>
          <a:p>
            <a:r>
              <a:rPr lang="en-US" sz="2200" dirty="0"/>
              <a:t>A complete graph consists all the nodes and vertices that are in the  networks. </a:t>
            </a:r>
          </a:p>
          <a:p>
            <a:r>
              <a:rPr lang="en-US" sz="2200" dirty="0"/>
              <a:t>Here, Nodes means devices and the vertices means the links.</a:t>
            </a:r>
          </a:p>
          <a:p>
            <a:r>
              <a:rPr lang="en-US" sz="2200" dirty="0"/>
              <a:t>In the network field, a complete graph is a fully meshed network .</a:t>
            </a:r>
          </a:p>
          <a:p>
            <a:endParaRPr lang="en-US" sz="2200" dirty="0"/>
          </a:p>
          <a:p>
            <a:pPr marL="0" indent="0">
              <a:buNone/>
            </a:pPr>
            <a:endParaRPr lang="en-US" sz="2200" dirty="0"/>
          </a:p>
        </p:txBody>
      </p:sp>
      <p:pic>
        <p:nvPicPr>
          <p:cNvPr id="6" name="Picture 5">
            <a:extLst>
              <a:ext uri="{FF2B5EF4-FFF2-40B4-BE49-F238E27FC236}">
                <a16:creationId xmlns:a16="http://schemas.microsoft.com/office/drawing/2014/main" id="{257DC53D-87A7-4FF7-A724-0BB2076136D3}"/>
              </a:ext>
            </a:extLst>
          </p:cNvPr>
          <p:cNvPicPr>
            <a:picLocks noChangeAspect="1"/>
          </p:cNvPicPr>
          <p:nvPr/>
        </p:nvPicPr>
        <p:blipFill>
          <a:blip r:embed="rId2"/>
          <a:stretch>
            <a:fillRect/>
          </a:stretch>
        </p:blipFill>
        <p:spPr>
          <a:xfrm>
            <a:off x="835572" y="2637367"/>
            <a:ext cx="4619297" cy="3511185"/>
          </a:xfrm>
          <a:prstGeom prst="rect">
            <a:avLst/>
          </a:prstGeom>
        </p:spPr>
      </p:pic>
    </p:spTree>
    <p:extLst>
      <p:ext uri="{BB962C8B-B14F-4D97-AF65-F5344CB8AC3E}">
        <p14:creationId xmlns:p14="http://schemas.microsoft.com/office/powerpoint/2010/main" val="40311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54A4-9BA5-49AB-BF42-6CE6FC90A5AC}"/>
              </a:ext>
            </a:extLst>
          </p:cNvPr>
          <p:cNvSpPr>
            <a:spLocks noGrp="1"/>
          </p:cNvSpPr>
          <p:nvPr>
            <p:ph type="title"/>
          </p:nvPr>
        </p:nvSpPr>
        <p:spPr/>
        <p:txBody>
          <a:bodyPr/>
          <a:lstStyle/>
          <a:p>
            <a:r>
              <a:rPr lang="en-US" dirty="0"/>
              <a:t>Spanning Tree</a:t>
            </a:r>
          </a:p>
        </p:txBody>
      </p:sp>
      <p:sp>
        <p:nvSpPr>
          <p:cNvPr id="3" name="Content Placeholder 2">
            <a:extLst>
              <a:ext uri="{FF2B5EF4-FFF2-40B4-BE49-F238E27FC236}">
                <a16:creationId xmlns:a16="http://schemas.microsoft.com/office/drawing/2014/main" id="{C3CF85A1-5A16-4818-9D24-0F855FE0A34D}"/>
              </a:ext>
            </a:extLst>
          </p:cNvPr>
          <p:cNvSpPr>
            <a:spLocks noGrp="1"/>
          </p:cNvSpPr>
          <p:nvPr>
            <p:ph idx="1"/>
          </p:nvPr>
        </p:nvSpPr>
        <p:spPr>
          <a:xfrm>
            <a:off x="7001058" y="3122594"/>
            <a:ext cx="5056500" cy="3416300"/>
          </a:xfrm>
        </p:spPr>
        <p:txBody>
          <a:bodyPr>
            <a:normAutofit/>
          </a:bodyPr>
          <a:lstStyle/>
          <a:p>
            <a:r>
              <a:rPr lang="en-US" sz="2200" dirty="0"/>
              <a:t>A Spanning Tree is also a graph with no-loop.</a:t>
            </a:r>
          </a:p>
          <a:p>
            <a:r>
              <a:rPr lang="en-US" sz="2200" dirty="0"/>
              <a:t>A Spanning Tree Consists of all the nodes/devices of that network.</a:t>
            </a:r>
          </a:p>
          <a:p>
            <a:r>
              <a:rPr lang="en-US" sz="2200" dirty="0"/>
              <a:t>A Complete Graph will form a closed loop, but the Spanning Tree will not form a loop.</a:t>
            </a:r>
          </a:p>
          <a:p>
            <a:endParaRPr lang="en-US" sz="2200" dirty="0"/>
          </a:p>
        </p:txBody>
      </p:sp>
      <p:pic>
        <p:nvPicPr>
          <p:cNvPr id="7" name="Picture 6" descr="A picture containing chart&#10;&#10;Description automatically generated">
            <a:extLst>
              <a:ext uri="{FF2B5EF4-FFF2-40B4-BE49-F238E27FC236}">
                <a16:creationId xmlns:a16="http://schemas.microsoft.com/office/drawing/2014/main" id="{0D6D4933-4D86-414F-AB31-4EFE9D94E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42" y="2599413"/>
            <a:ext cx="6614368" cy="3687234"/>
          </a:xfrm>
          <a:prstGeom prst="rect">
            <a:avLst/>
          </a:prstGeom>
        </p:spPr>
      </p:pic>
    </p:spTree>
    <p:extLst>
      <p:ext uri="{BB962C8B-B14F-4D97-AF65-F5344CB8AC3E}">
        <p14:creationId xmlns:p14="http://schemas.microsoft.com/office/powerpoint/2010/main" val="67830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1B08-C8AA-4741-8B7A-76AD03884593}"/>
              </a:ext>
            </a:extLst>
          </p:cNvPr>
          <p:cNvSpPr>
            <a:spLocks noGrp="1"/>
          </p:cNvSpPr>
          <p:nvPr>
            <p:ph type="title"/>
          </p:nvPr>
        </p:nvSpPr>
        <p:spPr/>
        <p:txBody>
          <a:bodyPr/>
          <a:lstStyle/>
          <a:p>
            <a:r>
              <a:rPr lang="en-US" sz="3600" dirty="0">
                <a:solidFill>
                  <a:schemeClr val="bg1"/>
                </a:solidFill>
              </a:rPr>
              <a:t>Selecting the Root Bridge</a:t>
            </a:r>
            <a:endParaRPr lang="en-US" dirty="0">
              <a:solidFill>
                <a:schemeClr val="bg1"/>
              </a:solidFill>
            </a:endParaRPr>
          </a:p>
        </p:txBody>
      </p:sp>
      <p:sp>
        <p:nvSpPr>
          <p:cNvPr id="3" name="Content Placeholder 2">
            <a:extLst>
              <a:ext uri="{FF2B5EF4-FFF2-40B4-BE49-F238E27FC236}">
                <a16:creationId xmlns:a16="http://schemas.microsoft.com/office/drawing/2014/main" id="{E28AB229-CF79-4834-8EA2-18B3D9C3F5A5}"/>
              </a:ext>
            </a:extLst>
          </p:cNvPr>
          <p:cNvSpPr>
            <a:spLocks noGrp="1"/>
          </p:cNvSpPr>
          <p:nvPr>
            <p:ph idx="1"/>
          </p:nvPr>
        </p:nvSpPr>
        <p:spPr>
          <a:xfrm>
            <a:off x="601133" y="2315633"/>
            <a:ext cx="10989733" cy="4085167"/>
          </a:xfrm>
        </p:spPr>
        <p:txBody>
          <a:bodyPr>
            <a:noAutofit/>
          </a:bodyPr>
          <a:lstStyle/>
          <a:p>
            <a:pPr>
              <a:buFont typeface="Wingdings" panose="05000000000000000000" pitchFamily="2" charset="2"/>
              <a:buChar char="Ø"/>
            </a:pPr>
            <a:r>
              <a:rPr lang="en-US" sz="2200" dirty="0">
                <a:solidFill>
                  <a:schemeClr val="tx1"/>
                </a:solidFill>
              </a:rPr>
              <a:t>All the switches in the network declare themselves as root bridges and start exchanging their own BPDU(Bridge Priority Data Unit  it contains the bridge ID, Sender’s Bridge ID)</a:t>
            </a:r>
          </a:p>
          <a:p>
            <a:pPr>
              <a:buFont typeface="Wingdings" panose="05000000000000000000" pitchFamily="2" charset="2"/>
              <a:buChar char="Ø"/>
            </a:pPr>
            <a:r>
              <a:rPr lang="en-US" sz="2200" dirty="0">
                <a:solidFill>
                  <a:schemeClr val="tx1"/>
                </a:solidFill>
              </a:rPr>
              <a:t>The BPDU with the lowest bridge ID will be considered as superior. Now the switch receiving the superior BPDU makes changes in its own BPDU and carriers forward to its neighbor.</a:t>
            </a:r>
          </a:p>
          <a:p>
            <a:pPr>
              <a:buFont typeface="Wingdings" panose="05000000000000000000" pitchFamily="2" charset="2"/>
              <a:buChar char="Ø"/>
            </a:pPr>
            <a:r>
              <a:rPr lang="en-US" sz="2200" dirty="0">
                <a:solidFill>
                  <a:schemeClr val="tx1"/>
                </a:solidFill>
              </a:rPr>
              <a:t>It changes the value of root Bridge ID with its superior BPDU bridge ID.</a:t>
            </a:r>
          </a:p>
          <a:p>
            <a:pPr>
              <a:buFont typeface="Wingdings" panose="05000000000000000000" pitchFamily="2" charset="2"/>
              <a:buChar char="Ø"/>
            </a:pPr>
            <a:r>
              <a:rPr lang="en-US" sz="2200" dirty="0">
                <a:solidFill>
                  <a:schemeClr val="tx1"/>
                </a:solidFill>
              </a:rPr>
              <a:t>This process goes on until all the switches are satisfied with which bridge has the lowest bridge ID and hence that switch will be declared as the Root bridge.</a:t>
            </a:r>
          </a:p>
          <a:p>
            <a:endParaRPr lang="en-US" sz="2200" dirty="0">
              <a:solidFill>
                <a:schemeClr val="tx1"/>
              </a:solidFill>
            </a:endParaRPr>
          </a:p>
        </p:txBody>
      </p:sp>
    </p:spTree>
    <p:extLst>
      <p:ext uri="{BB962C8B-B14F-4D97-AF65-F5344CB8AC3E}">
        <p14:creationId xmlns:p14="http://schemas.microsoft.com/office/powerpoint/2010/main" val="3140229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1326</TotalTime>
  <Words>979</Words>
  <Application>Microsoft Office PowerPoint</Application>
  <PresentationFormat>Widescreen</PresentationFormat>
  <Paragraphs>101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Wingdings</vt:lpstr>
      <vt:lpstr>Wingdings 3</vt:lpstr>
      <vt:lpstr>Ion Boardroom</vt:lpstr>
      <vt:lpstr>Spanning Tree Protocol(STP)</vt:lpstr>
      <vt:lpstr>INTRODUCTION</vt:lpstr>
      <vt:lpstr>REDUNDANCY</vt:lpstr>
      <vt:lpstr> Spanning Tree Protocol</vt:lpstr>
      <vt:lpstr>How STP Works</vt:lpstr>
      <vt:lpstr>Network </vt:lpstr>
      <vt:lpstr>What Is A Complete Graph</vt:lpstr>
      <vt:lpstr>Spanning Tree</vt:lpstr>
      <vt:lpstr>Selecting the Root Bridge</vt:lpstr>
      <vt:lpstr>Bridge Priority Data Unit (BPDU)</vt:lpstr>
      <vt:lpstr>ROOT BRIDGE</vt:lpstr>
      <vt:lpstr>Selecting The Shortest path </vt:lpstr>
      <vt:lpstr>Root Port </vt:lpstr>
      <vt:lpstr>PowerPoint Presentation</vt:lpstr>
      <vt:lpstr>PowerPoint Presentation</vt:lpstr>
      <vt:lpstr>PowerPoint Presentation</vt:lpstr>
      <vt:lpstr>Blocking the unwanted Links</vt:lpstr>
      <vt:lpstr>PowerPoint Presentation</vt:lpstr>
      <vt:lpstr>PowerPoint Presentation</vt:lpstr>
      <vt:lpstr>STP Fault Tolerance </vt:lpstr>
      <vt:lpstr>PowerPoint Presentation</vt:lpstr>
      <vt:lpstr>STP Fault Tolerance </vt:lpstr>
      <vt:lpstr>PowerPoint Presentation</vt:lpstr>
      <vt:lpstr>PowerPoint Presentation</vt:lpstr>
      <vt:lpstr>PowerPoint Presentation</vt:lpstr>
      <vt:lpstr>Summary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Spanning Tree Protocol(STP)</dc:title>
  <dc:creator>Karani Sumanth</dc:creator>
  <cp:lastModifiedBy>Vaddimukkala Rahul</cp:lastModifiedBy>
  <cp:revision>87</cp:revision>
  <dcterms:created xsi:type="dcterms:W3CDTF">2021-10-16T03:55:57Z</dcterms:created>
  <dcterms:modified xsi:type="dcterms:W3CDTF">2022-01-05T09:59:56Z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633b888-ae0d-4341-a75f-06e04137d755_Enabled">
    <vt:lpwstr>true</vt:lpwstr>
  </property>
  <property fmtid="{D5CDD505-2E9C-101B-9397-08002B2CF9AE}" pid="3" name="MSIP_Label_0633b888-ae0d-4341-a75f-06e04137d755_SetDate">
    <vt:lpwstr>2021-10-20T10:24:06Z</vt:lpwstr>
  </property>
  <property fmtid="{D5CDD505-2E9C-101B-9397-08002B2CF9AE}" pid="4" name="MSIP_Label_0633b888-ae0d-4341-a75f-06e04137d755_Method">
    <vt:lpwstr>Standard</vt:lpwstr>
  </property>
  <property fmtid="{D5CDD505-2E9C-101B-9397-08002B2CF9AE}" pid="5" name="MSIP_Label_0633b888-ae0d-4341-a75f-06e04137d755_Name">
    <vt:lpwstr>0633b888-ae0d-4341-a75f-06e04137d755</vt:lpwstr>
  </property>
  <property fmtid="{D5CDD505-2E9C-101B-9397-08002B2CF9AE}" pid="6" name="MSIP_Label_0633b888-ae0d-4341-a75f-06e04137d755_SiteId">
    <vt:lpwstr>bea78b3c-4cdb-4130-854a-1d193232e5f4</vt:lpwstr>
  </property>
  <property fmtid="{D5CDD505-2E9C-101B-9397-08002B2CF9AE}" pid="7" name="MSIP_Label_0633b888-ae0d-4341-a75f-06e04137d755_ActionId">
    <vt:lpwstr>56bf6bc2-6da9-4bc7-bd20-a5bebf6f8ee2</vt:lpwstr>
  </property>
  <property fmtid="{D5CDD505-2E9C-101B-9397-08002B2CF9AE}" pid="8" name="MSIP_Label_0633b888-ae0d-4341-a75f-06e04137d755_ContentBits">
    <vt:lpwstr>2</vt:lpwstr>
  </property>
</Properties>
</file>