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7" r:id="rId5"/>
    <p:sldId id="258"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3CBE1-63A0-65FD-522D-DC94B14513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6A528D4-6FC7-F2DD-05DA-42BBE505A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2590D1-221A-1C8F-4D43-C7745F589438}"/>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7A26DD6D-6F3D-9DB2-09AC-2FAA709A0E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B82674-E2B2-395A-E5DB-702A76D255F0}"/>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3661919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0F630-79D9-8A56-E574-D75DC38444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B0CFCE-C35F-3D05-4A7E-BB39895B74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F5AF40-1F70-5202-CB6F-69FB28D8611E}"/>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DD75652B-D139-39AF-D12D-255687EA6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BC5293-9347-50CD-D2D0-B8E3DDA2655C}"/>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139459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A53A90-FDD4-7016-E13D-DE680C0266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0EA63B-1118-B5B8-D520-444CC8DDAF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096526-3C2D-5D9A-CC61-234FD3729C5D}"/>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93E7127F-67AC-E211-D5B7-980B19A6AE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CF771E-E21E-A41E-DEEB-C9E5B8283166}"/>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4110122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6DC92-7E3B-454C-791A-762ACABE0E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784BC-6464-9666-B1C8-09817D1F4D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4AAE08-7ABA-2519-E359-B5E0B0ABFCCE}"/>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96556ADA-3543-CDEB-BC7A-4482E609C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016A8F-44D1-D544-7165-C6D05A9815BC}"/>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3632806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0E50A-CF75-3D6D-80E0-E9E24F3F4C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CED09F-B64D-355F-F212-20710529CA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8C97DC-B864-813C-BD54-FA735A5BCB85}"/>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0727544A-C850-F549-BC7E-2ECCB3D83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A7775F-1E0C-7AB1-9051-3FD144DAB27A}"/>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48173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1E92C-7843-EFBB-D388-44B263C8E6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A6100F-2A1E-F168-0644-4A5530F524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2E1A835-9F61-4E1A-CD0E-FE4D8E920F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D16282A-45DE-58F0-13D9-8A2064FA4C93}"/>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6" name="Footer Placeholder 5">
            <a:extLst>
              <a:ext uri="{FF2B5EF4-FFF2-40B4-BE49-F238E27FC236}">
                <a16:creationId xmlns:a16="http://schemas.microsoft.com/office/drawing/2014/main" id="{55205D8E-60F7-B0D9-CC81-2ECA803B97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09065D-F2E1-2516-635D-BCA30FFE3147}"/>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365460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BE99-1387-6B5A-9C31-624BCEC9BD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2AE474-6093-1A04-0979-3B11761F6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BEB7DD-4817-D754-DF9C-9705CA349D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74B4DB-DD71-EF68-9A84-AE69DBA7FF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E7F076-D669-3BCF-88AD-AFD593ED3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AD9541-636E-BDE9-0112-79A660E8922F}"/>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8" name="Footer Placeholder 7">
            <a:extLst>
              <a:ext uri="{FF2B5EF4-FFF2-40B4-BE49-F238E27FC236}">
                <a16:creationId xmlns:a16="http://schemas.microsoft.com/office/drawing/2014/main" id="{717165D6-CAF6-0FED-4D45-77CE3BFCBD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6E4EB3-264E-B866-E442-B2F8271314A6}"/>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385729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9B0B2-5FF1-3C69-AE1C-27584B7CB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C617EF-F936-E21E-09FF-FB8E02338C7B}"/>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4" name="Footer Placeholder 3">
            <a:extLst>
              <a:ext uri="{FF2B5EF4-FFF2-40B4-BE49-F238E27FC236}">
                <a16:creationId xmlns:a16="http://schemas.microsoft.com/office/drawing/2014/main" id="{4F096B1F-FBD5-1E22-0E7E-7AD7040405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E660F19-D7F1-8F87-5483-235B434FA6C1}"/>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105979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9705B-E7B4-208B-C27E-3104ECA4ED63}"/>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3" name="Footer Placeholder 2">
            <a:extLst>
              <a:ext uri="{FF2B5EF4-FFF2-40B4-BE49-F238E27FC236}">
                <a16:creationId xmlns:a16="http://schemas.microsoft.com/office/drawing/2014/main" id="{EF444BBA-EEBA-E94C-2FA6-6DA36C2D96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318CA09-7648-9E32-1647-E54267367DC5}"/>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341962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DF4A-3B4A-F4FD-CA40-EC6C3DAC78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B8B42A-06A7-0515-C625-3A07531E6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06CDF8-70F8-52F7-6616-3A77120F8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A40999-2E85-644F-46A6-B5F756C8CDD2}"/>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6" name="Footer Placeholder 5">
            <a:extLst>
              <a:ext uri="{FF2B5EF4-FFF2-40B4-BE49-F238E27FC236}">
                <a16:creationId xmlns:a16="http://schemas.microsoft.com/office/drawing/2014/main" id="{F3BDBC5E-5468-E0F8-A656-9BF506387F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A85D9E-4717-8CD9-106C-E6DA82D063D9}"/>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1077853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0F7E3-BEC8-0405-9F1F-6589C9C156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EB07AA-0188-5BA5-62B0-A7B53A8793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9FA6D7-7BE2-B697-A88B-B960D00E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7704D2-A0B3-7DFB-D70D-9A27564105AA}"/>
              </a:ext>
            </a:extLst>
          </p:cNvPr>
          <p:cNvSpPr>
            <a:spLocks noGrp="1"/>
          </p:cNvSpPr>
          <p:nvPr>
            <p:ph type="dt" sz="half" idx="10"/>
          </p:nvPr>
        </p:nvSpPr>
        <p:spPr/>
        <p:txBody>
          <a:bodyPr/>
          <a:lstStyle/>
          <a:p>
            <a:fld id="{C8EB3282-645E-415F-9729-06244AB52971}" type="datetimeFigureOut">
              <a:rPr lang="en-IN" smtClean="0"/>
              <a:t>18-02-2025</a:t>
            </a:fld>
            <a:endParaRPr lang="en-IN"/>
          </a:p>
        </p:txBody>
      </p:sp>
      <p:sp>
        <p:nvSpPr>
          <p:cNvPr id="6" name="Footer Placeholder 5">
            <a:extLst>
              <a:ext uri="{FF2B5EF4-FFF2-40B4-BE49-F238E27FC236}">
                <a16:creationId xmlns:a16="http://schemas.microsoft.com/office/drawing/2014/main" id="{FADADB0E-D147-0190-7D92-1AC7984281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32D7E-A4BF-11A0-EB58-17E30A3BA88A}"/>
              </a:ext>
            </a:extLst>
          </p:cNvPr>
          <p:cNvSpPr>
            <a:spLocks noGrp="1"/>
          </p:cNvSpPr>
          <p:nvPr>
            <p:ph type="sldNum" sz="quarter" idx="12"/>
          </p:nvPr>
        </p:nvSpPr>
        <p:spPr/>
        <p:txBody>
          <a:bodyPr/>
          <a:lstStyle/>
          <a:p>
            <a:fld id="{15C0D42D-093D-4D04-85BD-4954CBF9A05A}" type="slidenum">
              <a:rPr lang="en-IN" smtClean="0"/>
              <a:t>‹#›</a:t>
            </a:fld>
            <a:endParaRPr lang="en-IN"/>
          </a:p>
        </p:txBody>
      </p:sp>
    </p:spTree>
    <p:extLst>
      <p:ext uri="{BB962C8B-B14F-4D97-AF65-F5344CB8AC3E}">
        <p14:creationId xmlns:p14="http://schemas.microsoft.com/office/powerpoint/2010/main" val="2535484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310DC5-ED93-EFEA-50B0-674314CF54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1F33FD-EFDD-9DCD-0B59-D7175D869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4874A2-4D91-3F31-CDEE-8D71875D39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B3282-645E-415F-9729-06244AB52971}" type="datetimeFigureOut">
              <a:rPr lang="en-IN" smtClean="0"/>
              <a:t>18-02-2025</a:t>
            </a:fld>
            <a:endParaRPr lang="en-IN"/>
          </a:p>
        </p:txBody>
      </p:sp>
      <p:sp>
        <p:nvSpPr>
          <p:cNvPr id="5" name="Footer Placeholder 4">
            <a:extLst>
              <a:ext uri="{FF2B5EF4-FFF2-40B4-BE49-F238E27FC236}">
                <a16:creationId xmlns:a16="http://schemas.microsoft.com/office/drawing/2014/main" id="{9E1FCB0D-BFD7-97E1-C912-AA0AA2D26D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CB1322F-28A7-785C-5B96-ABA0EC59B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0D42D-093D-4D04-85BD-4954CBF9A05A}" type="slidenum">
              <a:rPr lang="en-IN" smtClean="0"/>
              <a:t>‹#›</a:t>
            </a:fld>
            <a:endParaRPr lang="en-IN"/>
          </a:p>
        </p:txBody>
      </p:sp>
    </p:spTree>
    <p:extLst>
      <p:ext uri="{BB962C8B-B14F-4D97-AF65-F5344CB8AC3E}">
        <p14:creationId xmlns:p14="http://schemas.microsoft.com/office/powerpoint/2010/main" val="235807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82036-A830-2EE2-546E-22E2DA0D8D10}"/>
              </a:ext>
            </a:extLst>
          </p:cNvPr>
          <p:cNvSpPr>
            <a:spLocks noGrp="1"/>
          </p:cNvSpPr>
          <p:nvPr>
            <p:ph type="ctrTitle"/>
          </p:nvPr>
        </p:nvSpPr>
        <p:spPr/>
        <p:txBody>
          <a:bodyPr/>
          <a:lstStyle/>
          <a:p>
            <a:r>
              <a:rPr lang="en-IN" dirty="0" err="1"/>
              <a:t>SpiRobs</a:t>
            </a:r>
            <a:endParaRPr lang="en-IN" dirty="0"/>
          </a:p>
        </p:txBody>
      </p:sp>
      <p:sp>
        <p:nvSpPr>
          <p:cNvPr id="3" name="Subtitle 2">
            <a:extLst>
              <a:ext uri="{FF2B5EF4-FFF2-40B4-BE49-F238E27FC236}">
                <a16:creationId xmlns:a16="http://schemas.microsoft.com/office/drawing/2014/main" id="{A6B2F210-5D75-63EE-54FF-26DF2C009365}"/>
              </a:ext>
            </a:extLst>
          </p:cNvPr>
          <p:cNvSpPr>
            <a:spLocks noGrp="1"/>
          </p:cNvSpPr>
          <p:nvPr>
            <p:ph type="subTitle" idx="1"/>
          </p:nvPr>
        </p:nvSpPr>
        <p:spPr/>
        <p:txBody>
          <a:bodyPr/>
          <a:lstStyle/>
          <a:p>
            <a:r>
              <a:rPr lang="en-IN" dirty="0"/>
              <a:t>Overview</a:t>
            </a:r>
          </a:p>
        </p:txBody>
      </p:sp>
    </p:spTree>
    <p:extLst>
      <p:ext uri="{BB962C8B-B14F-4D97-AF65-F5344CB8AC3E}">
        <p14:creationId xmlns:p14="http://schemas.microsoft.com/office/powerpoint/2010/main" val="38945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99E1-263C-A778-1167-735AA2601CDA}"/>
              </a:ext>
            </a:extLst>
          </p:cNvPr>
          <p:cNvSpPr>
            <a:spLocks noGrp="1"/>
          </p:cNvSpPr>
          <p:nvPr>
            <p:ph type="title"/>
          </p:nvPr>
        </p:nvSpPr>
        <p:spPr>
          <a:xfrm>
            <a:off x="1026694" y="365126"/>
            <a:ext cx="10327105" cy="315912"/>
          </a:xfrm>
        </p:spPr>
        <p:txBody>
          <a:bodyPr>
            <a:normAutofit fontScale="90000"/>
          </a:bodyPr>
          <a:lstStyle/>
          <a:p>
            <a:r>
              <a:rPr lang="en-US" dirty="0"/>
              <a:t>Automation</a:t>
            </a:r>
            <a:endParaRPr lang="en-IN" dirty="0"/>
          </a:p>
        </p:txBody>
      </p:sp>
      <p:sp>
        <p:nvSpPr>
          <p:cNvPr id="3" name="Content Placeholder 2">
            <a:extLst>
              <a:ext uri="{FF2B5EF4-FFF2-40B4-BE49-F238E27FC236}">
                <a16:creationId xmlns:a16="http://schemas.microsoft.com/office/drawing/2014/main" id="{652392EC-B15A-153E-ECF3-73E441794226}"/>
              </a:ext>
            </a:extLst>
          </p:cNvPr>
          <p:cNvSpPr>
            <a:spLocks noGrp="1"/>
          </p:cNvSpPr>
          <p:nvPr>
            <p:ph idx="1"/>
          </p:nvPr>
        </p:nvSpPr>
        <p:spPr>
          <a:xfrm>
            <a:off x="737937" y="681038"/>
            <a:ext cx="10615863" cy="5495925"/>
          </a:xfrm>
        </p:spPr>
        <p:txBody>
          <a:bodyPr/>
          <a:lstStyle/>
          <a:p>
            <a:r>
              <a:rPr lang="en-US" dirty="0"/>
              <a:t>To automate the grasping, they propose a method to detect contact with an object as well as a simple rule (piece-wise linear actuation) to control the cable forces by relating them directly to the object’s position.</a:t>
            </a:r>
          </a:p>
          <a:p>
            <a:r>
              <a:rPr lang="en-US" dirty="0"/>
              <a:t>The threshold for detection was set through multiple experiments, and this simple mechanism was shown to be capable of detecting even the slightest contact; e.g., with a feather.</a:t>
            </a:r>
          </a:p>
          <a:p>
            <a:endParaRPr lang="en-US" dirty="0"/>
          </a:p>
          <a:p>
            <a:endParaRPr lang="en-IN" dirty="0"/>
          </a:p>
        </p:txBody>
      </p:sp>
    </p:spTree>
    <p:extLst>
      <p:ext uri="{BB962C8B-B14F-4D97-AF65-F5344CB8AC3E}">
        <p14:creationId xmlns:p14="http://schemas.microsoft.com/office/powerpoint/2010/main" val="3254351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98218E-9F0B-D37C-B9DA-6CC6E1BF6C69}"/>
              </a:ext>
            </a:extLst>
          </p:cNvPr>
          <p:cNvPicPr>
            <a:picLocks noChangeAspect="1"/>
          </p:cNvPicPr>
          <p:nvPr/>
        </p:nvPicPr>
        <p:blipFill>
          <a:blip r:embed="rId2"/>
          <a:stretch>
            <a:fillRect/>
          </a:stretch>
        </p:blipFill>
        <p:spPr>
          <a:xfrm>
            <a:off x="1557896" y="258805"/>
            <a:ext cx="9076207" cy="6340389"/>
          </a:xfrm>
          <a:prstGeom prst="rect">
            <a:avLst/>
          </a:prstGeom>
        </p:spPr>
      </p:pic>
    </p:spTree>
    <p:extLst>
      <p:ext uri="{BB962C8B-B14F-4D97-AF65-F5344CB8AC3E}">
        <p14:creationId xmlns:p14="http://schemas.microsoft.com/office/powerpoint/2010/main" val="4079417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45E9E3-5435-B5A4-DE3E-C7EE4B84EB57}"/>
              </a:ext>
            </a:extLst>
          </p:cNvPr>
          <p:cNvPicPr>
            <a:picLocks noChangeAspect="1"/>
          </p:cNvPicPr>
          <p:nvPr/>
        </p:nvPicPr>
        <p:blipFill>
          <a:blip r:embed="rId2"/>
          <a:stretch>
            <a:fillRect/>
          </a:stretch>
        </p:blipFill>
        <p:spPr>
          <a:xfrm>
            <a:off x="1093036" y="350253"/>
            <a:ext cx="10005927" cy="6157494"/>
          </a:xfrm>
          <a:prstGeom prst="rect">
            <a:avLst/>
          </a:prstGeom>
        </p:spPr>
      </p:pic>
    </p:spTree>
    <p:extLst>
      <p:ext uri="{BB962C8B-B14F-4D97-AF65-F5344CB8AC3E}">
        <p14:creationId xmlns:p14="http://schemas.microsoft.com/office/powerpoint/2010/main" val="170203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5F823-C5E1-6C52-FA05-51F0A5929603}"/>
              </a:ext>
            </a:extLst>
          </p:cNvPr>
          <p:cNvSpPr>
            <a:spLocks noGrp="1"/>
          </p:cNvSpPr>
          <p:nvPr>
            <p:ph type="title"/>
          </p:nvPr>
        </p:nvSpPr>
        <p:spPr/>
        <p:txBody>
          <a:bodyPr/>
          <a:lstStyle/>
          <a:p>
            <a:r>
              <a:rPr lang="en-IN" dirty="0"/>
              <a:t>Paper 1 Overview</a:t>
            </a:r>
          </a:p>
        </p:txBody>
      </p:sp>
      <p:sp>
        <p:nvSpPr>
          <p:cNvPr id="3" name="Content Placeholder 2">
            <a:extLst>
              <a:ext uri="{FF2B5EF4-FFF2-40B4-BE49-F238E27FC236}">
                <a16:creationId xmlns:a16="http://schemas.microsoft.com/office/drawing/2014/main" id="{52B89CDC-A7A3-F331-CB1F-18BDC31486E9}"/>
              </a:ext>
            </a:extLst>
          </p:cNvPr>
          <p:cNvSpPr>
            <a:spLocks noGrp="1"/>
          </p:cNvSpPr>
          <p:nvPr>
            <p:ph idx="1"/>
          </p:nvPr>
        </p:nvSpPr>
        <p:spPr/>
        <p:txBody>
          <a:bodyPr/>
          <a:lstStyle/>
          <a:p>
            <a:r>
              <a:rPr lang="en-IN" dirty="0"/>
              <a:t>replicate the logarithmic spiral</a:t>
            </a:r>
          </a:p>
          <a:p>
            <a:r>
              <a:rPr lang="en-US" dirty="0"/>
              <a:t>actuated by cables, which allows for fast and life-like movements</a:t>
            </a:r>
            <a:r>
              <a:rPr lang="en-IN" dirty="0"/>
              <a:t>.</a:t>
            </a:r>
          </a:p>
          <a:p>
            <a:r>
              <a:rPr lang="en-US" dirty="0"/>
              <a:t>miniaturized gripper, a manipulator mounted on a drone, and multi-robot arrays</a:t>
            </a:r>
            <a:r>
              <a:rPr lang="en-IN" dirty="0"/>
              <a:t>.</a:t>
            </a:r>
          </a:p>
          <a:p>
            <a:endParaRPr lang="en-IN" dirty="0"/>
          </a:p>
        </p:txBody>
      </p:sp>
    </p:spTree>
    <p:extLst>
      <p:ext uri="{BB962C8B-B14F-4D97-AF65-F5344CB8AC3E}">
        <p14:creationId xmlns:p14="http://schemas.microsoft.com/office/powerpoint/2010/main" val="78283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0887-8996-8EEA-37E1-3B7C56A12621}"/>
              </a:ext>
            </a:extLst>
          </p:cNvPr>
          <p:cNvSpPr>
            <a:spLocks noGrp="1"/>
          </p:cNvSpPr>
          <p:nvPr>
            <p:ph type="title"/>
          </p:nvPr>
        </p:nvSpPr>
        <p:spPr/>
        <p:txBody>
          <a:bodyPr/>
          <a:lstStyle/>
          <a:p>
            <a:r>
              <a:rPr lang="en-IN" dirty="0"/>
              <a:t>Existing Designs Problems</a:t>
            </a:r>
          </a:p>
        </p:txBody>
      </p:sp>
      <p:sp>
        <p:nvSpPr>
          <p:cNvPr id="3" name="Content Placeholder 2">
            <a:extLst>
              <a:ext uri="{FF2B5EF4-FFF2-40B4-BE49-F238E27FC236}">
                <a16:creationId xmlns:a16="http://schemas.microsoft.com/office/drawing/2014/main" id="{3302AC27-5DB6-9FFA-7057-591858E6E58B}"/>
              </a:ext>
            </a:extLst>
          </p:cNvPr>
          <p:cNvSpPr>
            <a:spLocks noGrp="1"/>
          </p:cNvSpPr>
          <p:nvPr>
            <p:ph idx="1"/>
          </p:nvPr>
        </p:nvSpPr>
        <p:spPr/>
        <p:txBody>
          <a:bodyPr/>
          <a:lstStyle/>
          <a:p>
            <a:r>
              <a:rPr lang="en-US" dirty="0"/>
              <a:t>different actuation methods, including pneumatic16–18 and cable driven, most of these prototypes can only produce arc-shaped bends with a limited curvature at the tip.</a:t>
            </a:r>
          </a:p>
          <a:p>
            <a:r>
              <a:rPr lang="en-US" dirty="0"/>
              <a:t>use of soft materials (such as silicone) can increase the bending range and improve flexibility, this may result in wrinkling and buckling under large actuation forces, which, in turn, means failure to maintain a firm grasp.</a:t>
            </a:r>
          </a:p>
          <a:p>
            <a:r>
              <a:rPr lang="en-US" dirty="0"/>
              <a:t>passive deformation caused by interacting with objects, However, these robots can typically only produce a single repetitive pattern (such as bend and release).</a:t>
            </a:r>
            <a:endParaRPr lang="en-IN" dirty="0"/>
          </a:p>
        </p:txBody>
      </p:sp>
    </p:spTree>
    <p:extLst>
      <p:ext uri="{BB962C8B-B14F-4D97-AF65-F5344CB8AC3E}">
        <p14:creationId xmlns:p14="http://schemas.microsoft.com/office/powerpoint/2010/main" val="592712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3A8FE-0AC6-7D23-783C-9938825183C0}"/>
              </a:ext>
            </a:extLst>
          </p:cNvPr>
          <p:cNvSpPr>
            <a:spLocks noGrp="1"/>
          </p:cNvSpPr>
          <p:nvPr>
            <p:ph type="title"/>
          </p:nvPr>
        </p:nvSpPr>
        <p:spPr/>
        <p:txBody>
          <a:bodyPr/>
          <a:lstStyle/>
          <a:p>
            <a:r>
              <a:rPr lang="en-IN" dirty="0"/>
              <a:t>What is required</a:t>
            </a:r>
          </a:p>
        </p:txBody>
      </p:sp>
      <p:sp>
        <p:nvSpPr>
          <p:cNvPr id="3" name="Content Placeholder 2">
            <a:extLst>
              <a:ext uri="{FF2B5EF4-FFF2-40B4-BE49-F238E27FC236}">
                <a16:creationId xmlns:a16="http://schemas.microsoft.com/office/drawing/2014/main" id="{785B38A2-A44F-2D1A-3D9E-95783BB4478F}"/>
              </a:ext>
            </a:extLst>
          </p:cNvPr>
          <p:cNvSpPr>
            <a:spLocks noGrp="1"/>
          </p:cNvSpPr>
          <p:nvPr>
            <p:ph idx="1"/>
          </p:nvPr>
        </p:nvSpPr>
        <p:spPr/>
        <p:txBody>
          <a:bodyPr/>
          <a:lstStyle/>
          <a:p>
            <a:r>
              <a:rPr lang="en-US" dirty="0"/>
              <a:t>passive deformation caused by interacting with objects.</a:t>
            </a:r>
          </a:p>
          <a:p>
            <a:r>
              <a:rPr lang="en-IN" dirty="0"/>
              <a:t>‘‘universal’’ strategies for reaching, </a:t>
            </a:r>
            <a:r>
              <a:rPr lang="en-US" dirty="0"/>
              <a:t>grasping, and transporting objects of different shapes and from different positions (in contrast to rigid robots, albeit at the cost of high complexity for planning and control).</a:t>
            </a:r>
          </a:p>
          <a:p>
            <a:endParaRPr lang="en-IN" dirty="0"/>
          </a:p>
        </p:txBody>
      </p:sp>
    </p:spTree>
    <p:extLst>
      <p:ext uri="{BB962C8B-B14F-4D97-AF65-F5344CB8AC3E}">
        <p14:creationId xmlns:p14="http://schemas.microsoft.com/office/powerpoint/2010/main" val="3448030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ACFB-0406-629E-C77D-0A68271FA5BE}"/>
              </a:ext>
            </a:extLst>
          </p:cNvPr>
          <p:cNvSpPr>
            <a:spLocks noGrp="1"/>
          </p:cNvSpPr>
          <p:nvPr>
            <p:ph type="title"/>
          </p:nvPr>
        </p:nvSpPr>
        <p:spPr/>
        <p:txBody>
          <a:bodyPr/>
          <a:lstStyle/>
          <a:p>
            <a:r>
              <a:rPr lang="en-IN" dirty="0"/>
              <a:t>Two Principles </a:t>
            </a:r>
          </a:p>
        </p:txBody>
      </p:sp>
      <p:sp>
        <p:nvSpPr>
          <p:cNvPr id="3" name="Content Placeholder 2">
            <a:extLst>
              <a:ext uri="{FF2B5EF4-FFF2-40B4-BE49-F238E27FC236}">
                <a16:creationId xmlns:a16="http://schemas.microsoft.com/office/drawing/2014/main" id="{10EE0A2F-8033-61BD-8145-290A7D1EAF29}"/>
              </a:ext>
            </a:extLst>
          </p:cNvPr>
          <p:cNvSpPr>
            <a:spLocks noGrp="1"/>
          </p:cNvSpPr>
          <p:nvPr>
            <p:ph idx="1"/>
          </p:nvPr>
        </p:nvSpPr>
        <p:spPr/>
        <p:txBody>
          <a:bodyPr>
            <a:normAutofit fontScale="85000" lnSpcReduction="20000"/>
          </a:bodyPr>
          <a:lstStyle/>
          <a:p>
            <a:r>
              <a:rPr lang="en-US" dirty="0"/>
              <a:t>universal (across scales) design based on discretizing and uncurling the logarithmic spiral.</a:t>
            </a:r>
          </a:p>
          <a:p>
            <a:r>
              <a:rPr lang="en-IN" dirty="0"/>
              <a:t>Discretizing the Spiral</a:t>
            </a:r>
            <a:r>
              <a:rPr lang="en-US" dirty="0"/>
              <a:t> - Instead of treating the spiral as a continuous smooth curve, the researchers break it into small connected sections (or discrete segments).</a:t>
            </a:r>
          </a:p>
          <a:p>
            <a:r>
              <a:rPr lang="en-IN" dirty="0"/>
              <a:t>Uncurling Mechanism</a:t>
            </a:r>
            <a:r>
              <a:rPr lang="en-US" dirty="0"/>
              <a:t> - When the spiral is uncurling, these discrete segments move relative to each other in a coordinated manner.</a:t>
            </a:r>
          </a:p>
          <a:p>
            <a:endParaRPr lang="en-US" dirty="0"/>
          </a:p>
          <a:p>
            <a:r>
              <a:rPr lang="en-US" dirty="0"/>
              <a:t>grasping strategy, inspired by the octopus</a:t>
            </a:r>
          </a:p>
          <a:p>
            <a:r>
              <a:rPr lang="en-US" dirty="0"/>
              <a:t>controlling the curling/uncurling motion using cables</a:t>
            </a:r>
          </a:p>
          <a:p>
            <a:r>
              <a:rPr lang="en-US" dirty="0"/>
              <a:t>passive deformation upon contact to adapt to objects of variable shapes and sizes (e.g., cup, pen, egg, strawberry, pineapple, and more; </a:t>
            </a:r>
          </a:p>
          <a:p>
            <a:endParaRPr lang="en-IN" dirty="0"/>
          </a:p>
        </p:txBody>
      </p:sp>
    </p:spTree>
    <p:extLst>
      <p:ext uri="{BB962C8B-B14F-4D97-AF65-F5344CB8AC3E}">
        <p14:creationId xmlns:p14="http://schemas.microsoft.com/office/powerpoint/2010/main" val="5729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CE07-1DE9-8A16-65F0-9A0AB28EB4C5}"/>
              </a:ext>
            </a:extLst>
          </p:cNvPr>
          <p:cNvSpPr>
            <a:spLocks noGrp="1"/>
          </p:cNvSpPr>
          <p:nvPr>
            <p:ph type="title"/>
          </p:nvPr>
        </p:nvSpPr>
        <p:spPr>
          <a:xfrm>
            <a:off x="874294" y="365126"/>
            <a:ext cx="10479505" cy="436980"/>
          </a:xfrm>
        </p:spPr>
        <p:txBody>
          <a:bodyPr>
            <a:normAutofit fontScale="90000"/>
          </a:bodyPr>
          <a:lstStyle/>
          <a:p>
            <a:r>
              <a:rPr lang="en-IN" dirty="0"/>
              <a:t>Design of </a:t>
            </a:r>
            <a:r>
              <a:rPr lang="en-IN" dirty="0" err="1"/>
              <a:t>SpiRobs</a:t>
            </a:r>
            <a:endParaRPr lang="en-IN" dirty="0"/>
          </a:p>
        </p:txBody>
      </p:sp>
      <p:sp>
        <p:nvSpPr>
          <p:cNvPr id="3" name="Content Placeholder 2">
            <a:extLst>
              <a:ext uri="{FF2B5EF4-FFF2-40B4-BE49-F238E27FC236}">
                <a16:creationId xmlns:a16="http://schemas.microsoft.com/office/drawing/2014/main" id="{0A232447-3EAE-A898-79C1-1E9BF1553EE3}"/>
              </a:ext>
            </a:extLst>
          </p:cNvPr>
          <p:cNvSpPr>
            <a:spLocks noGrp="1"/>
          </p:cNvSpPr>
          <p:nvPr>
            <p:ph idx="1"/>
          </p:nvPr>
        </p:nvSpPr>
        <p:spPr>
          <a:xfrm>
            <a:off x="561474" y="802106"/>
            <a:ext cx="10828421" cy="5471109"/>
          </a:xfrm>
        </p:spPr>
        <p:txBody>
          <a:bodyPr>
            <a:normAutofit lnSpcReduction="10000"/>
          </a:bodyPr>
          <a:lstStyle/>
          <a:p>
            <a:r>
              <a:rPr lang="en-IN" dirty="0"/>
              <a:t>Logarithmic Spiral</a:t>
            </a:r>
          </a:p>
          <a:p>
            <a:r>
              <a:rPr lang="en-IN" dirty="0"/>
              <a:t>Discretization </a:t>
            </a:r>
          </a:p>
          <a:p>
            <a:r>
              <a:rPr lang="en-IN" dirty="0"/>
              <a:t>Elastic Layer</a:t>
            </a:r>
          </a:p>
          <a:p>
            <a:r>
              <a:rPr lang="en-IN" dirty="0"/>
              <a:t>Taper Angle</a:t>
            </a:r>
          </a:p>
          <a:p>
            <a:r>
              <a:rPr lang="en-US" dirty="0"/>
              <a:t>Conclusions are drawn for fixed length and tip diameter</a:t>
            </a:r>
          </a:p>
          <a:p>
            <a:r>
              <a:rPr lang="en-US" dirty="0"/>
              <a:t>The smaller the taper angle, the larger the workspace</a:t>
            </a:r>
          </a:p>
          <a:p>
            <a:r>
              <a:rPr lang="en-US" dirty="0"/>
              <a:t>At the same time, the larger the taper angle, the smaller the diameter of the smallest object that can be grasped and the larger the maximum load capacity.</a:t>
            </a:r>
          </a:p>
          <a:p>
            <a:r>
              <a:rPr lang="en-US" dirty="0"/>
              <a:t>Taking the robot with a taper angle of 15 as an example, it can grasp objects whose diameters vary by two orders of magnitude (from 5.6 to 115 mm) and weigh roughly 260 times the weight of the robot (38.4 g </a:t>
            </a:r>
            <a:r>
              <a:rPr lang="en-US" dirty="0" err="1"/>
              <a:t>selfweight</a:t>
            </a:r>
            <a:r>
              <a:rPr lang="en-US" dirty="0"/>
              <a:t> and 10 kg load capacity</a:t>
            </a:r>
            <a:endParaRPr lang="en-IN" dirty="0"/>
          </a:p>
        </p:txBody>
      </p:sp>
    </p:spTree>
    <p:extLst>
      <p:ext uri="{BB962C8B-B14F-4D97-AF65-F5344CB8AC3E}">
        <p14:creationId xmlns:p14="http://schemas.microsoft.com/office/powerpoint/2010/main" val="1904092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3FC4-BA57-2A59-3FD4-C17EAD69D7A0}"/>
              </a:ext>
            </a:extLst>
          </p:cNvPr>
          <p:cNvSpPr>
            <a:spLocks noGrp="1"/>
          </p:cNvSpPr>
          <p:nvPr>
            <p:ph type="title"/>
          </p:nvPr>
        </p:nvSpPr>
        <p:spPr>
          <a:xfrm>
            <a:off x="838200" y="131762"/>
            <a:ext cx="10515600" cy="549275"/>
          </a:xfrm>
        </p:spPr>
        <p:txBody>
          <a:bodyPr>
            <a:normAutofit fontScale="90000"/>
          </a:bodyPr>
          <a:lstStyle/>
          <a:p>
            <a:r>
              <a:rPr lang="en-IN" dirty="0"/>
              <a:t>Bioinspired grasping strategy</a:t>
            </a:r>
          </a:p>
        </p:txBody>
      </p:sp>
      <p:sp>
        <p:nvSpPr>
          <p:cNvPr id="3" name="Content Placeholder 2">
            <a:extLst>
              <a:ext uri="{FF2B5EF4-FFF2-40B4-BE49-F238E27FC236}">
                <a16:creationId xmlns:a16="http://schemas.microsoft.com/office/drawing/2014/main" id="{7E5144D5-9D15-8195-6A15-5C43D96D87A4}"/>
              </a:ext>
            </a:extLst>
          </p:cNvPr>
          <p:cNvSpPr>
            <a:spLocks noGrp="1"/>
          </p:cNvSpPr>
          <p:nvPr>
            <p:ph idx="1"/>
          </p:nvPr>
        </p:nvSpPr>
        <p:spPr>
          <a:xfrm>
            <a:off x="336884" y="681037"/>
            <a:ext cx="11016916" cy="5495926"/>
          </a:xfrm>
        </p:spPr>
        <p:txBody>
          <a:bodyPr/>
          <a:lstStyle/>
          <a:p>
            <a:r>
              <a:rPr lang="en-US" dirty="0"/>
              <a:t>Octopus- it progressively uncurls and straightens curled arms to reach the target. After making contact with the object, the arm keeps uncurling on the surface of the object to align the suckers.</a:t>
            </a:r>
          </a:p>
          <a:p>
            <a:endParaRPr lang="en-IN" dirty="0"/>
          </a:p>
        </p:txBody>
      </p:sp>
    </p:spTree>
    <p:extLst>
      <p:ext uri="{BB962C8B-B14F-4D97-AF65-F5344CB8AC3E}">
        <p14:creationId xmlns:p14="http://schemas.microsoft.com/office/powerpoint/2010/main" val="3879329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521</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SpiRobs</vt:lpstr>
      <vt:lpstr>PowerPoint Presentation</vt:lpstr>
      <vt:lpstr>PowerPoint Presentation</vt:lpstr>
      <vt:lpstr>Paper 1 Overview</vt:lpstr>
      <vt:lpstr>Existing Designs Problems</vt:lpstr>
      <vt:lpstr>What is required</vt:lpstr>
      <vt:lpstr>Two Principles </vt:lpstr>
      <vt:lpstr>Design of SpiRobs</vt:lpstr>
      <vt:lpstr>Bioinspired grasping strategy</vt:lpstr>
      <vt:lpstr>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Yadav</dc:creator>
  <cp:lastModifiedBy>Rahul Yadav</cp:lastModifiedBy>
  <cp:revision>4</cp:revision>
  <dcterms:created xsi:type="dcterms:W3CDTF">2025-02-01T17:18:26Z</dcterms:created>
  <dcterms:modified xsi:type="dcterms:W3CDTF">2025-02-18T10:53:48Z</dcterms:modified>
</cp:coreProperties>
</file>