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5214DDD9-53D3-4203-B998-C33771F9A104}"/>
    <pc:docChg chg="undo custSel addSld modSld">
      <pc:chgData name="Maria Ashvini" userId="1f8334ccb4f1908a" providerId="LiveId" clId="{5214DDD9-53D3-4203-B998-C33771F9A104}" dt="2024-05-07T05:23:55.685" v="57" actId="20577"/>
      <pc:docMkLst>
        <pc:docMk/>
      </pc:docMkLst>
      <pc:sldChg chg="modSp new mod">
        <pc:chgData name="Maria Ashvini" userId="1f8334ccb4f1908a" providerId="LiveId" clId="{5214DDD9-53D3-4203-B998-C33771F9A104}" dt="2024-05-07T02:08:28.292" v="39" actId="20577"/>
        <pc:sldMkLst>
          <pc:docMk/>
          <pc:sldMk cId="4050808333" sldId="256"/>
        </pc:sldMkLst>
        <pc:spChg chg="mod">
          <ac:chgData name="Maria Ashvini" userId="1f8334ccb4f1908a" providerId="LiveId" clId="{5214DDD9-53D3-4203-B998-C33771F9A104}" dt="2024-05-07T02:08:28.292" v="39" actId="20577"/>
          <ac:spMkLst>
            <pc:docMk/>
            <pc:sldMk cId="4050808333" sldId="256"/>
            <ac:spMk id="2" creationId="{62ED2720-2A54-1CEC-94E8-92917CF457A6}"/>
          </ac:spMkLst>
        </pc:spChg>
      </pc:sldChg>
      <pc:sldChg chg="modSp new mod">
        <pc:chgData name="Maria Ashvini" userId="1f8334ccb4f1908a" providerId="LiveId" clId="{5214DDD9-53D3-4203-B998-C33771F9A104}" dt="2024-05-07T05:17:57.831" v="56" actId="20577"/>
        <pc:sldMkLst>
          <pc:docMk/>
          <pc:sldMk cId="3256632170" sldId="257"/>
        </pc:sldMkLst>
        <pc:spChg chg="mod">
          <ac:chgData name="Maria Ashvini" userId="1f8334ccb4f1908a" providerId="LiveId" clId="{5214DDD9-53D3-4203-B998-C33771F9A104}" dt="2024-05-07T05:17:57.831" v="56" actId="20577"/>
          <ac:spMkLst>
            <pc:docMk/>
            <pc:sldMk cId="3256632170" sldId="257"/>
            <ac:spMk id="3" creationId="{A0F44F0D-DAE9-F8AC-1C86-59E6E195C44F}"/>
          </ac:spMkLst>
        </pc:spChg>
      </pc:sldChg>
      <pc:sldChg chg="modSp new mod">
        <pc:chgData name="Maria Ashvini" userId="1f8334ccb4f1908a" providerId="LiveId" clId="{5214DDD9-53D3-4203-B998-C33771F9A104}" dt="2024-05-07T02:09:20.708" v="44" actId="20577"/>
        <pc:sldMkLst>
          <pc:docMk/>
          <pc:sldMk cId="2168675567" sldId="258"/>
        </pc:sldMkLst>
        <pc:spChg chg="mod">
          <ac:chgData name="Maria Ashvini" userId="1f8334ccb4f1908a" providerId="LiveId" clId="{5214DDD9-53D3-4203-B998-C33771F9A104}" dt="2024-05-07T02:09:20.708" v="44" actId="20577"/>
          <ac:spMkLst>
            <pc:docMk/>
            <pc:sldMk cId="2168675567" sldId="258"/>
            <ac:spMk id="3" creationId="{D4376A00-87CD-9DDE-E5B0-F95737F31AD6}"/>
          </ac:spMkLst>
        </pc:spChg>
      </pc:sldChg>
      <pc:sldChg chg="modSp new mod">
        <pc:chgData name="Maria Ashvini" userId="1f8334ccb4f1908a" providerId="LiveId" clId="{5214DDD9-53D3-4203-B998-C33771F9A104}" dt="2024-05-07T02:09:37.849" v="47" actId="27636"/>
        <pc:sldMkLst>
          <pc:docMk/>
          <pc:sldMk cId="3643772067" sldId="259"/>
        </pc:sldMkLst>
        <pc:spChg chg="mod">
          <ac:chgData name="Maria Ashvini" userId="1f8334ccb4f1908a" providerId="LiveId" clId="{5214DDD9-53D3-4203-B998-C33771F9A104}" dt="2024-05-07T02:09:37.849" v="47" actId="27636"/>
          <ac:spMkLst>
            <pc:docMk/>
            <pc:sldMk cId="3643772067" sldId="259"/>
            <ac:spMk id="3" creationId="{DB7F6882-1CAF-FB83-DE3D-16DF0DD53DF7}"/>
          </ac:spMkLst>
        </pc:spChg>
      </pc:sldChg>
      <pc:sldChg chg="modSp new mod">
        <pc:chgData name="Maria Ashvini" userId="1f8334ccb4f1908a" providerId="LiveId" clId="{5214DDD9-53D3-4203-B998-C33771F9A104}" dt="2024-05-07T02:09:52.204" v="50" actId="27636"/>
        <pc:sldMkLst>
          <pc:docMk/>
          <pc:sldMk cId="1766370309" sldId="260"/>
        </pc:sldMkLst>
        <pc:spChg chg="mod">
          <ac:chgData name="Maria Ashvini" userId="1f8334ccb4f1908a" providerId="LiveId" clId="{5214DDD9-53D3-4203-B998-C33771F9A104}" dt="2024-05-07T02:09:52.204" v="50" actId="27636"/>
          <ac:spMkLst>
            <pc:docMk/>
            <pc:sldMk cId="1766370309" sldId="260"/>
            <ac:spMk id="3" creationId="{9BB3CA05-FBAB-97C2-2913-BCD2DFC2BD14}"/>
          </ac:spMkLst>
        </pc:spChg>
      </pc:sldChg>
      <pc:sldChg chg="modSp new mod">
        <pc:chgData name="Maria Ashvini" userId="1f8334ccb4f1908a" providerId="LiveId" clId="{5214DDD9-53D3-4203-B998-C33771F9A104}" dt="2024-05-07T05:23:55.685" v="57" actId="20577"/>
        <pc:sldMkLst>
          <pc:docMk/>
          <pc:sldMk cId="3600216795" sldId="261"/>
        </pc:sldMkLst>
        <pc:spChg chg="mod">
          <ac:chgData name="Maria Ashvini" userId="1f8334ccb4f1908a" providerId="LiveId" clId="{5214DDD9-53D3-4203-B998-C33771F9A104}" dt="2024-05-07T05:23:55.685" v="57" actId="20577"/>
          <ac:spMkLst>
            <pc:docMk/>
            <pc:sldMk cId="3600216795" sldId="261"/>
            <ac:spMk id="3" creationId="{4BE530F5-0632-7B7A-70EB-A72DE67074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61E3-CFD1-A6CD-9040-0DB70DD94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FB3F47-9FE7-8A7D-9EEA-56F19B3D0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D494D9-5115-73AA-A9C9-486BFD185FE4}"/>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5" name="Footer Placeholder 4">
            <a:extLst>
              <a:ext uri="{FF2B5EF4-FFF2-40B4-BE49-F238E27FC236}">
                <a16:creationId xmlns:a16="http://schemas.microsoft.com/office/drawing/2014/main" id="{3922FC9B-AE76-9124-7243-75625778B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B3702-8C9D-F412-A0A2-D048D5581933}"/>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123637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3E51-D859-C620-3B7B-F443FC62A7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186C48-1CB2-DC5D-FBB4-C60B2C053C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9BBE9-2240-7FBC-74DE-EA344B0A3378}"/>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5" name="Footer Placeholder 4">
            <a:extLst>
              <a:ext uri="{FF2B5EF4-FFF2-40B4-BE49-F238E27FC236}">
                <a16:creationId xmlns:a16="http://schemas.microsoft.com/office/drawing/2014/main" id="{852E582C-5EC4-3637-F309-EF83594A1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9205A-4DEC-340B-9BEC-1BF312AB6709}"/>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894462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98EC8-C157-0294-F9CD-21D08FEBC9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43B563-3BA7-EDEC-1EE1-69BE5126B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E4317-8078-A910-6EAB-7A34CFDD2878}"/>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5" name="Footer Placeholder 4">
            <a:extLst>
              <a:ext uri="{FF2B5EF4-FFF2-40B4-BE49-F238E27FC236}">
                <a16:creationId xmlns:a16="http://schemas.microsoft.com/office/drawing/2014/main" id="{B06FD91D-DC9D-72EE-B2A0-480DF1F0E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82BC-80CB-78F8-2DDC-CC0EC945C7B1}"/>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133695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6238-0DB2-EF9B-E42E-1F4546B2A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BB3C9-1149-62A1-3143-A3ECB2C5BB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03F58-E4E7-F1F5-90BD-AB5523A8960C}"/>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5" name="Footer Placeholder 4">
            <a:extLst>
              <a:ext uri="{FF2B5EF4-FFF2-40B4-BE49-F238E27FC236}">
                <a16:creationId xmlns:a16="http://schemas.microsoft.com/office/drawing/2014/main" id="{32BE685D-0BD2-BD85-9EBF-C6F393EE9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A6D1F-92C0-008A-4BE2-9EAD63861290}"/>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268061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E75C-322F-15C9-D2F0-D800ED8620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31335B-4755-6AAE-9383-B739C4F26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A6D9B-EDE1-BBC8-EA4D-751168E6DE7C}"/>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5" name="Footer Placeholder 4">
            <a:extLst>
              <a:ext uri="{FF2B5EF4-FFF2-40B4-BE49-F238E27FC236}">
                <a16:creationId xmlns:a16="http://schemas.microsoft.com/office/drawing/2014/main" id="{66AB8488-560C-6B65-D247-40242C53B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2B13B-4700-E4E8-2D9F-C47E4CBED5C1}"/>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77960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0857-53E4-EC71-BEB2-2D4C54B67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61A81A-E088-CC57-3454-990C6EC7D5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D4D122-F73E-C904-773A-39370247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B94A11-8D5F-190E-2F08-0A059C421F0E}"/>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6" name="Footer Placeholder 5">
            <a:extLst>
              <a:ext uri="{FF2B5EF4-FFF2-40B4-BE49-F238E27FC236}">
                <a16:creationId xmlns:a16="http://schemas.microsoft.com/office/drawing/2014/main" id="{C5A523D7-C604-00C9-AEA3-498A37B2B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00B3E-1D11-1D40-12D3-747CF8ABCB72}"/>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423953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E60A-AA3B-700E-6D1F-06BB27B49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6A6EE7-2D9E-9503-B111-F168E66BC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9FB578-B6A1-0FEF-75F2-124D1A2228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5839EB-3EE6-52F7-23A0-A6014D8F6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A6197-5F3B-9CBC-AC7E-AB9BBB21A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E8C35D-0FF8-3DC6-8ED2-2B7E33030FEF}"/>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8" name="Footer Placeholder 7">
            <a:extLst>
              <a:ext uri="{FF2B5EF4-FFF2-40B4-BE49-F238E27FC236}">
                <a16:creationId xmlns:a16="http://schemas.microsoft.com/office/drawing/2014/main" id="{E8A6D602-9B9C-4C26-A3E0-AF17A830A4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4194C3-785F-DC7A-919D-4BFCA811CB1B}"/>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266080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4CF3-8A45-8644-15B7-0D574F95CD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0E47C-E1B1-3B09-1AEC-E9DEF04FC8DB}"/>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4" name="Footer Placeholder 3">
            <a:extLst>
              <a:ext uri="{FF2B5EF4-FFF2-40B4-BE49-F238E27FC236}">
                <a16:creationId xmlns:a16="http://schemas.microsoft.com/office/drawing/2014/main" id="{72D77751-7C3C-84BC-31F8-5B3422AD8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87AFF1-BB0F-ADE7-85BA-7D61B9380655}"/>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133591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E8AAD-A66E-E38D-F818-079523EE8A1E}"/>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3" name="Footer Placeholder 2">
            <a:extLst>
              <a:ext uri="{FF2B5EF4-FFF2-40B4-BE49-F238E27FC236}">
                <a16:creationId xmlns:a16="http://schemas.microsoft.com/office/drawing/2014/main" id="{9CFACF4A-B0C6-4663-9656-6FFB67DDFD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75DC0F-1B38-B31E-27BB-74CCF8526B58}"/>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227305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1505-5E14-7DD2-A67A-B71DB563A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744CF3-BA44-E4DE-B9A7-66AB55A29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B93F7C-2775-390C-5CD1-15F7FDEA0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0A038-EC69-C07C-6952-EA7DBE695134}"/>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6" name="Footer Placeholder 5">
            <a:extLst>
              <a:ext uri="{FF2B5EF4-FFF2-40B4-BE49-F238E27FC236}">
                <a16:creationId xmlns:a16="http://schemas.microsoft.com/office/drawing/2014/main" id="{7E2466F7-B48F-E726-B792-9D81AAA14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96DB0-639F-FD08-7A44-2490215942F3}"/>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405218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0E64-281F-B076-2A36-670CF1529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7B969-4330-EA3C-C32A-7D784B1E8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A3BA8D-2835-07C7-5DB2-2793F77B9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8D3EC-D9F5-5992-4768-1D0E2DD5D93B}"/>
              </a:ext>
            </a:extLst>
          </p:cNvPr>
          <p:cNvSpPr>
            <a:spLocks noGrp="1"/>
          </p:cNvSpPr>
          <p:nvPr>
            <p:ph type="dt" sz="half" idx="10"/>
          </p:nvPr>
        </p:nvSpPr>
        <p:spPr/>
        <p:txBody>
          <a:bodyPr/>
          <a:lstStyle/>
          <a:p>
            <a:fld id="{454B6E06-10DF-4EAA-9F37-1811AC3AAA39}" type="datetimeFigureOut">
              <a:rPr lang="en-US" smtClean="0"/>
              <a:t>5/7/2024</a:t>
            </a:fld>
            <a:endParaRPr lang="en-US"/>
          </a:p>
        </p:txBody>
      </p:sp>
      <p:sp>
        <p:nvSpPr>
          <p:cNvPr id="6" name="Footer Placeholder 5">
            <a:extLst>
              <a:ext uri="{FF2B5EF4-FFF2-40B4-BE49-F238E27FC236}">
                <a16:creationId xmlns:a16="http://schemas.microsoft.com/office/drawing/2014/main" id="{6F7487A3-D949-78CC-5EE9-7AA229C152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95FC3-B8FE-09A9-22AE-3C55DB49C12F}"/>
              </a:ext>
            </a:extLst>
          </p:cNvPr>
          <p:cNvSpPr>
            <a:spLocks noGrp="1"/>
          </p:cNvSpPr>
          <p:nvPr>
            <p:ph type="sldNum" sz="quarter" idx="12"/>
          </p:nvPr>
        </p:nvSpPr>
        <p:spPr/>
        <p:txBody>
          <a:bodyPr/>
          <a:lstStyle/>
          <a:p>
            <a:fld id="{55561572-D430-4E57-900B-57BFEB08C96C}" type="slidenum">
              <a:rPr lang="en-US" smtClean="0"/>
              <a:t>‹#›</a:t>
            </a:fld>
            <a:endParaRPr lang="en-US"/>
          </a:p>
        </p:txBody>
      </p:sp>
    </p:spTree>
    <p:extLst>
      <p:ext uri="{BB962C8B-B14F-4D97-AF65-F5344CB8AC3E}">
        <p14:creationId xmlns:p14="http://schemas.microsoft.com/office/powerpoint/2010/main" val="302661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054AD-ADC0-0FDF-FAA1-FEFBEC8C3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C20584-1FA0-EFA7-AA6C-DEAD3ED97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4B613-40B0-26CD-34D2-04DD8217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B6E06-10DF-4EAA-9F37-1811AC3AAA39}" type="datetimeFigureOut">
              <a:rPr lang="en-US" smtClean="0"/>
              <a:t>5/7/2024</a:t>
            </a:fld>
            <a:endParaRPr lang="en-US"/>
          </a:p>
        </p:txBody>
      </p:sp>
      <p:sp>
        <p:nvSpPr>
          <p:cNvPr id="5" name="Footer Placeholder 4">
            <a:extLst>
              <a:ext uri="{FF2B5EF4-FFF2-40B4-BE49-F238E27FC236}">
                <a16:creationId xmlns:a16="http://schemas.microsoft.com/office/drawing/2014/main" id="{3CFEE7C8-098F-2923-AEB3-206089B34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C41F06-2BC0-38A0-CE12-9C5E7C4D2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61572-D430-4E57-900B-57BFEB08C96C}" type="slidenum">
              <a:rPr lang="en-US" smtClean="0"/>
              <a:t>‹#›</a:t>
            </a:fld>
            <a:endParaRPr lang="en-US"/>
          </a:p>
        </p:txBody>
      </p:sp>
    </p:spTree>
    <p:extLst>
      <p:ext uri="{BB962C8B-B14F-4D97-AF65-F5344CB8AC3E}">
        <p14:creationId xmlns:p14="http://schemas.microsoft.com/office/powerpoint/2010/main" val="160289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2720-2A54-1CEC-94E8-92917CF457A6}"/>
              </a:ext>
            </a:extLst>
          </p:cNvPr>
          <p:cNvSpPr>
            <a:spLocks noGrp="1"/>
          </p:cNvSpPr>
          <p:nvPr>
            <p:ph type="ctrTitle"/>
          </p:nvPr>
        </p:nvSpPr>
        <p:spPr/>
        <p:txBody>
          <a:bodyPr/>
          <a:lstStyle/>
          <a:p>
            <a:r>
              <a:rPr lang="en-US" dirty="0"/>
              <a:t>Create , prioritize user stories</a:t>
            </a:r>
          </a:p>
        </p:txBody>
      </p:sp>
      <p:sp>
        <p:nvSpPr>
          <p:cNvPr id="3" name="Subtitle 2">
            <a:extLst>
              <a:ext uri="{FF2B5EF4-FFF2-40B4-BE49-F238E27FC236}">
                <a16:creationId xmlns:a16="http://schemas.microsoft.com/office/drawing/2014/main" id="{020A3428-E822-91D9-1A28-7D6E234200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5080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FFE5-1937-67A2-7FA6-2E6500068B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F44F0D-DAE9-F8AC-1C86-59E6E195C44F}"/>
              </a:ext>
            </a:extLst>
          </p:cNvPr>
          <p:cNvSpPr>
            <a:spLocks noGrp="1"/>
          </p:cNvSpPr>
          <p:nvPr>
            <p:ph idx="1"/>
          </p:nvPr>
        </p:nvSpPr>
        <p:spPr/>
        <p:txBody>
          <a:bodyPr/>
          <a:lstStyle/>
          <a:p>
            <a:r>
              <a:rPr lang="en-US" b="0" i="0" dirty="0">
                <a:solidFill>
                  <a:srgbClr val="0D0D0D"/>
                </a:solidFill>
                <a:effectLst/>
                <a:highlight>
                  <a:srgbClr val="FFFFFF"/>
                </a:highlight>
                <a:latin typeface="Söhne"/>
              </a:rPr>
              <a:t>Creating and prioritizing user stories is a crucial step in Agile software development, as it helps to define the functionality of the product and prioritize work based on customer’s value. Here's how you can create and prioritize user stories</a:t>
            </a:r>
            <a:endParaRPr lang="en-US" dirty="0"/>
          </a:p>
        </p:txBody>
      </p:sp>
    </p:spTree>
    <p:extLst>
      <p:ext uri="{BB962C8B-B14F-4D97-AF65-F5344CB8AC3E}">
        <p14:creationId xmlns:p14="http://schemas.microsoft.com/office/powerpoint/2010/main" val="325663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62A8-E3EF-4408-9707-0369B168F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376A00-87CD-9DDE-E5B0-F95737F31AD6}"/>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1.Identify User Roles: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Start by identifying the different types of users who will interact with your product. For example, in a task management application, users may include administrators, managers, and individual team members.</a:t>
            </a:r>
          </a:p>
          <a:p>
            <a:pPr algn="l"/>
            <a:r>
              <a:rPr lang="en-US" b="1" i="0" dirty="0">
                <a:solidFill>
                  <a:srgbClr val="0D0D0D"/>
                </a:solidFill>
                <a:effectLst/>
                <a:highlight>
                  <a:srgbClr val="FFFFFF"/>
                </a:highlight>
                <a:latin typeface="Söhne"/>
              </a:rPr>
              <a:t>2. Brainstorm Features and Functionality: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Gather input from stakeholders, team members, and end-users to brainstorm potential features and functionality for the product.</a:t>
            </a:r>
          </a:p>
          <a:p>
            <a:pPr algn="l">
              <a:buFont typeface="Arial" panose="020B0604020202020204" pitchFamily="34" charset="0"/>
              <a:buChar char="•"/>
            </a:pPr>
            <a:r>
              <a:rPr lang="en-US" b="0" i="0" dirty="0">
                <a:solidFill>
                  <a:srgbClr val="0D0D0D"/>
                </a:solidFill>
                <a:effectLst/>
                <a:highlight>
                  <a:srgbClr val="FFFFFF"/>
                </a:highlight>
                <a:latin typeface="Söhne"/>
              </a:rPr>
              <a:t>Focus on the core functionality that will deliver the most value to users and align with the project's objectives.</a:t>
            </a:r>
          </a:p>
          <a:p>
            <a:endParaRPr lang="en-US" dirty="0"/>
          </a:p>
        </p:txBody>
      </p:sp>
    </p:spTree>
    <p:extLst>
      <p:ext uri="{BB962C8B-B14F-4D97-AF65-F5344CB8AC3E}">
        <p14:creationId xmlns:p14="http://schemas.microsoft.com/office/powerpoint/2010/main" val="216867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6539-1CBE-2BEE-B94C-AD581197D3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7F6882-1CAF-FB83-DE3D-16DF0DD53DF7}"/>
              </a:ext>
            </a:extLst>
          </p:cNvPr>
          <p:cNvSpPr>
            <a:spLocks noGrp="1"/>
          </p:cNvSpPr>
          <p:nvPr>
            <p:ph idx="1"/>
          </p:nvPr>
        </p:nvSpPr>
        <p:spPr/>
        <p:txBody>
          <a:bodyPr>
            <a:normAutofit fontScale="77500" lnSpcReduction="20000"/>
          </a:bodyPr>
          <a:lstStyle/>
          <a:p>
            <a:pPr algn="l"/>
            <a:r>
              <a:rPr lang="en-US" b="1" i="0" dirty="0">
                <a:solidFill>
                  <a:srgbClr val="0D0D0D"/>
                </a:solidFill>
                <a:effectLst/>
                <a:highlight>
                  <a:srgbClr val="FFFFFF"/>
                </a:highlight>
                <a:latin typeface="Söhne"/>
              </a:rPr>
              <a:t>3. Write User Stories: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User stories are short, simple descriptions of a feature or functionality from the perspective of the end-user.</a:t>
            </a:r>
          </a:p>
          <a:p>
            <a:pPr algn="l">
              <a:buFont typeface="Arial" panose="020B0604020202020204" pitchFamily="34" charset="0"/>
              <a:buChar char="•"/>
            </a:pPr>
            <a:r>
              <a:rPr lang="en-US" b="0" i="0" dirty="0">
                <a:solidFill>
                  <a:srgbClr val="0D0D0D"/>
                </a:solidFill>
                <a:effectLst/>
                <a:highlight>
                  <a:srgbClr val="FFFFFF"/>
                </a:highlight>
                <a:latin typeface="Söhne"/>
              </a:rPr>
              <a:t>Each user story should follow the format: "As a [user role], I want [feature] so that [benefit]."</a:t>
            </a:r>
          </a:p>
          <a:p>
            <a:pPr algn="l">
              <a:buFont typeface="Arial" panose="020B0604020202020204" pitchFamily="34" charset="0"/>
              <a:buChar char="•"/>
            </a:pPr>
            <a:r>
              <a:rPr lang="en-US" b="0" i="0" dirty="0">
                <a:solidFill>
                  <a:srgbClr val="0D0D0D"/>
                </a:solidFill>
                <a:effectLst/>
                <a:highlight>
                  <a:srgbClr val="FFFFFF"/>
                </a:highlight>
                <a:latin typeface="Söhne"/>
              </a:rPr>
              <a:t>For example: "As a team member, I want to create a new task so that I can track my work."</a:t>
            </a:r>
          </a:p>
          <a:p>
            <a:pPr algn="l"/>
            <a:r>
              <a:rPr lang="en-US" b="1" i="0" dirty="0">
                <a:solidFill>
                  <a:srgbClr val="0D0D0D"/>
                </a:solidFill>
                <a:effectLst/>
                <a:highlight>
                  <a:srgbClr val="FFFFFF"/>
                </a:highlight>
                <a:latin typeface="Söhne"/>
              </a:rPr>
              <a:t>4. Prioritize User Stories: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Once you have a list of user stories, prioritize them based on their importance to the product and their impact on achieving project goals.</a:t>
            </a:r>
          </a:p>
          <a:p>
            <a:pPr algn="l">
              <a:buFont typeface="Arial" panose="020B0604020202020204" pitchFamily="34" charset="0"/>
              <a:buChar char="•"/>
            </a:pPr>
            <a:r>
              <a:rPr lang="en-US" b="0" i="0" dirty="0">
                <a:solidFill>
                  <a:srgbClr val="0D0D0D"/>
                </a:solidFill>
                <a:effectLst/>
                <a:highlight>
                  <a:srgbClr val="FFFFFF"/>
                </a:highlight>
                <a:latin typeface="Söhne"/>
              </a:rPr>
              <a:t>Use techniques such as </a:t>
            </a:r>
            <a:r>
              <a:rPr lang="en-US" b="0" i="0" dirty="0" err="1">
                <a:solidFill>
                  <a:srgbClr val="0D0D0D"/>
                </a:solidFill>
                <a:effectLst/>
                <a:highlight>
                  <a:srgbClr val="FFFFFF"/>
                </a:highlight>
                <a:latin typeface="Söhne"/>
              </a:rPr>
              <a:t>MoSCoW</a:t>
            </a:r>
            <a:r>
              <a:rPr lang="en-US" b="0" i="0" dirty="0">
                <a:solidFill>
                  <a:srgbClr val="0D0D0D"/>
                </a:solidFill>
                <a:effectLst/>
                <a:highlight>
                  <a:srgbClr val="FFFFFF"/>
                </a:highlight>
                <a:latin typeface="Söhne"/>
              </a:rPr>
              <a:t> prioritization (Must have, Should have, Could have, Won't have) or the Value vs. Effort matrix to prioritize user stories effectively.</a:t>
            </a:r>
          </a:p>
          <a:p>
            <a:pPr algn="l">
              <a:buFont typeface="Arial" panose="020B0604020202020204" pitchFamily="34" charset="0"/>
              <a:buChar char="•"/>
            </a:pPr>
            <a:r>
              <a:rPr lang="en-US" b="0" i="0" dirty="0">
                <a:solidFill>
                  <a:srgbClr val="0D0D0D"/>
                </a:solidFill>
                <a:effectLst/>
                <a:highlight>
                  <a:srgbClr val="FFFFFF"/>
                </a:highlight>
                <a:latin typeface="Söhne"/>
              </a:rPr>
              <a:t>Consider factors such as customer value, business impact, technical complexity, and dependencies when prioritizing user stories.</a:t>
            </a:r>
          </a:p>
          <a:p>
            <a:endParaRPr lang="en-US" dirty="0"/>
          </a:p>
        </p:txBody>
      </p:sp>
    </p:spTree>
    <p:extLst>
      <p:ext uri="{BB962C8B-B14F-4D97-AF65-F5344CB8AC3E}">
        <p14:creationId xmlns:p14="http://schemas.microsoft.com/office/powerpoint/2010/main" val="364377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57AF-8382-BA8F-8395-8A455FCD47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B3CA05-FBAB-97C2-2913-BCD2DFC2BD14}"/>
              </a:ext>
            </a:extLst>
          </p:cNvPr>
          <p:cNvSpPr>
            <a:spLocks noGrp="1"/>
          </p:cNvSpPr>
          <p:nvPr>
            <p:ph idx="1"/>
          </p:nvPr>
        </p:nvSpPr>
        <p:spPr/>
        <p:txBody>
          <a:bodyPr>
            <a:normAutofit fontScale="85000" lnSpcReduction="20000"/>
          </a:bodyPr>
          <a:lstStyle/>
          <a:p>
            <a:pPr algn="l"/>
            <a:r>
              <a:rPr lang="en-US" b="1" i="0" dirty="0">
                <a:solidFill>
                  <a:srgbClr val="0D0D0D"/>
                </a:solidFill>
                <a:effectLst/>
                <a:highlight>
                  <a:srgbClr val="FFFFFF"/>
                </a:highlight>
                <a:latin typeface="Söhne"/>
              </a:rPr>
              <a:t>5. Refine and Validate: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Refine the user stories as needed to ensure they are clear, concise, and actionable.</a:t>
            </a:r>
          </a:p>
          <a:p>
            <a:pPr algn="l">
              <a:buFont typeface="Arial" panose="020B0604020202020204" pitchFamily="34" charset="0"/>
              <a:buChar char="•"/>
            </a:pPr>
            <a:r>
              <a:rPr lang="en-US" b="0" i="0" dirty="0">
                <a:solidFill>
                  <a:srgbClr val="0D0D0D"/>
                </a:solidFill>
                <a:effectLst/>
                <a:highlight>
                  <a:srgbClr val="FFFFFF"/>
                </a:highlight>
                <a:latin typeface="Söhne"/>
              </a:rPr>
              <a:t>Validate the user stories with stakeholders and end-users to confirm that they accurately represent their needs and expectations.</a:t>
            </a:r>
          </a:p>
          <a:p>
            <a:pPr algn="l">
              <a:buFont typeface="Arial" panose="020B0604020202020204" pitchFamily="34" charset="0"/>
              <a:buChar char="•"/>
            </a:pPr>
            <a:r>
              <a:rPr lang="en-US" b="0" i="0" dirty="0">
                <a:solidFill>
                  <a:srgbClr val="0D0D0D"/>
                </a:solidFill>
                <a:effectLst/>
                <a:highlight>
                  <a:srgbClr val="FFFFFF"/>
                </a:highlight>
                <a:latin typeface="Söhne"/>
              </a:rPr>
              <a:t>Iterate on the user stories based on feedback and insights gathered during the validation process.</a:t>
            </a:r>
          </a:p>
          <a:p>
            <a:pPr algn="l"/>
            <a:r>
              <a:rPr lang="en-US" b="1" i="0" dirty="0">
                <a:solidFill>
                  <a:srgbClr val="0D0D0D"/>
                </a:solidFill>
                <a:effectLst/>
                <a:highlight>
                  <a:srgbClr val="FFFFFF"/>
                </a:highlight>
                <a:latin typeface="Söhne"/>
              </a:rPr>
              <a:t>6. Create a Product Backlog:</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Once you have prioritized user stories, add them to the product backlog, which is a prioritized list of all the features and functionality that need to be developed.</a:t>
            </a:r>
          </a:p>
          <a:p>
            <a:pPr algn="l">
              <a:buFont typeface="Arial" panose="020B0604020202020204" pitchFamily="34" charset="0"/>
              <a:buChar char="•"/>
            </a:pPr>
            <a:r>
              <a:rPr lang="en-US" b="0" i="0" dirty="0">
                <a:solidFill>
                  <a:srgbClr val="0D0D0D"/>
                </a:solidFill>
                <a:effectLst/>
                <a:highlight>
                  <a:srgbClr val="FFFFFF"/>
                </a:highlight>
                <a:latin typeface="Söhne"/>
              </a:rPr>
              <a:t>Continuously refine and update the product backlog as new user stories emerge, priorities change, and project requirements evolve.</a:t>
            </a:r>
          </a:p>
          <a:p>
            <a:endParaRPr lang="en-US" dirty="0"/>
          </a:p>
        </p:txBody>
      </p:sp>
    </p:spTree>
    <p:extLst>
      <p:ext uri="{BB962C8B-B14F-4D97-AF65-F5344CB8AC3E}">
        <p14:creationId xmlns:p14="http://schemas.microsoft.com/office/powerpoint/2010/main" val="176637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0C75-A180-D788-4F57-58D399F3F9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E530F5-0632-7B7A-70EB-A72DE67074AD}"/>
              </a:ext>
            </a:extLst>
          </p:cNvPr>
          <p:cNvSpPr>
            <a:spLocks noGrp="1"/>
          </p:cNvSpPr>
          <p:nvPr>
            <p:ph idx="1"/>
          </p:nvPr>
        </p:nvSpPr>
        <p:spPr/>
        <p:txBody>
          <a:bodyPr/>
          <a:lstStyle/>
          <a:p>
            <a:r>
              <a:rPr lang="en-US" b="0" i="0" dirty="0">
                <a:solidFill>
                  <a:srgbClr val="0D0D0D"/>
                </a:solidFill>
                <a:effectLst/>
                <a:highlight>
                  <a:srgbClr val="FFFFFF"/>
                </a:highlight>
                <a:latin typeface="Söhne"/>
              </a:rPr>
              <a:t>By following these steps, you can create and prioritize user stories effectively, ensuring that your Agile team focuses on delivering the most value to customers and </a:t>
            </a:r>
            <a:r>
              <a:rPr lang="en-US" b="0" i="0">
                <a:solidFill>
                  <a:srgbClr val="0D0D0D"/>
                </a:solidFill>
                <a:effectLst/>
                <a:highlight>
                  <a:srgbClr val="FFFFFF"/>
                </a:highlight>
                <a:latin typeface="Söhne"/>
              </a:rPr>
              <a:t>stakeholders.</a:t>
            </a:r>
          </a:p>
          <a:p>
            <a:r>
              <a:rPr lang="en-US" b="0" i="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User stories provide a clear and actionable roadmap for development, guiding the team's efforts and facilitating communication and collaboration throughout the project.</a:t>
            </a:r>
            <a:endParaRPr lang="en-US" dirty="0"/>
          </a:p>
        </p:txBody>
      </p:sp>
    </p:spTree>
    <p:extLst>
      <p:ext uri="{BB962C8B-B14F-4D97-AF65-F5344CB8AC3E}">
        <p14:creationId xmlns:p14="http://schemas.microsoft.com/office/powerpoint/2010/main" val="3600216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465</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Create , prioritize user stories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 prioritize user stories</dc:title>
  <dc:creator>Maria Ashvini</dc:creator>
  <cp:lastModifiedBy>Maria Ashvini</cp:lastModifiedBy>
  <cp:revision>1</cp:revision>
  <dcterms:created xsi:type="dcterms:W3CDTF">2024-05-07T02:07:50Z</dcterms:created>
  <dcterms:modified xsi:type="dcterms:W3CDTF">2024-05-07T05:24:04Z</dcterms:modified>
</cp:coreProperties>
</file>