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1803E-154A-45F6-8F68-39764D754D50}" v="2" dt="2024-05-07T02:56:04.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1C21803E-154A-45F6-8F68-39764D754D50}"/>
    <pc:docChg chg="custSel addSld modSld">
      <pc:chgData name="Maria Ashvini" userId="1f8334ccb4f1908a" providerId="LiveId" clId="{1C21803E-154A-45F6-8F68-39764D754D50}" dt="2024-05-07T02:57:53.556" v="88" actId="20577"/>
      <pc:docMkLst>
        <pc:docMk/>
      </pc:docMkLst>
      <pc:sldChg chg="modSp new mod">
        <pc:chgData name="Maria Ashvini" userId="1f8334ccb4f1908a" providerId="LiveId" clId="{1C21803E-154A-45F6-8F68-39764D754D50}" dt="2024-05-07T02:46:23.755" v="1"/>
        <pc:sldMkLst>
          <pc:docMk/>
          <pc:sldMk cId="841939823" sldId="256"/>
        </pc:sldMkLst>
        <pc:spChg chg="mod">
          <ac:chgData name="Maria Ashvini" userId="1f8334ccb4f1908a" providerId="LiveId" clId="{1C21803E-154A-45F6-8F68-39764D754D50}" dt="2024-05-07T02:46:23.755" v="1"/>
          <ac:spMkLst>
            <pc:docMk/>
            <pc:sldMk cId="841939823" sldId="256"/>
            <ac:spMk id="2" creationId="{7FB3E9E8-610C-04F8-BDCB-676D8BE2D741}"/>
          </ac:spMkLst>
        </pc:spChg>
      </pc:sldChg>
      <pc:sldChg chg="modSp new mod">
        <pc:chgData name="Maria Ashvini" userId="1f8334ccb4f1908a" providerId="LiveId" clId="{1C21803E-154A-45F6-8F68-39764D754D50}" dt="2024-05-07T02:47:21.753" v="4" actId="6549"/>
        <pc:sldMkLst>
          <pc:docMk/>
          <pc:sldMk cId="1124689163" sldId="257"/>
        </pc:sldMkLst>
        <pc:spChg chg="mod">
          <ac:chgData name="Maria Ashvini" userId="1f8334ccb4f1908a" providerId="LiveId" clId="{1C21803E-154A-45F6-8F68-39764D754D50}" dt="2024-05-07T02:47:21.753" v="4" actId="6549"/>
          <ac:spMkLst>
            <pc:docMk/>
            <pc:sldMk cId="1124689163" sldId="257"/>
            <ac:spMk id="3" creationId="{7AFB3D61-08CD-5058-FAC7-C7C496470AF0}"/>
          </ac:spMkLst>
        </pc:spChg>
      </pc:sldChg>
      <pc:sldChg chg="modSp new mod">
        <pc:chgData name="Maria Ashvini" userId="1f8334ccb4f1908a" providerId="LiveId" clId="{1C21803E-154A-45F6-8F68-39764D754D50}" dt="2024-05-07T02:47:38.069" v="6"/>
        <pc:sldMkLst>
          <pc:docMk/>
          <pc:sldMk cId="370741436" sldId="258"/>
        </pc:sldMkLst>
        <pc:spChg chg="mod">
          <ac:chgData name="Maria Ashvini" userId="1f8334ccb4f1908a" providerId="LiveId" clId="{1C21803E-154A-45F6-8F68-39764D754D50}" dt="2024-05-07T02:47:38.069" v="6"/>
          <ac:spMkLst>
            <pc:docMk/>
            <pc:sldMk cId="370741436" sldId="258"/>
            <ac:spMk id="3" creationId="{2B42DD41-23D6-CCF9-64FA-17F41BE8BE29}"/>
          </ac:spMkLst>
        </pc:spChg>
      </pc:sldChg>
      <pc:sldChg chg="modSp new mod">
        <pc:chgData name="Maria Ashvini" userId="1f8334ccb4f1908a" providerId="LiveId" clId="{1C21803E-154A-45F6-8F68-39764D754D50}" dt="2024-05-07T02:47:48.038" v="8"/>
        <pc:sldMkLst>
          <pc:docMk/>
          <pc:sldMk cId="2941874682" sldId="259"/>
        </pc:sldMkLst>
        <pc:spChg chg="mod">
          <ac:chgData name="Maria Ashvini" userId="1f8334ccb4f1908a" providerId="LiveId" clId="{1C21803E-154A-45F6-8F68-39764D754D50}" dt="2024-05-07T02:47:48.038" v="8"/>
          <ac:spMkLst>
            <pc:docMk/>
            <pc:sldMk cId="2941874682" sldId="259"/>
            <ac:spMk id="3" creationId="{9D1B0D72-CEF0-B942-F7CC-BBBBF9D11ADE}"/>
          </ac:spMkLst>
        </pc:spChg>
      </pc:sldChg>
      <pc:sldChg chg="modSp new mod">
        <pc:chgData name="Maria Ashvini" userId="1f8334ccb4f1908a" providerId="LiveId" clId="{1C21803E-154A-45F6-8F68-39764D754D50}" dt="2024-05-07T02:47:56.339" v="10"/>
        <pc:sldMkLst>
          <pc:docMk/>
          <pc:sldMk cId="2898894297" sldId="260"/>
        </pc:sldMkLst>
        <pc:spChg chg="mod">
          <ac:chgData name="Maria Ashvini" userId="1f8334ccb4f1908a" providerId="LiveId" clId="{1C21803E-154A-45F6-8F68-39764D754D50}" dt="2024-05-07T02:47:56.339" v="10"/>
          <ac:spMkLst>
            <pc:docMk/>
            <pc:sldMk cId="2898894297" sldId="260"/>
            <ac:spMk id="3" creationId="{C01CED70-3070-51AE-453F-E62ACBC64C8A}"/>
          </ac:spMkLst>
        </pc:spChg>
      </pc:sldChg>
      <pc:sldChg chg="modSp new mod">
        <pc:chgData name="Maria Ashvini" userId="1f8334ccb4f1908a" providerId="LiveId" clId="{1C21803E-154A-45F6-8F68-39764D754D50}" dt="2024-05-07T02:48:04.761" v="12"/>
        <pc:sldMkLst>
          <pc:docMk/>
          <pc:sldMk cId="1820276403" sldId="261"/>
        </pc:sldMkLst>
        <pc:spChg chg="mod">
          <ac:chgData name="Maria Ashvini" userId="1f8334ccb4f1908a" providerId="LiveId" clId="{1C21803E-154A-45F6-8F68-39764D754D50}" dt="2024-05-07T02:48:04.761" v="12"/>
          <ac:spMkLst>
            <pc:docMk/>
            <pc:sldMk cId="1820276403" sldId="261"/>
            <ac:spMk id="3" creationId="{FB18E223-C20A-AEC5-72D5-E845AC660E84}"/>
          </ac:spMkLst>
        </pc:spChg>
      </pc:sldChg>
      <pc:sldChg chg="modSp new mod">
        <pc:chgData name="Maria Ashvini" userId="1f8334ccb4f1908a" providerId="LiveId" clId="{1C21803E-154A-45F6-8F68-39764D754D50}" dt="2024-05-07T02:48:14.066" v="14"/>
        <pc:sldMkLst>
          <pc:docMk/>
          <pc:sldMk cId="359070728" sldId="262"/>
        </pc:sldMkLst>
        <pc:spChg chg="mod">
          <ac:chgData name="Maria Ashvini" userId="1f8334ccb4f1908a" providerId="LiveId" clId="{1C21803E-154A-45F6-8F68-39764D754D50}" dt="2024-05-07T02:48:14.066" v="14"/>
          <ac:spMkLst>
            <pc:docMk/>
            <pc:sldMk cId="359070728" sldId="262"/>
            <ac:spMk id="3" creationId="{E94FBF54-532F-BFB6-BDB0-F353629D4AF8}"/>
          </ac:spMkLst>
        </pc:spChg>
      </pc:sldChg>
      <pc:sldChg chg="modSp new mod">
        <pc:chgData name="Maria Ashvini" userId="1f8334ccb4f1908a" providerId="LiveId" clId="{1C21803E-154A-45F6-8F68-39764D754D50}" dt="2024-05-07T02:48:22.490" v="16"/>
        <pc:sldMkLst>
          <pc:docMk/>
          <pc:sldMk cId="1164897026" sldId="263"/>
        </pc:sldMkLst>
        <pc:spChg chg="mod">
          <ac:chgData name="Maria Ashvini" userId="1f8334ccb4f1908a" providerId="LiveId" clId="{1C21803E-154A-45F6-8F68-39764D754D50}" dt="2024-05-07T02:48:22.490" v="16"/>
          <ac:spMkLst>
            <pc:docMk/>
            <pc:sldMk cId="1164897026" sldId="263"/>
            <ac:spMk id="3" creationId="{1A9D8481-A2F9-DE7B-C874-675A6F03429F}"/>
          </ac:spMkLst>
        </pc:spChg>
      </pc:sldChg>
      <pc:sldChg chg="modSp new mod">
        <pc:chgData name="Maria Ashvini" userId="1f8334ccb4f1908a" providerId="LiveId" clId="{1C21803E-154A-45F6-8F68-39764D754D50}" dt="2024-05-07T02:48:32.432" v="18"/>
        <pc:sldMkLst>
          <pc:docMk/>
          <pc:sldMk cId="826251917" sldId="264"/>
        </pc:sldMkLst>
        <pc:spChg chg="mod">
          <ac:chgData name="Maria Ashvini" userId="1f8334ccb4f1908a" providerId="LiveId" clId="{1C21803E-154A-45F6-8F68-39764D754D50}" dt="2024-05-07T02:48:32.432" v="18"/>
          <ac:spMkLst>
            <pc:docMk/>
            <pc:sldMk cId="826251917" sldId="264"/>
            <ac:spMk id="3" creationId="{A198CAAC-1B56-4D85-9828-632665B36137}"/>
          </ac:spMkLst>
        </pc:spChg>
      </pc:sldChg>
      <pc:sldChg chg="modSp new mod">
        <pc:chgData name="Maria Ashvini" userId="1f8334ccb4f1908a" providerId="LiveId" clId="{1C21803E-154A-45F6-8F68-39764D754D50}" dt="2024-05-07T02:49:08.578" v="30" actId="20577"/>
        <pc:sldMkLst>
          <pc:docMk/>
          <pc:sldMk cId="942685960" sldId="265"/>
        </pc:sldMkLst>
        <pc:spChg chg="mod">
          <ac:chgData name="Maria Ashvini" userId="1f8334ccb4f1908a" providerId="LiveId" clId="{1C21803E-154A-45F6-8F68-39764D754D50}" dt="2024-05-07T02:49:08.578" v="30" actId="20577"/>
          <ac:spMkLst>
            <pc:docMk/>
            <pc:sldMk cId="942685960" sldId="265"/>
            <ac:spMk id="2" creationId="{B6A55E15-1672-25E4-E6D9-D1C9C7C80248}"/>
          </ac:spMkLst>
        </pc:spChg>
        <pc:spChg chg="mod">
          <ac:chgData name="Maria Ashvini" userId="1f8334ccb4f1908a" providerId="LiveId" clId="{1C21803E-154A-45F6-8F68-39764D754D50}" dt="2024-05-07T02:49:04.251" v="20"/>
          <ac:spMkLst>
            <pc:docMk/>
            <pc:sldMk cId="942685960" sldId="265"/>
            <ac:spMk id="3" creationId="{F6CD3AD4-0373-631F-4F2D-C3AC5B6C499B}"/>
          </ac:spMkLst>
        </pc:spChg>
      </pc:sldChg>
      <pc:sldChg chg="new">
        <pc:chgData name="Maria Ashvini" userId="1f8334ccb4f1908a" providerId="LiveId" clId="{1C21803E-154A-45F6-8F68-39764D754D50}" dt="2024-05-07T02:52:49.750" v="31" actId="680"/>
        <pc:sldMkLst>
          <pc:docMk/>
          <pc:sldMk cId="818246787" sldId="266"/>
        </pc:sldMkLst>
      </pc:sldChg>
      <pc:sldChg chg="modSp new mod">
        <pc:chgData name="Maria Ashvini" userId="1f8334ccb4f1908a" providerId="LiveId" clId="{1C21803E-154A-45F6-8F68-39764D754D50}" dt="2024-05-07T02:53:16.662" v="35" actId="6549"/>
        <pc:sldMkLst>
          <pc:docMk/>
          <pc:sldMk cId="2385213880" sldId="267"/>
        </pc:sldMkLst>
        <pc:spChg chg="mod">
          <ac:chgData name="Maria Ashvini" userId="1f8334ccb4f1908a" providerId="LiveId" clId="{1C21803E-154A-45F6-8F68-39764D754D50}" dt="2024-05-07T02:52:58.225" v="33"/>
          <ac:spMkLst>
            <pc:docMk/>
            <pc:sldMk cId="2385213880" sldId="267"/>
            <ac:spMk id="2" creationId="{4DFB4994-AA75-AFB8-4123-8802FCA61305}"/>
          </ac:spMkLst>
        </pc:spChg>
        <pc:spChg chg="mod">
          <ac:chgData name="Maria Ashvini" userId="1f8334ccb4f1908a" providerId="LiveId" clId="{1C21803E-154A-45F6-8F68-39764D754D50}" dt="2024-05-07T02:53:16.662" v="35" actId="6549"/>
          <ac:spMkLst>
            <pc:docMk/>
            <pc:sldMk cId="2385213880" sldId="267"/>
            <ac:spMk id="3" creationId="{B0231448-148A-4966-4DD0-31A837CE516C}"/>
          </ac:spMkLst>
        </pc:spChg>
      </pc:sldChg>
      <pc:sldChg chg="modSp new mod">
        <pc:chgData name="Maria Ashvini" userId="1f8334ccb4f1908a" providerId="LiveId" clId="{1C21803E-154A-45F6-8F68-39764D754D50}" dt="2024-05-07T02:53:25.127" v="38" actId="27636"/>
        <pc:sldMkLst>
          <pc:docMk/>
          <pc:sldMk cId="2315344191" sldId="268"/>
        </pc:sldMkLst>
        <pc:spChg chg="mod">
          <ac:chgData name="Maria Ashvini" userId="1f8334ccb4f1908a" providerId="LiveId" clId="{1C21803E-154A-45F6-8F68-39764D754D50}" dt="2024-05-07T02:53:25.127" v="38" actId="27636"/>
          <ac:spMkLst>
            <pc:docMk/>
            <pc:sldMk cId="2315344191" sldId="268"/>
            <ac:spMk id="3" creationId="{2E1331D8-0CA3-E474-DA75-419C7340DBB0}"/>
          </ac:spMkLst>
        </pc:spChg>
      </pc:sldChg>
      <pc:sldChg chg="modSp new mod">
        <pc:chgData name="Maria Ashvini" userId="1f8334ccb4f1908a" providerId="LiveId" clId="{1C21803E-154A-45F6-8F68-39764D754D50}" dt="2024-05-07T02:53:32.991" v="41" actId="27636"/>
        <pc:sldMkLst>
          <pc:docMk/>
          <pc:sldMk cId="11784448" sldId="269"/>
        </pc:sldMkLst>
        <pc:spChg chg="mod">
          <ac:chgData name="Maria Ashvini" userId="1f8334ccb4f1908a" providerId="LiveId" clId="{1C21803E-154A-45F6-8F68-39764D754D50}" dt="2024-05-07T02:53:32.991" v="41" actId="27636"/>
          <ac:spMkLst>
            <pc:docMk/>
            <pc:sldMk cId="11784448" sldId="269"/>
            <ac:spMk id="3" creationId="{C54783B5-9CB9-E298-5681-04F1A5DA4D07}"/>
          </ac:spMkLst>
        </pc:spChg>
      </pc:sldChg>
      <pc:sldChg chg="modSp new mod">
        <pc:chgData name="Maria Ashvini" userId="1f8334ccb4f1908a" providerId="LiveId" clId="{1C21803E-154A-45F6-8F68-39764D754D50}" dt="2024-05-07T02:53:42.758" v="44" actId="27636"/>
        <pc:sldMkLst>
          <pc:docMk/>
          <pc:sldMk cId="902569458" sldId="270"/>
        </pc:sldMkLst>
        <pc:spChg chg="mod">
          <ac:chgData name="Maria Ashvini" userId="1f8334ccb4f1908a" providerId="LiveId" clId="{1C21803E-154A-45F6-8F68-39764D754D50}" dt="2024-05-07T02:53:42.758" v="44" actId="27636"/>
          <ac:spMkLst>
            <pc:docMk/>
            <pc:sldMk cId="902569458" sldId="270"/>
            <ac:spMk id="3" creationId="{69C7228F-9285-F125-0D85-14851516D0E2}"/>
          </ac:spMkLst>
        </pc:spChg>
      </pc:sldChg>
      <pc:sldChg chg="modSp new mod">
        <pc:chgData name="Maria Ashvini" userId="1f8334ccb4f1908a" providerId="LiveId" clId="{1C21803E-154A-45F6-8F68-39764D754D50}" dt="2024-05-07T02:53:53.116" v="47" actId="27636"/>
        <pc:sldMkLst>
          <pc:docMk/>
          <pc:sldMk cId="3468728698" sldId="271"/>
        </pc:sldMkLst>
        <pc:spChg chg="mod">
          <ac:chgData name="Maria Ashvini" userId="1f8334ccb4f1908a" providerId="LiveId" clId="{1C21803E-154A-45F6-8F68-39764D754D50}" dt="2024-05-07T02:53:53.116" v="47" actId="27636"/>
          <ac:spMkLst>
            <pc:docMk/>
            <pc:sldMk cId="3468728698" sldId="271"/>
            <ac:spMk id="3" creationId="{47D4D95F-25B2-216F-EA11-3F42D06458EF}"/>
          </ac:spMkLst>
        </pc:spChg>
      </pc:sldChg>
      <pc:sldChg chg="modSp new mod">
        <pc:chgData name="Maria Ashvini" userId="1f8334ccb4f1908a" providerId="LiveId" clId="{1C21803E-154A-45F6-8F68-39764D754D50}" dt="2024-05-07T02:54:08.788" v="59" actId="20577"/>
        <pc:sldMkLst>
          <pc:docMk/>
          <pc:sldMk cId="3751898940" sldId="272"/>
        </pc:sldMkLst>
        <pc:spChg chg="mod">
          <ac:chgData name="Maria Ashvini" userId="1f8334ccb4f1908a" providerId="LiveId" clId="{1C21803E-154A-45F6-8F68-39764D754D50}" dt="2024-05-07T02:54:08.788" v="59" actId="20577"/>
          <ac:spMkLst>
            <pc:docMk/>
            <pc:sldMk cId="3751898940" sldId="272"/>
            <ac:spMk id="2" creationId="{472760B0-FFC2-B1EB-C514-105E9EEE1074}"/>
          </ac:spMkLst>
        </pc:spChg>
        <pc:spChg chg="mod">
          <ac:chgData name="Maria Ashvini" userId="1f8334ccb4f1908a" providerId="LiveId" clId="{1C21803E-154A-45F6-8F68-39764D754D50}" dt="2024-05-07T02:54:04.862" v="49"/>
          <ac:spMkLst>
            <pc:docMk/>
            <pc:sldMk cId="3751898940" sldId="272"/>
            <ac:spMk id="3" creationId="{58B631AD-E06E-11FE-B5D0-35118F2D7401}"/>
          </ac:spMkLst>
        </pc:spChg>
      </pc:sldChg>
      <pc:sldChg chg="new">
        <pc:chgData name="Maria Ashvini" userId="1f8334ccb4f1908a" providerId="LiveId" clId="{1C21803E-154A-45F6-8F68-39764D754D50}" dt="2024-05-07T02:55:59.543" v="60" actId="680"/>
        <pc:sldMkLst>
          <pc:docMk/>
          <pc:sldMk cId="4204260628" sldId="273"/>
        </pc:sldMkLst>
      </pc:sldChg>
      <pc:sldChg chg="addSp modSp new mod">
        <pc:chgData name="Maria Ashvini" userId="1f8334ccb4f1908a" providerId="LiveId" clId="{1C21803E-154A-45F6-8F68-39764D754D50}" dt="2024-05-07T02:56:23.645" v="65" actId="6549"/>
        <pc:sldMkLst>
          <pc:docMk/>
          <pc:sldMk cId="2023139836" sldId="274"/>
        </pc:sldMkLst>
        <pc:spChg chg="mod">
          <ac:chgData name="Maria Ashvini" userId="1f8334ccb4f1908a" providerId="LiveId" clId="{1C21803E-154A-45F6-8F68-39764D754D50}" dt="2024-05-07T02:56:12.524" v="63"/>
          <ac:spMkLst>
            <pc:docMk/>
            <pc:sldMk cId="2023139836" sldId="274"/>
            <ac:spMk id="2" creationId="{8D380B42-937B-7863-83A2-D79A793D9ABD}"/>
          </ac:spMkLst>
        </pc:spChg>
        <pc:spChg chg="mod">
          <ac:chgData name="Maria Ashvini" userId="1f8334ccb4f1908a" providerId="LiveId" clId="{1C21803E-154A-45F6-8F68-39764D754D50}" dt="2024-05-07T02:56:23.645" v="65" actId="6549"/>
          <ac:spMkLst>
            <pc:docMk/>
            <pc:sldMk cId="2023139836" sldId="274"/>
            <ac:spMk id="3" creationId="{A6F6BF0D-FD96-F7FA-1E59-9C46867D8034}"/>
          </ac:spMkLst>
        </pc:spChg>
        <pc:spChg chg="add">
          <ac:chgData name="Maria Ashvini" userId="1f8334ccb4f1908a" providerId="LiveId" clId="{1C21803E-154A-45F6-8F68-39764D754D50}" dt="2024-05-07T02:56:02.519" v="62"/>
          <ac:spMkLst>
            <pc:docMk/>
            <pc:sldMk cId="2023139836" sldId="274"/>
            <ac:spMk id="4" creationId="{3765F626-2C53-3B3D-1A3E-FBDA74E0C12B}"/>
          </ac:spMkLst>
        </pc:spChg>
        <pc:picChg chg="add">
          <ac:chgData name="Maria Ashvini" userId="1f8334ccb4f1908a" providerId="LiveId" clId="{1C21803E-154A-45F6-8F68-39764D754D50}" dt="2024-05-07T02:56:02.519" v="62"/>
          <ac:picMkLst>
            <pc:docMk/>
            <pc:sldMk cId="2023139836" sldId="274"/>
            <ac:picMk id="1025" creationId="{2B5F103D-8500-6743-1CE9-DF53D698A75F}"/>
          </ac:picMkLst>
        </pc:picChg>
      </pc:sldChg>
      <pc:sldChg chg="modSp new mod">
        <pc:chgData name="Maria Ashvini" userId="1f8334ccb4f1908a" providerId="LiveId" clId="{1C21803E-154A-45F6-8F68-39764D754D50}" dt="2024-05-07T02:56:34.291" v="68" actId="27636"/>
        <pc:sldMkLst>
          <pc:docMk/>
          <pc:sldMk cId="1292105788" sldId="275"/>
        </pc:sldMkLst>
        <pc:spChg chg="mod">
          <ac:chgData name="Maria Ashvini" userId="1f8334ccb4f1908a" providerId="LiveId" clId="{1C21803E-154A-45F6-8F68-39764D754D50}" dt="2024-05-07T02:56:34.291" v="68" actId="27636"/>
          <ac:spMkLst>
            <pc:docMk/>
            <pc:sldMk cId="1292105788" sldId="275"/>
            <ac:spMk id="3" creationId="{F6769ECE-7529-9F9E-A3C4-A6AFD53EEBAD}"/>
          </ac:spMkLst>
        </pc:spChg>
      </pc:sldChg>
      <pc:sldChg chg="modSp new mod">
        <pc:chgData name="Maria Ashvini" userId="1f8334ccb4f1908a" providerId="LiveId" clId="{1C21803E-154A-45F6-8F68-39764D754D50}" dt="2024-05-07T02:57:06.763" v="71" actId="27636"/>
        <pc:sldMkLst>
          <pc:docMk/>
          <pc:sldMk cId="910658123" sldId="276"/>
        </pc:sldMkLst>
        <pc:spChg chg="mod">
          <ac:chgData name="Maria Ashvini" userId="1f8334ccb4f1908a" providerId="LiveId" clId="{1C21803E-154A-45F6-8F68-39764D754D50}" dt="2024-05-07T02:57:06.763" v="71" actId="27636"/>
          <ac:spMkLst>
            <pc:docMk/>
            <pc:sldMk cId="910658123" sldId="276"/>
            <ac:spMk id="3" creationId="{97BB9E0D-D54F-1466-FFCA-B1AE1F5F451B}"/>
          </ac:spMkLst>
        </pc:spChg>
      </pc:sldChg>
      <pc:sldChg chg="modSp new mod">
        <pc:chgData name="Maria Ashvini" userId="1f8334ccb4f1908a" providerId="LiveId" clId="{1C21803E-154A-45F6-8F68-39764D754D50}" dt="2024-05-07T02:57:36.869" v="74" actId="27636"/>
        <pc:sldMkLst>
          <pc:docMk/>
          <pc:sldMk cId="2299962555" sldId="277"/>
        </pc:sldMkLst>
        <pc:spChg chg="mod">
          <ac:chgData name="Maria Ashvini" userId="1f8334ccb4f1908a" providerId="LiveId" clId="{1C21803E-154A-45F6-8F68-39764D754D50}" dt="2024-05-07T02:57:36.869" v="74" actId="27636"/>
          <ac:spMkLst>
            <pc:docMk/>
            <pc:sldMk cId="2299962555" sldId="277"/>
            <ac:spMk id="3" creationId="{A012BBA0-E380-1B39-5E5D-3219EAF8E36D}"/>
          </ac:spMkLst>
        </pc:spChg>
      </pc:sldChg>
      <pc:sldChg chg="modSp new mod">
        <pc:chgData name="Maria Ashvini" userId="1f8334ccb4f1908a" providerId="LiveId" clId="{1C21803E-154A-45F6-8F68-39764D754D50}" dt="2024-05-07T02:57:53.556" v="88" actId="20577"/>
        <pc:sldMkLst>
          <pc:docMk/>
          <pc:sldMk cId="2432477003" sldId="278"/>
        </pc:sldMkLst>
        <pc:spChg chg="mod">
          <ac:chgData name="Maria Ashvini" userId="1f8334ccb4f1908a" providerId="LiveId" clId="{1C21803E-154A-45F6-8F68-39764D754D50}" dt="2024-05-07T02:57:53.556" v="88" actId="20577"/>
          <ac:spMkLst>
            <pc:docMk/>
            <pc:sldMk cId="2432477003" sldId="278"/>
            <ac:spMk id="2" creationId="{A2FDEADC-CFBC-E27A-2A66-E49347905696}"/>
          </ac:spMkLst>
        </pc:spChg>
        <pc:spChg chg="mod">
          <ac:chgData name="Maria Ashvini" userId="1f8334ccb4f1908a" providerId="LiveId" clId="{1C21803E-154A-45F6-8F68-39764D754D50}" dt="2024-05-07T02:57:46.519" v="76"/>
          <ac:spMkLst>
            <pc:docMk/>
            <pc:sldMk cId="2432477003" sldId="278"/>
            <ac:spMk id="3" creationId="{6135C561-37A7-208E-4DAB-02101898F5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A58-A652-DE2A-5A7C-0FF8CA453F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F90ACF-21A1-E1DE-CA58-FABEBDF640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EDB19B-8368-A6E2-04AE-F33724EC3664}"/>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5" name="Footer Placeholder 4">
            <a:extLst>
              <a:ext uri="{FF2B5EF4-FFF2-40B4-BE49-F238E27FC236}">
                <a16:creationId xmlns:a16="http://schemas.microsoft.com/office/drawing/2014/main" id="{60FBF247-4623-7BC0-9C03-52CD7D142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3C07F-A7A7-9EDA-E78A-E03D0D0FFDFE}"/>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425691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9E76-65F2-E77E-050D-ACF8380A2E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37F8AA-DAC4-569B-3E3C-53745A87C1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1E8BE-EDB9-8EF8-7DBB-8CD863F66944}"/>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5" name="Footer Placeholder 4">
            <a:extLst>
              <a:ext uri="{FF2B5EF4-FFF2-40B4-BE49-F238E27FC236}">
                <a16:creationId xmlns:a16="http://schemas.microsoft.com/office/drawing/2014/main" id="{94F1FD11-3630-E4B1-2CEA-CEE4CCD7F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DA388-3259-64E4-5553-B1D29392D08B}"/>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416331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72EA7-5EF1-5334-03EF-5D7861CF0B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3C93FB-5D54-BA56-E787-FB066A1DA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E3945-8DB9-C98E-3E21-F9CD85793AEA}"/>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5" name="Footer Placeholder 4">
            <a:extLst>
              <a:ext uri="{FF2B5EF4-FFF2-40B4-BE49-F238E27FC236}">
                <a16:creationId xmlns:a16="http://schemas.microsoft.com/office/drawing/2014/main" id="{FF6803E3-0877-EF44-306B-68A59064E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6197E-5533-D60C-28A6-5566ABD8A4FF}"/>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123759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2CDC-FE7E-9102-6F79-B647997A56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479B0-1BE3-DFD7-E220-70AC9BB626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80266-A4E2-689C-A419-E7C0DCD719CB}"/>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5" name="Footer Placeholder 4">
            <a:extLst>
              <a:ext uri="{FF2B5EF4-FFF2-40B4-BE49-F238E27FC236}">
                <a16:creationId xmlns:a16="http://schemas.microsoft.com/office/drawing/2014/main" id="{FABD9675-1A8A-B969-C70E-97E83773C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9876B-21C4-F6EB-C15B-9978275F09D9}"/>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37444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E3D2-796C-C6F6-2885-7926D1AFD8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8DB238-498D-C868-5ECB-720F2DF24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C205A6-B71C-8F55-D00E-642EEA4D7704}"/>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5" name="Footer Placeholder 4">
            <a:extLst>
              <a:ext uri="{FF2B5EF4-FFF2-40B4-BE49-F238E27FC236}">
                <a16:creationId xmlns:a16="http://schemas.microsoft.com/office/drawing/2014/main" id="{108CD7A9-507B-3AD7-AA11-825E61AD6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57D71-96C5-4E58-3C47-CFB52518E395}"/>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27221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B0AF-135C-7AB8-AE81-753E589CE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555349-547D-8F38-9253-4B5AB6E16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2B0CB0-F868-74A3-6E8E-3E62D8AC77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AEE2E0-1576-7BF5-4593-7FB49FD33D09}"/>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6" name="Footer Placeholder 5">
            <a:extLst>
              <a:ext uri="{FF2B5EF4-FFF2-40B4-BE49-F238E27FC236}">
                <a16:creationId xmlns:a16="http://schemas.microsoft.com/office/drawing/2014/main" id="{1A976DDF-F15B-09C8-86C6-3DB1C8739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681C1-0C1E-8915-2285-1C83AA42E69B}"/>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323792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B53C-CA5C-8796-ECB3-8380507C55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34D162-AE86-7661-F9EB-470C5F9AB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B022C6-C718-C1BD-5933-0EEA4D42C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1BA792-ED64-3940-D8AA-E895BE6D0B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07FD48-5B65-F581-3273-D18395F65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CFA43F-6D5E-0AA2-A4B5-B5B23D28A58E}"/>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8" name="Footer Placeholder 7">
            <a:extLst>
              <a:ext uri="{FF2B5EF4-FFF2-40B4-BE49-F238E27FC236}">
                <a16:creationId xmlns:a16="http://schemas.microsoft.com/office/drawing/2014/main" id="{53F88F66-98BA-F3AA-4D47-29786DDA5B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1D940E-ECFC-3CC6-3763-97E745F63BCF}"/>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147758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21C7-98B0-E268-A4F8-7BE1A39CD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472BAA-B011-ADC7-1DF4-379415C5A5F6}"/>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4" name="Footer Placeholder 3">
            <a:extLst>
              <a:ext uri="{FF2B5EF4-FFF2-40B4-BE49-F238E27FC236}">
                <a16:creationId xmlns:a16="http://schemas.microsoft.com/office/drawing/2014/main" id="{CD5B8882-9908-BBA1-8F0B-594A4DA95F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4BB82E-310C-F5A5-82C0-69F96E7EF639}"/>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372489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DBA3C9-F1B9-9F26-E91F-EA69F3578DD5}"/>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3" name="Footer Placeholder 2">
            <a:extLst>
              <a:ext uri="{FF2B5EF4-FFF2-40B4-BE49-F238E27FC236}">
                <a16:creationId xmlns:a16="http://schemas.microsoft.com/office/drawing/2014/main" id="{0DD7CE26-7DDD-8C6E-EC7B-AB2577F90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63A2D3-FE80-4548-B728-09BE9E8D6190}"/>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333100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EF87-344B-04CE-3095-A2249E1A9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634C38-318E-79DA-14FB-770044301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C55EC-0B9D-2FC0-BDCD-2D1235BCE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F9C19-6343-F6F3-B120-FE1B84E33458}"/>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6" name="Footer Placeholder 5">
            <a:extLst>
              <a:ext uri="{FF2B5EF4-FFF2-40B4-BE49-F238E27FC236}">
                <a16:creationId xmlns:a16="http://schemas.microsoft.com/office/drawing/2014/main" id="{E486B98C-630B-9794-D0EC-E302553BF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8B38AA-5234-6010-8FA6-A896C1F1A558}"/>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288382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7E7E-F1E1-D389-9781-5DE907669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B3829-0005-6E64-4F7C-BBC89D477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065F91-A01D-10CF-44BD-1FE540F59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011C6-00D9-C1BD-A72F-3D3C8C3D6D72}"/>
              </a:ext>
            </a:extLst>
          </p:cNvPr>
          <p:cNvSpPr>
            <a:spLocks noGrp="1"/>
          </p:cNvSpPr>
          <p:nvPr>
            <p:ph type="dt" sz="half" idx="10"/>
          </p:nvPr>
        </p:nvSpPr>
        <p:spPr/>
        <p:txBody>
          <a:bodyPr/>
          <a:lstStyle/>
          <a:p>
            <a:fld id="{76931B1E-067B-43C1-956F-AAD7B57196A5}" type="datetimeFigureOut">
              <a:rPr lang="en-US" smtClean="0"/>
              <a:t>5/7/2024</a:t>
            </a:fld>
            <a:endParaRPr lang="en-US"/>
          </a:p>
        </p:txBody>
      </p:sp>
      <p:sp>
        <p:nvSpPr>
          <p:cNvPr id="6" name="Footer Placeholder 5">
            <a:extLst>
              <a:ext uri="{FF2B5EF4-FFF2-40B4-BE49-F238E27FC236}">
                <a16:creationId xmlns:a16="http://schemas.microsoft.com/office/drawing/2014/main" id="{DDA2B4EE-DCD2-57F0-4DDD-D4FAD37CB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FE228-9AD4-E5E1-F23B-1070C19964C0}"/>
              </a:ext>
            </a:extLst>
          </p:cNvPr>
          <p:cNvSpPr>
            <a:spLocks noGrp="1"/>
          </p:cNvSpPr>
          <p:nvPr>
            <p:ph type="sldNum" sz="quarter" idx="12"/>
          </p:nvPr>
        </p:nvSpPr>
        <p:spPr/>
        <p:txBody>
          <a:bodyPr/>
          <a:lstStyle/>
          <a:p>
            <a:fld id="{D3C0C510-78E9-4A58-B8A9-3930A395C5E7}" type="slidenum">
              <a:rPr lang="en-US" smtClean="0"/>
              <a:t>‹#›</a:t>
            </a:fld>
            <a:endParaRPr lang="en-US"/>
          </a:p>
        </p:txBody>
      </p:sp>
    </p:spTree>
    <p:extLst>
      <p:ext uri="{BB962C8B-B14F-4D97-AF65-F5344CB8AC3E}">
        <p14:creationId xmlns:p14="http://schemas.microsoft.com/office/powerpoint/2010/main" val="257979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D7602-88AB-56DC-846E-E7E4A935B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C7F685-A1C9-25FF-C8EE-C081392E4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1DB9-FE1E-6998-1A7A-04E80832C2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31B1E-067B-43C1-956F-AAD7B57196A5}" type="datetimeFigureOut">
              <a:rPr lang="en-US" smtClean="0"/>
              <a:t>5/7/2024</a:t>
            </a:fld>
            <a:endParaRPr lang="en-US"/>
          </a:p>
        </p:txBody>
      </p:sp>
      <p:sp>
        <p:nvSpPr>
          <p:cNvPr id="5" name="Footer Placeholder 4">
            <a:extLst>
              <a:ext uri="{FF2B5EF4-FFF2-40B4-BE49-F238E27FC236}">
                <a16:creationId xmlns:a16="http://schemas.microsoft.com/office/drawing/2014/main" id="{2A68E713-D3F8-BAD8-5479-AE6807F482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7380B4-F577-53E8-2980-EBD8FAE859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0C510-78E9-4A58-B8A9-3930A395C5E7}" type="slidenum">
              <a:rPr lang="en-US" smtClean="0"/>
              <a:t>‹#›</a:t>
            </a:fld>
            <a:endParaRPr lang="en-US"/>
          </a:p>
        </p:txBody>
      </p:sp>
    </p:spTree>
    <p:extLst>
      <p:ext uri="{BB962C8B-B14F-4D97-AF65-F5344CB8AC3E}">
        <p14:creationId xmlns:p14="http://schemas.microsoft.com/office/powerpoint/2010/main" val="294118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E9E8-610C-04F8-BDCB-676D8BE2D741}"/>
              </a:ext>
            </a:extLst>
          </p:cNvPr>
          <p:cNvSpPr>
            <a:spLocks noGrp="1"/>
          </p:cNvSpPr>
          <p:nvPr>
            <p:ph type="ctrTitle"/>
          </p:nvPr>
        </p:nvSpPr>
        <p:spPr/>
        <p:txBody>
          <a:bodyPr/>
          <a:lstStyle/>
          <a:p>
            <a:r>
              <a:rPr lang="en-US" dirty="0"/>
              <a:t>Effective Communication in SDLC</a:t>
            </a:r>
          </a:p>
        </p:txBody>
      </p:sp>
      <p:sp>
        <p:nvSpPr>
          <p:cNvPr id="3" name="Subtitle 2">
            <a:extLst>
              <a:ext uri="{FF2B5EF4-FFF2-40B4-BE49-F238E27FC236}">
                <a16:creationId xmlns:a16="http://schemas.microsoft.com/office/drawing/2014/main" id="{7D2B8EA2-8CDC-1C3D-56DA-CBF6F01B966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1939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5E15-1672-25E4-E6D9-D1C9C7C8024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6CD3AD4-0373-631F-4F2D-C3AC5B6C499B}"/>
              </a:ext>
            </a:extLst>
          </p:cNvPr>
          <p:cNvSpPr>
            <a:spLocks noGrp="1"/>
          </p:cNvSpPr>
          <p:nvPr>
            <p:ph idx="1"/>
          </p:nvPr>
        </p:nvSpPr>
        <p:spPr/>
        <p:txBody>
          <a:bodyPr/>
          <a:lstStyle/>
          <a:p>
            <a:r>
              <a:rPr lang="en-US" b="0" i="0" dirty="0">
                <a:solidFill>
                  <a:srgbClr val="0D0D0D"/>
                </a:solidFill>
                <a:effectLst/>
                <a:highlight>
                  <a:srgbClr val="FFFFFF"/>
                </a:highlight>
                <a:latin typeface="Söhne"/>
              </a:rPr>
              <a:t>By prioritizing effective communication at each stage of the SDLC, teams can minimize risks, streamline workflows, and deliver high-quality software products that meet stakeholder expectations and business objectives.</a:t>
            </a:r>
            <a:endParaRPr lang="en-US" dirty="0"/>
          </a:p>
        </p:txBody>
      </p:sp>
    </p:spTree>
    <p:extLst>
      <p:ext uri="{BB962C8B-B14F-4D97-AF65-F5344CB8AC3E}">
        <p14:creationId xmlns:p14="http://schemas.microsoft.com/office/powerpoint/2010/main" val="94268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7F72-34F4-EBF2-D383-06F7EF617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41E8A5-103B-3155-9C34-963A3BAEEE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824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4994-AA75-AFB8-4123-8802FCA61305}"/>
              </a:ext>
            </a:extLst>
          </p:cNvPr>
          <p:cNvSpPr>
            <a:spLocks noGrp="1"/>
          </p:cNvSpPr>
          <p:nvPr>
            <p:ph type="title"/>
          </p:nvPr>
        </p:nvSpPr>
        <p:spPr/>
        <p:txBody>
          <a:bodyPr/>
          <a:lstStyle/>
          <a:p>
            <a:r>
              <a:rPr lang="en-US" dirty="0"/>
              <a:t>Effective communication during testing phases.</a:t>
            </a:r>
          </a:p>
        </p:txBody>
      </p:sp>
      <p:sp>
        <p:nvSpPr>
          <p:cNvPr id="3" name="Content Placeholder 2">
            <a:extLst>
              <a:ext uri="{FF2B5EF4-FFF2-40B4-BE49-F238E27FC236}">
                <a16:creationId xmlns:a16="http://schemas.microsoft.com/office/drawing/2014/main" id="{B0231448-148A-4966-4DD0-31A837CE516C}"/>
              </a:ext>
            </a:extLst>
          </p:cNvPr>
          <p:cNvSpPr>
            <a:spLocks noGrp="1"/>
          </p:cNvSpPr>
          <p:nvPr>
            <p:ph idx="1"/>
          </p:nvPr>
        </p:nvSpPr>
        <p:spPr/>
        <p:txBody>
          <a:bodyPr/>
          <a:lstStyle/>
          <a:p>
            <a:r>
              <a:rPr lang="en-US" b="0" i="0" dirty="0">
                <a:solidFill>
                  <a:srgbClr val="0D0D0D"/>
                </a:solidFill>
                <a:effectLst/>
                <a:highlight>
                  <a:srgbClr val="FFFFFF"/>
                </a:highlight>
                <a:latin typeface="Söhne"/>
              </a:rPr>
              <a:t>Effective communication during testing phases is essential for ensuring the thorough validation of software functionality, identifying defects, and facilitating timely resolution of issues. Here are some strategies for promoting effective communication during testing phases</a:t>
            </a:r>
            <a:endParaRPr lang="en-US" dirty="0"/>
          </a:p>
        </p:txBody>
      </p:sp>
    </p:spTree>
    <p:extLst>
      <p:ext uri="{BB962C8B-B14F-4D97-AF65-F5344CB8AC3E}">
        <p14:creationId xmlns:p14="http://schemas.microsoft.com/office/powerpoint/2010/main" val="238521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2DDF-BA5F-F354-8357-27E83726D6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1331D8-0CA3-E474-DA75-419C7340DBB0}"/>
              </a:ext>
            </a:extLst>
          </p:cNvPr>
          <p:cNvSpPr>
            <a:spLocks noGrp="1"/>
          </p:cNvSpPr>
          <p:nvPr>
            <p:ph idx="1"/>
          </p:nvPr>
        </p:nvSpPr>
        <p:spPr/>
        <p:txBody>
          <a:bodyPr>
            <a:normAutofit lnSpcReduction="10000"/>
          </a:bodyPr>
          <a:lstStyle/>
          <a:p>
            <a:pPr algn="l"/>
            <a:r>
              <a:rPr lang="en-US" b="1" i="0" dirty="0">
                <a:solidFill>
                  <a:srgbClr val="0D0D0D"/>
                </a:solidFill>
                <a:effectLst/>
                <a:highlight>
                  <a:srgbClr val="FFFFFF"/>
                </a:highlight>
                <a:latin typeface="Söhne"/>
              </a:rPr>
              <a:t>1. Clear Test Objectives: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Clearly define test objectives, scope, and acceptance criteria to ensure that all stakeholders have a shared understanding of what needs to be tested and why.</a:t>
            </a:r>
          </a:p>
          <a:p>
            <a:pPr algn="l"/>
            <a:r>
              <a:rPr lang="en-US" b="1" i="0" dirty="0">
                <a:solidFill>
                  <a:srgbClr val="0D0D0D"/>
                </a:solidFill>
                <a:effectLst/>
                <a:highlight>
                  <a:srgbClr val="FFFFFF"/>
                </a:highlight>
                <a:latin typeface="Söhne"/>
              </a:rPr>
              <a:t>2. Collaborative Test Planning:</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Involve testers, developers, business analysts, and other stakeholders in test planning activities to ensure that testing efforts are aligned with project goals and requirements.</a:t>
            </a:r>
          </a:p>
          <a:p>
            <a:pPr algn="l">
              <a:buFont typeface="Arial" panose="020B0604020202020204" pitchFamily="34" charset="0"/>
              <a:buChar char="•"/>
            </a:pPr>
            <a:r>
              <a:rPr lang="en-US" b="0" i="0" dirty="0">
                <a:solidFill>
                  <a:srgbClr val="0D0D0D"/>
                </a:solidFill>
                <a:effectLst/>
                <a:highlight>
                  <a:srgbClr val="FFFFFF"/>
                </a:highlight>
                <a:latin typeface="Söhne"/>
              </a:rPr>
              <a:t>Conduct test planning meetings to discuss test strategies, prioritize test cases, and allocate resources effectively.</a:t>
            </a:r>
          </a:p>
          <a:p>
            <a:endParaRPr lang="en-US" dirty="0"/>
          </a:p>
        </p:txBody>
      </p:sp>
    </p:spTree>
    <p:extLst>
      <p:ext uri="{BB962C8B-B14F-4D97-AF65-F5344CB8AC3E}">
        <p14:creationId xmlns:p14="http://schemas.microsoft.com/office/powerpoint/2010/main" val="231534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A9DA-C29B-569B-5E5C-50927E2BE4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4783B5-9CB9-E298-5681-04F1A5DA4D07}"/>
              </a:ext>
            </a:extLst>
          </p:cNvPr>
          <p:cNvSpPr>
            <a:spLocks noGrp="1"/>
          </p:cNvSpPr>
          <p:nvPr>
            <p:ph idx="1"/>
          </p:nvPr>
        </p:nvSpPr>
        <p:spPr/>
        <p:txBody>
          <a:bodyPr>
            <a:normAutofit fontScale="85000" lnSpcReduction="20000"/>
          </a:bodyPr>
          <a:lstStyle/>
          <a:p>
            <a:pPr algn="l"/>
            <a:r>
              <a:rPr lang="en-US" b="1" i="0" dirty="0">
                <a:solidFill>
                  <a:srgbClr val="0D0D0D"/>
                </a:solidFill>
                <a:effectLst/>
                <a:highlight>
                  <a:srgbClr val="FFFFFF"/>
                </a:highlight>
                <a:latin typeface="Söhne"/>
              </a:rPr>
              <a:t>3. Transparent Test Execution: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Maintain transparency in test execution by providing regular updates on testing progress, test results, and any issues encountered.</a:t>
            </a:r>
          </a:p>
          <a:p>
            <a:pPr algn="l">
              <a:buFont typeface="Arial" panose="020B0604020202020204" pitchFamily="34" charset="0"/>
              <a:buChar char="•"/>
            </a:pPr>
            <a:r>
              <a:rPr lang="en-US" b="0" i="0" dirty="0">
                <a:solidFill>
                  <a:srgbClr val="0D0D0D"/>
                </a:solidFill>
                <a:effectLst/>
                <a:highlight>
                  <a:srgbClr val="FFFFFF"/>
                </a:highlight>
                <a:latin typeface="Söhne"/>
              </a:rPr>
              <a:t>Use test management tools to document test cases, record test results, and track testing progress, making the information accessible to all stakeholders.</a:t>
            </a:r>
          </a:p>
          <a:p>
            <a:pPr algn="l"/>
            <a:r>
              <a:rPr lang="en-US" b="1" i="0" dirty="0">
                <a:solidFill>
                  <a:srgbClr val="0D0D0D"/>
                </a:solidFill>
                <a:effectLst/>
                <a:highlight>
                  <a:srgbClr val="FFFFFF"/>
                </a:highlight>
                <a:latin typeface="Söhne"/>
              </a:rPr>
              <a:t>4. Timely Defect Reporting:</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Encourage testers to report defects promptly as soon as they are discovered during testing.</a:t>
            </a:r>
          </a:p>
          <a:p>
            <a:pPr algn="l">
              <a:buFont typeface="Arial" panose="020B0604020202020204" pitchFamily="34" charset="0"/>
              <a:buChar char="•"/>
            </a:pPr>
            <a:r>
              <a:rPr lang="en-US" b="0" i="0" dirty="0">
                <a:solidFill>
                  <a:srgbClr val="0D0D0D"/>
                </a:solidFill>
                <a:effectLst/>
                <a:highlight>
                  <a:srgbClr val="FFFFFF"/>
                </a:highlight>
                <a:latin typeface="Söhne"/>
              </a:rPr>
              <a:t>Provide clear guidelines for defect reporting, including how to reproduce the issue, severity level, and any relevant supporting documentation.</a:t>
            </a:r>
          </a:p>
          <a:p>
            <a:pPr algn="l">
              <a:buFont typeface="Arial" panose="020B0604020202020204" pitchFamily="34" charset="0"/>
              <a:buChar char="•"/>
            </a:pPr>
            <a:r>
              <a:rPr lang="en-US" b="0" i="0" dirty="0">
                <a:solidFill>
                  <a:srgbClr val="0D0D0D"/>
                </a:solidFill>
                <a:effectLst/>
                <a:highlight>
                  <a:srgbClr val="FFFFFF"/>
                </a:highlight>
                <a:latin typeface="Söhne"/>
              </a:rPr>
              <a:t>Use defect tracking tools to log, prioritize, and monitor the status of defects, facilitating timely resolution and preventing issues from slipping through the cracks.</a:t>
            </a:r>
          </a:p>
          <a:p>
            <a:endParaRPr lang="en-US" dirty="0"/>
          </a:p>
        </p:txBody>
      </p:sp>
    </p:spTree>
    <p:extLst>
      <p:ext uri="{BB962C8B-B14F-4D97-AF65-F5344CB8AC3E}">
        <p14:creationId xmlns:p14="http://schemas.microsoft.com/office/powerpoint/2010/main" val="1178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C6CC-7912-C679-C4A3-EA464B28D9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C7228F-9285-F125-0D85-14851516D0E2}"/>
              </a:ext>
            </a:extLst>
          </p:cNvPr>
          <p:cNvSpPr>
            <a:spLocks noGrp="1"/>
          </p:cNvSpPr>
          <p:nvPr>
            <p:ph idx="1"/>
          </p:nvPr>
        </p:nvSpPr>
        <p:spPr/>
        <p:txBody>
          <a:bodyPr>
            <a:normAutofit fontScale="92500" lnSpcReduction="20000"/>
          </a:bodyPr>
          <a:lstStyle/>
          <a:p>
            <a:pPr algn="l"/>
            <a:r>
              <a:rPr lang="en-US" b="1" i="0" dirty="0">
                <a:solidFill>
                  <a:srgbClr val="0D0D0D"/>
                </a:solidFill>
                <a:effectLst/>
                <a:highlight>
                  <a:srgbClr val="FFFFFF"/>
                </a:highlight>
                <a:latin typeface="Söhne"/>
              </a:rPr>
              <a:t>5. Collaborative Defect Triage: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Schedule regular defect triage meetings involving testers, developers, product owners, and other relevant stakeholders to review reported defects and prioritize them for resolution.</a:t>
            </a:r>
          </a:p>
          <a:p>
            <a:pPr algn="l">
              <a:buFont typeface="Arial" panose="020B0604020202020204" pitchFamily="34" charset="0"/>
              <a:buChar char="•"/>
            </a:pPr>
            <a:r>
              <a:rPr lang="en-US" b="0" i="0" dirty="0">
                <a:solidFill>
                  <a:srgbClr val="0D0D0D"/>
                </a:solidFill>
                <a:effectLst/>
                <a:highlight>
                  <a:srgbClr val="FFFFFF"/>
                </a:highlight>
                <a:latin typeface="Söhne"/>
              </a:rPr>
              <a:t>Discuss each defect thoroughly, clarify any ambiguities, and determine the appropriate course of action, such as fixing, deferring, or closing the defect.</a:t>
            </a:r>
          </a:p>
          <a:p>
            <a:pPr algn="l"/>
            <a:r>
              <a:rPr lang="en-US" b="1" i="0" dirty="0">
                <a:solidFill>
                  <a:srgbClr val="0D0D0D"/>
                </a:solidFill>
                <a:effectLst/>
                <a:highlight>
                  <a:srgbClr val="FFFFFF"/>
                </a:highlight>
                <a:latin typeface="Söhne"/>
              </a:rPr>
              <a:t>6. Effective Communication Channels: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Establish clear communication channels for discussing testing-related matters, such as dedicated Slack channels, email distribution lists, or project management tools.</a:t>
            </a:r>
          </a:p>
          <a:p>
            <a:pPr algn="l">
              <a:buFont typeface="Arial" panose="020B0604020202020204" pitchFamily="34" charset="0"/>
              <a:buChar char="•"/>
            </a:pPr>
            <a:r>
              <a:rPr lang="en-US" b="0" i="0" dirty="0">
                <a:solidFill>
                  <a:srgbClr val="0D0D0D"/>
                </a:solidFill>
                <a:effectLst/>
                <a:highlight>
                  <a:srgbClr val="FFFFFF"/>
                </a:highlight>
                <a:latin typeface="Söhne"/>
              </a:rPr>
              <a:t>Encourage open communication and collaboration among team members, allowing them to ask questions, share insights, and raise concerns freely.</a:t>
            </a:r>
          </a:p>
          <a:p>
            <a:endParaRPr lang="en-US" dirty="0"/>
          </a:p>
        </p:txBody>
      </p:sp>
    </p:spTree>
    <p:extLst>
      <p:ext uri="{BB962C8B-B14F-4D97-AF65-F5344CB8AC3E}">
        <p14:creationId xmlns:p14="http://schemas.microsoft.com/office/powerpoint/2010/main" val="902569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6689-87B3-E034-E59C-AECE08863F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D4D95F-25B2-216F-EA11-3F42D06458EF}"/>
              </a:ext>
            </a:extLst>
          </p:cNvPr>
          <p:cNvSpPr>
            <a:spLocks noGrp="1"/>
          </p:cNvSpPr>
          <p:nvPr>
            <p:ph idx="1"/>
          </p:nvPr>
        </p:nvSpPr>
        <p:spPr/>
        <p:txBody>
          <a:bodyPr>
            <a:normAutofit fontScale="92500" lnSpcReduction="20000"/>
          </a:bodyPr>
          <a:lstStyle/>
          <a:p>
            <a:pPr algn="l"/>
            <a:r>
              <a:rPr lang="en-US" b="1" i="0" dirty="0">
                <a:solidFill>
                  <a:srgbClr val="0D0D0D"/>
                </a:solidFill>
                <a:effectLst/>
                <a:highlight>
                  <a:srgbClr val="FFFFFF"/>
                </a:highlight>
                <a:latin typeface="Söhne"/>
              </a:rPr>
              <a:t>7. Documentation and Knowledge Sharing:</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Document test cases, test plans, and test results comprehensively to provide a reference for future testing efforts and ensure continuity.</a:t>
            </a:r>
          </a:p>
          <a:p>
            <a:pPr algn="l">
              <a:buFont typeface="Arial" panose="020B0604020202020204" pitchFamily="34" charset="0"/>
              <a:buChar char="•"/>
            </a:pPr>
            <a:r>
              <a:rPr lang="en-US" b="0" i="0" dirty="0">
                <a:solidFill>
                  <a:srgbClr val="0D0D0D"/>
                </a:solidFill>
                <a:effectLst/>
                <a:highlight>
                  <a:srgbClr val="FFFFFF"/>
                </a:highlight>
                <a:latin typeface="Söhne"/>
              </a:rPr>
              <a:t>Foster a culture of knowledge sharing within the testing team by conducting knowledge sharing sessions, peer reviews, and cross-training initiatives.</a:t>
            </a:r>
          </a:p>
          <a:p>
            <a:pPr algn="l"/>
            <a:r>
              <a:rPr lang="en-US" b="1" i="0" dirty="0">
                <a:solidFill>
                  <a:srgbClr val="0D0D0D"/>
                </a:solidFill>
                <a:effectLst/>
                <a:highlight>
                  <a:srgbClr val="FFFFFF"/>
                </a:highlight>
                <a:latin typeface="Söhne"/>
              </a:rPr>
              <a:t>8. Retrospective Meetings: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retrospective meetings at the end of each testing phase to reflect on what went well, what could be improved, and identify actionable insights for enhancing future testing processes.</a:t>
            </a:r>
          </a:p>
          <a:p>
            <a:pPr algn="l">
              <a:buFont typeface="Arial" panose="020B0604020202020204" pitchFamily="34" charset="0"/>
              <a:buChar char="•"/>
            </a:pPr>
            <a:r>
              <a:rPr lang="en-US" b="0" i="0" dirty="0">
                <a:solidFill>
                  <a:srgbClr val="0D0D0D"/>
                </a:solidFill>
                <a:effectLst/>
                <a:highlight>
                  <a:srgbClr val="FFFFFF"/>
                </a:highlight>
                <a:latin typeface="Söhne"/>
              </a:rPr>
              <a:t>Encourage open and honest feedback from team members, focusing on continuous improvement and learning</a:t>
            </a:r>
          </a:p>
          <a:p>
            <a:endParaRPr lang="en-US" dirty="0"/>
          </a:p>
        </p:txBody>
      </p:sp>
    </p:spTree>
    <p:extLst>
      <p:ext uri="{BB962C8B-B14F-4D97-AF65-F5344CB8AC3E}">
        <p14:creationId xmlns:p14="http://schemas.microsoft.com/office/powerpoint/2010/main" val="346872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60B0-FFC2-B1EB-C514-105E9EEE107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8B631AD-E06E-11FE-B5D0-35118F2D7401}"/>
              </a:ext>
            </a:extLst>
          </p:cNvPr>
          <p:cNvSpPr>
            <a:spLocks noGrp="1"/>
          </p:cNvSpPr>
          <p:nvPr>
            <p:ph idx="1"/>
          </p:nvPr>
        </p:nvSpPr>
        <p:spPr/>
        <p:txBody>
          <a:bodyPr/>
          <a:lstStyle/>
          <a:p>
            <a:r>
              <a:rPr lang="en-US" b="0" i="0" dirty="0">
                <a:solidFill>
                  <a:srgbClr val="0D0D0D"/>
                </a:solidFill>
                <a:effectLst/>
                <a:highlight>
                  <a:srgbClr val="FFFFFF"/>
                </a:highlight>
                <a:latin typeface="Söhne"/>
              </a:rPr>
              <a:t>By implementing these strategies, organizations can promote effective communication during testing phases, streamline testing processes, and improve the overall quality of software products delivered to stakeholders</a:t>
            </a:r>
            <a:endParaRPr lang="en-US" dirty="0"/>
          </a:p>
        </p:txBody>
      </p:sp>
    </p:spTree>
    <p:extLst>
      <p:ext uri="{BB962C8B-B14F-4D97-AF65-F5344CB8AC3E}">
        <p14:creationId xmlns:p14="http://schemas.microsoft.com/office/powerpoint/2010/main" val="3751898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666D-0064-6C1F-8CC7-F1B453C945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88D977-62D8-2F4B-EB4D-34214E2B9F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4260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0B42-937B-7863-83A2-D79A793D9ABD}"/>
              </a:ext>
            </a:extLst>
          </p:cNvPr>
          <p:cNvSpPr>
            <a:spLocks noGrp="1"/>
          </p:cNvSpPr>
          <p:nvPr>
            <p:ph type="title"/>
          </p:nvPr>
        </p:nvSpPr>
        <p:spPr/>
        <p:txBody>
          <a:bodyPr/>
          <a:lstStyle/>
          <a:p>
            <a:r>
              <a:rPr lang="en-US" b="0" i="0" dirty="0">
                <a:solidFill>
                  <a:srgbClr val="0D0D0D"/>
                </a:solidFill>
                <a:effectLst/>
                <a:highlight>
                  <a:srgbClr val="FFFFFF"/>
                </a:highlight>
                <a:latin typeface="Söhne"/>
              </a:rPr>
              <a:t>Test-driven development (TDD) and its impact on communication</a:t>
            </a:r>
            <a:endParaRPr lang="en-US" dirty="0"/>
          </a:p>
        </p:txBody>
      </p:sp>
      <p:sp>
        <p:nvSpPr>
          <p:cNvPr id="3" name="Content Placeholder 2">
            <a:extLst>
              <a:ext uri="{FF2B5EF4-FFF2-40B4-BE49-F238E27FC236}">
                <a16:creationId xmlns:a16="http://schemas.microsoft.com/office/drawing/2014/main" id="{A6F6BF0D-FD96-F7FA-1E59-9C46867D8034}"/>
              </a:ext>
            </a:extLst>
          </p:cNvPr>
          <p:cNvSpPr>
            <a:spLocks noGrp="1"/>
          </p:cNvSpPr>
          <p:nvPr>
            <p:ph idx="1"/>
          </p:nvPr>
        </p:nvSpPr>
        <p:spPr/>
        <p:txBody>
          <a:bodyPr/>
          <a:lstStyle/>
          <a:p>
            <a:r>
              <a:rPr lang="en-US" b="0" i="0" dirty="0">
                <a:solidFill>
                  <a:srgbClr val="0D0D0D"/>
                </a:solidFill>
                <a:effectLst/>
                <a:highlight>
                  <a:srgbClr val="FFFFFF"/>
                </a:highlight>
                <a:latin typeface="Söhne"/>
              </a:rPr>
              <a:t>Test-driven development (TDD) is a software development approach where tests are written before the code is implemented. This methodology has a significant impact on communication within development teams and with stakeholders</a:t>
            </a:r>
            <a:endParaRPr lang="en-US" dirty="0"/>
          </a:p>
        </p:txBody>
      </p:sp>
    </p:spTree>
    <p:extLst>
      <p:ext uri="{BB962C8B-B14F-4D97-AF65-F5344CB8AC3E}">
        <p14:creationId xmlns:p14="http://schemas.microsoft.com/office/powerpoint/2010/main" val="202313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3B96-B905-6998-925E-4C6DE72FBD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FB3D61-08CD-5058-FAC7-C7C496470AF0}"/>
              </a:ext>
            </a:extLst>
          </p:cNvPr>
          <p:cNvSpPr>
            <a:spLocks noGrp="1"/>
          </p:cNvSpPr>
          <p:nvPr>
            <p:ph idx="1"/>
          </p:nvPr>
        </p:nvSpPr>
        <p:spPr/>
        <p:txBody>
          <a:bodyPr/>
          <a:lstStyle/>
          <a:p>
            <a:r>
              <a:rPr lang="en-US" b="0" i="0" dirty="0">
                <a:solidFill>
                  <a:srgbClr val="0D0D0D"/>
                </a:solidFill>
                <a:effectLst/>
                <a:highlight>
                  <a:srgbClr val="FFFFFF"/>
                </a:highlight>
                <a:latin typeface="Söhne"/>
              </a:rPr>
              <a:t>Effective communication is vital throughout the Software Development Life Cycle (SDLC) to ensure successful project outcomes, minimize misunderstandings, and foster collaboration among team members and stakeholders. Here are some strategies for promoting effective communication at each stage of the SDLC</a:t>
            </a:r>
            <a:endParaRPr lang="en-US" dirty="0"/>
          </a:p>
        </p:txBody>
      </p:sp>
    </p:spTree>
    <p:extLst>
      <p:ext uri="{BB962C8B-B14F-4D97-AF65-F5344CB8AC3E}">
        <p14:creationId xmlns:p14="http://schemas.microsoft.com/office/powerpoint/2010/main" val="112468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CC3-B7CB-0D5C-4197-FF7EFFDBD7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769ECE-7529-9F9E-A3C4-A6AFD53EEBAD}"/>
              </a:ext>
            </a:extLst>
          </p:cNvPr>
          <p:cNvSpPr>
            <a:spLocks noGrp="1"/>
          </p:cNvSpPr>
          <p:nvPr>
            <p:ph idx="1"/>
          </p:nvPr>
        </p:nvSpPr>
        <p:spPr/>
        <p:txBody>
          <a:bodyPr>
            <a:normAutofit fontScale="92500" lnSpcReduction="20000"/>
          </a:bodyPr>
          <a:lstStyle/>
          <a:p>
            <a:pPr algn="l"/>
            <a:r>
              <a:rPr lang="en-US" b="1" i="0" dirty="0">
                <a:solidFill>
                  <a:srgbClr val="0D0D0D"/>
                </a:solidFill>
                <a:effectLst/>
                <a:highlight>
                  <a:srgbClr val="FFFFFF"/>
                </a:highlight>
                <a:latin typeface="Söhne"/>
              </a:rPr>
              <a:t>1. Clarification of Requirements: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TDD encourages developers to write tests based on the requirements or user stories before writing any code.</a:t>
            </a:r>
          </a:p>
          <a:p>
            <a:pPr algn="l">
              <a:buFont typeface="Arial" panose="020B0604020202020204" pitchFamily="34" charset="0"/>
              <a:buChar char="•"/>
            </a:pPr>
            <a:r>
              <a:rPr lang="en-US" b="0" i="0" dirty="0">
                <a:solidFill>
                  <a:srgbClr val="0D0D0D"/>
                </a:solidFill>
                <a:effectLst/>
                <a:highlight>
                  <a:srgbClr val="FFFFFF"/>
                </a:highlight>
                <a:latin typeface="Söhne"/>
              </a:rPr>
              <a:t>This process helps clarify requirements and ensures a shared understanding among developers, testers, and stakeholders about the expected behavior of the software.</a:t>
            </a:r>
          </a:p>
          <a:p>
            <a:pPr algn="l"/>
            <a:r>
              <a:rPr lang="en-US" b="1" i="0" dirty="0">
                <a:solidFill>
                  <a:srgbClr val="0D0D0D"/>
                </a:solidFill>
                <a:effectLst/>
                <a:highlight>
                  <a:srgbClr val="FFFFFF"/>
                </a:highlight>
                <a:latin typeface="Söhne"/>
              </a:rPr>
              <a:t>2. Specification by Example: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TDD promotes the creation of executable specifications or examples of how the system should behave.</a:t>
            </a:r>
          </a:p>
          <a:p>
            <a:pPr algn="l">
              <a:buFont typeface="Arial" panose="020B0604020202020204" pitchFamily="34" charset="0"/>
              <a:buChar char="•"/>
            </a:pPr>
            <a:r>
              <a:rPr lang="en-US" b="0" i="0" dirty="0">
                <a:solidFill>
                  <a:srgbClr val="0D0D0D"/>
                </a:solidFill>
                <a:effectLst/>
                <a:highlight>
                  <a:srgbClr val="FFFFFF"/>
                </a:highlight>
                <a:latin typeface="Söhne"/>
              </a:rPr>
              <a:t>These executable specifications serve as living documentation that can be easily understood by all team members and stakeholders, fostering clear communication about the system's functionality.</a:t>
            </a:r>
          </a:p>
          <a:p>
            <a:endParaRPr lang="en-US" dirty="0"/>
          </a:p>
        </p:txBody>
      </p:sp>
    </p:spTree>
    <p:extLst>
      <p:ext uri="{BB962C8B-B14F-4D97-AF65-F5344CB8AC3E}">
        <p14:creationId xmlns:p14="http://schemas.microsoft.com/office/powerpoint/2010/main" val="1292105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9BCB-EDD2-11FF-6377-17626E3C13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BB9E0D-D54F-1466-FFCA-B1AE1F5F451B}"/>
              </a:ext>
            </a:extLst>
          </p:cNvPr>
          <p:cNvSpPr>
            <a:spLocks noGrp="1"/>
          </p:cNvSpPr>
          <p:nvPr>
            <p:ph idx="1"/>
          </p:nvPr>
        </p:nvSpPr>
        <p:spPr/>
        <p:txBody>
          <a:bodyPr>
            <a:normAutofit fontScale="85000" lnSpcReduction="20000"/>
          </a:bodyPr>
          <a:lstStyle/>
          <a:p>
            <a:pPr algn="l"/>
            <a:r>
              <a:rPr lang="en-US" b="1" i="0" dirty="0">
                <a:solidFill>
                  <a:srgbClr val="0D0D0D"/>
                </a:solidFill>
                <a:effectLst/>
                <a:highlight>
                  <a:srgbClr val="FFFFFF"/>
                </a:highlight>
                <a:latin typeface="Söhne"/>
              </a:rPr>
              <a:t>3. Collaboration and Feedback:</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TDD fosters collaboration between developers, testers, and stakeholders throughout the development process.</a:t>
            </a:r>
          </a:p>
          <a:p>
            <a:pPr algn="l">
              <a:buFont typeface="Arial" panose="020B0604020202020204" pitchFamily="34" charset="0"/>
              <a:buChar char="•"/>
            </a:pPr>
            <a:r>
              <a:rPr lang="en-US" b="0" i="0" dirty="0">
                <a:solidFill>
                  <a:srgbClr val="0D0D0D"/>
                </a:solidFill>
                <a:effectLst/>
                <a:highlight>
                  <a:srgbClr val="FFFFFF"/>
                </a:highlight>
                <a:latin typeface="Söhne"/>
              </a:rPr>
              <a:t>Developers and testers work closely together to define test cases, verify behavior, and ensure that the code meets the specified requirements.</a:t>
            </a:r>
          </a:p>
          <a:p>
            <a:pPr algn="l">
              <a:buFont typeface="Arial" panose="020B0604020202020204" pitchFamily="34" charset="0"/>
              <a:buChar char="•"/>
            </a:pPr>
            <a:r>
              <a:rPr lang="en-US" b="0" i="0" dirty="0">
                <a:solidFill>
                  <a:srgbClr val="0D0D0D"/>
                </a:solidFill>
                <a:effectLst/>
                <a:highlight>
                  <a:srgbClr val="FFFFFF"/>
                </a:highlight>
                <a:latin typeface="Söhne"/>
              </a:rPr>
              <a:t>Stakeholders can provide feedback on the tests and requirements early in the development cycle, leading to better alignment and reduced rework later on.</a:t>
            </a:r>
          </a:p>
          <a:p>
            <a:pPr algn="l"/>
            <a:r>
              <a:rPr lang="en-US" b="1" i="0" dirty="0">
                <a:solidFill>
                  <a:srgbClr val="0D0D0D"/>
                </a:solidFill>
                <a:effectLst/>
                <a:highlight>
                  <a:srgbClr val="FFFFFF"/>
                </a:highlight>
                <a:latin typeface="Söhne"/>
              </a:rPr>
              <a:t>4. Continuous Integration and Continuous Deployment (CI/CD):</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TDD integrates seamlessly with CI/CD pipelines, where automated tests are run automatically whenever changes are made to the codebase.</a:t>
            </a:r>
          </a:p>
          <a:p>
            <a:pPr algn="l">
              <a:buFont typeface="Arial" panose="020B0604020202020204" pitchFamily="34" charset="0"/>
              <a:buChar char="•"/>
            </a:pPr>
            <a:r>
              <a:rPr lang="en-US" b="0" i="0" dirty="0">
                <a:solidFill>
                  <a:srgbClr val="0D0D0D"/>
                </a:solidFill>
                <a:effectLst/>
                <a:highlight>
                  <a:srgbClr val="FFFFFF"/>
                </a:highlight>
                <a:latin typeface="Söhne"/>
              </a:rPr>
              <a:t>This continuous feedback loop ensures that any regressions or defects are identified and addressed quickly, improving overall code quality and reducing the risk of introducing bugs.</a:t>
            </a:r>
          </a:p>
          <a:p>
            <a:endParaRPr lang="en-US" dirty="0"/>
          </a:p>
        </p:txBody>
      </p:sp>
    </p:spTree>
    <p:extLst>
      <p:ext uri="{BB962C8B-B14F-4D97-AF65-F5344CB8AC3E}">
        <p14:creationId xmlns:p14="http://schemas.microsoft.com/office/powerpoint/2010/main" val="91065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FFB9-351A-F3DF-AA70-972A074A78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2BBA0-E380-1B39-5E5D-3219EAF8E36D}"/>
              </a:ext>
            </a:extLst>
          </p:cNvPr>
          <p:cNvSpPr>
            <a:spLocks noGrp="1"/>
          </p:cNvSpPr>
          <p:nvPr>
            <p:ph idx="1"/>
          </p:nvPr>
        </p:nvSpPr>
        <p:spPr/>
        <p:txBody>
          <a:bodyPr>
            <a:normAutofit fontScale="92500" lnSpcReduction="20000"/>
          </a:bodyPr>
          <a:lstStyle/>
          <a:p>
            <a:pPr algn="l"/>
            <a:r>
              <a:rPr lang="en-US" b="1" i="0" dirty="0">
                <a:solidFill>
                  <a:srgbClr val="0D0D0D"/>
                </a:solidFill>
                <a:effectLst/>
                <a:highlight>
                  <a:srgbClr val="FFFFFF"/>
                </a:highlight>
                <a:latin typeface="Söhne"/>
              </a:rPr>
              <a:t>5. Shared Understanding of Codebase: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TDD encourages developers to write modular, testable code that is easier to understand and maintain.</a:t>
            </a:r>
          </a:p>
          <a:p>
            <a:pPr algn="l">
              <a:buFont typeface="Arial" panose="020B0604020202020204" pitchFamily="34" charset="0"/>
              <a:buChar char="•"/>
            </a:pPr>
            <a:r>
              <a:rPr lang="en-US" b="0" i="0" dirty="0">
                <a:solidFill>
                  <a:srgbClr val="0D0D0D"/>
                </a:solidFill>
                <a:effectLst/>
                <a:highlight>
                  <a:srgbClr val="FFFFFF"/>
                </a:highlight>
                <a:latin typeface="Söhne"/>
              </a:rPr>
              <a:t>Test cases serve as executable documentation that helps new team members quickly understand the behavior and intent of the codebase, facilitating onboarding and knowledge transfer.</a:t>
            </a:r>
          </a:p>
          <a:p>
            <a:pPr algn="l"/>
            <a:r>
              <a:rPr lang="en-US" b="1" i="0" dirty="0">
                <a:solidFill>
                  <a:srgbClr val="0D0D0D"/>
                </a:solidFill>
                <a:effectLst/>
                <a:highlight>
                  <a:srgbClr val="FFFFFF"/>
                </a:highlight>
                <a:latin typeface="Söhne"/>
              </a:rPr>
              <a:t>6. Reducing Miscommunication and Ambiguity: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By defining test cases upfront, TDD reduces miscommunication and ambiguity about the expected behavior of the software.</a:t>
            </a:r>
          </a:p>
          <a:p>
            <a:pPr algn="l">
              <a:buFont typeface="Arial" panose="020B0604020202020204" pitchFamily="34" charset="0"/>
              <a:buChar char="•"/>
            </a:pPr>
            <a:r>
              <a:rPr lang="en-US" b="0" i="0" dirty="0">
                <a:solidFill>
                  <a:srgbClr val="0D0D0D"/>
                </a:solidFill>
                <a:effectLst/>
                <a:highlight>
                  <a:srgbClr val="FFFFFF"/>
                </a:highlight>
                <a:latin typeface="Söhne"/>
              </a:rPr>
              <a:t>Developers have a clear understanding of the requirements before writing code, leading to fewer misunderstandings and rework during the development process.</a:t>
            </a:r>
          </a:p>
          <a:p>
            <a:endParaRPr lang="en-US" dirty="0"/>
          </a:p>
        </p:txBody>
      </p:sp>
    </p:spTree>
    <p:extLst>
      <p:ext uri="{BB962C8B-B14F-4D97-AF65-F5344CB8AC3E}">
        <p14:creationId xmlns:p14="http://schemas.microsoft.com/office/powerpoint/2010/main" val="2299962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EADC-CFBC-E27A-2A66-E4934790569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35C561-37A7-208E-4DAB-02101898F5EE}"/>
              </a:ext>
            </a:extLst>
          </p:cNvPr>
          <p:cNvSpPr>
            <a:spLocks noGrp="1"/>
          </p:cNvSpPr>
          <p:nvPr>
            <p:ph idx="1"/>
          </p:nvPr>
        </p:nvSpPr>
        <p:spPr/>
        <p:txBody>
          <a:bodyPr/>
          <a:lstStyle/>
          <a:p>
            <a:r>
              <a:rPr lang="en-US" b="0" i="0" dirty="0">
                <a:solidFill>
                  <a:srgbClr val="0D0D0D"/>
                </a:solidFill>
                <a:effectLst/>
                <a:highlight>
                  <a:srgbClr val="FFFFFF"/>
                </a:highlight>
                <a:latin typeface="Söhne"/>
              </a:rPr>
              <a:t>TDD promotes effective communication within development teams and with stakeholders by clarifying requirements, fostering collaboration, providing continuous feedback, and ensuring a shared understanding of the codebase. This ultimately leads to higher-quality software products that better meet the needs of end-users and stakeholders</a:t>
            </a:r>
            <a:endParaRPr lang="en-US" dirty="0"/>
          </a:p>
        </p:txBody>
      </p:sp>
    </p:spTree>
    <p:extLst>
      <p:ext uri="{BB962C8B-B14F-4D97-AF65-F5344CB8AC3E}">
        <p14:creationId xmlns:p14="http://schemas.microsoft.com/office/powerpoint/2010/main" val="243247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C740-AF93-A289-AF87-13E0B72FA0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42DD41-23D6-CCF9-64FA-17F41BE8BE29}"/>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1. Requirements Gathering:</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Establish clear channels for communication between business stakeholders and the development team to gather and clarify requirements.</a:t>
            </a:r>
          </a:p>
          <a:p>
            <a:pPr algn="l">
              <a:buFont typeface="Arial" panose="020B0604020202020204" pitchFamily="34" charset="0"/>
              <a:buChar char="•"/>
            </a:pPr>
            <a:r>
              <a:rPr lang="en-US" b="0" i="0" dirty="0">
                <a:solidFill>
                  <a:srgbClr val="0D0D0D"/>
                </a:solidFill>
                <a:effectLst/>
                <a:highlight>
                  <a:srgbClr val="FFFFFF"/>
                </a:highlight>
                <a:latin typeface="Söhne"/>
              </a:rPr>
              <a:t>Conduct workshops, interviews, and surveys to elicit requirements directly from end-users and subject matter experts.</a:t>
            </a:r>
          </a:p>
          <a:p>
            <a:pPr algn="l">
              <a:buFont typeface="Arial" panose="020B0604020202020204" pitchFamily="34" charset="0"/>
              <a:buChar char="•"/>
            </a:pPr>
            <a:r>
              <a:rPr lang="en-US" b="0" i="0" dirty="0">
                <a:solidFill>
                  <a:srgbClr val="0D0D0D"/>
                </a:solidFill>
                <a:effectLst/>
                <a:highlight>
                  <a:srgbClr val="FFFFFF"/>
                </a:highlight>
                <a:latin typeface="Söhne"/>
              </a:rPr>
              <a:t>Document requirements comprehensively, using techniques such as user stories, use cases, and prototypes to ensure a shared understanding.</a:t>
            </a:r>
          </a:p>
          <a:p>
            <a:endParaRPr lang="en-US" dirty="0"/>
          </a:p>
        </p:txBody>
      </p:sp>
    </p:spTree>
    <p:extLst>
      <p:ext uri="{BB962C8B-B14F-4D97-AF65-F5344CB8AC3E}">
        <p14:creationId xmlns:p14="http://schemas.microsoft.com/office/powerpoint/2010/main" val="37074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D376-EBD0-6C73-1535-317A60E14B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1B0D72-CEF0-B942-F7CC-BBBBF9D11ADE}"/>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2. Design Phase: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Facilitate collaborative design sessions involving designers, developers, and stakeholders to discuss and refine system architecture, UI/UX designs, and data models.</a:t>
            </a:r>
          </a:p>
          <a:p>
            <a:pPr algn="l">
              <a:buFont typeface="Arial" panose="020B0604020202020204" pitchFamily="34" charset="0"/>
              <a:buChar char="•"/>
            </a:pPr>
            <a:r>
              <a:rPr lang="en-US" b="0" i="0" dirty="0">
                <a:solidFill>
                  <a:srgbClr val="0D0D0D"/>
                </a:solidFill>
                <a:effectLst/>
                <a:highlight>
                  <a:srgbClr val="FFFFFF"/>
                </a:highlight>
                <a:latin typeface="Söhne"/>
              </a:rPr>
              <a:t>Use visualization techniques such as wireframes, mockups, and diagrams to communicate design concepts and solicit feedback.</a:t>
            </a:r>
          </a:p>
          <a:p>
            <a:pPr algn="l">
              <a:buFont typeface="Arial" panose="020B0604020202020204" pitchFamily="34" charset="0"/>
              <a:buChar char="•"/>
            </a:pPr>
            <a:r>
              <a:rPr lang="en-US" b="0" i="0" dirty="0">
                <a:solidFill>
                  <a:srgbClr val="0D0D0D"/>
                </a:solidFill>
                <a:effectLst/>
                <a:highlight>
                  <a:srgbClr val="FFFFFF"/>
                </a:highlight>
                <a:latin typeface="Söhne"/>
              </a:rPr>
              <a:t>Document design decisions and rationale to ensure transparency and alignment among team members.</a:t>
            </a:r>
          </a:p>
          <a:p>
            <a:endParaRPr lang="en-US" dirty="0"/>
          </a:p>
        </p:txBody>
      </p:sp>
    </p:spTree>
    <p:extLst>
      <p:ext uri="{BB962C8B-B14F-4D97-AF65-F5344CB8AC3E}">
        <p14:creationId xmlns:p14="http://schemas.microsoft.com/office/powerpoint/2010/main" val="294187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602F-57B0-2733-E4BF-E15AF0F09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1CED70-3070-51AE-453F-E62ACBC64C8A}"/>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3. Development Phase: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Foster regular communication within development teams through daily standup meetings, code reviews, and pair programming sessions.</a:t>
            </a:r>
          </a:p>
          <a:p>
            <a:pPr algn="l">
              <a:buFont typeface="Arial" panose="020B0604020202020204" pitchFamily="34" charset="0"/>
              <a:buChar char="•"/>
            </a:pPr>
            <a:r>
              <a:rPr lang="en-US" b="0" i="0" dirty="0">
                <a:solidFill>
                  <a:srgbClr val="0D0D0D"/>
                </a:solidFill>
                <a:effectLst/>
                <a:highlight>
                  <a:srgbClr val="FFFFFF"/>
                </a:highlight>
                <a:latin typeface="Söhne"/>
              </a:rPr>
              <a:t>Use version control systems and collaboration tools to facilitate real-time communication and coordination among distributed team members.</a:t>
            </a:r>
          </a:p>
          <a:p>
            <a:pPr algn="l">
              <a:buFont typeface="Arial" panose="020B0604020202020204" pitchFamily="34" charset="0"/>
              <a:buChar char="•"/>
            </a:pPr>
            <a:r>
              <a:rPr lang="en-US" b="0" i="0" dirty="0">
                <a:solidFill>
                  <a:srgbClr val="0D0D0D"/>
                </a:solidFill>
                <a:effectLst/>
                <a:highlight>
                  <a:srgbClr val="FFFFFF"/>
                </a:highlight>
                <a:latin typeface="Söhne"/>
              </a:rPr>
              <a:t>Encourage open dialogue and knowledge sharing to promote a culture of collaboration and continuous learning.</a:t>
            </a:r>
          </a:p>
          <a:p>
            <a:endParaRPr lang="en-US" dirty="0"/>
          </a:p>
        </p:txBody>
      </p:sp>
    </p:spTree>
    <p:extLst>
      <p:ext uri="{BB962C8B-B14F-4D97-AF65-F5344CB8AC3E}">
        <p14:creationId xmlns:p14="http://schemas.microsoft.com/office/powerpoint/2010/main" val="289889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DA2C-09B5-B12F-CAAB-9F0FB26771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18E223-C20A-AEC5-72D5-E845AC660E84}"/>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4. Testing Phase: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Involve testers early in the SDLC to provide feedback on requirements and design, ensuring testability and quality from the outset.</a:t>
            </a:r>
          </a:p>
          <a:p>
            <a:pPr algn="l">
              <a:buFont typeface="Arial" panose="020B0604020202020204" pitchFamily="34" charset="0"/>
              <a:buChar char="•"/>
            </a:pPr>
            <a:r>
              <a:rPr lang="en-US" b="0" i="0" dirty="0">
                <a:solidFill>
                  <a:srgbClr val="0D0D0D"/>
                </a:solidFill>
                <a:effectLst/>
                <a:highlight>
                  <a:srgbClr val="FFFFFF"/>
                </a:highlight>
                <a:latin typeface="Söhne"/>
              </a:rPr>
              <a:t>Maintain open lines of communication between developers and testers to address defects and bugs promptly and collaboratively.</a:t>
            </a:r>
          </a:p>
          <a:p>
            <a:pPr algn="l">
              <a:buFont typeface="Arial" panose="020B0604020202020204" pitchFamily="34" charset="0"/>
              <a:buChar char="•"/>
            </a:pPr>
            <a:r>
              <a:rPr lang="en-US" b="0" i="0" dirty="0">
                <a:solidFill>
                  <a:srgbClr val="0D0D0D"/>
                </a:solidFill>
                <a:effectLst/>
                <a:highlight>
                  <a:srgbClr val="FFFFFF"/>
                </a:highlight>
                <a:latin typeface="Söhne"/>
              </a:rPr>
              <a:t>Use test management tools to track test cases, report defects, and communicate testing progress to stakeholders.</a:t>
            </a:r>
          </a:p>
          <a:p>
            <a:endParaRPr lang="en-US" dirty="0"/>
          </a:p>
        </p:txBody>
      </p:sp>
    </p:spTree>
    <p:extLst>
      <p:ext uri="{BB962C8B-B14F-4D97-AF65-F5344CB8AC3E}">
        <p14:creationId xmlns:p14="http://schemas.microsoft.com/office/powerpoint/2010/main" val="182027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C041-8406-459E-F6ED-9B4EB69477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4FBF54-532F-BFB6-BDB0-F353629D4AF8}"/>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5. Deployment Phase: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Coordinate deployment activities closely with operations teams to ensure smooth and successful deployment of the software.</a:t>
            </a:r>
          </a:p>
          <a:p>
            <a:pPr algn="l">
              <a:buFont typeface="Arial" panose="020B0604020202020204" pitchFamily="34" charset="0"/>
              <a:buChar char="•"/>
            </a:pPr>
            <a:r>
              <a:rPr lang="en-US" b="0" i="0" dirty="0">
                <a:solidFill>
                  <a:srgbClr val="0D0D0D"/>
                </a:solidFill>
                <a:effectLst/>
                <a:highlight>
                  <a:srgbClr val="FFFFFF"/>
                </a:highlight>
                <a:latin typeface="Söhne"/>
              </a:rPr>
              <a:t>Conduct pre-deployment meetings and walkthroughs to review deployment plans, rollback procedures, and post-deployment validation.</a:t>
            </a:r>
          </a:p>
          <a:p>
            <a:pPr algn="l">
              <a:buFont typeface="Arial" panose="020B0604020202020204" pitchFamily="34" charset="0"/>
              <a:buChar char="•"/>
            </a:pPr>
            <a:r>
              <a:rPr lang="en-US" b="0" i="0" dirty="0">
                <a:solidFill>
                  <a:srgbClr val="0D0D0D"/>
                </a:solidFill>
                <a:effectLst/>
                <a:highlight>
                  <a:srgbClr val="FFFFFF"/>
                </a:highlight>
                <a:latin typeface="Söhne"/>
              </a:rPr>
              <a:t>Communicate deployment status and any issues or delays to stakeholders in a timely and transparent manner.</a:t>
            </a:r>
          </a:p>
          <a:p>
            <a:endParaRPr lang="en-US" dirty="0"/>
          </a:p>
        </p:txBody>
      </p:sp>
    </p:spTree>
    <p:extLst>
      <p:ext uri="{BB962C8B-B14F-4D97-AF65-F5344CB8AC3E}">
        <p14:creationId xmlns:p14="http://schemas.microsoft.com/office/powerpoint/2010/main" val="35907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4F9A-3E09-2ADB-FF08-5454AC85D9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9D8481-A2F9-DE7B-C874-675A6F03429F}"/>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6. Maintenance Phase: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Establish communication channels for collecting and prioritizing feedback from end-users and stakeholders post-implementation.</a:t>
            </a:r>
          </a:p>
          <a:p>
            <a:pPr algn="l">
              <a:buFont typeface="Arial" panose="020B0604020202020204" pitchFamily="34" charset="0"/>
              <a:buChar char="•"/>
            </a:pPr>
            <a:r>
              <a:rPr lang="en-US" b="0" i="0" dirty="0">
                <a:solidFill>
                  <a:srgbClr val="0D0D0D"/>
                </a:solidFill>
                <a:effectLst/>
                <a:highlight>
                  <a:srgbClr val="FFFFFF"/>
                </a:highlight>
                <a:latin typeface="Söhne"/>
              </a:rPr>
              <a:t>Conduct regular retrospectives to reflect on project successes, challenges, and areas for improvement, and communicate outcomes to the team.</a:t>
            </a:r>
          </a:p>
          <a:p>
            <a:pPr algn="l">
              <a:buFont typeface="Arial" panose="020B0604020202020204" pitchFamily="34" charset="0"/>
              <a:buChar char="•"/>
            </a:pPr>
            <a:r>
              <a:rPr lang="en-US" b="0" i="0" dirty="0">
                <a:solidFill>
                  <a:srgbClr val="0D0D0D"/>
                </a:solidFill>
                <a:effectLst/>
                <a:highlight>
                  <a:srgbClr val="FFFFFF"/>
                </a:highlight>
                <a:latin typeface="Söhne"/>
              </a:rPr>
              <a:t>Continuously monitor and communicate system performance, security updates, and maintenance activities to stakeholders.</a:t>
            </a:r>
          </a:p>
          <a:p>
            <a:endParaRPr lang="en-US" dirty="0"/>
          </a:p>
        </p:txBody>
      </p:sp>
    </p:spTree>
    <p:extLst>
      <p:ext uri="{BB962C8B-B14F-4D97-AF65-F5344CB8AC3E}">
        <p14:creationId xmlns:p14="http://schemas.microsoft.com/office/powerpoint/2010/main" val="116489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9A2F-A368-0166-F48B-2F330C7ED8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98CAAC-1B56-4D85-9828-632665B36137}"/>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7. Project Management:</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Employ Agile methodologies such as Scrum or Kanban to promote regular communication, collaboration, and transparency throughout the SDLC.</a:t>
            </a:r>
          </a:p>
          <a:p>
            <a:pPr algn="l">
              <a:buFont typeface="Arial" panose="020B0604020202020204" pitchFamily="34" charset="0"/>
              <a:buChar char="•"/>
            </a:pPr>
            <a:r>
              <a:rPr lang="en-US" b="0" i="0" dirty="0">
                <a:solidFill>
                  <a:srgbClr val="0D0D0D"/>
                </a:solidFill>
                <a:effectLst/>
                <a:highlight>
                  <a:srgbClr val="FFFFFF"/>
                </a:highlight>
                <a:latin typeface="Söhne"/>
              </a:rPr>
              <a:t>Use project management tools to track progress, manage tasks, and communicate project status to stakeholders.</a:t>
            </a:r>
          </a:p>
          <a:p>
            <a:pPr algn="l">
              <a:buFont typeface="Arial" panose="020B0604020202020204" pitchFamily="34" charset="0"/>
              <a:buChar char="•"/>
            </a:pPr>
            <a:r>
              <a:rPr lang="en-US" b="0" i="0" dirty="0">
                <a:solidFill>
                  <a:srgbClr val="0D0D0D"/>
                </a:solidFill>
                <a:effectLst/>
                <a:highlight>
                  <a:srgbClr val="FFFFFF"/>
                </a:highlight>
                <a:latin typeface="Söhne"/>
              </a:rPr>
              <a:t>Conduct regular meetings, such as sprint reviews, sprint planning sessions, and retrospectives, to facilitate communication and alignment among team members.</a:t>
            </a:r>
          </a:p>
          <a:p>
            <a:endParaRPr lang="en-US" dirty="0"/>
          </a:p>
        </p:txBody>
      </p:sp>
    </p:spTree>
    <p:extLst>
      <p:ext uri="{BB962C8B-B14F-4D97-AF65-F5344CB8AC3E}">
        <p14:creationId xmlns:p14="http://schemas.microsoft.com/office/powerpoint/2010/main" val="826251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1440</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Söhne</vt:lpstr>
      <vt:lpstr>Office Theme</vt:lpstr>
      <vt:lpstr>Effective Communication in SDLC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Effective communication during testing phases.</vt:lpstr>
      <vt:lpstr>PowerPoint Presentation</vt:lpstr>
      <vt:lpstr>PowerPoint Presentation</vt:lpstr>
      <vt:lpstr>PowerPoint Presentation</vt:lpstr>
      <vt:lpstr>PowerPoint Presentation</vt:lpstr>
      <vt:lpstr>Conclusion</vt:lpstr>
      <vt:lpstr>PowerPoint Presentation</vt:lpstr>
      <vt:lpstr>Test-driven development (TDD) and its impact on communication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Communication in SDLC</dc:title>
  <dc:creator>Maria Ashvini</dc:creator>
  <cp:lastModifiedBy>Maria Ashvini</cp:lastModifiedBy>
  <cp:revision>1</cp:revision>
  <dcterms:created xsi:type="dcterms:W3CDTF">2024-05-07T02:46:19Z</dcterms:created>
  <dcterms:modified xsi:type="dcterms:W3CDTF">2024-05-07T02:57:55Z</dcterms:modified>
</cp:coreProperties>
</file>