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21D-EE64-49AA-99DE-AD51D0106A5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379-9AB7-418B-887C-F51648C41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45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21D-EE64-49AA-99DE-AD51D0106A5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379-9AB7-418B-887C-F51648C41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16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21D-EE64-49AA-99DE-AD51D0106A5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379-9AB7-418B-887C-F51648C41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9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21D-EE64-49AA-99DE-AD51D0106A5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379-9AB7-418B-887C-F51648C4111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171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21D-EE64-49AA-99DE-AD51D0106A5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379-9AB7-418B-887C-F51648C41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05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21D-EE64-49AA-99DE-AD51D0106A5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379-9AB7-418B-887C-F51648C41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091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21D-EE64-49AA-99DE-AD51D0106A5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379-9AB7-418B-887C-F51648C41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69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21D-EE64-49AA-99DE-AD51D0106A5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379-9AB7-418B-887C-F51648C41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74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21D-EE64-49AA-99DE-AD51D0106A5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379-9AB7-418B-887C-F51648C41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69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21D-EE64-49AA-99DE-AD51D0106A5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379-9AB7-418B-887C-F51648C41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77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21D-EE64-49AA-99DE-AD51D0106A5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379-9AB7-418B-887C-F51648C41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76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21D-EE64-49AA-99DE-AD51D0106A5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379-9AB7-418B-887C-F51648C41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18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21D-EE64-49AA-99DE-AD51D0106A5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379-9AB7-418B-887C-F51648C41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32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21D-EE64-49AA-99DE-AD51D0106A5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379-9AB7-418B-887C-F51648C41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2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21D-EE64-49AA-99DE-AD51D0106A5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379-9AB7-418B-887C-F51648C41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50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21D-EE64-49AA-99DE-AD51D0106A5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379-9AB7-418B-887C-F51648C41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8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021D-EE64-49AA-99DE-AD51D0106A5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4379-9AB7-418B-887C-F51648C41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72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C0021D-EE64-49AA-99DE-AD51D0106A5E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54379-9AB7-418B-887C-F51648C41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668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13" Type="http://schemas.openxmlformats.org/officeDocument/2006/relationships/image" Target="../media/image38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12" Type="http://schemas.openxmlformats.org/officeDocument/2006/relationships/image" Target="../media/image37.jpg"/><Relationship Id="rId2" Type="http://schemas.openxmlformats.org/officeDocument/2006/relationships/image" Target="../media/image27.png"/><Relationship Id="rId16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g"/><Relationship Id="rId11" Type="http://schemas.openxmlformats.org/officeDocument/2006/relationships/image" Target="../media/image36.jpg"/><Relationship Id="rId5" Type="http://schemas.openxmlformats.org/officeDocument/2006/relationships/image" Target="../media/image30.jpg"/><Relationship Id="rId15" Type="http://schemas.openxmlformats.org/officeDocument/2006/relationships/image" Target="../media/image40.jpg"/><Relationship Id="rId10" Type="http://schemas.openxmlformats.org/officeDocument/2006/relationships/image" Target="../media/image35.jpg"/><Relationship Id="rId4" Type="http://schemas.openxmlformats.org/officeDocument/2006/relationships/image" Target="../media/image29.jpg"/><Relationship Id="rId9" Type="http://schemas.openxmlformats.org/officeDocument/2006/relationships/image" Target="../media/image34.jpg"/><Relationship Id="rId14" Type="http://schemas.openxmlformats.org/officeDocument/2006/relationships/image" Target="../media/image3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jpg"/><Relationship Id="rId3" Type="http://schemas.openxmlformats.org/officeDocument/2006/relationships/image" Target="../media/image69.jpg"/><Relationship Id="rId7" Type="http://schemas.openxmlformats.org/officeDocument/2006/relationships/image" Target="../media/image6.jpg"/><Relationship Id="rId12" Type="http://schemas.openxmlformats.org/officeDocument/2006/relationships/image" Target="../media/image77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0" Type="http://schemas.openxmlformats.org/officeDocument/2006/relationships/image" Target="../media/image75.png"/><Relationship Id="rId4" Type="http://schemas.openxmlformats.org/officeDocument/2006/relationships/image" Target="../media/image70.png"/><Relationship Id="rId9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6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Relationship Id="rId9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245" y="1150736"/>
            <a:ext cx="10520966" cy="1325563"/>
          </a:xfrm>
        </p:spPr>
        <p:txBody>
          <a:bodyPr/>
          <a:lstStyle/>
          <a:p>
            <a:pPr algn="ctr"/>
            <a:r>
              <a:rPr lang="en-GB" dirty="0" smtClean="0"/>
              <a:t>CONSUMER GOODS ANALYTICS</a:t>
            </a:r>
            <a:endParaRPr lang="en-GB" dirty="0"/>
          </a:p>
        </p:txBody>
      </p:sp>
      <p:pic>
        <p:nvPicPr>
          <p:cNvPr id="3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3286" y="225165"/>
            <a:ext cx="697991" cy="658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5" y="4027970"/>
            <a:ext cx="2345501" cy="2503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96" y="4027970"/>
            <a:ext cx="2459864" cy="2448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831" y="3928058"/>
            <a:ext cx="2511380" cy="250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2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2694177" y="147603"/>
            <a:ext cx="6376670" cy="875881"/>
          </a:xfrm>
          <a:prstGeom prst="rect">
            <a:avLst/>
          </a:prstGeom>
          <a:solidFill>
            <a:srgbClr val="FFFFFF"/>
          </a:solidFill>
          <a:ln w="25907">
            <a:solidFill>
              <a:srgbClr val="3F3F3F"/>
            </a:solidFill>
          </a:ln>
        </p:spPr>
        <p:txBody>
          <a:bodyPr vert="horz" wrap="square" lIns="0" tIns="28829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12065" algn="ctr">
              <a:spcBef>
                <a:spcPts val="2270"/>
              </a:spcBef>
            </a:pPr>
            <a:r>
              <a:rPr lang="en-GB" sz="3800" spc="145" dirty="0" smtClean="0">
                <a:solidFill>
                  <a:schemeClr val="bg1"/>
                </a:solidFill>
              </a:rPr>
              <a:t>VISUALS-3</a:t>
            </a:r>
            <a:endParaRPr lang="en-GB" sz="3800" spc="145" dirty="0">
              <a:solidFill>
                <a:schemeClr val="bg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1168" y="2497835"/>
            <a:ext cx="4441190" cy="3517900"/>
            <a:chOff x="201168" y="2497835"/>
            <a:chExt cx="4441190" cy="3517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168" y="2497835"/>
              <a:ext cx="4440935" cy="35173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519" y="5202935"/>
              <a:ext cx="4189475" cy="7101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576" y="3159251"/>
              <a:ext cx="498348" cy="27416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140" y="3436619"/>
              <a:ext cx="498348" cy="24643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1179" y="4116324"/>
              <a:ext cx="498348" cy="17846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3743" y="5221223"/>
              <a:ext cx="498348" cy="6797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26307" y="5326380"/>
              <a:ext cx="496824" cy="5745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27347" y="5708903"/>
              <a:ext cx="498348" cy="192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0039" y="2795016"/>
              <a:ext cx="694943" cy="51968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58164" y="2797523"/>
            <a:ext cx="643255" cy="3225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03835" marR="5080" indent="-204470">
              <a:lnSpc>
                <a:spcPts val="1140"/>
              </a:lnSpc>
              <a:spcBef>
                <a:spcPts val="180"/>
              </a:spcBef>
            </a:pPr>
            <a:r>
              <a:rPr sz="1000" b="1" spc="1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00" b="1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000" b="1" spc="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" b="1" spc="-1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000" b="1" spc="20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000" b="1" spc="-90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129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73836" y="3073907"/>
            <a:ext cx="789431" cy="51968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11927" y="3074901"/>
            <a:ext cx="740410" cy="3225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0825" marR="5080" indent="-251460">
              <a:lnSpc>
                <a:spcPts val="1140"/>
              </a:lnSpc>
              <a:spcBef>
                <a:spcPts val="180"/>
              </a:spcBef>
            </a:pPr>
            <a:r>
              <a:rPr sz="1000" b="1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5" dirty="0">
                <a:solidFill>
                  <a:srgbClr val="FFFFFF"/>
                </a:solidFill>
                <a:latin typeface="Trebuchet MS"/>
                <a:cs typeface="Trebuchet MS"/>
              </a:rPr>
              <a:t>cc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" b="1" spc="-2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1000" b="1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000" b="1" spc="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" b="1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000" b="1" spc="-90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116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88592" y="3752088"/>
            <a:ext cx="760475" cy="51968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728194" y="3754589"/>
            <a:ext cx="709930" cy="3225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72415" marR="5080" indent="-273050">
              <a:lnSpc>
                <a:spcPts val="1140"/>
              </a:lnSpc>
              <a:spcBef>
                <a:spcPts val="180"/>
              </a:spcBef>
            </a:pP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" b="1" spc="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b="1" spc="-20" dirty="0">
                <a:solidFill>
                  <a:srgbClr val="FFFFFF"/>
                </a:solidFill>
                <a:latin typeface="Trebuchet MS"/>
                <a:cs typeface="Trebuchet MS"/>
              </a:rPr>
              <a:t>ph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" b="1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-20" dirty="0">
                <a:solidFill>
                  <a:srgbClr val="FFFFFF"/>
                </a:solidFill>
                <a:latin typeface="Trebuchet MS"/>
                <a:cs typeface="Trebuchet MS"/>
              </a:rPr>
              <a:t>ls</a:t>
            </a:r>
            <a:r>
              <a:rPr sz="1000" b="1" spc="-90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84</a:t>
            </a:r>
            <a:endParaRPr sz="1000" dirty="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91155" y="5006339"/>
            <a:ext cx="763524" cy="37033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429206" y="5005794"/>
            <a:ext cx="698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16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" b="1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000" b="1" spc="5" dirty="0">
                <a:solidFill>
                  <a:srgbClr val="FFFFFF"/>
                </a:solidFill>
                <a:latin typeface="Trebuchet MS"/>
                <a:cs typeface="Trebuchet MS"/>
              </a:rPr>
              <a:t>kt</a:t>
            </a:r>
            <a:r>
              <a:rPr sz="1000" b="1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000" b="1" spc="-1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000" b="1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05911" y="5111496"/>
            <a:ext cx="734568" cy="36880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145535" y="5110908"/>
            <a:ext cx="671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000" b="1" spc="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000" b="1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000" b="1" spc="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b="1" spc="-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b="1" spc="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" b="1" spc="-1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0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724655" y="5492496"/>
            <a:ext cx="902208" cy="37033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764278" y="5493492"/>
            <a:ext cx="836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1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00" b="1" spc="-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" b="1" spc="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000" b="1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000" b="1" spc="5" dirty="0">
                <a:solidFill>
                  <a:srgbClr val="FFFFFF"/>
                </a:solidFill>
                <a:latin typeface="Trebuchet MS"/>
                <a:cs typeface="Trebuchet MS"/>
              </a:rPr>
              <a:t>rk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b="1" spc="-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00" b="1" spc="3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000" b="1" spc="-10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00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82258" y="2550661"/>
            <a:ext cx="209042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50" spc="-65" dirty="0">
                <a:solidFill>
                  <a:srgbClr val="595959"/>
                </a:solidFill>
                <a:latin typeface="Trebuchet MS"/>
                <a:cs typeface="Trebuchet MS"/>
              </a:rPr>
              <a:t>p</a:t>
            </a:r>
            <a:r>
              <a:rPr sz="1450" spc="-15" dirty="0">
                <a:solidFill>
                  <a:srgbClr val="595959"/>
                </a:solidFill>
                <a:latin typeface="Trebuchet MS"/>
                <a:cs typeface="Trebuchet MS"/>
              </a:rPr>
              <a:t>r</a:t>
            </a:r>
            <a:r>
              <a:rPr sz="1450" spc="35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1450" spc="-50" dirty="0">
                <a:solidFill>
                  <a:srgbClr val="595959"/>
                </a:solidFill>
                <a:latin typeface="Trebuchet MS"/>
                <a:cs typeface="Trebuchet MS"/>
              </a:rPr>
              <a:t>du</a:t>
            </a:r>
            <a:r>
              <a:rPr sz="1450" spc="-85" dirty="0">
                <a:solidFill>
                  <a:srgbClr val="595959"/>
                </a:solidFill>
                <a:latin typeface="Trebuchet MS"/>
                <a:cs typeface="Trebuchet MS"/>
              </a:rPr>
              <a:t>ct</a:t>
            </a:r>
            <a:r>
              <a:rPr sz="1450" spc="55" dirty="0">
                <a:solidFill>
                  <a:srgbClr val="595959"/>
                </a:solidFill>
                <a:latin typeface="Trebuchet MS"/>
                <a:cs typeface="Trebuchet MS"/>
              </a:rPr>
              <a:t>_</a:t>
            </a:r>
            <a:r>
              <a:rPr sz="1450" spc="-70" dirty="0">
                <a:solidFill>
                  <a:srgbClr val="595959"/>
                </a:solidFill>
                <a:latin typeface="Trebuchet MS"/>
                <a:cs typeface="Trebuchet MS"/>
              </a:rPr>
              <a:t>c</a:t>
            </a:r>
            <a:r>
              <a:rPr sz="1450" spc="35" dirty="0">
                <a:solidFill>
                  <a:srgbClr val="595959"/>
                </a:solidFill>
                <a:latin typeface="Trebuchet MS"/>
                <a:cs typeface="Trebuchet MS"/>
              </a:rPr>
              <a:t>o</a:t>
            </a:r>
            <a:r>
              <a:rPr sz="1450" spc="-50" dirty="0">
                <a:solidFill>
                  <a:srgbClr val="595959"/>
                </a:solidFill>
                <a:latin typeface="Trebuchet MS"/>
                <a:cs typeface="Trebuchet MS"/>
              </a:rPr>
              <a:t>un</a:t>
            </a:r>
            <a:r>
              <a:rPr sz="1450" spc="-80" dirty="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r>
              <a:rPr sz="1450" spc="-1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50" spc="-80" dirty="0">
                <a:solidFill>
                  <a:srgbClr val="595959"/>
                </a:solidFill>
                <a:latin typeface="Trebuchet MS"/>
                <a:cs typeface="Trebuchet MS"/>
              </a:rPr>
              <a:t>b</a:t>
            </a:r>
            <a:r>
              <a:rPr sz="1450" spc="-65" dirty="0">
                <a:solidFill>
                  <a:srgbClr val="595959"/>
                </a:solidFill>
                <a:latin typeface="Trebuchet MS"/>
                <a:cs typeface="Trebuchet MS"/>
              </a:rPr>
              <a:t>y</a:t>
            </a:r>
            <a:r>
              <a:rPr sz="1450" spc="-3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450" spc="-20" dirty="0">
                <a:solidFill>
                  <a:srgbClr val="595959"/>
                </a:solidFill>
                <a:latin typeface="Trebuchet MS"/>
                <a:cs typeface="Trebuchet MS"/>
              </a:rPr>
              <a:t>S</a:t>
            </a:r>
            <a:r>
              <a:rPr sz="1450" spc="-95" dirty="0">
                <a:solidFill>
                  <a:srgbClr val="595959"/>
                </a:solidFill>
                <a:latin typeface="Trebuchet MS"/>
                <a:cs typeface="Trebuchet MS"/>
              </a:rPr>
              <a:t>eg</a:t>
            </a:r>
            <a:r>
              <a:rPr sz="1450" spc="-50" dirty="0">
                <a:solidFill>
                  <a:srgbClr val="595959"/>
                </a:solidFill>
                <a:latin typeface="Trebuchet MS"/>
                <a:cs typeface="Trebuchet MS"/>
              </a:rPr>
              <a:t>m</a:t>
            </a:r>
            <a:r>
              <a:rPr sz="1450" spc="-95" dirty="0">
                <a:solidFill>
                  <a:srgbClr val="595959"/>
                </a:solidFill>
                <a:latin typeface="Trebuchet MS"/>
                <a:cs typeface="Trebuchet MS"/>
              </a:rPr>
              <a:t>e</a:t>
            </a:r>
            <a:r>
              <a:rPr sz="1450" spc="-50" dirty="0">
                <a:solidFill>
                  <a:srgbClr val="595959"/>
                </a:solidFill>
                <a:latin typeface="Trebuchet MS"/>
                <a:cs typeface="Trebuchet MS"/>
              </a:rPr>
              <a:t>n</a:t>
            </a:r>
            <a:r>
              <a:rPr sz="1450" spc="-80" dirty="0">
                <a:solidFill>
                  <a:srgbClr val="595959"/>
                </a:solidFill>
                <a:latin typeface="Trebuchet MS"/>
                <a:cs typeface="Trebuchet MS"/>
              </a:rPr>
              <a:t>t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1168" y="2497835"/>
            <a:ext cx="4441190" cy="3517900"/>
          </a:xfrm>
          <a:custGeom>
            <a:avLst/>
            <a:gdLst/>
            <a:ahLst/>
            <a:cxnLst/>
            <a:rect l="l" t="t" r="r" b="b"/>
            <a:pathLst>
              <a:path w="4441190" h="3517900">
                <a:moveTo>
                  <a:pt x="0" y="0"/>
                </a:moveTo>
                <a:lnTo>
                  <a:pt x="4440935" y="0"/>
                </a:lnTo>
                <a:lnTo>
                  <a:pt x="4440935" y="3517392"/>
                </a:lnTo>
                <a:lnTo>
                  <a:pt x="0" y="3517392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87832" y="1498077"/>
            <a:ext cx="172466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204" dirty="0">
                <a:solidFill>
                  <a:srgbClr val="F6A11C"/>
                </a:solidFill>
                <a:latin typeface="Trebuchet MS"/>
                <a:cs typeface="Trebuchet MS"/>
              </a:rPr>
              <a:t>Insights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273134" y="256359"/>
            <a:ext cx="697991" cy="65836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906762" y="2361998"/>
            <a:ext cx="4164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Product Count by Segment</a:t>
            </a:r>
          </a:p>
          <a:p>
            <a:r>
              <a:rPr lang="en-GB" sz="1600" b="1" dirty="0"/>
              <a:t>Notebook</a:t>
            </a:r>
            <a:r>
              <a:rPr lang="en-GB" sz="1600" dirty="0"/>
              <a:t>: 129 products (highest count)</a:t>
            </a:r>
          </a:p>
          <a:p>
            <a:r>
              <a:rPr lang="en-GB" sz="1600" b="1" dirty="0"/>
              <a:t>Networking</a:t>
            </a:r>
            <a:r>
              <a:rPr lang="en-GB" sz="1600" dirty="0"/>
              <a:t>: 9 products (smallest count)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06762" y="3235893"/>
            <a:ext cx="68924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Insights</a:t>
            </a:r>
          </a:p>
          <a:p>
            <a:r>
              <a:rPr lang="en-GB" sz="1400" b="1" dirty="0"/>
              <a:t>Diversity in Offerings</a:t>
            </a:r>
            <a:r>
              <a:rPr lang="en-GB" sz="1400" dirty="0"/>
              <a:t>:</a:t>
            </a:r>
          </a:p>
          <a:p>
            <a:pPr lvl="1"/>
            <a:r>
              <a:rPr lang="en-GB" sz="1400" dirty="0"/>
              <a:t>The "Notebook" segment leads with the highest number of products, indicating a broad range of options.</a:t>
            </a:r>
          </a:p>
          <a:p>
            <a:pPr lvl="1"/>
            <a:r>
              <a:rPr lang="en-GB" sz="1400" dirty="0"/>
              <a:t>The "Networking" segment has the fewest products, suggesting a more specialized focus.</a:t>
            </a:r>
          </a:p>
          <a:p>
            <a:r>
              <a:rPr lang="en-GB" sz="1400" b="1" dirty="0"/>
              <a:t>Segment Analysis</a:t>
            </a:r>
            <a:r>
              <a:rPr lang="en-GB" sz="1400" dirty="0"/>
              <a:t>:</a:t>
            </a:r>
          </a:p>
          <a:p>
            <a:pPr lvl="1"/>
            <a:r>
              <a:rPr lang="en-GB" sz="1400" dirty="0"/>
              <a:t>"Notebook" and "Accessories" segments provide a wide array of choices, catering to diverse customer needs.</a:t>
            </a:r>
          </a:p>
          <a:p>
            <a:pPr lvl="1"/>
            <a:r>
              <a:rPr lang="en-GB" sz="1400" dirty="0"/>
              <a:t>Limited selection in the "Networking" segment could indicate niche market targeting.</a:t>
            </a:r>
          </a:p>
          <a:p>
            <a:r>
              <a:rPr lang="en-GB" sz="1400" b="1" dirty="0"/>
              <a:t>Customer Focus</a:t>
            </a:r>
            <a:r>
              <a:rPr lang="en-GB" sz="1400" dirty="0"/>
              <a:t>:</a:t>
            </a:r>
          </a:p>
          <a:p>
            <a:pPr lvl="1"/>
            <a:r>
              <a:rPr lang="en-GB" sz="1400" dirty="0"/>
              <a:t>The variety in product offerings allows the company to meet various customer preferences and requirements across different segments.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46574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2077197"/>
            <a:ext cx="4759306" cy="4686954"/>
          </a:xfrm>
          <a:prstGeom prst="rect">
            <a:avLst/>
          </a:prstGeom>
        </p:spPr>
      </p:pic>
      <p:sp>
        <p:nvSpPr>
          <p:cNvPr id="3" name="object 4"/>
          <p:cNvSpPr txBox="1"/>
          <p:nvPr/>
        </p:nvSpPr>
        <p:spPr>
          <a:xfrm>
            <a:off x="329546" y="1459242"/>
            <a:ext cx="26930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24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8472341" y="3713044"/>
            <a:ext cx="171767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6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450" spc="-2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450" spc="-254" dirty="0">
                <a:solidFill>
                  <a:srgbClr val="FFFFFF"/>
                </a:solidFill>
                <a:latin typeface="Trebuchet MS"/>
                <a:cs typeface="Trebuchet MS"/>
              </a:rPr>
              <a:t>tp</a:t>
            </a:r>
            <a:r>
              <a:rPr sz="4450" spc="-2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450" spc="-2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517" y="4553200"/>
            <a:ext cx="3553321" cy="1538507"/>
          </a:xfrm>
          <a:prstGeom prst="rect">
            <a:avLst/>
          </a:prstGeom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2412684" y="264252"/>
            <a:ext cx="7528559" cy="423193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15240" algn="ctr">
              <a:lnSpc>
                <a:spcPts val="3260"/>
              </a:lnSpc>
            </a:pPr>
            <a:r>
              <a:rPr lang="en-GB" sz="2800" spc="240" dirty="0" smtClean="0">
                <a:solidFill>
                  <a:schemeClr val="bg1"/>
                </a:solidFill>
              </a:rPr>
              <a:t>AD_HOC-REQUEST:4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7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3134" y="256359"/>
            <a:ext cx="697991" cy="6583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11838" y="118000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Follow-up: Which segment had the most increase in unique products in 2021 </a:t>
            </a:r>
            <a:r>
              <a:rPr lang="en-GB" dirty="0" err="1"/>
              <a:t>vs</a:t>
            </a:r>
            <a:r>
              <a:rPr lang="en-GB" dirty="0"/>
              <a:t> 2020? The final output contains these fields, segment product_count_2020 product_count_2021 difference</a:t>
            </a:r>
          </a:p>
        </p:txBody>
      </p:sp>
    </p:spTree>
    <p:extLst>
      <p:ext uri="{BB962C8B-B14F-4D97-AF65-F5344CB8AC3E}">
        <p14:creationId xmlns:p14="http://schemas.microsoft.com/office/powerpoint/2010/main" val="1951089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2563663" y="195836"/>
            <a:ext cx="6376670" cy="845103"/>
          </a:xfrm>
          <a:prstGeom prst="rect">
            <a:avLst/>
          </a:prstGeom>
          <a:solidFill>
            <a:srgbClr val="FFFFFF"/>
          </a:solidFill>
          <a:ln w="25907">
            <a:solidFill>
              <a:srgbClr val="3F3F3F"/>
            </a:solidFill>
          </a:ln>
        </p:spPr>
        <p:txBody>
          <a:bodyPr vert="horz" wrap="square" lIns="0" tIns="28829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11430" algn="ctr">
              <a:spcBef>
                <a:spcPts val="2270"/>
              </a:spcBef>
            </a:pPr>
            <a:r>
              <a:rPr lang="en-GB" sz="3600" spc="160" dirty="0" smtClean="0">
                <a:solidFill>
                  <a:schemeClr val="bg1"/>
                </a:solidFill>
              </a:rPr>
              <a:t>VISUALS</a:t>
            </a:r>
            <a:r>
              <a:rPr lang="en-GB" sz="3600" spc="195" dirty="0" smtClean="0">
                <a:solidFill>
                  <a:schemeClr val="bg1"/>
                </a:solidFill>
              </a:rPr>
              <a:t> </a:t>
            </a:r>
            <a:r>
              <a:rPr lang="en-GB" sz="3600" spc="-50" dirty="0" smtClean="0">
                <a:solidFill>
                  <a:schemeClr val="bg1"/>
                </a:solidFill>
              </a:rPr>
              <a:t>4</a:t>
            </a:r>
            <a:endParaRPr lang="en-GB" sz="3600" spc="-50" dirty="0">
              <a:solidFill>
                <a:schemeClr val="bg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1063" y="2397251"/>
            <a:ext cx="4773295" cy="3587750"/>
            <a:chOff x="131063" y="2397251"/>
            <a:chExt cx="4773295" cy="3587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2397251"/>
              <a:ext cx="4773168" cy="35874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316" y="3028188"/>
              <a:ext cx="4558283" cy="24063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4839" y="4680203"/>
              <a:ext cx="3785870" cy="676910"/>
            </a:xfrm>
            <a:custGeom>
              <a:avLst/>
              <a:gdLst/>
              <a:ahLst/>
              <a:cxnLst/>
              <a:rect l="l" t="t" r="r" b="b"/>
              <a:pathLst>
                <a:path w="3785870" h="676910">
                  <a:moveTo>
                    <a:pt x="0" y="0"/>
                  </a:moveTo>
                  <a:lnTo>
                    <a:pt x="757427" y="393192"/>
                  </a:lnTo>
                  <a:lnTo>
                    <a:pt x="1514856" y="393192"/>
                  </a:lnTo>
                  <a:lnTo>
                    <a:pt x="2270760" y="414528"/>
                  </a:lnTo>
                  <a:lnTo>
                    <a:pt x="3028187" y="633983"/>
                  </a:lnTo>
                  <a:lnTo>
                    <a:pt x="3785616" y="676656"/>
                  </a:lnTo>
                </a:path>
              </a:pathLst>
            </a:custGeom>
            <a:ln w="28956">
              <a:solidFill>
                <a:srgbClr val="C867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672" y="3707891"/>
              <a:ext cx="187960" cy="177165"/>
            </a:xfrm>
            <a:custGeom>
              <a:avLst/>
              <a:gdLst/>
              <a:ahLst/>
              <a:cxnLst/>
              <a:rect l="l" t="t" r="r" b="b"/>
              <a:pathLst>
                <a:path w="187959" h="177164">
                  <a:moveTo>
                    <a:pt x="187452" y="176783"/>
                  </a:moveTo>
                  <a:lnTo>
                    <a:pt x="0" y="176783"/>
                  </a:lnTo>
                  <a:lnTo>
                    <a:pt x="0" y="0"/>
                  </a:lnTo>
                  <a:lnTo>
                    <a:pt x="187452" y="0"/>
                  </a:lnTo>
                  <a:lnTo>
                    <a:pt x="187452" y="1767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1444" y="3701241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D8D8D8"/>
                </a:solidFill>
                <a:latin typeface="Trebuchet MS"/>
                <a:cs typeface="Trebuchet MS"/>
              </a:rPr>
              <a:t>6</a:t>
            </a:r>
            <a:r>
              <a:rPr sz="1000" spc="-30" dirty="0">
                <a:solidFill>
                  <a:srgbClr val="D8D8D8"/>
                </a:solidFill>
                <a:latin typeface="Trebuchet MS"/>
                <a:cs typeface="Trebuchet MS"/>
              </a:rPr>
              <a:t>9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79575" y="3204972"/>
            <a:ext cx="189230" cy="177165"/>
          </a:xfrm>
          <a:custGeom>
            <a:avLst/>
            <a:gdLst/>
            <a:ahLst/>
            <a:cxnLst/>
            <a:rect l="l" t="t" r="r" b="b"/>
            <a:pathLst>
              <a:path w="189230" h="177164">
                <a:moveTo>
                  <a:pt x="188975" y="176783"/>
                </a:moveTo>
                <a:lnTo>
                  <a:pt x="0" y="176783"/>
                </a:lnTo>
                <a:lnTo>
                  <a:pt x="0" y="0"/>
                </a:lnTo>
                <a:lnTo>
                  <a:pt x="188975" y="0"/>
                </a:lnTo>
                <a:lnTo>
                  <a:pt x="188975" y="1767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7363" y="3199848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D8D8D8"/>
                </a:solidFill>
                <a:latin typeface="Trebuchet MS"/>
                <a:cs typeface="Trebuchet MS"/>
              </a:rPr>
              <a:t>9</a:t>
            </a:r>
            <a:r>
              <a:rPr sz="1000" spc="-30" dirty="0">
                <a:solidFill>
                  <a:srgbClr val="D8D8D8"/>
                </a:solidFill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37004" y="3925823"/>
            <a:ext cx="189230" cy="177165"/>
          </a:xfrm>
          <a:custGeom>
            <a:avLst/>
            <a:gdLst/>
            <a:ahLst/>
            <a:cxnLst/>
            <a:rect l="l" t="t" r="r" b="b"/>
            <a:pathLst>
              <a:path w="189230" h="177164">
                <a:moveTo>
                  <a:pt x="188975" y="176783"/>
                </a:moveTo>
                <a:lnTo>
                  <a:pt x="0" y="176783"/>
                </a:lnTo>
                <a:lnTo>
                  <a:pt x="0" y="0"/>
                </a:lnTo>
                <a:lnTo>
                  <a:pt x="188975" y="0"/>
                </a:lnTo>
                <a:lnTo>
                  <a:pt x="188975" y="1767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54764" y="3920693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D8D8D8"/>
                </a:solidFill>
                <a:latin typeface="Trebuchet MS"/>
                <a:cs typeface="Trebuchet MS"/>
              </a:rPr>
              <a:t>5</a:t>
            </a:r>
            <a:r>
              <a:rPr sz="1000" spc="-30" dirty="0">
                <a:solidFill>
                  <a:srgbClr val="D8D8D8"/>
                </a:solidFill>
                <a:latin typeface="Trebuchet MS"/>
                <a:cs typeface="Trebuchet MS"/>
              </a:rPr>
              <a:t>9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26435" y="5061203"/>
            <a:ext cx="125095" cy="177165"/>
          </a:xfrm>
          <a:custGeom>
            <a:avLst/>
            <a:gdLst/>
            <a:ahLst/>
            <a:cxnLst/>
            <a:rect l="l" t="t" r="r" b="b"/>
            <a:pathLst>
              <a:path w="125094" h="177164">
                <a:moveTo>
                  <a:pt x="124967" y="176783"/>
                </a:moveTo>
                <a:lnTo>
                  <a:pt x="0" y="176783"/>
                </a:lnTo>
                <a:lnTo>
                  <a:pt x="0" y="0"/>
                </a:lnTo>
                <a:lnTo>
                  <a:pt x="124967" y="0"/>
                </a:lnTo>
                <a:lnTo>
                  <a:pt x="124967" y="1767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44221" y="5056093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D8D8D8"/>
                </a:solidFill>
                <a:latin typeface="Trebuchet MS"/>
                <a:cs typeface="Trebuchet MS"/>
              </a:rPr>
              <a:t>7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51859" y="4953000"/>
            <a:ext cx="187960" cy="177165"/>
          </a:xfrm>
          <a:custGeom>
            <a:avLst/>
            <a:gdLst/>
            <a:ahLst/>
            <a:cxnLst/>
            <a:rect l="l" t="t" r="r" b="b"/>
            <a:pathLst>
              <a:path w="187960" h="177164">
                <a:moveTo>
                  <a:pt x="187451" y="176783"/>
                </a:moveTo>
                <a:lnTo>
                  <a:pt x="0" y="176783"/>
                </a:lnTo>
                <a:lnTo>
                  <a:pt x="0" y="0"/>
                </a:lnTo>
                <a:lnTo>
                  <a:pt x="187451" y="0"/>
                </a:lnTo>
                <a:lnTo>
                  <a:pt x="187451" y="1767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68085" y="494630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D8D8D8"/>
                </a:solidFill>
                <a:latin typeface="Trebuchet MS"/>
                <a:cs typeface="Trebuchet MS"/>
              </a:rPr>
              <a:t>1</a:t>
            </a:r>
            <a:r>
              <a:rPr sz="1000" spc="-30" dirty="0">
                <a:solidFill>
                  <a:srgbClr val="D8D8D8"/>
                </a:solidFill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39767" y="5084064"/>
            <a:ext cx="127000" cy="177165"/>
          </a:xfrm>
          <a:custGeom>
            <a:avLst/>
            <a:gdLst/>
            <a:ahLst/>
            <a:cxnLst/>
            <a:rect l="l" t="t" r="r" b="b"/>
            <a:pathLst>
              <a:path w="127000" h="177164">
                <a:moveTo>
                  <a:pt x="126491" y="176783"/>
                </a:moveTo>
                <a:lnTo>
                  <a:pt x="0" y="176783"/>
                </a:lnTo>
                <a:lnTo>
                  <a:pt x="0" y="0"/>
                </a:lnTo>
                <a:lnTo>
                  <a:pt x="126491" y="0"/>
                </a:lnTo>
                <a:lnTo>
                  <a:pt x="126491" y="1767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57526" y="5077401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D8D8D8"/>
                </a:solidFill>
                <a:latin typeface="Trebuchet MS"/>
                <a:cs typeface="Trebuchet MS"/>
              </a:rPr>
              <a:t>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8076" y="2964180"/>
            <a:ext cx="251460" cy="1771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55"/>
              </a:spcBef>
            </a:pPr>
            <a:r>
              <a:rPr sz="1000" spc="-25" dirty="0">
                <a:solidFill>
                  <a:srgbClr val="D8D8D8"/>
                </a:solidFill>
                <a:latin typeface="Trebuchet MS"/>
                <a:cs typeface="Trebuchet MS"/>
              </a:rPr>
              <a:t>103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3980" y="2855975"/>
            <a:ext cx="251460" cy="1771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08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40"/>
              </a:spcBef>
            </a:pPr>
            <a:r>
              <a:rPr sz="1000" spc="-25" dirty="0">
                <a:solidFill>
                  <a:srgbClr val="D8D8D8"/>
                </a:solidFill>
                <a:latin typeface="Trebuchet MS"/>
                <a:cs typeface="Trebuchet MS"/>
              </a:rPr>
              <a:t>108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53411" y="3576827"/>
            <a:ext cx="187960" cy="177165"/>
          </a:xfrm>
          <a:custGeom>
            <a:avLst/>
            <a:gdLst/>
            <a:ahLst/>
            <a:cxnLst/>
            <a:rect l="l" t="t" r="r" b="b"/>
            <a:pathLst>
              <a:path w="187960" h="177164">
                <a:moveTo>
                  <a:pt x="187451" y="176783"/>
                </a:moveTo>
                <a:lnTo>
                  <a:pt x="0" y="176783"/>
                </a:lnTo>
                <a:lnTo>
                  <a:pt x="0" y="0"/>
                </a:lnTo>
                <a:lnTo>
                  <a:pt x="187451" y="0"/>
                </a:lnTo>
                <a:lnTo>
                  <a:pt x="187451" y="176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69639" y="357018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D8D8D8"/>
                </a:solidFill>
                <a:latin typeface="Trebuchet MS"/>
                <a:cs typeface="Trebuchet MS"/>
              </a:rPr>
              <a:t>7</a:t>
            </a:r>
            <a:r>
              <a:rPr sz="1000" spc="-30" dirty="0">
                <a:solidFill>
                  <a:srgbClr val="D8D8D8"/>
                </a:solidFill>
                <a:latin typeface="Trebuchet MS"/>
                <a:cs typeface="Trebuchet MS"/>
              </a:rPr>
              <a:t>5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09316" y="4733544"/>
            <a:ext cx="189230" cy="177165"/>
          </a:xfrm>
          <a:custGeom>
            <a:avLst/>
            <a:gdLst/>
            <a:ahLst/>
            <a:cxnLst/>
            <a:rect l="l" t="t" r="r" b="b"/>
            <a:pathLst>
              <a:path w="189230" h="177164">
                <a:moveTo>
                  <a:pt x="188975" y="176784"/>
                </a:moveTo>
                <a:lnTo>
                  <a:pt x="0" y="176784"/>
                </a:lnTo>
                <a:lnTo>
                  <a:pt x="0" y="0"/>
                </a:lnTo>
                <a:lnTo>
                  <a:pt x="188975" y="0"/>
                </a:lnTo>
                <a:lnTo>
                  <a:pt x="188975" y="176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27040" y="472843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D8D8D8"/>
                </a:solidFill>
                <a:latin typeface="Trebuchet MS"/>
                <a:cs typeface="Trebuchet MS"/>
              </a:rPr>
              <a:t>2</a:t>
            </a:r>
            <a:r>
              <a:rPr sz="1000" spc="-30" dirty="0">
                <a:solidFill>
                  <a:srgbClr val="D8D8D8"/>
                </a:solidFill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66744" y="4843272"/>
            <a:ext cx="189230" cy="177165"/>
          </a:xfrm>
          <a:custGeom>
            <a:avLst/>
            <a:gdLst/>
            <a:ahLst/>
            <a:cxnLst/>
            <a:rect l="l" t="t" r="r" b="b"/>
            <a:pathLst>
              <a:path w="189229" h="177164">
                <a:moveTo>
                  <a:pt x="188975" y="176783"/>
                </a:moveTo>
                <a:lnTo>
                  <a:pt x="0" y="176783"/>
                </a:lnTo>
                <a:lnTo>
                  <a:pt x="0" y="0"/>
                </a:lnTo>
                <a:lnTo>
                  <a:pt x="188975" y="0"/>
                </a:lnTo>
                <a:lnTo>
                  <a:pt x="188975" y="176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84503" y="4838185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D8D8D8"/>
                </a:solidFill>
                <a:latin typeface="Trebuchet MS"/>
                <a:cs typeface="Trebuchet MS"/>
              </a:rPr>
              <a:t>1</a:t>
            </a:r>
            <a:r>
              <a:rPr sz="1000" spc="-30" dirty="0">
                <a:solidFill>
                  <a:srgbClr val="D8D8D8"/>
                </a:solidFill>
                <a:latin typeface="Trebuchet MS"/>
                <a:cs typeface="Trebuchet MS"/>
              </a:rPr>
              <a:t>7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69136" y="5000244"/>
            <a:ext cx="3112135" cy="195580"/>
            <a:chOff x="1469136" y="5000244"/>
            <a:chExt cx="3112135" cy="195580"/>
          </a:xfrm>
        </p:grpSpPr>
        <p:sp>
          <p:nvSpPr>
            <p:cNvPr id="28" name="object 28"/>
            <p:cNvSpPr/>
            <p:nvPr/>
          </p:nvSpPr>
          <p:spPr>
            <a:xfrm>
              <a:off x="4454651" y="5018532"/>
              <a:ext cx="127000" cy="177165"/>
            </a:xfrm>
            <a:custGeom>
              <a:avLst/>
              <a:gdLst/>
              <a:ahLst/>
              <a:cxnLst/>
              <a:rect l="l" t="t" r="r" b="b"/>
              <a:pathLst>
                <a:path w="127000" h="177164">
                  <a:moveTo>
                    <a:pt x="126491" y="176783"/>
                  </a:moveTo>
                  <a:lnTo>
                    <a:pt x="0" y="176783"/>
                  </a:lnTo>
                  <a:lnTo>
                    <a:pt x="0" y="0"/>
                  </a:lnTo>
                  <a:lnTo>
                    <a:pt x="126491" y="0"/>
                  </a:lnTo>
                  <a:lnTo>
                    <a:pt x="126491" y="1767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69136" y="5000244"/>
              <a:ext cx="128270" cy="146685"/>
            </a:xfrm>
            <a:custGeom>
              <a:avLst/>
              <a:gdLst/>
              <a:ahLst/>
              <a:cxnLst/>
              <a:rect l="l" t="t" r="r" b="b"/>
              <a:pathLst>
                <a:path w="128269" h="146685">
                  <a:moveTo>
                    <a:pt x="128015" y="146303"/>
                  </a:moveTo>
                  <a:lnTo>
                    <a:pt x="0" y="146303"/>
                  </a:lnTo>
                  <a:lnTo>
                    <a:pt x="0" y="0"/>
                  </a:lnTo>
                  <a:lnTo>
                    <a:pt x="128015" y="0"/>
                  </a:lnTo>
                  <a:lnTo>
                    <a:pt x="128015" y="146303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11708" y="4607052"/>
            <a:ext cx="140970" cy="14668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135"/>
              </a:lnSpc>
            </a:pPr>
            <a:r>
              <a:rPr sz="1000" spc="-20" dirty="0">
                <a:solidFill>
                  <a:srgbClr val="0C0C0C"/>
                </a:solidFill>
                <a:latin typeface="Trebuchet MS"/>
                <a:cs typeface="Trebuchet MS"/>
              </a:rPr>
              <a:t>3</a:t>
            </a:r>
            <a:r>
              <a:rPr sz="1000" spc="-30" dirty="0">
                <a:solidFill>
                  <a:srgbClr val="0C0C0C"/>
                </a:solidFill>
                <a:latin typeface="Trebuchet MS"/>
                <a:cs typeface="Trebuchet MS"/>
              </a:rPr>
              <a:t>4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7942" y="4979854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0C0C0C"/>
                </a:solidFill>
                <a:latin typeface="Trebuchet MS"/>
                <a:cs typeface="Trebuchet MS"/>
              </a:rPr>
              <a:t>1</a:t>
            </a:r>
            <a:r>
              <a:rPr sz="1000" spc="-30" dirty="0">
                <a:solidFill>
                  <a:srgbClr val="0C0C0C"/>
                </a:solidFill>
                <a:latin typeface="Trebuchet MS"/>
                <a:cs typeface="Trebuchet MS"/>
              </a:rPr>
              <a:t>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26563" y="5000244"/>
            <a:ext cx="128270" cy="146685"/>
          </a:xfrm>
          <a:custGeom>
            <a:avLst/>
            <a:gdLst/>
            <a:ahLst/>
            <a:cxnLst/>
            <a:rect l="l" t="t" r="r" b="b"/>
            <a:pathLst>
              <a:path w="128269" h="146685">
                <a:moveTo>
                  <a:pt x="128016" y="146303"/>
                </a:moveTo>
                <a:lnTo>
                  <a:pt x="0" y="146303"/>
                </a:lnTo>
                <a:lnTo>
                  <a:pt x="0" y="0"/>
                </a:lnTo>
                <a:lnTo>
                  <a:pt x="128016" y="0"/>
                </a:lnTo>
                <a:lnTo>
                  <a:pt x="128016" y="146303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213861" y="4979854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0C0C0C"/>
                </a:solidFill>
                <a:latin typeface="Trebuchet MS"/>
                <a:cs typeface="Trebuchet MS"/>
              </a:rPr>
              <a:t>1</a:t>
            </a:r>
            <a:r>
              <a:rPr sz="1000" spc="-30" dirty="0">
                <a:solidFill>
                  <a:srgbClr val="0C0C0C"/>
                </a:solidFill>
                <a:latin typeface="Trebuchet MS"/>
                <a:cs typeface="Trebuchet MS"/>
              </a:rPr>
              <a:t>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83992" y="5023103"/>
            <a:ext cx="128270" cy="146685"/>
          </a:xfrm>
          <a:custGeom>
            <a:avLst/>
            <a:gdLst/>
            <a:ahLst/>
            <a:cxnLst/>
            <a:rect l="l" t="t" r="r" b="b"/>
            <a:pathLst>
              <a:path w="128269" h="146685">
                <a:moveTo>
                  <a:pt x="128016" y="146303"/>
                </a:moveTo>
                <a:lnTo>
                  <a:pt x="0" y="146303"/>
                </a:lnTo>
                <a:lnTo>
                  <a:pt x="0" y="0"/>
                </a:lnTo>
                <a:lnTo>
                  <a:pt x="128016" y="0"/>
                </a:lnTo>
                <a:lnTo>
                  <a:pt x="128016" y="146303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971263" y="500124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0C0C0C"/>
                </a:solidFill>
                <a:latin typeface="Trebuchet MS"/>
                <a:cs typeface="Trebuchet MS"/>
              </a:rPr>
              <a:t>1</a:t>
            </a:r>
            <a:r>
              <a:rPr sz="1000" spc="-30" dirty="0">
                <a:solidFill>
                  <a:srgbClr val="0C0C0C"/>
                </a:solidFill>
                <a:latin typeface="Trebuchet MS"/>
                <a:cs typeface="Trebuchet MS"/>
              </a:rPr>
              <a:t>5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41407" y="5241035"/>
            <a:ext cx="821690" cy="190500"/>
          </a:xfrm>
          <a:custGeom>
            <a:avLst/>
            <a:gdLst/>
            <a:ahLst/>
            <a:cxnLst/>
            <a:rect l="l" t="t" r="r" b="b"/>
            <a:pathLst>
              <a:path w="821689" h="190500">
                <a:moveTo>
                  <a:pt x="64008" y="0"/>
                </a:moveTo>
                <a:lnTo>
                  <a:pt x="0" y="0"/>
                </a:lnTo>
                <a:lnTo>
                  <a:pt x="0" y="146304"/>
                </a:lnTo>
                <a:lnTo>
                  <a:pt x="64008" y="146304"/>
                </a:lnTo>
                <a:lnTo>
                  <a:pt x="64008" y="0"/>
                </a:lnTo>
                <a:close/>
              </a:path>
              <a:path w="821689" h="190500">
                <a:moveTo>
                  <a:pt x="821448" y="44208"/>
                </a:moveTo>
                <a:lnTo>
                  <a:pt x="757440" y="44208"/>
                </a:lnTo>
                <a:lnTo>
                  <a:pt x="757440" y="190500"/>
                </a:lnTo>
                <a:lnTo>
                  <a:pt x="821448" y="190500"/>
                </a:lnTo>
                <a:lnTo>
                  <a:pt x="821448" y="44208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10383" y="5479788"/>
            <a:ext cx="632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D8D8D8"/>
                </a:solidFill>
                <a:latin typeface="Trebuchet MS"/>
                <a:cs typeface="Trebuchet MS"/>
              </a:rPr>
              <a:t>Accessories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04746" y="5479788"/>
            <a:ext cx="556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D8D8D8"/>
                </a:solidFill>
                <a:latin typeface="Trebuchet MS"/>
                <a:cs typeface="Trebuchet MS"/>
              </a:rPr>
              <a:t>Notebook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43453" y="5479788"/>
            <a:ext cx="593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D8D8D8"/>
                </a:solidFill>
                <a:latin typeface="Trebuchet MS"/>
                <a:cs typeface="Trebuchet MS"/>
              </a:rPr>
              <a:t>P</a:t>
            </a:r>
            <a:r>
              <a:rPr sz="1000" spc="-70" dirty="0">
                <a:solidFill>
                  <a:srgbClr val="D8D8D8"/>
                </a:solidFill>
                <a:latin typeface="Trebuchet MS"/>
                <a:cs typeface="Trebuchet MS"/>
              </a:rPr>
              <a:t>e</a:t>
            </a:r>
            <a:r>
              <a:rPr sz="1000" spc="-15" dirty="0">
                <a:solidFill>
                  <a:srgbClr val="D8D8D8"/>
                </a:solidFill>
                <a:latin typeface="Trebuchet MS"/>
                <a:cs typeface="Trebuchet MS"/>
              </a:rPr>
              <a:t>r</a:t>
            </a:r>
            <a:r>
              <a:rPr sz="1000" spc="-70" dirty="0">
                <a:solidFill>
                  <a:srgbClr val="D8D8D8"/>
                </a:solidFill>
                <a:latin typeface="Trebuchet MS"/>
                <a:cs typeface="Trebuchet MS"/>
              </a:rPr>
              <a:t>i</a:t>
            </a:r>
            <a:r>
              <a:rPr sz="1000" spc="-50" dirty="0">
                <a:solidFill>
                  <a:srgbClr val="D8D8D8"/>
                </a:solidFill>
                <a:latin typeface="Trebuchet MS"/>
                <a:cs typeface="Trebuchet MS"/>
              </a:rPr>
              <a:t>p</a:t>
            </a:r>
            <a:r>
              <a:rPr sz="1000" spc="-60" dirty="0">
                <a:solidFill>
                  <a:srgbClr val="D8D8D8"/>
                </a:solidFill>
                <a:latin typeface="Trebuchet MS"/>
                <a:cs typeface="Trebuchet MS"/>
              </a:rPr>
              <a:t>h</a:t>
            </a:r>
            <a:r>
              <a:rPr sz="1000" spc="-80" dirty="0">
                <a:solidFill>
                  <a:srgbClr val="D8D8D8"/>
                </a:solidFill>
                <a:latin typeface="Trebuchet MS"/>
                <a:cs typeface="Trebuchet MS"/>
              </a:rPr>
              <a:t>e</a:t>
            </a:r>
            <a:r>
              <a:rPr sz="1000" spc="5" dirty="0">
                <a:solidFill>
                  <a:srgbClr val="D8D8D8"/>
                </a:solidFill>
                <a:latin typeface="Trebuchet MS"/>
                <a:cs typeface="Trebuchet MS"/>
              </a:rPr>
              <a:t>r</a:t>
            </a:r>
            <a:r>
              <a:rPr sz="1000" spc="-114" dirty="0">
                <a:solidFill>
                  <a:srgbClr val="D8D8D8"/>
                </a:solidFill>
                <a:latin typeface="Trebuchet MS"/>
                <a:cs typeface="Trebuchet MS"/>
              </a:rPr>
              <a:t>a</a:t>
            </a:r>
            <a:r>
              <a:rPr sz="1000" spc="-80" dirty="0">
                <a:solidFill>
                  <a:srgbClr val="D8D8D8"/>
                </a:solidFill>
                <a:latin typeface="Trebuchet MS"/>
                <a:cs typeface="Trebuchet MS"/>
              </a:rPr>
              <a:t>l</a:t>
            </a:r>
            <a:r>
              <a:rPr sz="1000" spc="-25" dirty="0">
                <a:solidFill>
                  <a:srgbClr val="D8D8D8"/>
                </a:solidFill>
                <a:latin typeface="Trebuchet MS"/>
                <a:cs typeface="Trebuchet MS"/>
              </a:rPr>
              <a:t>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66909" y="5479788"/>
            <a:ext cx="4635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20" dirty="0">
                <a:solidFill>
                  <a:srgbClr val="D8D8D8"/>
                </a:solidFill>
                <a:latin typeface="Trebuchet MS"/>
                <a:cs typeface="Trebuchet MS"/>
              </a:rPr>
              <a:t>D</a:t>
            </a:r>
            <a:r>
              <a:rPr sz="1000" spc="-80" dirty="0">
                <a:solidFill>
                  <a:srgbClr val="D8D8D8"/>
                </a:solidFill>
                <a:latin typeface="Trebuchet MS"/>
                <a:cs typeface="Trebuchet MS"/>
              </a:rPr>
              <a:t>e</a:t>
            </a:r>
            <a:r>
              <a:rPr sz="1000" spc="-20" dirty="0">
                <a:solidFill>
                  <a:srgbClr val="D8D8D8"/>
                </a:solidFill>
                <a:latin typeface="Trebuchet MS"/>
                <a:cs typeface="Trebuchet MS"/>
              </a:rPr>
              <a:t>s</a:t>
            </a:r>
            <a:r>
              <a:rPr sz="1000" spc="-30" dirty="0">
                <a:solidFill>
                  <a:srgbClr val="D8D8D8"/>
                </a:solidFill>
                <a:latin typeface="Trebuchet MS"/>
                <a:cs typeface="Trebuchet MS"/>
              </a:rPr>
              <a:t>k</a:t>
            </a:r>
            <a:r>
              <a:rPr sz="1000" spc="-70" dirty="0">
                <a:solidFill>
                  <a:srgbClr val="D8D8D8"/>
                </a:solidFill>
                <a:latin typeface="Trebuchet MS"/>
                <a:cs typeface="Trebuchet MS"/>
              </a:rPr>
              <a:t>t</a:t>
            </a:r>
            <a:r>
              <a:rPr sz="1000" spc="5" dirty="0">
                <a:solidFill>
                  <a:srgbClr val="D8D8D8"/>
                </a:solidFill>
                <a:latin typeface="Trebuchet MS"/>
                <a:cs typeface="Trebuchet MS"/>
              </a:rPr>
              <a:t>o</a:t>
            </a:r>
            <a:r>
              <a:rPr sz="1000" spc="-60" dirty="0">
                <a:solidFill>
                  <a:srgbClr val="D8D8D8"/>
                </a:solidFill>
                <a:latin typeface="Trebuchet MS"/>
                <a:cs typeface="Trebuchet MS"/>
              </a:rPr>
              <a:t>p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48622" y="5219148"/>
            <a:ext cx="412750" cy="438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8260" algn="r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0C0C0C"/>
                </a:solidFill>
                <a:latin typeface="Trebuchet MS"/>
                <a:cs typeface="Trebuchet MS"/>
              </a:rPr>
              <a:t>5</a:t>
            </a:r>
            <a:endParaRPr sz="10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850"/>
              </a:spcBef>
            </a:pPr>
            <a:r>
              <a:rPr sz="1000" spc="-25" dirty="0">
                <a:solidFill>
                  <a:srgbClr val="D8D8D8"/>
                </a:solidFill>
                <a:latin typeface="Trebuchet MS"/>
                <a:cs typeface="Trebuchet MS"/>
              </a:rPr>
              <a:t>S</a:t>
            </a:r>
            <a:r>
              <a:rPr sz="1000" spc="-80" dirty="0">
                <a:solidFill>
                  <a:srgbClr val="D8D8D8"/>
                </a:solidFill>
                <a:latin typeface="Trebuchet MS"/>
                <a:cs typeface="Trebuchet MS"/>
              </a:rPr>
              <a:t>t</a:t>
            </a:r>
            <a:r>
              <a:rPr sz="1000" spc="5" dirty="0">
                <a:solidFill>
                  <a:srgbClr val="D8D8D8"/>
                </a:solidFill>
                <a:latin typeface="Trebuchet MS"/>
                <a:cs typeface="Trebuchet MS"/>
              </a:rPr>
              <a:t>o</a:t>
            </a:r>
            <a:r>
              <a:rPr sz="1000" spc="-5" dirty="0">
                <a:solidFill>
                  <a:srgbClr val="D8D8D8"/>
                </a:solidFill>
                <a:latin typeface="Trebuchet MS"/>
                <a:cs typeface="Trebuchet MS"/>
              </a:rPr>
              <a:t>r</a:t>
            </a:r>
            <a:r>
              <a:rPr sz="1000" spc="-105" dirty="0">
                <a:solidFill>
                  <a:srgbClr val="D8D8D8"/>
                </a:solidFill>
                <a:latin typeface="Trebuchet MS"/>
                <a:cs typeface="Trebuchet MS"/>
              </a:rPr>
              <a:t>a</a:t>
            </a:r>
            <a:r>
              <a:rPr sz="1000" spc="-80" dirty="0">
                <a:solidFill>
                  <a:srgbClr val="D8D8D8"/>
                </a:solidFill>
                <a:latin typeface="Trebuchet MS"/>
                <a:cs typeface="Trebuchet MS"/>
              </a:rPr>
              <a:t>g</a:t>
            </a:r>
            <a:r>
              <a:rPr sz="1000" spc="-70" dirty="0">
                <a:solidFill>
                  <a:srgbClr val="D8D8D8"/>
                </a:solidFill>
                <a:latin typeface="Trebuchet MS"/>
                <a:cs typeface="Trebuchet MS"/>
              </a:rPr>
              <a:t>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64764" y="2451643"/>
            <a:ext cx="29521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75" dirty="0">
                <a:solidFill>
                  <a:srgbClr val="F2F2F2"/>
                </a:solidFill>
                <a:latin typeface="Trebuchet MS"/>
                <a:cs typeface="Trebuchet MS"/>
              </a:rPr>
              <a:t>product_count</a:t>
            </a:r>
            <a:r>
              <a:rPr sz="1300" b="1" spc="150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1300" b="1" spc="70" dirty="0">
                <a:solidFill>
                  <a:srgbClr val="F2F2F2"/>
                </a:solidFill>
                <a:latin typeface="Trebuchet MS"/>
                <a:cs typeface="Trebuchet MS"/>
              </a:rPr>
              <a:t>trends</a:t>
            </a:r>
            <a:r>
              <a:rPr sz="1300" b="1" spc="12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1300" b="1" spc="25" dirty="0">
                <a:solidFill>
                  <a:srgbClr val="F2F2F2"/>
                </a:solidFill>
                <a:latin typeface="Trebuchet MS"/>
                <a:cs typeface="Trebuchet MS"/>
              </a:rPr>
              <a:t>of</a:t>
            </a:r>
            <a:r>
              <a:rPr sz="1300" b="1" spc="130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1300" b="1" spc="95" dirty="0">
                <a:solidFill>
                  <a:srgbClr val="F2F2F2"/>
                </a:solidFill>
                <a:latin typeface="Trebuchet MS"/>
                <a:cs typeface="Trebuchet MS"/>
              </a:rPr>
              <a:t>segment</a:t>
            </a:r>
            <a:endParaRPr sz="1300" dirty="0">
              <a:latin typeface="Trebuchet MS"/>
              <a:cs typeface="Trebuchet MS"/>
            </a:endParaRPr>
          </a:p>
        </p:txBody>
      </p:sp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3795" y="5775960"/>
            <a:ext cx="219456" cy="82295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872736" y="5719043"/>
            <a:ext cx="1115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D8D8D8"/>
                </a:solidFill>
                <a:latin typeface="Trebuchet MS"/>
                <a:cs typeface="Trebuchet MS"/>
              </a:rPr>
              <a:t>product_count_2020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65604" y="5775960"/>
            <a:ext cx="216407" cy="82295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2384513" y="5719043"/>
            <a:ext cx="1115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D8D8D8"/>
                </a:solidFill>
                <a:latin typeface="Trebuchet MS"/>
                <a:cs typeface="Trebuchet MS"/>
              </a:rPr>
              <a:t>product_count_2021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685032" y="5818632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167" y="0"/>
                </a:lnTo>
              </a:path>
            </a:pathLst>
          </a:custGeom>
          <a:ln w="28956">
            <a:solidFill>
              <a:srgbClr val="C867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894822" y="5011855"/>
            <a:ext cx="837565" cy="884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1185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D8D8D8"/>
                </a:solidFill>
                <a:latin typeface="Trebuchet MS"/>
                <a:cs typeface="Trebuchet MS"/>
              </a:rPr>
              <a:t>9</a:t>
            </a:r>
            <a:endParaRPr sz="1000" dirty="0">
              <a:latin typeface="Trebuchet MS"/>
              <a:cs typeface="Trebuchet MS"/>
            </a:endParaRPr>
          </a:p>
          <a:p>
            <a:pPr marL="603885">
              <a:lnSpc>
                <a:spcPct val="100000"/>
              </a:lnSpc>
              <a:spcBef>
                <a:spcPts val="780"/>
              </a:spcBef>
            </a:pPr>
            <a:r>
              <a:rPr sz="1000" spc="-30" dirty="0">
                <a:solidFill>
                  <a:srgbClr val="0C0C0C"/>
                </a:solidFill>
                <a:latin typeface="Trebuchet MS"/>
                <a:cs typeface="Trebuchet MS"/>
              </a:rPr>
              <a:t>3</a:t>
            </a:r>
            <a:endParaRPr sz="1000" dirty="0">
              <a:latin typeface="Trebuchet MS"/>
              <a:cs typeface="Trebuchet MS"/>
            </a:endParaRPr>
          </a:p>
          <a:p>
            <a:pPr marL="12700" marR="5080" indent="196215">
              <a:lnSpc>
                <a:spcPts val="1880"/>
              </a:lnSpc>
            </a:pPr>
            <a:r>
              <a:rPr sz="1000" spc="120" dirty="0">
                <a:solidFill>
                  <a:srgbClr val="D8D8D8"/>
                </a:solidFill>
                <a:latin typeface="Trebuchet MS"/>
                <a:cs typeface="Trebuchet MS"/>
              </a:rPr>
              <a:t>N</a:t>
            </a:r>
            <a:r>
              <a:rPr sz="1000" spc="-70" dirty="0">
                <a:solidFill>
                  <a:srgbClr val="D8D8D8"/>
                </a:solidFill>
                <a:latin typeface="Trebuchet MS"/>
                <a:cs typeface="Trebuchet MS"/>
              </a:rPr>
              <a:t>et</a:t>
            </a:r>
            <a:r>
              <a:rPr sz="1000" spc="-30" dirty="0">
                <a:solidFill>
                  <a:srgbClr val="D8D8D8"/>
                </a:solidFill>
                <a:latin typeface="Trebuchet MS"/>
                <a:cs typeface="Trebuchet MS"/>
              </a:rPr>
              <a:t>w</a:t>
            </a:r>
            <a:r>
              <a:rPr sz="1000" spc="-5" dirty="0">
                <a:solidFill>
                  <a:srgbClr val="D8D8D8"/>
                </a:solidFill>
                <a:latin typeface="Trebuchet MS"/>
                <a:cs typeface="Trebuchet MS"/>
              </a:rPr>
              <a:t>o</a:t>
            </a:r>
            <a:r>
              <a:rPr sz="1000" spc="5" dirty="0">
                <a:solidFill>
                  <a:srgbClr val="D8D8D8"/>
                </a:solidFill>
                <a:latin typeface="Trebuchet MS"/>
                <a:cs typeface="Trebuchet MS"/>
              </a:rPr>
              <a:t>r</a:t>
            </a:r>
            <a:r>
              <a:rPr sz="1000" spc="-40" dirty="0">
                <a:solidFill>
                  <a:srgbClr val="D8D8D8"/>
                </a:solidFill>
                <a:latin typeface="Trebuchet MS"/>
                <a:cs typeface="Trebuchet MS"/>
              </a:rPr>
              <a:t>k</a:t>
            </a:r>
            <a:r>
              <a:rPr sz="1000" spc="-60" dirty="0">
                <a:solidFill>
                  <a:srgbClr val="D8D8D8"/>
                </a:solidFill>
                <a:latin typeface="Trebuchet MS"/>
                <a:cs typeface="Trebuchet MS"/>
              </a:rPr>
              <a:t>i</a:t>
            </a:r>
            <a:r>
              <a:rPr sz="1000" spc="-50" dirty="0">
                <a:solidFill>
                  <a:srgbClr val="D8D8D8"/>
                </a:solidFill>
                <a:latin typeface="Trebuchet MS"/>
                <a:cs typeface="Trebuchet MS"/>
              </a:rPr>
              <a:t>n</a:t>
            </a:r>
            <a:r>
              <a:rPr sz="1000" spc="-60" dirty="0">
                <a:solidFill>
                  <a:srgbClr val="D8D8D8"/>
                </a:solidFill>
                <a:latin typeface="Trebuchet MS"/>
                <a:cs typeface="Trebuchet MS"/>
              </a:rPr>
              <a:t>g  </a:t>
            </a:r>
            <a:r>
              <a:rPr sz="1000" spc="-75" dirty="0">
                <a:solidFill>
                  <a:srgbClr val="D8D8D8"/>
                </a:solidFill>
                <a:latin typeface="Trebuchet MS"/>
                <a:cs typeface="Trebuchet MS"/>
              </a:rPr>
              <a:t>difference</a:t>
            </a:r>
            <a:endParaRPr sz="1000" dirty="0">
              <a:latin typeface="Trebuchet MS"/>
              <a:cs typeface="Trebuchet MS"/>
            </a:endParaRPr>
          </a:p>
        </p:txBody>
      </p:sp>
      <p:pic>
        <p:nvPicPr>
          <p:cNvPr id="50" name="object 5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01605" y="289203"/>
            <a:ext cx="697991" cy="658367"/>
          </a:xfrm>
          <a:prstGeom prst="rect">
            <a:avLst/>
          </a:prstGeom>
        </p:spPr>
      </p:pic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5251393" y="2205667"/>
            <a:ext cx="663740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Accessories Segment Growth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increase in product count, with 34 more products in 2021 compared to 2020.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Trend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growth in the product portfolio, particularly in the "Accessories" and "Notebook" segments.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a strategy to cater to a broader range of customer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Competitiveness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Expansion in product variety enhances market competitiveness.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customers a wider array of choices, potentially increasing customer satisfaction and loyalty.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9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2240279" y="193262"/>
            <a:ext cx="7528559" cy="423193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15240" algn="ctr">
              <a:lnSpc>
                <a:spcPts val="3260"/>
              </a:lnSpc>
            </a:pPr>
            <a:r>
              <a:rPr lang="en-GB" sz="2800" spc="240" dirty="0" smtClean="0">
                <a:solidFill>
                  <a:schemeClr val="bg1"/>
                </a:solidFill>
              </a:rPr>
              <a:t>AD_HOC-REQUEST:5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2665" y="879072"/>
            <a:ext cx="6063615" cy="1606209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R="73025">
              <a:lnSpc>
                <a:spcPct val="100000"/>
              </a:lnSpc>
              <a:spcBef>
                <a:spcPts val="925"/>
              </a:spcBef>
            </a:pPr>
            <a:r>
              <a:rPr spc="55" dirty="0">
                <a:solidFill>
                  <a:srgbClr val="FFFFFF"/>
                </a:solidFill>
                <a:latin typeface="Trebuchet MS"/>
                <a:cs typeface="Trebuchet MS"/>
              </a:rPr>
              <a:t>QUESTION:</a:t>
            </a:r>
            <a:endParaRPr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pc="-35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65" dirty="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11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13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highest</a:t>
            </a:r>
            <a:r>
              <a:rPr spc="-5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75" dirty="0">
                <a:solidFill>
                  <a:srgbClr val="FFFFFF"/>
                </a:solidFill>
                <a:latin typeface="Trebuchet MS"/>
                <a:cs typeface="Trebuchet MS"/>
              </a:rPr>
              <a:t>lowest</a:t>
            </a:r>
            <a:r>
              <a:rPr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105" dirty="0">
                <a:solidFill>
                  <a:srgbClr val="FFFFFF"/>
                </a:solidFill>
                <a:latin typeface="Trebuchet MS"/>
                <a:cs typeface="Trebuchet MS"/>
              </a:rPr>
              <a:t>manufacturing</a:t>
            </a:r>
            <a:r>
              <a:rPr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85" dirty="0">
                <a:solidFill>
                  <a:srgbClr val="FFFFFF"/>
                </a:solidFill>
                <a:latin typeface="Trebuchet MS"/>
                <a:cs typeface="Trebuchet MS"/>
              </a:rPr>
              <a:t>costs.</a:t>
            </a:r>
            <a:endParaRPr dirty="0">
              <a:latin typeface="Trebuchet MS"/>
              <a:cs typeface="Trebuchet MS"/>
            </a:endParaRPr>
          </a:p>
          <a:p>
            <a:pPr marL="155575" marR="228600">
              <a:lnSpc>
                <a:spcPct val="100000"/>
              </a:lnSpc>
            </a:pPr>
            <a:r>
              <a:rPr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140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75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pc="-65" dirty="0">
                <a:solidFill>
                  <a:srgbClr val="FFFFFF"/>
                </a:solidFill>
                <a:latin typeface="Trebuchet MS"/>
                <a:cs typeface="Trebuchet MS"/>
              </a:rPr>
              <a:t> should</a:t>
            </a:r>
            <a:r>
              <a:rPr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90" dirty="0">
                <a:solidFill>
                  <a:srgbClr val="FFFFFF"/>
                </a:solidFill>
                <a:latin typeface="Trebuchet MS"/>
                <a:cs typeface="Trebuchet MS"/>
              </a:rPr>
              <a:t>contain</a:t>
            </a:r>
            <a:r>
              <a:rPr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85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130" dirty="0">
                <a:solidFill>
                  <a:srgbClr val="FFFFFF"/>
                </a:solidFill>
                <a:latin typeface="Trebuchet MS"/>
                <a:cs typeface="Trebuchet MS"/>
              </a:rPr>
              <a:t>fields,</a:t>
            </a:r>
            <a:r>
              <a:rPr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60" dirty="0">
                <a:solidFill>
                  <a:srgbClr val="FFFFFF"/>
                </a:solidFill>
                <a:latin typeface="Trebuchet MS"/>
                <a:cs typeface="Trebuchet MS"/>
              </a:rPr>
              <a:t>product_code</a:t>
            </a:r>
            <a:r>
              <a:rPr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65" dirty="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90" dirty="0">
                <a:solidFill>
                  <a:srgbClr val="FFFFFF"/>
                </a:solidFill>
                <a:latin typeface="Trebuchet MS"/>
                <a:cs typeface="Trebuchet MS"/>
              </a:rPr>
              <a:t>manufacturing_cost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761" y="2785744"/>
            <a:ext cx="26930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5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32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5851" y="2690936"/>
            <a:ext cx="227254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dirty="0" smtClean="0">
                <a:latin typeface="Trebuchet MS"/>
                <a:cs typeface="Trebuchet MS"/>
              </a:rPr>
              <a:t>Output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2347" y="3489959"/>
            <a:ext cx="4226051" cy="12009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074" y="3636981"/>
            <a:ext cx="4654296" cy="23149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86014" y="193262"/>
            <a:ext cx="697991" cy="6583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92370" y="4690870"/>
            <a:ext cx="6193644" cy="1808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7485">
              <a:lnSpc>
                <a:spcPct val="100000"/>
              </a:lnSpc>
              <a:spcBef>
                <a:spcPts val="100"/>
              </a:spcBef>
            </a:pPr>
            <a:r>
              <a:rPr sz="4450" spc="-204" dirty="0">
                <a:solidFill>
                  <a:srgbClr val="F6A11C"/>
                </a:solidFill>
                <a:latin typeface="Trebuchet MS"/>
                <a:cs typeface="Trebuchet MS"/>
              </a:rPr>
              <a:t>Insights</a:t>
            </a:r>
            <a:endParaRPr sz="4450" dirty="0">
              <a:latin typeface="Trebuchet MS"/>
              <a:cs typeface="Trebuchet MS"/>
            </a:endParaRPr>
          </a:p>
          <a:p>
            <a:pPr marL="1934210" marR="5080">
              <a:lnSpc>
                <a:spcPct val="102099"/>
              </a:lnSpc>
              <a:spcBef>
                <a:spcPts val="25"/>
              </a:spcBef>
              <a:buSzPct val="93103"/>
              <a:buFont typeface="Arial MT"/>
              <a:buChar char="•"/>
              <a:tabLst>
                <a:tab pos="2001520" algn="l"/>
              </a:tabLst>
            </a:pPr>
            <a:r>
              <a:rPr sz="1450" b="1" spc="5" dirty="0">
                <a:solidFill>
                  <a:srgbClr val="D1D4DB"/>
                </a:solidFill>
                <a:latin typeface="Calibri"/>
                <a:cs typeface="Calibri"/>
              </a:rPr>
              <a:t>"AQ</a:t>
            </a:r>
            <a:r>
              <a:rPr sz="1450" b="1" spc="1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20" dirty="0">
                <a:solidFill>
                  <a:srgbClr val="D1D4DB"/>
                </a:solidFill>
                <a:latin typeface="Calibri"/>
                <a:cs typeface="Calibri"/>
              </a:rPr>
              <a:t>HOME</a:t>
            </a:r>
            <a:r>
              <a:rPr sz="1450" b="1" spc="-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D1D4DB"/>
                </a:solidFill>
                <a:latin typeface="Calibri"/>
                <a:cs typeface="Calibri"/>
              </a:rPr>
              <a:t>Allin1</a:t>
            </a:r>
            <a:r>
              <a:rPr sz="1450" b="1" spc="-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D1D4DB"/>
                </a:solidFill>
                <a:latin typeface="Calibri"/>
                <a:cs typeface="Calibri"/>
              </a:rPr>
              <a:t>Gen </a:t>
            </a:r>
            <a:r>
              <a:rPr sz="1450" b="1" spc="15" dirty="0">
                <a:solidFill>
                  <a:srgbClr val="D1D4DB"/>
                </a:solidFill>
                <a:latin typeface="Calibri"/>
                <a:cs typeface="Calibri"/>
              </a:rPr>
              <a:t>2"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D1D4DB"/>
                </a:solidFill>
                <a:latin typeface="Calibri"/>
                <a:cs typeface="Calibri"/>
              </a:rPr>
              <a:t>has</a:t>
            </a:r>
            <a:r>
              <a:rPr sz="1450" b="1" spc="-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D1D4DB"/>
                </a:solidFill>
                <a:latin typeface="Calibri"/>
                <a:cs typeface="Calibri"/>
              </a:rPr>
              <a:t>a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D1D4DB"/>
                </a:solidFill>
                <a:latin typeface="Calibri"/>
                <a:cs typeface="Calibri"/>
              </a:rPr>
              <a:t>relatively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D1D4DB"/>
                </a:solidFill>
                <a:latin typeface="Calibri"/>
                <a:cs typeface="Calibri"/>
              </a:rPr>
              <a:t>higher </a:t>
            </a:r>
            <a:r>
              <a:rPr sz="1450" b="1" spc="-31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D1D4DB"/>
                </a:solidFill>
                <a:latin typeface="Calibri"/>
                <a:cs typeface="Calibri"/>
              </a:rPr>
              <a:t>manufacturing</a:t>
            </a:r>
            <a:r>
              <a:rPr sz="1450" b="1" spc="-3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D1D4DB"/>
                </a:solidFill>
                <a:latin typeface="Calibri"/>
                <a:cs typeface="Calibri"/>
              </a:rPr>
              <a:t>cost</a:t>
            </a:r>
            <a:r>
              <a:rPr sz="1450" b="1" spc="-1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D1D4DB"/>
                </a:solidFill>
                <a:latin typeface="Calibri"/>
                <a:cs typeface="Calibri"/>
              </a:rPr>
              <a:t>of</a:t>
            </a:r>
            <a:r>
              <a:rPr sz="1450" b="1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D1D4DB"/>
                </a:solidFill>
                <a:latin typeface="Calibri"/>
                <a:cs typeface="Calibri"/>
              </a:rPr>
              <a:t>240.5364.</a:t>
            </a:r>
            <a:endParaRPr sz="1450" dirty="0">
              <a:latin typeface="Calibri"/>
              <a:cs typeface="Calibri"/>
            </a:endParaRPr>
          </a:p>
          <a:p>
            <a:pPr marL="1934210" marR="69850">
              <a:lnSpc>
                <a:spcPct val="102099"/>
              </a:lnSpc>
              <a:spcBef>
                <a:spcPts val="10"/>
              </a:spcBef>
              <a:buSzPct val="93103"/>
              <a:buFont typeface="Arial MT"/>
              <a:buChar char="•"/>
              <a:tabLst>
                <a:tab pos="2001520" algn="l"/>
              </a:tabLst>
            </a:pPr>
            <a:r>
              <a:rPr sz="1450" b="1" spc="15" dirty="0">
                <a:solidFill>
                  <a:srgbClr val="D1D4DB"/>
                </a:solidFill>
                <a:latin typeface="Calibri"/>
                <a:cs typeface="Calibri"/>
              </a:rPr>
              <a:t>In </a:t>
            </a:r>
            <a:r>
              <a:rPr sz="1450" b="1" spc="5" dirty="0">
                <a:solidFill>
                  <a:srgbClr val="D1D4DB"/>
                </a:solidFill>
                <a:latin typeface="Calibri"/>
                <a:cs typeface="Calibri"/>
              </a:rPr>
              <a:t>contrast, "AQ Master </a:t>
            </a:r>
            <a:r>
              <a:rPr sz="1450" b="1" spc="10" dirty="0">
                <a:solidFill>
                  <a:srgbClr val="D1D4DB"/>
                </a:solidFill>
                <a:latin typeface="Calibri"/>
                <a:cs typeface="Calibri"/>
              </a:rPr>
              <a:t>wired </a:t>
            </a:r>
            <a:r>
              <a:rPr sz="1450" b="1" spc="15" dirty="0">
                <a:solidFill>
                  <a:srgbClr val="D1D4DB"/>
                </a:solidFill>
                <a:latin typeface="Calibri"/>
                <a:cs typeface="Calibri"/>
              </a:rPr>
              <a:t>x1 </a:t>
            </a:r>
            <a:r>
              <a:rPr sz="1450" b="1" spc="10" dirty="0">
                <a:solidFill>
                  <a:srgbClr val="D1D4DB"/>
                </a:solidFill>
                <a:latin typeface="Calibri"/>
                <a:cs typeface="Calibri"/>
              </a:rPr>
              <a:t>Ms" </a:t>
            </a:r>
            <a:r>
              <a:rPr sz="1450" b="1" spc="15" dirty="0">
                <a:solidFill>
                  <a:srgbClr val="D1D4DB"/>
                </a:solidFill>
                <a:latin typeface="Calibri"/>
                <a:cs typeface="Calibri"/>
              </a:rPr>
              <a:t>has a </a:t>
            </a:r>
            <a:r>
              <a:rPr sz="1450" b="1" spc="2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D1D4DB"/>
                </a:solidFill>
                <a:latin typeface="Calibri"/>
                <a:cs typeface="Calibri"/>
              </a:rPr>
              <a:t>significantly</a:t>
            </a:r>
            <a:r>
              <a:rPr sz="1450" b="1" spc="-2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D1D4DB"/>
                </a:solidFill>
                <a:latin typeface="Calibri"/>
                <a:cs typeface="Calibri"/>
              </a:rPr>
              <a:t>lower</a:t>
            </a:r>
            <a:r>
              <a:rPr sz="1450" b="1" spc="-10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D1D4DB"/>
                </a:solidFill>
                <a:latin typeface="Calibri"/>
                <a:cs typeface="Calibri"/>
              </a:rPr>
              <a:t>manufacturing</a:t>
            </a:r>
            <a:r>
              <a:rPr sz="1450" b="1" spc="-2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D1D4DB"/>
                </a:solidFill>
                <a:latin typeface="Calibri"/>
                <a:cs typeface="Calibri"/>
              </a:rPr>
              <a:t>cost</a:t>
            </a:r>
            <a:r>
              <a:rPr sz="1450" b="1" spc="-1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15" dirty="0">
                <a:solidFill>
                  <a:srgbClr val="D1D4DB"/>
                </a:solidFill>
                <a:latin typeface="Calibri"/>
                <a:cs typeface="Calibri"/>
              </a:rPr>
              <a:t>of</a:t>
            </a:r>
            <a:r>
              <a:rPr sz="1450" b="1" spc="5" dirty="0">
                <a:solidFill>
                  <a:srgbClr val="D1D4DB"/>
                </a:solidFill>
                <a:latin typeface="Calibri"/>
                <a:cs typeface="Calibri"/>
              </a:rPr>
              <a:t> </a:t>
            </a:r>
            <a:r>
              <a:rPr sz="1450" b="1" spc="10" dirty="0">
                <a:solidFill>
                  <a:srgbClr val="D1D4DB"/>
                </a:solidFill>
                <a:latin typeface="Calibri"/>
                <a:cs typeface="Calibri"/>
              </a:rPr>
              <a:t>0.892.</a:t>
            </a:r>
            <a:endParaRPr sz="14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167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2180865" y="290056"/>
            <a:ext cx="7528559" cy="423193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15240" algn="ctr">
              <a:lnSpc>
                <a:spcPts val="3260"/>
              </a:lnSpc>
            </a:pPr>
            <a:r>
              <a:rPr lang="en-GB" sz="2800" spc="240" dirty="0" smtClean="0">
                <a:solidFill>
                  <a:schemeClr val="bg1"/>
                </a:solidFill>
              </a:rPr>
              <a:t>AD_HOC-REQUEST:6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7779" y="1089565"/>
            <a:ext cx="5937885" cy="1490793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R="1905">
              <a:lnSpc>
                <a:spcPct val="100000"/>
              </a:lnSpc>
              <a:spcBef>
                <a:spcPts val="925"/>
              </a:spcBef>
            </a:pPr>
            <a:r>
              <a:rPr sz="1650" spc="55" dirty="0">
                <a:solidFill>
                  <a:srgbClr val="FFFFFF"/>
                </a:solidFill>
                <a:latin typeface="Trebuchet MS"/>
                <a:cs typeface="Trebuchet MS"/>
              </a:rPr>
              <a:t>QUESTION:</a:t>
            </a:r>
            <a:endParaRPr sz="1650" dirty="0">
              <a:latin typeface="Trebuchet MS"/>
              <a:cs typeface="Trebuchet MS"/>
            </a:endParaRPr>
          </a:p>
          <a:p>
            <a:pPr marL="12700" marR="5080" indent="48260">
              <a:lnSpc>
                <a:spcPct val="100000"/>
              </a:lnSpc>
              <a:spcBef>
                <a:spcPts val="830"/>
              </a:spcBef>
            </a:pP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r>
              <a:rPr sz="16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report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received </a:t>
            </a:r>
            <a:r>
              <a:rPr sz="1650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4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25" dirty="0">
                <a:solidFill>
                  <a:srgbClr val="FFFFFF"/>
                </a:solidFill>
                <a:latin typeface="Trebuchet MS"/>
                <a:cs typeface="Trebuchet MS"/>
              </a:rPr>
              <a:t>average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high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pre_invoice_discount_pct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20" dirty="0">
                <a:solidFill>
                  <a:srgbClr val="FFFFFF"/>
                </a:solidFill>
                <a:latin typeface="Trebuchet MS"/>
                <a:cs typeface="Trebuchet MS"/>
              </a:rPr>
              <a:t>fiscal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year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2021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650" spc="-4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Indian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market.The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35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5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30" dirty="0">
                <a:solidFill>
                  <a:srgbClr val="FFFFFF"/>
                </a:solidFill>
                <a:latin typeface="Trebuchet MS"/>
                <a:cs typeface="Trebuchet MS"/>
              </a:rPr>
              <a:t>fields, </a:t>
            </a:r>
            <a:r>
              <a:rPr sz="165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customer_code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 customer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average_discount_percentage</a:t>
            </a:r>
            <a:endParaRPr sz="1650" spc="-90" dirty="0" smtClean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4274" y="3354190"/>
            <a:ext cx="23587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600" spc="650" dirty="0" smtClean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36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387" y="4134611"/>
            <a:ext cx="4562856" cy="24078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1635" y="4046220"/>
            <a:ext cx="3624071" cy="24962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60255" y="195823"/>
            <a:ext cx="697991" cy="658367"/>
          </a:xfrm>
          <a:prstGeom prst="rect">
            <a:avLst/>
          </a:prstGeom>
        </p:spPr>
      </p:pic>
      <p:sp>
        <p:nvSpPr>
          <p:cNvPr id="8" name="object 4"/>
          <p:cNvSpPr txBox="1"/>
          <p:nvPr/>
        </p:nvSpPr>
        <p:spPr>
          <a:xfrm>
            <a:off x="1602740" y="3008671"/>
            <a:ext cx="2232150" cy="697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450" spc="650" dirty="0" smtClean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44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4958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2834" y="1031991"/>
            <a:ext cx="6096000" cy="5360698"/>
          </a:xfrm>
          <a:prstGeom prst="rect">
            <a:avLst/>
          </a:prstGeom>
        </p:spPr>
        <p:txBody>
          <a:bodyPr>
            <a:spAutoFit/>
          </a:bodyPr>
          <a:lstStyle/>
          <a:p>
            <a:pPr marR="202565" algn="ctr">
              <a:lnSpc>
                <a:spcPct val="100000"/>
              </a:lnSpc>
              <a:spcBef>
                <a:spcPts val="100"/>
              </a:spcBef>
            </a:pPr>
            <a:r>
              <a:rPr lang="en-GB" sz="5400" spc="-204" dirty="0">
                <a:solidFill>
                  <a:srgbClr val="F6A11C"/>
                </a:solidFill>
                <a:latin typeface="Trebuchet MS"/>
                <a:cs typeface="Trebuchet MS"/>
              </a:rPr>
              <a:t>Insights</a:t>
            </a:r>
            <a:endParaRPr lang="en-GB" sz="5400" dirty="0">
              <a:latin typeface="Trebuchet MS"/>
              <a:cs typeface="Trebuchet MS"/>
            </a:endParaRPr>
          </a:p>
          <a:p>
            <a:pPr marL="295910" marR="13970" indent="-283845">
              <a:lnSpc>
                <a:spcPct val="109700"/>
              </a:lnSpc>
              <a:spcBef>
                <a:spcPts val="994"/>
              </a:spcBef>
              <a:buSzPct val="55172"/>
              <a:buFont typeface="Symbol"/>
              <a:buChar char=""/>
              <a:tabLst>
                <a:tab pos="295910" algn="l"/>
                <a:tab pos="296545" algn="l"/>
              </a:tabLst>
            </a:pPr>
            <a:r>
              <a:rPr lang="en-GB" spc="10" dirty="0">
                <a:solidFill>
                  <a:srgbClr val="FFFFFF"/>
                </a:solidFill>
                <a:latin typeface="Leelawadee UI"/>
                <a:cs typeface="Leelawadee UI"/>
              </a:rPr>
              <a:t>"</a:t>
            </a:r>
            <a:r>
              <a:rPr lang="en-GB" spc="10" dirty="0" err="1">
                <a:solidFill>
                  <a:srgbClr val="FFFFFF"/>
                </a:solidFill>
                <a:latin typeface="Leelawadee UI"/>
                <a:cs typeface="Leelawadee UI"/>
              </a:rPr>
              <a:t>Flipkart</a:t>
            </a:r>
            <a:r>
              <a:rPr lang="en-GB" spc="10" dirty="0">
                <a:solidFill>
                  <a:srgbClr val="FFFFFF"/>
                </a:solidFill>
                <a:latin typeface="Leelawadee UI"/>
                <a:cs typeface="Leelawadee UI"/>
              </a:rPr>
              <a:t>"</a:t>
            </a:r>
            <a:r>
              <a:rPr lang="en-GB" spc="-1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has</a:t>
            </a:r>
            <a:r>
              <a:rPr lang="en-GB" spc="-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0" dirty="0">
                <a:solidFill>
                  <a:srgbClr val="FFFFFF"/>
                </a:solidFill>
                <a:latin typeface="Leelawadee UI"/>
                <a:cs typeface="Leelawadee UI"/>
              </a:rPr>
              <a:t>the</a:t>
            </a:r>
            <a:r>
              <a:rPr lang="en-GB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highest</a:t>
            </a:r>
            <a:r>
              <a:rPr lang="en-GB" spc="-1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average</a:t>
            </a:r>
            <a:r>
              <a:rPr lang="en-GB" spc="-1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pre-invoice</a:t>
            </a:r>
            <a:r>
              <a:rPr lang="en-GB" spc="-1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discount </a:t>
            </a:r>
            <a:r>
              <a:rPr lang="en-GB" spc="-38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percentage</a:t>
            </a:r>
            <a:r>
              <a:rPr lang="en-GB" spc="-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5" dirty="0">
                <a:solidFill>
                  <a:srgbClr val="FFFFFF"/>
                </a:solidFill>
                <a:latin typeface="Leelawadee UI"/>
                <a:cs typeface="Leelawadee UI"/>
              </a:rPr>
              <a:t>at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30.83%.</a:t>
            </a:r>
            <a:endParaRPr lang="en-GB" dirty="0">
              <a:latin typeface="Leelawadee UI"/>
              <a:cs typeface="Leelawadee UI"/>
            </a:endParaRPr>
          </a:p>
          <a:p>
            <a:pPr marL="295910" marR="48260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  <a:tab pos="296545" algn="l"/>
              </a:tabLst>
            </a:pPr>
            <a:r>
              <a:rPr lang="en-GB" spc="20" dirty="0">
                <a:solidFill>
                  <a:srgbClr val="FFFFFF"/>
                </a:solidFill>
                <a:latin typeface="Leelawadee UI"/>
                <a:cs typeface="Leelawadee UI"/>
              </a:rPr>
              <a:t>"Amazon"</a:t>
            </a:r>
            <a:r>
              <a:rPr lang="en-GB" spc="-5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20" dirty="0">
                <a:solidFill>
                  <a:srgbClr val="FFFFFF"/>
                </a:solidFill>
                <a:latin typeface="Leelawadee UI"/>
                <a:cs typeface="Leelawadee UI"/>
              </a:rPr>
              <a:t>has</a:t>
            </a:r>
            <a:r>
              <a:rPr lang="en-GB" spc="-2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a</a:t>
            </a:r>
            <a:r>
              <a:rPr lang="en-GB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comparatively</a:t>
            </a:r>
            <a:r>
              <a:rPr lang="en-GB" spc="-1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lower</a:t>
            </a:r>
            <a:r>
              <a:rPr lang="en-GB" spc="-3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average</a:t>
            </a:r>
            <a:r>
              <a:rPr lang="en-GB" spc="-2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discount </a:t>
            </a:r>
            <a:r>
              <a:rPr lang="en-GB" spc="-38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at</a:t>
            </a:r>
            <a:r>
              <a:rPr lang="en-GB" spc="-1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29.33%.</a:t>
            </a:r>
            <a:endParaRPr lang="en-GB" dirty="0">
              <a:latin typeface="Leelawadee UI"/>
              <a:cs typeface="Leelawadee UI"/>
            </a:endParaRPr>
          </a:p>
          <a:p>
            <a:pPr marL="295910" marR="5080" indent="-283845">
              <a:lnSpc>
                <a:spcPct val="1094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  <a:tab pos="296545" algn="l"/>
              </a:tabLst>
            </a:pP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These </a:t>
            </a:r>
            <a:r>
              <a:rPr lang="en-GB" spc="10" dirty="0">
                <a:solidFill>
                  <a:srgbClr val="FFFFFF"/>
                </a:solidFill>
                <a:latin typeface="Leelawadee UI"/>
                <a:cs typeface="Leelawadee UI"/>
              </a:rPr>
              <a:t>insights indicate varying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discount strategies </a:t>
            </a:r>
            <a:r>
              <a:rPr lang="en-GB" spc="20" dirty="0">
                <a:solidFill>
                  <a:srgbClr val="FFFFFF"/>
                </a:solidFill>
                <a:latin typeface="Leelawadee UI"/>
                <a:cs typeface="Leelawadee UI"/>
              </a:rPr>
              <a:t> among</a:t>
            </a:r>
            <a:r>
              <a:rPr lang="en-GB" spc="-1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customers,</a:t>
            </a:r>
            <a:r>
              <a:rPr lang="en-GB" spc="-4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with</a:t>
            </a:r>
            <a:r>
              <a:rPr lang="en-GB" spc="-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0" dirty="0">
                <a:solidFill>
                  <a:srgbClr val="FFFFFF"/>
                </a:solidFill>
                <a:latin typeface="Leelawadee UI"/>
                <a:cs typeface="Leelawadee UI"/>
              </a:rPr>
              <a:t>"</a:t>
            </a:r>
            <a:r>
              <a:rPr lang="en-GB" spc="10" dirty="0" err="1">
                <a:solidFill>
                  <a:srgbClr val="FFFFFF"/>
                </a:solidFill>
                <a:latin typeface="Leelawadee UI"/>
                <a:cs typeface="Leelawadee UI"/>
              </a:rPr>
              <a:t>Flipkart</a:t>
            </a:r>
            <a:r>
              <a:rPr lang="en-GB" spc="10" dirty="0">
                <a:solidFill>
                  <a:srgbClr val="FFFFFF"/>
                </a:solidFill>
                <a:latin typeface="Leelawadee UI"/>
                <a:cs typeface="Leelawadee UI"/>
              </a:rPr>
              <a:t>"</a:t>
            </a:r>
            <a:r>
              <a:rPr lang="en-GB" spc="-1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and</a:t>
            </a:r>
            <a:r>
              <a:rPr lang="en-GB" spc="-1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"</a:t>
            </a:r>
            <a:r>
              <a:rPr lang="en-GB" spc="15" dirty="0" err="1">
                <a:solidFill>
                  <a:srgbClr val="FFFFFF"/>
                </a:solidFill>
                <a:latin typeface="Leelawadee UI"/>
                <a:cs typeface="Leelawadee UI"/>
              </a:rPr>
              <a:t>Viveks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"</a:t>
            </a:r>
            <a:r>
              <a:rPr lang="en-GB" spc="-3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offering </a:t>
            </a:r>
            <a:r>
              <a:rPr lang="en-GB" spc="-38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0" dirty="0">
                <a:solidFill>
                  <a:srgbClr val="FFFFFF"/>
                </a:solidFill>
                <a:latin typeface="Leelawadee UI"/>
                <a:cs typeface="Leelawadee UI"/>
              </a:rPr>
              <a:t>the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highest average discounts, potentially </a:t>
            </a:r>
            <a:r>
              <a:rPr lang="en-GB" spc="10" dirty="0">
                <a:solidFill>
                  <a:srgbClr val="FFFFFF"/>
                </a:solidFill>
                <a:latin typeface="Leelawadee UI"/>
                <a:cs typeface="Leelawadee UI"/>
              </a:rPr>
              <a:t>attracting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 cost-conscious</a:t>
            </a:r>
            <a:r>
              <a:rPr lang="en-GB" spc="-4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shoppers.</a:t>
            </a:r>
            <a:endParaRPr lang="en-GB" dirty="0">
              <a:latin typeface="Leelawadee UI"/>
              <a:cs typeface="Leelawadee UI"/>
            </a:endParaRPr>
          </a:p>
          <a:p>
            <a:pPr marL="295910" marR="179070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  <a:tab pos="296545" algn="l"/>
              </a:tabLst>
            </a:pPr>
            <a:r>
              <a:rPr lang="en-GB" spc="20" dirty="0">
                <a:solidFill>
                  <a:srgbClr val="FFFFFF"/>
                </a:solidFill>
                <a:latin typeface="Leelawadee UI"/>
                <a:cs typeface="Leelawadee UI"/>
              </a:rPr>
              <a:t>"Amazon"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provides </a:t>
            </a:r>
            <a:r>
              <a:rPr lang="en-GB" spc="10" dirty="0">
                <a:solidFill>
                  <a:srgbClr val="FFFFFF"/>
                </a:solidFill>
                <a:latin typeface="Leelawadee UI"/>
                <a:cs typeface="Leelawadee UI"/>
              </a:rPr>
              <a:t>relatively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lower discounts, </a:t>
            </a:r>
            <a:r>
              <a:rPr lang="en-GB" spc="2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suggesting</a:t>
            </a:r>
            <a:r>
              <a:rPr lang="en-GB" spc="-4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a</a:t>
            </a:r>
            <a:r>
              <a:rPr lang="en-GB" spc="2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different</a:t>
            </a:r>
            <a:r>
              <a:rPr lang="en-GB" spc="-2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0" dirty="0">
                <a:solidFill>
                  <a:srgbClr val="FFFFFF"/>
                </a:solidFill>
                <a:latin typeface="Leelawadee UI"/>
                <a:cs typeface="Leelawadee UI"/>
              </a:rPr>
              <a:t>pricing</a:t>
            </a:r>
            <a:r>
              <a:rPr lang="en-GB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strategy</a:t>
            </a:r>
            <a:r>
              <a:rPr lang="en-GB" spc="-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20" dirty="0">
                <a:solidFill>
                  <a:srgbClr val="FFFFFF"/>
                </a:solidFill>
                <a:latin typeface="Leelawadee UI"/>
                <a:cs typeface="Leelawadee UI"/>
              </a:rPr>
              <a:t>or</a:t>
            </a:r>
            <a:r>
              <a:rPr lang="en-GB" spc="-1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a</a:t>
            </a:r>
            <a:r>
              <a:rPr lang="en-GB" spc="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customer </a:t>
            </a:r>
            <a:r>
              <a:rPr lang="en-GB" spc="-38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base</a:t>
            </a:r>
            <a:r>
              <a:rPr lang="en-GB" spc="-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0" dirty="0">
                <a:solidFill>
                  <a:srgbClr val="FFFFFF"/>
                </a:solidFill>
                <a:latin typeface="Leelawadee UI"/>
                <a:cs typeface="Leelawadee UI"/>
              </a:rPr>
              <a:t>less</a:t>
            </a:r>
            <a:r>
              <a:rPr lang="en-GB" spc="-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0" dirty="0">
                <a:solidFill>
                  <a:srgbClr val="FFFFFF"/>
                </a:solidFill>
                <a:latin typeface="Leelawadee UI"/>
                <a:cs typeface="Leelawadee UI"/>
              </a:rPr>
              <a:t>sensitive</a:t>
            </a:r>
            <a:r>
              <a:rPr lang="en-GB" spc="-1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to</a:t>
            </a:r>
            <a:r>
              <a:rPr lang="en-GB" spc="-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discounts.</a:t>
            </a:r>
            <a:endParaRPr lang="en-GB" dirty="0">
              <a:latin typeface="Leelawadee UI"/>
              <a:cs typeface="Leelawadee UI"/>
            </a:endParaRPr>
          </a:p>
          <a:p>
            <a:pPr marL="295910" marR="168910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  <a:tab pos="296545" algn="l"/>
              </a:tabLst>
            </a:pP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These</a:t>
            </a:r>
            <a:r>
              <a:rPr lang="en-GB" spc="-3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0" dirty="0">
                <a:solidFill>
                  <a:srgbClr val="FFFFFF"/>
                </a:solidFill>
                <a:latin typeface="Leelawadee UI"/>
                <a:cs typeface="Leelawadee UI"/>
              </a:rPr>
              <a:t>insights</a:t>
            </a:r>
            <a:r>
              <a:rPr lang="en-GB" spc="-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can</a:t>
            </a:r>
            <a:r>
              <a:rPr lang="en-GB" spc="-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0" dirty="0">
                <a:solidFill>
                  <a:srgbClr val="FFFFFF"/>
                </a:solidFill>
                <a:latin typeface="Leelawadee UI"/>
                <a:cs typeface="Leelawadee UI"/>
              </a:rPr>
              <a:t>be</a:t>
            </a:r>
            <a:r>
              <a:rPr lang="en-GB" spc="2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0" dirty="0">
                <a:solidFill>
                  <a:srgbClr val="FFFFFF"/>
                </a:solidFill>
                <a:latin typeface="Leelawadee UI"/>
                <a:cs typeface="Leelawadee UI"/>
              </a:rPr>
              <a:t>valuable</a:t>
            </a:r>
            <a:r>
              <a:rPr lang="en-GB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20" dirty="0">
                <a:solidFill>
                  <a:srgbClr val="FFFFFF"/>
                </a:solidFill>
                <a:latin typeface="Leelawadee UI"/>
                <a:cs typeface="Leelawadee UI"/>
              </a:rPr>
              <a:t>for</a:t>
            </a:r>
            <a:r>
              <a:rPr lang="en-GB" spc="-2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adjusting</a:t>
            </a:r>
            <a:r>
              <a:rPr lang="en-GB" spc="-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discount </a:t>
            </a:r>
            <a:r>
              <a:rPr lang="en-GB" spc="-38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strategies</a:t>
            </a:r>
            <a:r>
              <a:rPr lang="en-GB" spc="-2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and</a:t>
            </a:r>
            <a:r>
              <a:rPr lang="en-GB" spc="-15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understanding</a:t>
            </a:r>
            <a:r>
              <a:rPr lang="en-GB" spc="-4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customer</a:t>
            </a:r>
            <a:r>
              <a:rPr lang="en-GB" spc="-30" dirty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pc="15" dirty="0">
                <a:solidFill>
                  <a:srgbClr val="FFFFFF"/>
                </a:solidFill>
                <a:latin typeface="Leelawadee UI"/>
                <a:cs typeface="Leelawadee UI"/>
              </a:rPr>
              <a:t>preferences.</a:t>
            </a:r>
            <a:endParaRPr lang="en-GB" dirty="0">
              <a:latin typeface="Leelawadee UI"/>
              <a:cs typeface="Leelawadee UI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880834" y="92035"/>
            <a:ext cx="5421835" cy="849592"/>
          </a:xfrm>
          <a:prstGeom prst="rect">
            <a:avLst/>
          </a:prstGeom>
          <a:solidFill>
            <a:srgbClr val="FFFFFF"/>
          </a:solidFill>
          <a:ln w="25907">
            <a:solidFill>
              <a:srgbClr val="3F3F3F"/>
            </a:solidFill>
          </a:ln>
        </p:spPr>
        <p:txBody>
          <a:bodyPr vert="horz" wrap="square" lIns="0" tIns="201295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099820">
              <a:spcBef>
                <a:spcPts val="1585"/>
              </a:spcBef>
            </a:pPr>
            <a:r>
              <a:rPr lang="en-GB" spc="145" dirty="0" smtClean="0">
                <a:solidFill>
                  <a:schemeClr val="bg1"/>
                </a:solidFill>
              </a:rPr>
              <a:t>VISUALS-6</a:t>
            </a:r>
            <a:endParaRPr lang="en-GB" spc="14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05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891283" y="200947"/>
            <a:ext cx="7528559" cy="423193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15240" algn="ctr">
              <a:lnSpc>
                <a:spcPts val="3260"/>
              </a:lnSpc>
            </a:pPr>
            <a:r>
              <a:rPr lang="en-GB" sz="2800" spc="240" dirty="0" smtClean="0">
                <a:solidFill>
                  <a:schemeClr val="bg1"/>
                </a:solidFill>
              </a:rPr>
              <a:t>AD_HOC-REQUEST:7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985" y="889319"/>
            <a:ext cx="6003925" cy="1490793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R="34290">
              <a:lnSpc>
                <a:spcPct val="100000"/>
              </a:lnSpc>
              <a:spcBef>
                <a:spcPts val="925"/>
              </a:spcBef>
            </a:pPr>
            <a:r>
              <a:rPr sz="1650" spc="55" dirty="0">
                <a:solidFill>
                  <a:srgbClr val="FFFFFF"/>
                </a:solidFill>
                <a:latin typeface="Trebuchet MS"/>
                <a:cs typeface="Trebuchet MS"/>
              </a:rPr>
              <a:t>QUESTION:</a:t>
            </a:r>
            <a:endParaRPr sz="1650" dirty="0">
              <a:latin typeface="Trebuchet MS"/>
              <a:cs typeface="Trebuchet MS"/>
            </a:endParaRPr>
          </a:p>
          <a:p>
            <a:pPr marL="12700" marR="5080" indent="73025">
              <a:lnSpc>
                <a:spcPct val="100000"/>
              </a:lnSpc>
              <a:spcBef>
                <a:spcPts val="830"/>
              </a:spcBef>
            </a:pP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complete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Trebuchet MS"/>
                <a:cs typeface="Trebuchet MS"/>
              </a:rPr>
              <a:t>Gross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amount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 customer </a:t>
            </a:r>
            <a:r>
              <a:rPr sz="1650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“Atliq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Exclusive”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650" spc="-114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month.This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helps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4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2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20" dirty="0">
                <a:solidFill>
                  <a:srgbClr val="FFFFFF"/>
                </a:solidFill>
                <a:latin typeface="Trebuchet MS"/>
                <a:cs typeface="Trebuchet MS"/>
              </a:rPr>
              <a:t>idea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6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low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5" dirty="0">
                <a:solidFill>
                  <a:srgbClr val="FFFFFF"/>
                </a:solidFill>
                <a:latin typeface="Trebuchet MS"/>
                <a:cs typeface="Trebuchet MS"/>
              </a:rPr>
              <a:t>high-performing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months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20" dirty="0">
                <a:solidFill>
                  <a:srgbClr val="FFFFFF"/>
                </a:solidFill>
                <a:latin typeface="Trebuchet MS"/>
                <a:cs typeface="Trebuchet MS"/>
              </a:rPr>
              <a:t>take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strategic</a:t>
            </a: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decisions.The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35" dirty="0">
                <a:solidFill>
                  <a:srgbClr val="FFFFFF"/>
                </a:solidFill>
                <a:latin typeface="Trebuchet MS"/>
                <a:cs typeface="Trebuchet MS"/>
              </a:rPr>
              <a:t>final </a:t>
            </a:r>
            <a:r>
              <a:rPr sz="16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columns:</a:t>
            </a:r>
            <a:r>
              <a:rPr sz="16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Month</a:t>
            </a:r>
            <a:r>
              <a:rPr sz="1650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Year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Trebuchet MS"/>
                <a:cs typeface="Trebuchet MS"/>
              </a:rPr>
              <a:t>Gross</a:t>
            </a: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sz="165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35" dirty="0" smtClean="0">
                <a:solidFill>
                  <a:srgbClr val="FFFFFF"/>
                </a:solidFill>
                <a:latin typeface="Trebuchet MS"/>
                <a:cs typeface="Trebuchet MS"/>
              </a:rPr>
              <a:t>Amount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8550" y="1589090"/>
            <a:ext cx="171767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6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450" spc="-2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450" spc="-254" dirty="0">
                <a:solidFill>
                  <a:srgbClr val="FFFFFF"/>
                </a:solidFill>
                <a:latin typeface="Trebuchet MS"/>
                <a:cs typeface="Trebuchet MS"/>
              </a:rPr>
              <a:t>tp</a:t>
            </a:r>
            <a:r>
              <a:rPr sz="4450" spc="-2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450" spc="-2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456" y="3806017"/>
            <a:ext cx="4425696" cy="22981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6107" y="2355220"/>
            <a:ext cx="2959869" cy="44013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86013" y="294956"/>
            <a:ext cx="697991" cy="6583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2984" y="2975020"/>
            <a:ext cx="1780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155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lang="en-GB"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GB" sz="2400" spc="1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lang="en-GB" sz="2400" dirty="0">
              <a:latin typeface="Trebuchet MS"/>
              <a:cs typeface="Trebuchet MS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1996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2692907" y="233132"/>
            <a:ext cx="6377940" cy="937436"/>
          </a:xfrm>
          <a:prstGeom prst="rect">
            <a:avLst/>
          </a:prstGeom>
          <a:solidFill>
            <a:srgbClr val="FFFFFF"/>
          </a:solidFill>
          <a:ln w="25907">
            <a:solidFill>
              <a:srgbClr val="3F3F3F"/>
            </a:solidFill>
          </a:ln>
        </p:spPr>
        <p:txBody>
          <a:bodyPr vert="horz" wrap="square" lIns="0" tIns="28829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10795" algn="ctr">
              <a:spcBef>
                <a:spcPts val="2270"/>
              </a:spcBef>
            </a:pPr>
            <a:r>
              <a:rPr lang="en-GB" spc="145" dirty="0" smtClean="0">
                <a:solidFill>
                  <a:schemeClr val="bg1"/>
                </a:solidFill>
              </a:rPr>
              <a:t>VISUALS-7</a:t>
            </a:r>
            <a:endParaRPr lang="en-GB" spc="145" dirty="0">
              <a:solidFill>
                <a:schemeClr val="bg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689" y="1802849"/>
            <a:ext cx="4917948" cy="45335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17640" y="1575034"/>
            <a:ext cx="4869815" cy="4989186"/>
          </a:xfrm>
          <a:prstGeom prst="rect">
            <a:avLst/>
          </a:prstGeom>
        </p:spPr>
        <p:txBody>
          <a:bodyPr vert="horz" wrap="square" lIns="0" tIns="307975" rIns="0" bIns="0" rtlCol="0">
            <a:spAutoFit/>
          </a:bodyPr>
          <a:lstStyle/>
          <a:p>
            <a:r>
              <a:rPr lang="en-GB" sz="1600" b="1" dirty="0"/>
              <a:t>Sales </a:t>
            </a:r>
            <a:r>
              <a:rPr lang="en-GB" sz="1600" b="1" dirty="0" smtClean="0"/>
              <a:t>Insights</a:t>
            </a:r>
            <a:endParaRPr lang="en-GB" sz="1600" b="1" dirty="0"/>
          </a:p>
          <a:p>
            <a:r>
              <a:rPr lang="en-GB" sz="1600" b="1" dirty="0"/>
              <a:t>Peak Sales Month</a:t>
            </a:r>
            <a:r>
              <a:rPr lang="en-GB" sz="1600" dirty="0"/>
              <a:t>:</a:t>
            </a:r>
          </a:p>
          <a:p>
            <a:pPr lvl="1"/>
            <a:r>
              <a:rPr lang="en-GB" sz="1600" dirty="0"/>
              <a:t>November 2021 had the highest gross sales, reaching $32,247,289.79.</a:t>
            </a:r>
          </a:p>
          <a:p>
            <a:r>
              <a:rPr lang="en-GB" sz="1600" b="1" dirty="0"/>
              <a:t>Sales Trends</a:t>
            </a:r>
            <a:r>
              <a:rPr lang="en-GB" sz="1600" dirty="0"/>
              <a:t>:</a:t>
            </a:r>
          </a:p>
          <a:p>
            <a:pPr lvl="1"/>
            <a:r>
              <a:rPr lang="en-GB" sz="1600" dirty="0"/>
              <a:t>Fiscal year 2021 started with lower sales in September but saw a significant peak in November.</a:t>
            </a:r>
          </a:p>
          <a:p>
            <a:pPr lvl="1"/>
            <a:r>
              <a:rPr lang="en-GB" sz="1600" dirty="0"/>
              <a:t>Consistent seasonality observed, with November being a strong sales month.</a:t>
            </a:r>
          </a:p>
          <a:p>
            <a:r>
              <a:rPr lang="en-GB" sz="1600" b="1" dirty="0"/>
              <a:t>Year-over-Year Improvement</a:t>
            </a:r>
            <a:r>
              <a:rPr lang="en-GB" sz="1600" dirty="0"/>
              <a:t>:</a:t>
            </a:r>
          </a:p>
          <a:p>
            <a:pPr lvl="1"/>
            <a:r>
              <a:rPr lang="en-GB" sz="1600" dirty="0"/>
              <a:t>March and April in fiscal year 2020 had relatively low sales, which improved in fiscal year 2021.</a:t>
            </a:r>
          </a:p>
          <a:p>
            <a:r>
              <a:rPr lang="en-GB" sz="1600" b="1" dirty="0"/>
              <a:t>Strategic Guidance</a:t>
            </a:r>
            <a:r>
              <a:rPr lang="en-GB" sz="1600" dirty="0"/>
              <a:t>:</a:t>
            </a:r>
          </a:p>
          <a:p>
            <a:pPr lvl="1"/>
            <a:r>
              <a:rPr lang="en-GB" sz="1600" dirty="0"/>
              <a:t>Focus marketing efforts and inventory planning around peak sales months.</a:t>
            </a:r>
          </a:p>
          <a:p>
            <a:pPr lvl="1"/>
            <a:r>
              <a:rPr lang="en-GB" sz="1600" dirty="0"/>
              <a:t>Address potential challenges during lower sales months.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11771" y="233132"/>
            <a:ext cx="697991" cy="6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4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2240279" y="292972"/>
            <a:ext cx="7528559" cy="423193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15240" algn="ctr">
              <a:lnSpc>
                <a:spcPts val="3260"/>
              </a:lnSpc>
            </a:pPr>
            <a:r>
              <a:rPr lang="en-GB" sz="2800" spc="240" dirty="0" smtClean="0">
                <a:solidFill>
                  <a:schemeClr val="bg1"/>
                </a:solidFill>
              </a:rPr>
              <a:t>AD_HOC-REQUEST:8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246" y="1005854"/>
            <a:ext cx="5847080" cy="12420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R="51435">
              <a:lnSpc>
                <a:spcPct val="100000"/>
              </a:lnSpc>
              <a:spcBef>
                <a:spcPts val="925"/>
              </a:spcBef>
            </a:pPr>
            <a:r>
              <a:rPr sz="1650" spc="55" dirty="0">
                <a:solidFill>
                  <a:srgbClr val="FFFFFF"/>
                </a:solidFill>
                <a:latin typeface="Trebuchet MS"/>
                <a:cs typeface="Trebuchet MS"/>
              </a:rPr>
              <a:t>QUESTION:</a:t>
            </a:r>
            <a:endParaRPr sz="1650" dirty="0">
              <a:latin typeface="Trebuchet MS"/>
              <a:cs typeface="Trebuchet MS"/>
            </a:endParaRPr>
          </a:p>
          <a:p>
            <a:pPr marL="12065" marR="5080">
              <a:lnSpc>
                <a:spcPct val="100000"/>
              </a:lnSpc>
              <a:spcBef>
                <a:spcPts val="830"/>
              </a:spcBef>
            </a:pP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ic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50" spc="-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50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sz="165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50" spc="-2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2020</a:t>
            </a:r>
            <a:r>
              <a:rPr sz="1650" spc="-2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5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50" spc="-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5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spc="-114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spc="-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5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50" spc="40" dirty="0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5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50" spc="40" dirty="0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5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tit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r>
              <a:rPr sz="1650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he  </a:t>
            </a:r>
            <a:r>
              <a:rPr sz="1650" spc="-135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5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fields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sorted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total_sold_quantity,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Quarter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total_sold_quantity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761" y="2718773"/>
            <a:ext cx="269303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55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44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50" spc="1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6723" y="2591952"/>
            <a:ext cx="2513339" cy="697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450" spc="650" dirty="0" smtClean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445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7694" y="3673333"/>
            <a:ext cx="2871215" cy="20116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246" y="3673333"/>
            <a:ext cx="3208019" cy="2439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11771" y="292972"/>
            <a:ext cx="697991" cy="6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5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2787787" y="246890"/>
            <a:ext cx="6377940" cy="937436"/>
          </a:xfrm>
          <a:prstGeom prst="rect">
            <a:avLst/>
          </a:prstGeom>
          <a:solidFill>
            <a:srgbClr val="FFFFFF"/>
          </a:solidFill>
          <a:ln w="25907">
            <a:solidFill>
              <a:srgbClr val="3F3F3F"/>
            </a:solidFill>
          </a:ln>
        </p:spPr>
        <p:txBody>
          <a:bodyPr vert="horz" wrap="square" lIns="0" tIns="28829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10160" algn="ctr">
              <a:spcBef>
                <a:spcPts val="2270"/>
              </a:spcBef>
            </a:pPr>
            <a:r>
              <a:rPr lang="en-GB" spc="145" dirty="0" smtClean="0">
                <a:solidFill>
                  <a:schemeClr val="bg1"/>
                </a:solidFill>
              </a:rPr>
              <a:t>VISUALS-8</a:t>
            </a:r>
            <a:endParaRPr lang="en-GB" spc="145" dirty="0">
              <a:solidFill>
                <a:schemeClr val="bg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3923" y="2351532"/>
            <a:ext cx="4381500" cy="3510279"/>
            <a:chOff x="153923" y="2351532"/>
            <a:chExt cx="4381500" cy="3510279"/>
          </a:xfrm>
        </p:grpSpPr>
        <p:sp>
          <p:nvSpPr>
            <p:cNvPr id="4" name="object 4"/>
            <p:cNvSpPr/>
            <p:nvPr/>
          </p:nvSpPr>
          <p:spPr>
            <a:xfrm>
              <a:off x="153923" y="2351532"/>
              <a:ext cx="4381500" cy="3510279"/>
            </a:xfrm>
            <a:custGeom>
              <a:avLst/>
              <a:gdLst/>
              <a:ahLst/>
              <a:cxnLst/>
              <a:rect l="l" t="t" r="r" b="b"/>
              <a:pathLst>
                <a:path w="4381500" h="3510279">
                  <a:moveTo>
                    <a:pt x="4381500" y="3509771"/>
                  </a:moveTo>
                  <a:lnTo>
                    <a:pt x="0" y="3509771"/>
                  </a:lnTo>
                  <a:lnTo>
                    <a:pt x="0" y="0"/>
                  </a:lnTo>
                  <a:lnTo>
                    <a:pt x="4381500" y="0"/>
                  </a:lnTo>
                  <a:lnTo>
                    <a:pt x="4381500" y="3509771"/>
                  </a:lnTo>
                  <a:close/>
                </a:path>
              </a:pathLst>
            </a:custGeom>
            <a:solidFill>
              <a:srgbClr val="91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9747" y="5570219"/>
              <a:ext cx="4150360" cy="0"/>
            </a:xfrm>
            <a:custGeom>
              <a:avLst/>
              <a:gdLst/>
              <a:ahLst/>
              <a:cxnLst/>
              <a:rect l="l" t="t" r="r" b="b"/>
              <a:pathLst>
                <a:path w="4150360">
                  <a:moveTo>
                    <a:pt x="0" y="0"/>
                  </a:moveTo>
                  <a:lnTo>
                    <a:pt x="4149852" y="0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47" y="5570219"/>
              <a:ext cx="4150360" cy="38100"/>
            </a:xfrm>
            <a:custGeom>
              <a:avLst/>
              <a:gdLst/>
              <a:ahLst/>
              <a:cxnLst/>
              <a:rect l="l" t="t" r="r" b="b"/>
              <a:pathLst>
                <a:path w="4150360" h="38100">
                  <a:moveTo>
                    <a:pt x="0" y="0"/>
                  </a:moveTo>
                  <a:lnTo>
                    <a:pt x="0" y="38100"/>
                  </a:lnTo>
                </a:path>
                <a:path w="4150360" h="38100">
                  <a:moveTo>
                    <a:pt x="1036320" y="0"/>
                  </a:moveTo>
                  <a:lnTo>
                    <a:pt x="1036320" y="38100"/>
                  </a:lnTo>
                </a:path>
                <a:path w="4150360" h="38100">
                  <a:moveTo>
                    <a:pt x="2074163" y="0"/>
                  </a:moveTo>
                  <a:lnTo>
                    <a:pt x="2074163" y="38100"/>
                  </a:lnTo>
                </a:path>
                <a:path w="4150360" h="38100">
                  <a:moveTo>
                    <a:pt x="3112008" y="0"/>
                  </a:moveTo>
                  <a:lnTo>
                    <a:pt x="3112008" y="38100"/>
                  </a:lnTo>
                </a:path>
                <a:path w="4150360" h="38100">
                  <a:moveTo>
                    <a:pt x="4149851" y="0"/>
                  </a:moveTo>
                  <a:lnTo>
                    <a:pt x="4149851" y="38100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7908" y="3095243"/>
              <a:ext cx="3144520" cy="1772920"/>
            </a:xfrm>
            <a:custGeom>
              <a:avLst/>
              <a:gdLst/>
              <a:ahLst/>
              <a:cxnLst/>
              <a:rect l="l" t="t" r="r" b="b"/>
              <a:pathLst>
                <a:path w="3144520" h="1772920">
                  <a:moveTo>
                    <a:pt x="3131819" y="1772412"/>
                  </a:moveTo>
                  <a:lnTo>
                    <a:pt x="3122676" y="1772412"/>
                  </a:lnTo>
                  <a:lnTo>
                    <a:pt x="3118104" y="1766316"/>
                  </a:lnTo>
                  <a:lnTo>
                    <a:pt x="2081784" y="720852"/>
                  </a:lnTo>
                  <a:lnTo>
                    <a:pt x="1048512" y="153924"/>
                  </a:lnTo>
                  <a:lnTo>
                    <a:pt x="13716" y="28956"/>
                  </a:lnTo>
                  <a:lnTo>
                    <a:pt x="6096" y="27432"/>
                  </a:lnTo>
                  <a:lnTo>
                    <a:pt x="0" y="19812"/>
                  </a:lnTo>
                  <a:lnTo>
                    <a:pt x="1524" y="12192"/>
                  </a:lnTo>
                  <a:lnTo>
                    <a:pt x="1524" y="6096"/>
                  </a:lnTo>
                  <a:lnTo>
                    <a:pt x="7620" y="0"/>
                  </a:lnTo>
                  <a:lnTo>
                    <a:pt x="16764" y="0"/>
                  </a:lnTo>
                  <a:lnTo>
                    <a:pt x="1054608" y="126492"/>
                  </a:lnTo>
                  <a:lnTo>
                    <a:pt x="1059180" y="126492"/>
                  </a:lnTo>
                  <a:lnTo>
                    <a:pt x="1060704" y="128016"/>
                  </a:lnTo>
                  <a:lnTo>
                    <a:pt x="2097024" y="696468"/>
                  </a:lnTo>
                  <a:lnTo>
                    <a:pt x="2098548" y="696468"/>
                  </a:lnTo>
                  <a:lnTo>
                    <a:pt x="2100071" y="697992"/>
                  </a:lnTo>
                  <a:lnTo>
                    <a:pt x="2101596" y="697992"/>
                  </a:lnTo>
                  <a:lnTo>
                    <a:pt x="3137916" y="1746504"/>
                  </a:lnTo>
                  <a:lnTo>
                    <a:pt x="3144012" y="1752600"/>
                  </a:lnTo>
                  <a:lnTo>
                    <a:pt x="3144012" y="1761744"/>
                  </a:lnTo>
                  <a:lnTo>
                    <a:pt x="3137916" y="1766316"/>
                  </a:lnTo>
                  <a:lnTo>
                    <a:pt x="3131819" y="1772412"/>
                  </a:lnTo>
                  <a:close/>
                </a:path>
              </a:pathLst>
            </a:custGeom>
            <a:solidFill>
              <a:srgbClr val="F6A1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7908" y="3095243"/>
              <a:ext cx="3114040" cy="1742439"/>
            </a:xfrm>
            <a:custGeom>
              <a:avLst/>
              <a:gdLst/>
              <a:ahLst/>
              <a:cxnLst/>
              <a:rect l="l" t="t" r="r" b="b"/>
              <a:pathLst>
                <a:path w="3114040" h="1742439">
                  <a:moveTo>
                    <a:pt x="0" y="0"/>
                  </a:moveTo>
                  <a:lnTo>
                    <a:pt x="1037843" y="124967"/>
                  </a:lnTo>
                  <a:lnTo>
                    <a:pt x="2075688" y="693420"/>
                  </a:lnTo>
                  <a:lnTo>
                    <a:pt x="3113532" y="1741932"/>
                  </a:lnTo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39" y="3090672"/>
              <a:ext cx="21335" cy="24856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6607" y="3215640"/>
              <a:ext cx="16763" cy="23606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1403" y="3785616"/>
              <a:ext cx="21336" cy="17907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0772" y="4832604"/>
              <a:ext cx="16763" cy="74371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15112" y="2860548"/>
            <a:ext cx="547370" cy="1771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08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0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7005619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51432" y="2985516"/>
            <a:ext cx="548640" cy="177165"/>
          </a:xfrm>
          <a:custGeom>
            <a:avLst/>
            <a:gdLst/>
            <a:ahLst/>
            <a:cxnLst/>
            <a:rect l="l" t="t" r="r" b="b"/>
            <a:pathLst>
              <a:path w="548639" h="177164">
                <a:moveTo>
                  <a:pt x="548639" y="176783"/>
                </a:moveTo>
                <a:lnTo>
                  <a:pt x="0" y="176783"/>
                </a:lnTo>
                <a:lnTo>
                  <a:pt x="0" y="0"/>
                </a:lnTo>
                <a:lnTo>
                  <a:pt x="548639" y="0"/>
                </a:lnTo>
                <a:lnTo>
                  <a:pt x="548639" y="176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69177" y="2980403"/>
            <a:ext cx="516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6649642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89275" y="3553967"/>
            <a:ext cx="548640" cy="177165"/>
          </a:xfrm>
          <a:custGeom>
            <a:avLst/>
            <a:gdLst/>
            <a:ahLst/>
            <a:cxnLst/>
            <a:rect l="l" t="t" r="r" b="b"/>
            <a:pathLst>
              <a:path w="548639" h="177164">
                <a:moveTo>
                  <a:pt x="548640" y="176783"/>
                </a:moveTo>
                <a:lnTo>
                  <a:pt x="0" y="176783"/>
                </a:lnTo>
                <a:lnTo>
                  <a:pt x="0" y="0"/>
                </a:lnTo>
                <a:lnTo>
                  <a:pt x="548640" y="0"/>
                </a:lnTo>
                <a:lnTo>
                  <a:pt x="548640" y="176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07045" y="3547327"/>
            <a:ext cx="516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5042541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27120" y="4602479"/>
            <a:ext cx="547370" cy="177165"/>
          </a:xfrm>
          <a:custGeom>
            <a:avLst/>
            <a:gdLst/>
            <a:ahLst/>
            <a:cxnLst/>
            <a:rect l="l" t="t" r="r" b="b"/>
            <a:pathLst>
              <a:path w="547370" h="177164">
                <a:moveTo>
                  <a:pt x="547116" y="176783"/>
                </a:moveTo>
                <a:lnTo>
                  <a:pt x="0" y="176783"/>
                </a:lnTo>
                <a:lnTo>
                  <a:pt x="0" y="0"/>
                </a:lnTo>
                <a:lnTo>
                  <a:pt x="547116" y="0"/>
                </a:lnTo>
                <a:lnTo>
                  <a:pt x="547116" y="176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43369" y="4595803"/>
            <a:ext cx="5168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2075087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2258" y="5626012"/>
            <a:ext cx="202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1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000" spc="-3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18219" y="5626012"/>
            <a:ext cx="203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2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000" spc="-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6710" y="5626012"/>
            <a:ext cx="202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1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000" spc="-3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93935" y="5626012"/>
            <a:ext cx="203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2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000" spc="-3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9132" y="2407414"/>
            <a:ext cx="282130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200" dirty="0">
                <a:solidFill>
                  <a:srgbClr val="FFFFFF"/>
                </a:solidFill>
                <a:latin typeface="Trebuchet MS"/>
                <a:cs typeface="Trebuchet MS"/>
              </a:rPr>
              <a:t>QUATERS</a:t>
            </a:r>
            <a:r>
              <a:rPr sz="12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180" dirty="0">
                <a:solidFill>
                  <a:srgbClr val="FFFFFF"/>
                </a:solidFill>
                <a:latin typeface="Trebuchet MS"/>
                <a:cs typeface="Trebuchet MS"/>
              </a:rPr>
              <a:t>VS</a:t>
            </a: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185" dirty="0">
                <a:solidFill>
                  <a:srgbClr val="FFFFFF"/>
                </a:solidFill>
                <a:latin typeface="Trebuchet MS"/>
                <a:cs typeface="Trebuchet MS"/>
              </a:rPr>
              <a:t>TOTAL_SOLD_QTY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3923" y="2351532"/>
            <a:ext cx="4381500" cy="3510279"/>
          </a:xfrm>
          <a:custGeom>
            <a:avLst/>
            <a:gdLst/>
            <a:ahLst/>
            <a:cxnLst/>
            <a:rect l="l" t="t" r="r" b="b"/>
            <a:pathLst>
              <a:path w="4381500" h="3510279">
                <a:moveTo>
                  <a:pt x="0" y="0"/>
                </a:moveTo>
                <a:lnTo>
                  <a:pt x="4381500" y="0"/>
                </a:lnTo>
                <a:lnTo>
                  <a:pt x="4381500" y="3509771"/>
                </a:lnTo>
                <a:lnTo>
                  <a:pt x="0" y="3509771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F6A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03397" y="1999424"/>
            <a:ext cx="172466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204" dirty="0">
                <a:solidFill>
                  <a:srgbClr val="F6A11C"/>
                </a:solidFill>
                <a:latin typeface="Trebuchet MS"/>
                <a:cs typeface="Trebuchet MS"/>
              </a:rPr>
              <a:t>Insights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93572" y="2720403"/>
            <a:ext cx="4819650" cy="2130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marR="586105" indent="-283845">
              <a:lnSpc>
                <a:spcPct val="109700"/>
              </a:lnSpc>
              <a:spcBef>
                <a:spcPts val="90"/>
              </a:spcBef>
              <a:buSzPct val="55172"/>
              <a:buFont typeface="Symbol"/>
              <a:buChar char=""/>
              <a:tabLst>
                <a:tab pos="295910" algn="l"/>
                <a:tab pos="296545" algn="l"/>
              </a:tabLst>
            </a:pPr>
            <a:r>
              <a:rPr sz="1450" b="1" spc="20" dirty="0">
                <a:solidFill>
                  <a:srgbClr val="D1D4DB"/>
                </a:solidFill>
                <a:latin typeface="Leelawadee UI"/>
                <a:cs typeface="Leelawadee UI"/>
              </a:rPr>
              <a:t>The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highest total sold </a:t>
            </a:r>
            <a:r>
              <a:rPr sz="1450" b="1" spc="15" dirty="0" smtClean="0">
                <a:solidFill>
                  <a:srgbClr val="D1D4DB"/>
                </a:solidFill>
                <a:latin typeface="Leelawadee UI"/>
                <a:cs typeface="Leelawadee UI"/>
              </a:rPr>
              <a:t>quantity</a:t>
            </a:r>
            <a:r>
              <a:rPr lang="en-GB"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lang="en-GB" sz="1450" b="1" spc="15" dirty="0" smtClean="0">
                <a:solidFill>
                  <a:srgbClr val="D1D4DB"/>
                </a:solidFill>
                <a:latin typeface="Leelawadee UI"/>
                <a:cs typeface="Leelawadee UI"/>
              </a:rPr>
              <a:t>was </a:t>
            </a:r>
            <a:r>
              <a:rPr sz="1450" b="1" spc="10" dirty="0" smtClean="0">
                <a:solidFill>
                  <a:srgbClr val="D1D4DB"/>
                </a:solidFill>
                <a:latin typeface="Leelawadee UI"/>
                <a:cs typeface="Leelawadee UI"/>
              </a:rPr>
              <a:t>in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Q1, </a:t>
            </a:r>
            <a:r>
              <a:rPr sz="1450" b="1" spc="10" dirty="0">
                <a:solidFill>
                  <a:srgbClr val="D1D4DB"/>
                </a:solidFill>
                <a:latin typeface="Leelawadee UI"/>
                <a:cs typeface="Leelawadee UI"/>
              </a:rPr>
              <a:t>with </a:t>
            </a:r>
            <a:r>
              <a:rPr sz="1450" b="1" spc="-385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10" dirty="0">
                <a:solidFill>
                  <a:srgbClr val="D1D4DB"/>
                </a:solidFill>
                <a:latin typeface="Leelawadee UI"/>
                <a:cs typeface="Leelawadee UI"/>
              </a:rPr>
              <a:t>7,005,619</a:t>
            </a:r>
            <a:r>
              <a:rPr sz="1450" b="1" spc="35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10" dirty="0">
                <a:solidFill>
                  <a:srgbClr val="D1D4DB"/>
                </a:solidFill>
                <a:latin typeface="Leelawadee UI"/>
                <a:cs typeface="Leelawadee UI"/>
              </a:rPr>
              <a:t>units.</a:t>
            </a:r>
            <a:endParaRPr sz="1450" dirty="0">
              <a:latin typeface="Leelawadee UI"/>
              <a:cs typeface="Leelawadee UI"/>
            </a:endParaRPr>
          </a:p>
          <a:p>
            <a:pPr marL="295910" marR="29209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  <a:tab pos="296545" algn="l"/>
              </a:tabLst>
            </a:pPr>
            <a:r>
              <a:rPr sz="1450" b="1" spc="20" dirty="0">
                <a:solidFill>
                  <a:srgbClr val="D1D4DB"/>
                </a:solidFill>
                <a:latin typeface="Leelawadee UI"/>
                <a:cs typeface="Leelawadee UI"/>
              </a:rPr>
              <a:t>These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insights highlight </a:t>
            </a:r>
            <a:r>
              <a:rPr sz="1450" b="1" spc="20" dirty="0">
                <a:solidFill>
                  <a:srgbClr val="D1D4DB"/>
                </a:solidFill>
                <a:latin typeface="Leelawadee UI"/>
                <a:cs typeface="Leelawadee UI"/>
              </a:rPr>
              <a:t>a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seasonal </a:t>
            </a:r>
            <a:r>
              <a:rPr sz="1450" b="1" spc="10" dirty="0">
                <a:solidFill>
                  <a:srgbClr val="D1D4DB"/>
                </a:solidFill>
                <a:latin typeface="Leelawadee UI"/>
                <a:cs typeface="Leelawadee UI"/>
              </a:rPr>
              <a:t>variation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in </a:t>
            </a:r>
            <a:r>
              <a:rPr sz="1450" b="1" spc="20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sales,</a:t>
            </a:r>
            <a:r>
              <a:rPr sz="1450" b="1" spc="-20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with </a:t>
            </a:r>
            <a:r>
              <a:rPr sz="1450" b="1" spc="25" dirty="0">
                <a:solidFill>
                  <a:srgbClr val="D1D4DB"/>
                </a:solidFill>
                <a:latin typeface="Leelawadee UI"/>
                <a:cs typeface="Leelawadee UI"/>
              </a:rPr>
              <a:t>Q1</a:t>
            </a:r>
            <a:r>
              <a:rPr sz="1450" b="1" spc="-5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20" dirty="0">
                <a:solidFill>
                  <a:srgbClr val="D1D4DB"/>
                </a:solidFill>
                <a:latin typeface="Leelawadee UI"/>
                <a:cs typeface="Leelawadee UI"/>
              </a:rPr>
              <a:t>and</a:t>
            </a:r>
            <a:r>
              <a:rPr sz="1450" b="1" spc="5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Q2</a:t>
            </a:r>
            <a:r>
              <a:rPr sz="1450" b="1" spc="10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being</a:t>
            </a:r>
            <a:r>
              <a:rPr sz="1450" b="1" spc="5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20" dirty="0">
                <a:solidFill>
                  <a:srgbClr val="D1D4DB"/>
                </a:solidFill>
                <a:latin typeface="Leelawadee UI"/>
                <a:cs typeface="Leelawadee UI"/>
              </a:rPr>
              <a:t>the</a:t>
            </a:r>
            <a:r>
              <a:rPr sz="1450" b="1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strongest</a:t>
            </a:r>
            <a:r>
              <a:rPr sz="1450" b="1" spc="-25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quarters </a:t>
            </a:r>
            <a:r>
              <a:rPr sz="1450" b="1" spc="-385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20" dirty="0">
                <a:solidFill>
                  <a:srgbClr val="D1D4DB"/>
                </a:solidFill>
                <a:latin typeface="Leelawadee UI"/>
                <a:cs typeface="Leelawadee UI"/>
              </a:rPr>
              <a:t>and</a:t>
            </a:r>
            <a:r>
              <a:rPr sz="1450" b="1" spc="-15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25" dirty="0">
                <a:solidFill>
                  <a:srgbClr val="D1D4DB"/>
                </a:solidFill>
                <a:latin typeface="Leelawadee UI"/>
                <a:cs typeface="Leelawadee UI"/>
              </a:rPr>
              <a:t>Q3</a:t>
            </a:r>
            <a:r>
              <a:rPr sz="1450" b="1" spc="10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being</a:t>
            </a:r>
            <a:r>
              <a:rPr sz="1450" b="1" spc="5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the weakest.</a:t>
            </a:r>
            <a:endParaRPr sz="1450" dirty="0">
              <a:latin typeface="Leelawadee UI"/>
              <a:cs typeface="Leelawadee UI"/>
            </a:endParaRPr>
          </a:p>
          <a:p>
            <a:pPr marL="295910" marR="5080" indent="-283845">
              <a:lnSpc>
                <a:spcPct val="109300"/>
              </a:lnSpc>
              <a:spcBef>
                <a:spcPts val="665"/>
              </a:spcBef>
              <a:buSzPct val="55172"/>
              <a:buFont typeface="Symbol"/>
              <a:buChar char=""/>
              <a:tabLst>
                <a:tab pos="295910" algn="l"/>
                <a:tab pos="296545" algn="l"/>
              </a:tabLst>
            </a:pP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This</a:t>
            </a:r>
            <a:r>
              <a:rPr sz="1450" b="1" spc="-5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information</a:t>
            </a:r>
            <a:r>
              <a:rPr sz="1450" b="1" spc="-35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is</a:t>
            </a:r>
            <a:r>
              <a:rPr sz="1450" b="1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valuable</a:t>
            </a:r>
            <a:r>
              <a:rPr sz="1450" b="1" spc="-15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for</a:t>
            </a:r>
            <a:r>
              <a:rPr sz="1450" b="1" spc="-10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planning</a:t>
            </a:r>
            <a:r>
              <a:rPr sz="1450" b="1" spc="-10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inventory </a:t>
            </a:r>
            <a:r>
              <a:rPr sz="1450" b="1" spc="-385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20" dirty="0">
                <a:solidFill>
                  <a:srgbClr val="D1D4DB"/>
                </a:solidFill>
                <a:latin typeface="Leelawadee UI"/>
                <a:cs typeface="Leelawadee UI"/>
              </a:rPr>
              <a:t>and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marketing </a:t>
            </a:r>
            <a:r>
              <a:rPr sz="1450" b="1" spc="10" dirty="0">
                <a:solidFill>
                  <a:srgbClr val="D1D4DB"/>
                </a:solidFill>
                <a:latin typeface="Leelawadee UI"/>
                <a:cs typeface="Leelawadee UI"/>
              </a:rPr>
              <a:t>strategies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to </a:t>
            </a:r>
            <a:r>
              <a:rPr sz="1450" b="1" spc="10" dirty="0">
                <a:solidFill>
                  <a:srgbClr val="D1D4DB"/>
                </a:solidFill>
                <a:latin typeface="Leelawadee UI"/>
                <a:cs typeface="Leelawadee UI"/>
              </a:rPr>
              <a:t>align </a:t>
            </a:r>
            <a:r>
              <a:rPr sz="1450" b="1" spc="15" dirty="0">
                <a:solidFill>
                  <a:srgbClr val="D1D4DB"/>
                </a:solidFill>
                <a:latin typeface="Leelawadee UI"/>
                <a:cs typeface="Leelawadee UI"/>
              </a:rPr>
              <a:t>with seasonal </a:t>
            </a:r>
            <a:r>
              <a:rPr sz="1450" b="1" spc="20" dirty="0">
                <a:solidFill>
                  <a:srgbClr val="D1D4DB"/>
                </a:solidFill>
                <a:latin typeface="Leelawadee UI"/>
                <a:cs typeface="Leelawadee UI"/>
              </a:rPr>
              <a:t> </a:t>
            </a:r>
            <a:r>
              <a:rPr sz="1450" b="1" spc="25" dirty="0" smtClean="0">
                <a:solidFill>
                  <a:srgbClr val="D1D4DB"/>
                </a:solidFill>
                <a:latin typeface="Leelawadee UI"/>
                <a:cs typeface="Leelawadee UI"/>
              </a:rPr>
              <a:t>demand</a:t>
            </a:r>
            <a:r>
              <a:rPr lang="en-GB" sz="1450" b="1" spc="25" dirty="0" smtClean="0">
                <a:solidFill>
                  <a:srgbClr val="D1D4DB"/>
                </a:solidFill>
                <a:latin typeface="Leelawadee UI"/>
                <a:cs typeface="Leelawadee UI"/>
              </a:rPr>
              <a:t>.</a:t>
            </a:r>
            <a:endParaRPr sz="1450" dirty="0">
              <a:latin typeface="Leelawadee UI"/>
              <a:cs typeface="Leelawadee U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73134" y="246090"/>
            <a:ext cx="697991" cy="6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8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8286" y="1050123"/>
            <a:ext cx="2368639" cy="1205242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66795" y="1050121"/>
            <a:ext cx="2045753" cy="1205243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Project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155" y="2949262"/>
            <a:ext cx="3206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Atliq</a:t>
            </a:r>
            <a:r>
              <a:rPr lang="en-GB" dirty="0" smtClean="0"/>
              <a:t> hardware is </a:t>
            </a:r>
          </a:p>
          <a:p>
            <a:r>
              <a:rPr lang="en-GB" dirty="0" smtClean="0"/>
              <a:t>A leading hardware company</a:t>
            </a:r>
          </a:p>
          <a:p>
            <a:r>
              <a:rPr lang="en-GB" dirty="0" smtClean="0"/>
              <a:t>Specializing in PC’s </a:t>
            </a:r>
            <a:r>
              <a:rPr lang="en-GB" dirty="0" err="1" smtClean="0"/>
              <a:t>printers,mice</a:t>
            </a:r>
            <a:r>
              <a:rPr lang="en-GB" dirty="0" smtClean="0"/>
              <a:t>,</a:t>
            </a:r>
          </a:p>
          <a:p>
            <a:r>
              <a:rPr lang="en-GB" dirty="0" smtClean="0"/>
              <a:t>And computers with a global reach.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488286" y="2949262"/>
            <a:ext cx="32068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Atliq</a:t>
            </a:r>
            <a:r>
              <a:rPr lang="en-GB" dirty="0" smtClean="0"/>
              <a:t> hardware is </a:t>
            </a:r>
          </a:p>
          <a:p>
            <a:r>
              <a:rPr lang="en-GB" dirty="0"/>
              <a:t>a</a:t>
            </a:r>
            <a:r>
              <a:rPr lang="en-GB" dirty="0" smtClean="0"/>
              <a:t> leading hardware </a:t>
            </a:r>
            <a:r>
              <a:rPr lang="en-GB" dirty="0" err="1" smtClean="0"/>
              <a:t>producer,faced</a:t>
            </a:r>
            <a:r>
              <a:rPr lang="en-GB" dirty="0" smtClean="0"/>
              <a:t> a critical challenge.</a:t>
            </a:r>
          </a:p>
          <a:p>
            <a:r>
              <a:rPr lang="en-GB" dirty="0" smtClean="0"/>
              <a:t>They need quick and data informed decision to stay competitive in this emerging market.</a:t>
            </a:r>
          </a:p>
          <a:p>
            <a:r>
              <a:rPr lang="en-GB" dirty="0" smtClean="0"/>
              <a:t>The management noticed that they were missing some </a:t>
            </a:r>
            <a:r>
              <a:rPr lang="en-GB" dirty="0" err="1" smtClean="0"/>
              <a:t>crusial</a:t>
            </a:r>
            <a:r>
              <a:rPr lang="en-GB" dirty="0" smtClean="0"/>
              <a:t> insights for strategic moves.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594500" y="2856964"/>
            <a:ext cx="3206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this project I will be working on a dataset related to consumer goods. </a:t>
            </a:r>
          </a:p>
          <a:p>
            <a:r>
              <a:rPr lang="en-GB" dirty="0" smtClean="0"/>
              <a:t>The goal is very simple. We need to answer 10 AD-HOC queries using SQL queries.</a:t>
            </a:r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>
            <a:off x="4007473" y="2949262"/>
            <a:ext cx="480813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4007473" y="4055283"/>
            <a:ext cx="480813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4007473" y="5121105"/>
            <a:ext cx="480813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84781" y="2949262"/>
            <a:ext cx="480813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8111004" y="2949262"/>
            <a:ext cx="480813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8130861" y="3680234"/>
            <a:ext cx="480813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25187" y="1050122"/>
            <a:ext cx="2588652" cy="1287887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45200" y="1370899"/>
            <a:ext cx="236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ATLIQ BUSINESS MODEL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3286" y="225165"/>
            <a:ext cx="697991" cy="6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2389631" y="209151"/>
            <a:ext cx="7528559" cy="423193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15240" algn="ctr">
              <a:lnSpc>
                <a:spcPts val="3260"/>
              </a:lnSpc>
            </a:pPr>
            <a:r>
              <a:rPr lang="en-GB" sz="2800" spc="240" dirty="0" smtClean="0">
                <a:solidFill>
                  <a:schemeClr val="bg1"/>
                </a:solidFill>
              </a:rPr>
              <a:t>AD_HOC-REQUEST:9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7591" y="933610"/>
            <a:ext cx="6010910" cy="12420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R="23495">
              <a:lnSpc>
                <a:spcPct val="100000"/>
              </a:lnSpc>
              <a:spcBef>
                <a:spcPts val="925"/>
              </a:spcBef>
            </a:pPr>
            <a:r>
              <a:rPr sz="1650" spc="55" dirty="0">
                <a:solidFill>
                  <a:srgbClr val="FFFFFF"/>
                </a:solidFill>
                <a:latin typeface="Trebuchet MS"/>
                <a:cs typeface="Trebuchet MS"/>
              </a:rPr>
              <a:t>QUESTION:</a:t>
            </a:r>
            <a:endParaRPr sz="165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830"/>
              </a:spcBef>
            </a:pPr>
            <a:r>
              <a:rPr sz="1650" spc="-1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channel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helped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bring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gross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20" dirty="0">
                <a:solidFill>
                  <a:srgbClr val="FFFFFF"/>
                </a:solidFill>
                <a:latin typeface="Trebuchet MS"/>
                <a:cs typeface="Trebuchet MS"/>
              </a:rPr>
              <a:t>fiscal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year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2021 </a:t>
            </a:r>
            <a:r>
              <a:rPr sz="1650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percentage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contribution? 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650" spc="-135" dirty="0">
                <a:solidFill>
                  <a:srgbClr val="FFFFFF"/>
                </a:solidFill>
                <a:latin typeface="Trebuchet MS"/>
                <a:cs typeface="Trebuchet MS"/>
              </a:rPr>
              <a:t>final 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output 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contains </a:t>
            </a:r>
            <a:r>
              <a:rPr sz="1650" spc="-85" dirty="0">
                <a:solidFill>
                  <a:srgbClr val="FFFFFF"/>
                </a:solidFill>
                <a:latin typeface="Trebuchet MS"/>
                <a:cs typeface="Trebuchet MS"/>
              </a:rPr>
              <a:t>these 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30" dirty="0">
                <a:solidFill>
                  <a:srgbClr val="FFFFFF"/>
                </a:solidFill>
                <a:latin typeface="Trebuchet MS"/>
                <a:cs typeface="Trebuchet MS"/>
              </a:rPr>
              <a:t>fields,</a:t>
            </a:r>
            <a:r>
              <a:rPr sz="165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channel</a:t>
            </a: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gross_sales_mln</a:t>
            </a: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percentage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3113" y="2570317"/>
            <a:ext cx="269303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55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44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50" spc="1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00515" y="2638010"/>
            <a:ext cx="171767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6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450" spc="-2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450" spc="-254" dirty="0">
                <a:solidFill>
                  <a:srgbClr val="FFFFFF"/>
                </a:solidFill>
                <a:latin typeface="Trebuchet MS"/>
                <a:cs typeface="Trebuchet MS"/>
              </a:rPr>
              <a:t>tp</a:t>
            </a:r>
            <a:r>
              <a:rPr sz="4450" spc="-2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450" spc="-2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067" y="3626639"/>
            <a:ext cx="5196839" cy="27355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7698" y="3435606"/>
            <a:ext cx="3895343" cy="20406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98892" y="209151"/>
            <a:ext cx="697991" cy="6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09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2870486" y="200978"/>
            <a:ext cx="6377940" cy="937436"/>
          </a:xfrm>
          <a:prstGeom prst="rect">
            <a:avLst/>
          </a:prstGeom>
          <a:solidFill>
            <a:srgbClr val="FFFFFF"/>
          </a:solidFill>
          <a:ln w="25907">
            <a:solidFill>
              <a:srgbClr val="3F3F3F"/>
            </a:solidFill>
          </a:ln>
        </p:spPr>
        <p:txBody>
          <a:bodyPr vert="horz" wrap="square" lIns="0" tIns="28829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12700" algn="ctr">
              <a:spcBef>
                <a:spcPts val="2270"/>
              </a:spcBef>
            </a:pPr>
            <a:r>
              <a:rPr lang="en-GB" spc="160" dirty="0" smtClean="0">
                <a:solidFill>
                  <a:schemeClr val="bg1"/>
                </a:solidFill>
              </a:rPr>
              <a:t>VISUALS</a:t>
            </a:r>
            <a:r>
              <a:rPr lang="en-GB" spc="195" dirty="0" smtClean="0">
                <a:solidFill>
                  <a:schemeClr val="bg1"/>
                </a:solidFill>
              </a:rPr>
              <a:t> </a:t>
            </a:r>
            <a:r>
              <a:rPr lang="en-GB" spc="-50" dirty="0" smtClean="0">
                <a:solidFill>
                  <a:schemeClr val="bg1"/>
                </a:solidFill>
              </a:rPr>
              <a:t>9</a:t>
            </a:r>
            <a:endParaRPr lang="en-GB" spc="-50" dirty="0">
              <a:solidFill>
                <a:schemeClr val="bg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1" y="2884869"/>
            <a:ext cx="3852286" cy="25242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15767" y="4401311"/>
            <a:ext cx="728980" cy="16094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55"/>
              </a:spcBef>
            </a:pP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000" spc="-3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000" spc="-30" dirty="0">
                <a:solidFill>
                  <a:srgbClr val="FFFFFF"/>
                </a:solidFill>
                <a:latin typeface="Trebuchet MS"/>
                <a:cs typeface="Trebuchet MS"/>
              </a:rPr>
              <a:t>41</a:t>
            </a:r>
            <a:r>
              <a:rPr sz="1000" spc="-16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1000" spc="-15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0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20" dirty="0" smtClean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1000" spc="70" dirty="0" smtClean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9116" y="3890772"/>
            <a:ext cx="728980" cy="16094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55"/>
              </a:spcBef>
            </a:pP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000" spc="-3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1000" spc="-3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1000" spc="-1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000" spc="-4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1000" spc="-15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0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20" dirty="0" smtClean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000" spc="70" dirty="0" smtClean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91283" y="3136392"/>
            <a:ext cx="481965" cy="323215"/>
          </a:xfrm>
          <a:custGeom>
            <a:avLst/>
            <a:gdLst/>
            <a:ahLst/>
            <a:cxnLst/>
            <a:rect l="l" t="t" r="r" b="b"/>
            <a:pathLst>
              <a:path w="481964" h="323214">
                <a:moveTo>
                  <a:pt x="481583" y="323088"/>
                </a:moveTo>
                <a:lnTo>
                  <a:pt x="0" y="323088"/>
                </a:lnTo>
                <a:lnTo>
                  <a:pt x="0" y="0"/>
                </a:lnTo>
                <a:lnTo>
                  <a:pt x="481583" y="0"/>
                </a:lnTo>
                <a:lnTo>
                  <a:pt x="481583" y="3230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91283" y="3136392"/>
            <a:ext cx="481965" cy="1625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698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55"/>
              </a:spcBef>
            </a:pP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000" spc="-3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1000" spc="-3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000" spc="-15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1000" spc="-4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sz="1000" spc="-150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1283" y="3298677"/>
            <a:ext cx="481965" cy="14106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33985">
              <a:lnSpc>
                <a:spcPts val="1120"/>
              </a:lnSpc>
            </a:pPr>
            <a:r>
              <a:rPr sz="1000" spc="10" dirty="0" smtClean="0">
                <a:solidFill>
                  <a:srgbClr val="FFFFFF"/>
                </a:solidFill>
                <a:latin typeface="Trebuchet MS"/>
                <a:cs typeface="Trebuchet MS"/>
              </a:rPr>
              <a:t>1%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3775" y="2480593"/>
            <a:ext cx="230568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5" dirty="0">
                <a:solidFill>
                  <a:srgbClr val="FFFFFF"/>
                </a:solidFill>
                <a:latin typeface="Trebuchet MS"/>
                <a:cs typeface="Trebuchet MS"/>
              </a:rPr>
              <a:t>channel</a:t>
            </a:r>
            <a:r>
              <a:rPr sz="115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50" b="1" spc="5" dirty="0">
                <a:solidFill>
                  <a:srgbClr val="FFFFFF"/>
                </a:solidFill>
                <a:latin typeface="Trebuchet MS"/>
                <a:cs typeface="Trebuchet MS"/>
              </a:rPr>
              <a:t>gross_sales</a:t>
            </a:r>
            <a:r>
              <a:rPr sz="115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50" b="1" spc="15" dirty="0">
                <a:solidFill>
                  <a:srgbClr val="FFFFFF"/>
                </a:solidFill>
                <a:latin typeface="Trebuchet MS"/>
                <a:cs typeface="Trebuchet MS"/>
              </a:rPr>
              <a:t>contribution</a:t>
            </a:r>
            <a:endParaRPr sz="115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0095" y="5701284"/>
            <a:ext cx="79247" cy="8229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19514" y="5642843"/>
            <a:ext cx="423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" spc="-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000" spc="-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000" spc="-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spc="-9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000" spc="-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1220" y="5701284"/>
            <a:ext cx="83819" cy="8229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232143" y="5642843"/>
            <a:ext cx="354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000" spc="-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" spc="-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000" spc="-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89860" y="5701284"/>
            <a:ext cx="79248" cy="8229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777697" y="5642843"/>
            <a:ext cx="6019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000" spc="-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000" spc="-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000" spc="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spc="-70" dirty="0">
                <a:solidFill>
                  <a:srgbClr val="FFFFFF"/>
                </a:solidFill>
                <a:latin typeface="Trebuchet MS"/>
                <a:cs typeface="Trebuchet MS"/>
              </a:rPr>
              <a:t>ib</a:t>
            </a:r>
            <a:r>
              <a:rPr sz="1000" spc="-5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000" spc="-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000" spc="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/>
          </p:cNvSpPr>
          <p:nvPr/>
        </p:nvSpPr>
        <p:spPr>
          <a:xfrm>
            <a:off x="5411750" y="2563450"/>
            <a:ext cx="4872990" cy="3200748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95910" marR="396875" indent="-283845">
              <a:lnSpc>
                <a:spcPct val="109700"/>
              </a:lnSpc>
              <a:spcBef>
                <a:spcPts val="235"/>
              </a:spcBef>
              <a:buSzPct val="55172"/>
              <a:buFont typeface="Symbol"/>
              <a:buChar char=""/>
              <a:tabLst>
                <a:tab pos="295910" algn="l"/>
                <a:tab pos="296545" algn="l"/>
              </a:tabLst>
            </a:pP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The</a:t>
            </a:r>
            <a:r>
              <a:rPr lang="en-GB" sz="1450" spc="-1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"Retailer"</a:t>
            </a:r>
            <a:r>
              <a:rPr lang="en-GB" sz="1450" spc="-3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channel</a:t>
            </a:r>
            <a:r>
              <a:rPr lang="en-GB" sz="1450" spc="-1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accounts</a:t>
            </a:r>
            <a:r>
              <a:rPr lang="en-GB" sz="145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for</a:t>
            </a:r>
            <a:r>
              <a:rPr lang="en-GB" sz="1450" spc="-1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the</a:t>
            </a:r>
            <a:r>
              <a:rPr lang="en-GB" sz="145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majority</a:t>
            </a:r>
            <a:r>
              <a:rPr lang="en-GB" sz="1450" spc="-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of </a:t>
            </a:r>
            <a:r>
              <a:rPr lang="en-GB" sz="1450" spc="-38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sales,</a:t>
            </a:r>
            <a:r>
              <a:rPr lang="en-GB" sz="1450" spc="-3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contributing</a:t>
            </a:r>
            <a:r>
              <a:rPr lang="en-GB" sz="1450" spc="-1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to</a:t>
            </a:r>
            <a:r>
              <a:rPr lang="en-GB" sz="1450" spc="-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20" dirty="0" smtClean="0">
                <a:solidFill>
                  <a:srgbClr val="FFFFFF"/>
                </a:solidFill>
                <a:latin typeface="Leelawadee UI"/>
                <a:cs typeface="Leelawadee UI"/>
              </a:rPr>
              <a:t>73.22%</a:t>
            </a:r>
            <a:r>
              <a:rPr lang="en-GB" sz="1450" spc="-1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of</a:t>
            </a:r>
            <a:r>
              <a:rPr lang="en-GB" sz="145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gross</a:t>
            </a:r>
            <a:r>
              <a:rPr lang="en-GB" sz="1450" spc="-2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sales.</a:t>
            </a:r>
            <a:endParaRPr lang="en-GB" sz="1450" dirty="0" smtClean="0">
              <a:latin typeface="Leelawadee UI"/>
              <a:cs typeface="Leelawadee UI"/>
            </a:endParaRPr>
          </a:p>
          <a:p>
            <a:pPr marL="295910" marR="560705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  <a:tab pos="296545" algn="l"/>
              </a:tabLst>
            </a:pP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The</a:t>
            </a:r>
            <a:r>
              <a:rPr lang="en-GB" sz="1450" spc="-1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"Direct"</a:t>
            </a:r>
            <a:r>
              <a:rPr lang="en-GB" sz="1450" spc="-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channel</a:t>
            </a:r>
            <a:r>
              <a:rPr lang="en-GB" sz="1450" spc="-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also</a:t>
            </a:r>
            <a:r>
              <a:rPr lang="en-GB" sz="1450" spc="-1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plays</a:t>
            </a:r>
            <a:r>
              <a:rPr lang="en-GB" sz="1450" spc="2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a</a:t>
            </a:r>
            <a:r>
              <a:rPr lang="en-GB" sz="1450" spc="-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significant</a:t>
            </a:r>
            <a:r>
              <a:rPr lang="en-GB" sz="145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role, </a:t>
            </a:r>
            <a:r>
              <a:rPr lang="en-GB" sz="1450" spc="-38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representing</a:t>
            </a:r>
            <a:r>
              <a:rPr lang="en-GB" sz="1450" spc="-3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20" dirty="0" smtClean="0">
                <a:solidFill>
                  <a:srgbClr val="FFFFFF"/>
                </a:solidFill>
                <a:latin typeface="Leelawadee UI"/>
                <a:cs typeface="Leelawadee UI"/>
              </a:rPr>
              <a:t>15.47%</a:t>
            </a:r>
            <a:r>
              <a:rPr lang="en-GB" sz="1450" spc="-1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of</a:t>
            </a:r>
            <a:r>
              <a:rPr lang="en-GB" sz="145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gross</a:t>
            </a:r>
            <a:r>
              <a:rPr lang="en-GB" sz="1450" spc="-2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sales.</a:t>
            </a:r>
            <a:endParaRPr lang="en-GB" sz="1450" dirty="0" smtClean="0">
              <a:latin typeface="Leelawadee UI"/>
              <a:cs typeface="Leelawadee UI"/>
            </a:endParaRPr>
          </a:p>
          <a:p>
            <a:pPr marL="295910" marR="114935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  <a:tab pos="296545" algn="l"/>
              </a:tabLst>
            </a:pP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The</a:t>
            </a:r>
            <a:r>
              <a:rPr lang="en-GB" sz="1450" spc="-1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"Distributor"</a:t>
            </a:r>
            <a:r>
              <a:rPr lang="en-GB" sz="1450" spc="-3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channel</a:t>
            </a:r>
            <a:r>
              <a:rPr lang="en-GB" sz="1450" spc="-1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contributes</a:t>
            </a:r>
            <a:r>
              <a:rPr lang="en-GB" sz="1450" spc="-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20" dirty="0" smtClean="0">
                <a:solidFill>
                  <a:srgbClr val="FFFFFF"/>
                </a:solidFill>
                <a:latin typeface="Leelawadee UI"/>
                <a:cs typeface="Leelawadee UI"/>
              </a:rPr>
              <a:t>11.31%</a:t>
            </a:r>
            <a:r>
              <a:rPr lang="en-GB" sz="1450" spc="-1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of</a:t>
            </a:r>
            <a:r>
              <a:rPr lang="en-GB" sz="145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gross </a:t>
            </a:r>
            <a:r>
              <a:rPr lang="en-GB" sz="1450" spc="-38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sales.</a:t>
            </a:r>
            <a:endParaRPr lang="en-GB" sz="1450" dirty="0" smtClean="0">
              <a:latin typeface="Leelawadee UI"/>
              <a:cs typeface="Leelawadee UI"/>
            </a:endParaRPr>
          </a:p>
          <a:p>
            <a:pPr marL="295910" marR="5080" indent="-283845">
              <a:lnSpc>
                <a:spcPct val="109700"/>
              </a:lnSpc>
              <a:spcBef>
                <a:spcPts val="645"/>
              </a:spcBef>
              <a:buSzPct val="55172"/>
              <a:buFont typeface="Symbol"/>
              <a:buChar char=""/>
              <a:tabLst>
                <a:tab pos="295910" algn="l"/>
                <a:tab pos="296545" algn="l"/>
              </a:tabLst>
            </a:pPr>
            <a:r>
              <a:rPr lang="en-GB" sz="1450" spc="20" dirty="0" smtClean="0">
                <a:solidFill>
                  <a:srgbClr val="FFFFFF"/>
                </a:solidFill>
                <a:latin typeface="Leelawadee UI"/>
                <a:cs typeface="Leelawadee UI"/>
              </a:rPr>
              <a:t>A</a:t>
            </a:r>
            <a:r>
              <a:rPr lang="en-GB" sz="145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significant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focus</a:t>
            </a:r>
            <a:r>
              <a:rPr lang="en-GB" sz="1450" spc="-1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20" dirty="0" smtClean="0">
                <a:solidFill>
                  <a:srgbClr val="FFFFFF"/>
                </a:solidFill>
                <a:latin typeface="Leelawadee UI"/>
                <a:cs typeface="Leelawadee UI"/>
              </a:rPr>
              <a:t>on</a:t>
            </a:r>
            <a:r>
              <a:rPr lang="en-GB" sz="1450" spc="-1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the</a:t>
            </a:r>
            <a:r>
              <a:rPr lang="en-GB" sz="1450" spc="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"Retailer"</a:t>
            </a:r>
            <a:r>
              <a:rPr lang="en-GB" sz="1450" spc="-1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channel</a:t>
            </a:r>
            <a:r>
              <a:rPr lang="en-GB" sz="1450" spc="-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suggests</a:t>
            </a:r>
            <a:r>
              <a:rPr lang="en-GB" sz="1450" spc="-3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5" dirty="0" smtClean="0">
                <a:solidFill>
                  <a:srgbClr val="FFFFFF"/>
                </a:solidFill>
                <a:latin typeface="Leelawadee UI"/>
                <a:cs typeface="Leelawadee UI"/>
              </a:rPr>
              <a:t>it </a:t>
            </a:r>
            <a:r>
              <a:rPr lang="en-GB" sz="1450" spc="-38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is</a:t>
            </a:r>
            <a:r>
              <a:rPr lang="en-GB" sz="1450" spc="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the</a:t>
            </a:r>
            <a:r>
              <a:rPr lang="en-GB" sz="145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primary</a:t>
            </a:r>
            <a:r>
              <a:rPr lang="en-GB" sz="1450" spc="-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revenue</a:t>
            </a:r>
            <a:r>
              <a:rPr lang="en-GB" sz="1450" spc="-1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driver.</a:t>
            </a:r>
            <a:endParaRPr lang="en-GB" sz="1450" dirty="0" smtClean="0">
              <a:latin typeface="Leelawadee UI"/>
              <a:cs typeface="Leelawadee UI"/>
            </a:endParaRPr>
          </a:p>
          <a:p>
            <a:pPr marL="295910" marR="171450" indent="-283845">
              <a:lnSpc>
                <a:spcPct val="109700"/>
              </a:lnSpc>
              <a:spcBef>
                <a:spcPts val="660"/>
              </a:spcBef>
              <a:buSzPct val="55172"/>
              <a:buFont typeface="Symbol"/>
              <a:buChar char=""/>
              <a:tabLst>
                <a:tab pos="295910" algn="l"/>
                <a:tab pos="296545" algn="l"/>
              </a:tabLst>
            </a:pP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Diversification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and </a:t>
            </a:r>
            <a:r>
              <a:rPr lang="en-GB" sz="1450" spc="20" dirty="0" smtClean="0">
                <a:solidFill>
                  <a:srgbClr val="FFFFFF"/>
                </a:solidFill>
                <a:latin typeface="Leelawadee UI"/>
                <a:cs typeface="Leelawadee UI"/>
              </a:rPr>
              <a:t>growth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opportunities </a:t>
            </a:r>
            <a:r>
              <a:rPr lang="en-GB" sz="1450" spc="20" dirty="0" smtClean="0">
                <a:solidFill>
                  <a:srgbClr val="FFFFFF"/>
                </a:solidFill>
                <a:latin typeface="Leelawadee UI"/>
                <a:cs typeface="Leelawadee UI"/>
              </a:rPr>
              <a:t>may be </a:t>
            </a:r>
            <a:r>
              <a:rPr lang="en-GB" sz="1450" spc="2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explored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in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the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"Direct"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and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"Distributor" channels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to </a:t>
            </a:r>
            <a:r>
              <a:rPr lang="en-GB" sz="1450" spc="-38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further</a:t>
            </a:r>
            <a:r>
              <a:rPr lang="en-GB" sz="1450" spc="-15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5" dirty="0" smtClean="0">
                <a:solidFill>
                  <a:srgbClr val="FFFFFF"/>
                </a:solidFill>
                <a:latin typeface="Leelawadee UI"/>
                <a:cs typeface="Leelawadee UI"/>
              </a:rPr>
              <a:t>maximize</a:t>
            </a:r>
            <a:r>
              <a:rPr lang="en-GB" sz="1450" spc="-30" dirty="0" smtClean="0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lang="en-GB" sz="1450" spc="10" dirty="0" smtClean="0">
                <a:solidFill>
                  <a:srgbClr val="FFFFFF"/>
                </a:solidFill>
                <a:latin typeface="Leelawadee UI"/>
                <a:cs typeface="Leelawadee UI"/>
              </a:rPr>
              <a:t>sales.</a:t>
            </a:r>
            <a:endParaRPr lang="en-GB" sz="1450" dirty="0">
              <a:latin typeface="Leelawadee UI"/>
              <a:cs typeface="Leelawadee U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98892" y="200978"/>
            <a:ext cx="697991" cy="658367"/>
          </a:xfrm>
          <a:prstGeom prst="rect">
            <a:avLst/>
          </a:prstGeom>
        </p:spPr>
      </p:pic>
      <p:sp>
        <p:nvSpPr>
          <p:cNvPr id="18" name="object 5"/>
          <p:cNvSpPr txBox="1"/>
          <p:nvPr/>
        </p:nvSpPr>
        <p:spPr>
          <a:xfrm>
            <a:off x="6397473" y="1776378"/>
            <a:ext cx="256622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spc="650" dirty="0" smtClean="0">
                <a:solidFill>
                  <a:srgbClr val="FFFFFF"/>
                </a:solidFill>
                <a:latin typeface="Trebuchet MS"/>
                <a:cs typeface="Trebuchet MS"/>
              </a:rPr>
              <a:t>INSIGHTS</a:t>
            </a:r>
            <a:endParaRPr sz="3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80048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891283" y="289996"/>
            <a:ext cx="7528559" cy="423193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13335" algn="ctr">
              <a:lnSpc>
                <a:spcPts val="3260"/>
              </a:lnSpc>
            </a:pPr>
            <a:r>
              <a:rPr lang="en-GB" sz="2800" spc="229" dirty="0" smtClean="0">
                <a:solidFill>
                  <a:schemeClr val="bg1"/>
                </a:solidFill>
              </a:rPr>
              <a:t>AD_HOC-REQUEST:10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651" y="1154408"/>
            <a:ext cx="5848350" cy="12420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25"/>
              </a:spcBef>
            </a:pPr>
            <a:r>
              <a:rPr sz="1650" spc="55" dirty="0">
                <a:solidFill>
                  <a:srgbClr val="FFFFFF"/>
                </a:solidFill>
                <a:latin typeface="Trebuchet MS"/>
                <a:cs typeface="Trebuchet MS"/>
              </a:rPr>
              <a:t>QUESTION:</a:t>
            </a:r>
            <a:endParaRPr sz="1650" dirty="0">
              <a:latin typeface="Trebuchet MS"/>
              <a:cs typeface="Trebuchet MS"/>
            </a:endParaRPr>
          </a:p>
          <a:p>
            <a:pPr marL="12700" marR="5080" indent="114300">
              <a:lnSpc>
                <a:spcPct val="100000"/>
              </a:lnSpc>
              <a:spcBef>
                <a:spcPts val="830"/>
              </a:spcBef>
            </a:pP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Get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Top 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3 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products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650" spc="-114" dirty="0">
                <a:solidFill>
                  <a:srgbClr val="FFFFFF"/>
                </a:solidFill>
                <a:latin typeface="Trebuchet MS"/>
                <a:cs typeface="Trebuchet MS"/>
              </a:rPr>
              <a:t>each 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division 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1650" spc="-135" dirty="0">
                <a:solidFill>
                  <a:srgbClr val="FFFFFF"/>
                </a:solidFill>
                <a:latin typeface="Trebuchet MS"/>
                <a:cs typeface="Trebuchet MS"/>
              </a:rPr>
              <a:t>have </a:t>
            </a:r>
            <a:r>
              <a:rPr sz="1650" spc="-1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high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total_sold_quantity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fiscal_year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2021?</a:t>
            </a:r>
            <a:r>
              <a:rPr sz="165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35" dirty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contains </a:t>
            </a:r>
            <a:r>
              <a:rPr sz="1650" spc="-4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2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ie</a:t>
            </a:r>
            <a:r>
              <a:rPr sz="165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spc="-2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5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spc="-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5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1650" spc="40" dirty="0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5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651" y="2596376"/>
            <a:ext cx="269303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55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44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50" spc="1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1868" y="2596375"/>
            <a:ext cx="171767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6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450" spc="-2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450" spc="-254" dirty="0">
                <a:solidFill>
                  <a:srgbClr val="FFFFFF"/>
                </a:solidFill>
                <a:latin typeface="Trebuchet MS"/>
                <a:cs typeface="Trebuchet MS"/>
              </a:rPr>
              <a:t>tp</a:t>
            </a:r>
            <a:r>
              <a:rPr sz="4450" spc="-2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450" spc="-2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9001" y="3626638"/>
            <a:ext cx="4093464" cy="28900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467" y="3626639"/>
            <a:ext cx="5340095" cy="289007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7529" y="172408"/>
            <a:ext cx="697991" cy="6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32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3"/>
          <p:cNvGrpSpPr/>
          <p:nvPr/>
        </p:nvGrpSpPr>
        <p:grpSpPr>
          <a:xfrm>
            <a:off x="193183" y="102890"/>
            <a:ext cx="5527999" cy="3734010"/>
            <a:chOff x="80772" y="2391155"/>
            <a:chExt cx="5524500" cy="3686810"/>
          </a:xfrm>
        </p:grpSpPr>
        <p:pic>
          <p:nvPicPr>
            <p:cNvPr id="11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" y="2391155"/>
              <a:ext cx="5524499" cy="3686556"/>
            </a:xfrm>
            <a:prstGeom prst="rect">
              <a:avLst/>
            </a:prstGeom>
          </p:spPr>
        </p:pic>
        <p:sp>
          <p:nvSpPr>
            <p:cNvPr id="12" name="object 5"/>
            <p:cNvSpPr/>
            <p:nvPr/>
          </p:nvSpPr>
          <p:spPr>
            <a:xfrm>
              <a:off x="405384" y="3575303"/>
              <a:ext cx="4186554" cy="1658620"/>
            </a:xfrm>
            <a:custGeom>
              <a:avLst/>
              <a:gdLst/>
              <a:ahLst/>
              <a:cxnLst/>
              <a:rect l="l" t="t" r="r" b="b"/>
              <a:pathLst>
                <a:path w="4186554" h="1658620">
                  <a:moveTo>
                    <a:pt x="664464" y="0"/>
                  </a:moveTo>
                  <a:lnTo>
                    <a:pt x="0" y="0"/>
                  </a:lnTo>
                  <a:lnTo>
                    <a:pt x="0" y="1658112"/>
                  </a:lnTo>
                  <a:lnTo>
                    <a:pt x="664464" y="1658112"/>
                  </a:lnTo>
                  <a:lnTo>
                    <a:pt x="664464" y="0"/>
                  </a:lnTo>
                  <a:close/>
                </a:path>
                <a:path w="4186554" h="1658620">
                  <a:moveTo>
                    <a:pt x="2426208" y="32004"/>
                  </a:moveTo>
                  <a:lnTo>
                    <a:pt x="1761744" y="32004"/>
                  </a:lnTo>
                  <a:lnTo>
                    <a:pt x="1761744" y="1658112"/>
                  </a:lnTo>
                  <a:lnTo>
                    <a:pt x="2426208" y="1658112"/>
                  </a:lnTo>
                  <a:lnTo>
                    <a:pt x="2426208" y="32004"/>
                  </a:lnTo>
                  <a:close/>
                </a:path>
                <a:path w="4186554" h="1658620">
                  <a:moveTo>
                    <a:pt x="4186428" y="59436"/>
                  </a:moveTo>
                  <a:lnTo>
                    <a:pt x="3521964" y="59436"/>
                  </a:lnTo>
                  <a:lnTo>
                    <a:pt x="3521964" y="1658112"/>
                  </a:lnTo>
                  <a:lnTo>
                    <a:pt x="4186428" y="1658112"/>
                  </a:lnTo>
                  <a:lnTo>
                    <a:pt x="4186428" y="594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39" y="3569208"/>
              <a:ext cx="4870703" cy="1674875"/>
            </a:xfrm>
            <a:prstGeom prst="rect">
              <a:avLst/>
            </a:prstGeom>
          </p:spPr>
        </p:pic>
        <p:sp>
          <p:nvSpPr>
            <p:cNvPr id="14" name="object 7"/>
            <p:cNvSpPr/>
            <p:nvPr/>
          </p:nvSpPr>
          <p:spPr>
            <a:xfrm>
              <a:off x="190500" y="5233416"/>
              <a:ext cx="5282565" cy="0"/>
            </a:xfrm>
            <a:custGeom>
              <a:avLst/>
              <a:gdLst/>
              <a:ahLst/>
              <a:cxnLst/>
              <a:rect l="l" t="t" r="r" b="b"/>
              <a:pathLst>
                <a:path w="5282565">
                  <a:moveTo>
                    <a:pt x="0" y="0"/>
                  </a:moveTo>
                  <a:lnTo>
                    <a:pt x="5282183" y="0"/>
                  </a:lnTo>
                </a:path>
              </a:pathLst>
            </a:custGeom>
            <a:ln w="15240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/>
            <p:cNvSpPr/>
            <p:nvPr/>
          </p:nvSpPr>
          <p:spPr>
            <a:xfrm>
              <a:off x="190500" y="5233416"/>
              <a:ext cx="5282565" cy="231775"/>
            </a:xfrm>
            <a:custGeom>
              <a:avLst/>
              <a:gdLst/>
              <a:ahLst/>
              <a:cxnLst/>
              <a:rect l="l" t="t" r="r" b="b"/>
              <a:pathLst>
                <a:path w="5282565" h="231775">
                  <a:moveTo>
                    <a:pt x="0" y="0"/>
                  </a:moveTo>
                  <a:lnTo>
                    <a:pt x="0" y="231648"/>
                  </a:lnTo>
                </a:path>
                <a:path w="5282565" h="231775">
                  <a:moveTo>
                    <a:pt x="1760220" y="0"/>
                  </a:moveTo>
                  <a:lnTo>
                    <a:pt x="1760220" y="231648"/>
                  </a:lnTo>
                </a:path>
                <a:path w="5282565" h="231775">
                  <a:moveTo>
                    <a:pt x="3520440" y="0"/>
                  </a:moveTo>
                  <a:lnTo>
                    <a:pt x="3520440" y="231648"/>
                  </a:lnTo>
                </a:path>
                <a:path w="5282565" h="231775">
                  <a:moveTo>
                    <a:pt x="5282183" y="0"/>
                  </a:moveTo>
                  <a:lnTo>
                    <a:pt x="5282183" y="231648"/>
                  </a:lnTo>
                </a:path>
              </a:pathLst>
            </a:custGeom>
            <a:ln w="15240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/>
            <p:cNvSpPr/>
            <p:nvPr/>
          </p:nvSpPr>
          <p:spPr>
            <a:xfrm>
              <a:off x="190500" y="5465064"/>
              <a:ext cx="5282565" cy="231775"/>
            </a:xfrm>
            <a:custGeom>
              <a:avLst/>
              <a:gdLst/>
              <a:ahLst/>
              <a:cxnLst/>
              <a:rect l="l" t="t" r="r" b="b"/>
              <a:pathLst>
                <a:path w="5282565" h="231775">
                  <a:moveTo>
                    <a:pt x="0" y="0"/>
                  </a:moveTo>
                  <a:lnTo>
                    <a:pt x="0" y="231648"/>
                  </a:lnTo>
                </a:path>
                <a:path w="5282565" h="231775">
                  <a:moveTo>
                    <a:pt x="1760220" y="0"/>
                  </a:moveTo>
                  <a:lnTo>
                    <a:pt x="1760220" y="231648"/>
                  </a:lnTo>
                </a:path>
                <a:path w="5282565" h="231775">
                  <a:moveTo>
                    <a:pt x="3520440" y="0"/>
                  </a:moveTo>
                  <a:lnTo>
                    <a:pt x="3520440" y="231648"/>
                  </a:lnTo>
                </a:path>
                <a:path w="5282565" h="231775">
                  <a:moveTo>
                    <a:pt x="5282183" y="0"/>
                  </a:moveTo>
                  <a:lnTo>
                    <a:pt x="5282183" y="231648"/>
                  </a:lnTo>
                </a:path>
              </a:pathLst>
            </a:custGeom>
            <a:ln w="15240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/>
            <p:cNvSpPr/>
            <p:nvPr/>
          </p:nvSpPr>
          <p:spPr>
            <a:xfrm>
              <a:off x="190500" y="5696712"/>
              <a:ext cx="5282565" cy="231775"/>
            </a:xfrm>
            <a:custGeom>
              <a:avLst/>
              <a:gdLst/>
              <a:ahLst/>
              <a:cxnLst/>
              <a:rect l="l" t="t" r="r" b="b"/>
              <a:pathLst>
                <a:path w="5282565" h="231775">
                  <a:moveTo>
                    <a:pt x="0" y="0"/>
                  </a:moveTo>
                  <a:lnTo>
                    <a:pt x="0" y="231648"/>
                  </a:lnTo>
                </a:path>
                <a:path w="5282565" h="231775">
                  <a:moveTo>
                    <a:pt x="1760220" y="0"/>
                  </a:moveTo>
                  <a:lnTo>
                    <a:pt x="1760220" y="231648"/>
                  </a:lnTo>
                </a:path>
                <a:path w="5282565" h="231775">
                  <a:moveTo>
                    <a:pt x="3520440" y="0"/>
                  </a:moveTo>
                  <a:lnTo>
                    <a:pt x="3520440" y="231648"/>
                  </a:lnTo>
                </a:path>
                <a:path w="5282565" h="231775">
                  <a:moveTo>
                    <a:pt x="5282183" y="0"/>
                  </a:moveTo>
                  <a:lnTo>
                    <a:pt x="5282183" y="231648"/>
                  </a:lnTo>
                </a:path>
              </a:pathLst>
            </a:custGeom>
            <a:ln w="15240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1"/>
          <p:cNvSpPr txBox="1"/>
          <p:nvPr/>
        </p:nvSpPr>
        <p:spPr>
          <a:xfrm>
            <a:off x="667359" y="1364447"/>
            <a:ext cx="375523" cy="125034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952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75"/>
              </a:spcBef>
            </a:pPr>
            <a:r>
              <a:rPr sz="750" b="1" spc="-35" dirty="0" smtClean="0">
                <a:solidFill>
                  <a:srgbClr val="FFFFFF"/>
                </a:solidFill>
                <a:latin typeface="Trebuchet MS"/>
                <a:cs typeface="Trebuchet MS"/>
              </a:rPr>
              <a:t>701</a:t>
            </a:r>
            <a:r>
              <a:rPr lang="en-GB" sz="750" b="1" spc="-35" dirty="0" smtClean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750" b="1" spc="-35" dirty="0" smtClean="0">
                <a:solidFill>
                  <a:srgbClr val="FFFFFF"/>
                </a:solidFill>
                <a:latin typeface="Trebuchet MS"/>
                <a:cs typeface="Trebuchet MS"/>
              </a:rPr>
              <a:t>73</a:t>
            </a:r>
            <a:endParaRPr sz="750" dirty="0">
              <a:latin typeface="Trebuchet MS"/>
              <a:cs typeface="Trebuchet MS"/>
            </a:endParaRPr>
          </a:p>
        </p:txBody>
      </p:sp>
      <p:sp>
        <p:nvSpPr>
          <p:cNvPr id="19" name="object 12"/>
          <p:cNvSpPr txBox="1"/>
          <p:nvPr/>
        </p:nvSpPr>
        <p:spPr>
          <a:xfrm>
            <a:off x="2427579" y="1396450"/>
            <a:ext cx="375523" cy="123752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825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65"/>
              </a:spcBef>
            </a:pPr>
            <a:r>
              <a:rPr sz="750" b="1" spc="-35" dirty="0">
                <a:solidFill>
                  <a:srgbClr val="FFFFFF"/>
                </a:solidFill>
                <a:latin typeface="Trebuchet MS"/>
                <a:cs typeface="Trebuchet MS"/>
              </a:rPr>
              <a:t>688003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0" name="object 13"/>
          <p:cNvSpPr txBox="1"/>
          <p:nvPr/>
        </p:nvSpPr>
        <p:spPr>
          <a:xfrm>
            <a:off x="4187799" y="1423883"/>
            <a:ext cx="375523" cy="125034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952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75"/>
              </a:spcBef>
            </a:pPr>
            <a:r>
              <a:rPr sz="750" b="1" spc="-35" dirty="0">
                <a:solidFill>
                  <a:srgbClr val="FFFFFF"/>
                </a:solidFill>
                <a:latin typeface="Trebuchet MS"/>
                <a:cs typeface="Trebuchet MS"/>
              </a:rPr>
              <a:t>676245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4" name="object 17"/>
          <p:cNvSpPr txBox="1"/>
          <p:nvPr/>
        </p:nvSpPr>
        <p:spPr>
          <a:xfrm>
            <a:off x="3253726" y="2816225"/>
            <a:ext cx="65446" cy="1269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750" dirty="0">
              <a:latin typeface="Trebuchet MS"/>
              <a:cs typeface="Trebuchet MS"/>
            </a:endParaRPr>
          </a:p>
        </p:txBody>
      </p:sp>
      <p:sp>
        <p:nvSpPr>
          <p:cNvPr id="26" name="object 19"/>
          <p:cNvSpPr txBox="1"/>
          <p:nvPr/>
        </p:nvSpPr>
        <p:spPr>
          <a:xfrm>
            <a:off x="5015461" y="2816225"/>
            <a:ext cx="65446" cy="1269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750" b="1" spc="-3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7" name="object 20"/>
          <p:cNvSpPr txBox="1"/>
          <p:nvPr/>
        </p:nvSpPr>
        <p:spPr>
          <a:xfrm>
            <a:off x="595240" y="2960640"/>
            <a:ext cx="1192650" cy="729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52000"/>
              </a:lnSpc>
              <a:spcBef>
                <a:spcPts val="100"/>
              </a:spcBef>
            </a:pPr>
            <a:r>
              <a:rPr sz="1000" spc="3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000" spc="140" dirty="0">
                <a:solidFill>
                  <a:srgbClr val="3F3F3F"/>
                </a:solidFill>
                <a:latin typeface="Trebuchet MS"/>
                <a:cs typeface="Trebuchet MS"/>
              </a:rPr>
              <a:t>Q</a:t>
            </a:r>
            <a:r>
              <a:rPr sz="1000" spc="-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1000" spc="-4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000" spc="13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000" spc="-4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13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1000" spc="1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000" spc="-30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000" spc="15" dirty="0">
                <a:solidFill>
                  <a:srgbClr val="3F3F3F"/>
                </a:solidFill>
                <a:latin typeface="Trebuchet MS"/>
                <a:cs typeface="Trebuchet MS"/>
              </a:rPr>
              <a:t>V</a:t>
            </a:r>
            <a:r>
              <a:rPr sz="1000" spc="-4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000" spc="-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3F3F3F"/>
                </a:solidFill>
                <a:latin typeface="Trebuchet MS"/>
                <a:cs typeface="Trebuchet MS"/>
              </a:rPr>
              <a:t>2</a:t>
            </a:r>
            <a:r>
              <a:rPr sz="1000" spc="-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000" spc="13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000" spc="-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3F3F3F"/>
                </a:solidFill>
                <a:latin typeface="Trebuchet MS"/>
                <a:cs typeface="Trebuchet MS"/>
              </a:rPr>
              <a:t>1  A6720160103</a:t>
            </a:r>
            <a:endParaRPr sz="1000">
              <a:latin typeface="Trebuchet MS"/>
              <a:cs typeface="Trebuchet MS"/>
            </a:endParaRPr>
          </a:p>
          <a:p>
            <a:pPr marR="4445" algn="ctr">
              <a:lnSpc>
                <a:spcPct val="100000"/>
              </a:lnSpc>
              <a:spcBef>
                <a:spcPts val="625"/>
              </a:spcBef>
            </a:pPr>
            <a:r>
              <a:rPr sz="1000" spc="13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000" spc="-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-85" dirty="0">
                <a:solidFill>
                  <a:srgbClr val="3F3F3F"/>
                </a:solidFill>
                <a:latin typeface="Trebuchet MS"/>
                <a:cs typeface="Trebuchet MS"/>
              </a:rPr>
              <a:t>&amp;</a:t>
            </a:r>
            <a:r>
              <a:rPr sz="1000" spc="-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8" name="object 21"/>
          <p:cNvSpPr txBox="1"/>
          <p:nvPr/>
        </p:nvSpPr>
        <p:spPr>
          <a:xfrm>
            <a:off x="2390187" y="2960640"/>
            <a:ext cx="1127839" cy="729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52000"/>
              </a:lnSpc>
              <a:spcBef>
                <a:spcPts val="100"/>
              </a:spcBef>
            </a:pPr>
            <a:r>
              <a:rPr sz="1000" spc="3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000" spc="140" dirty="0">
                <a:solidFill>
                  <a:srgbClr val="3F3F3F"/>
                </a:solidFill>
                <a:latin typeface="Trebuchet MS"/>
                <a:cs typeface="Trebuchet MS"/>
              </a:rPr>
              <a:t>Q</a:t>
            </a:r>
            <a:r>
              <a:rPr sz="1000" spc="-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-60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1000" spc="-3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000" spc="13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000" spc="-5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13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1000" spc="1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000" spc="-20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000" spc="5" dirty="0">
                <a:solidFill>
                  <a:srgbClr val="3F3F3F"/>
                </a:solidFill>
                <a:latin typeface="Trebuchet MS"/>
                <a:cs typeface="Trebuchet MS"/>
              </a:rPr>
              <a:t>V</a:t>
            </a:r>
            <a:r>
              <a:rPr sz="1000" spc="-4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000" spc="-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13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1000" spc="1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000" spc="70" dirty="0">
                <a:solidFill>
                  <a:srgbClr val="3F3F3F"/>
                </a:solidFill>
                <a:latin typeface="Trebuchet MS"/>
                <a:cs typeface="Trebuchet MS"/>
              </a:rPr>
              <a:t>C  </a:t>
            </a:r>
            <a:r>
              <a:rPr sz="1000" spc="-20" dirty="0">
                <a:solidFill>
                  <a:srgbClr val="3F3F3F"/>
                </a:solidFill>
                <a:latin typeface="Trebuchet MS"/>
                <a:cs typeface="Trebuchet MS"/>
              </a:rPr>
              <a:t>A6818160202</a:t>
            </a:r>
            <a:endParaRPr sz="1000" dirty="0">
              <a:latin typeface="Trebuchet MS"/>
              <a:cs typeface="Trebuchet MS"/>
            </a:endParaRPr>
          </a:p>
          <a:p>
            <a:pPr marR="5080" algn="ctr">
              <a:lnSpc>
                <a:spcPct val="100000"/>
              </a:lnSpc>
              <a:spcBef>
                <a:spcPts val="625"/>
              </a:spcBef>
            </a:pPr>
            <a:r>
              <a:rPr sz="1000" spc="13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000" spc="-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-85" dirty="0">
                <a:solidFill>
                  <a:srgbClr val="3F3F3F"/>
                </a:solidFill>
                <a:latin typeface="Trebuchet MS"/>
                <a:cs typeface="Trebuchet MS"/>
              </a:rPr>
              <a:t>&amp;</a:t>
            </a:r>
            <a:r>
              <a:rPr sz="1000" spc="-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29" name="object 22"/>
          <p:cNvSpPr txBox="1"/>
          <p:nvPr/>
        </p:nvSpPr>
        <p:spPr>
          <a:xfrm>
            <a:off x="4150943" y="2960640"/>
            <a:ext cx="1126568" cy="729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52000"/>
              </a:lnSpc>
              <a:spcBef>
                <a:spcPts val="100"/>
              </a:spcBef>
            </a:pPr>
            <a:r>
              <a:rPr sz="1000" spc="80" dirty="0">
                <a:solidFill>
                  <a:srgbClr val="3F3F3F"/>
                </a:solidFill>
                <a:latin typeface="Trebuchet MS"/>
                <a:cs typeface="Trebuchet MS"/>
              </a:rPr>
              <a:t>AQ</a:t>
            </a:r>
            <a:r>
              <a:rPr sz="1000" spc="-5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3F3F3F"/>
                </a:solidFill>
                <a:latin typeface="Trebuchet MS"/>
                <a:cs typeface="Trebuchet MS"/>
              </a:rPr>
              <a:t>PEN</a:t>
            </a:r>
            <a:r>
              <a:rPr sz="1000" spc="-6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3F3F3F"/>
                </a:solidFill>
                <a:latin typeface="Trebuchet MS"/>
                <a:cs typeface="Trebuchet MS"/>
              </a:rPr>
              <a:t>DRIVE</a:t>
            </a:r>
            <a:r>
              <a:rPr sz="1000" spc="-6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85" dirty="0">
                <a:solidFill>
                  <a:srgbClr val="3F3F3F"/>
                </a:solidFill>
                <a:latin typeface="Trebuchet MS"/>
                <a:cs typeface="Trebuchet MS"/>
              </a:rPr>
              <a:t>DRC </a:t>
            </a:r>
            <a:r>
              <a:rPr sz="1000" spc="-28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3F3F3F"/>
                </a:solidFill>
                <a:latin typeface="Trebuchet MS"/>
                <a:cs typeface="Trebuchet MS"/>
              </a:rPr>
              <a:t>A6819160203</a:t>
            </a:r>
            <a:endParaRPr sz="1000">
              <a:latin typeface="Trebuchet MS"/>
              <a:cs typeface="Trebuchet MS"/>
            </a:endParaRPr>
          </a:p>
          <a:p>
            <a:pPr marR="5080" algn="ctr">
              <a:lnSpc>
                <a:spcPct val="100000"/>
              </a:lnSpc>
              <a:spcBef>
                <a:spcPts val="625"/>
              </a:spcBef>
            </a:pPr>
            <a:r>
              <a:rPr sz="1000" spc="135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000" spc="-3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-85" dirty="0">
                <a:solidFill>
                  <a:srgbClr val="3F3F3F"/>
                </a:solidFill>
                <a:latin typeface="Trebuchet MS"/>
                <a:cs typeface="Trebuchet MS"/>
              </a:rPr>
              <a:t>&amp;</a:t>
            </a:r>
            <a:r>
              <a:rPr sz="1000" spc="-2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0" name="object 23"/>
          <p:cNvGrpSpPr/>
          <p:nvPr/>
        </p:nvGrpSpPr>
        <p:grpSpPr>
          <a:xfrm>
            <a:off x="1790832" y="519190"/>
            <a:ext cx="2336374" cy="218021"/>
            <a:chOff x="1676400" y="2763011"/>
            <a:chExt cx="2334895" cy="215265"/>
          </a:xfrm>
        </p:grpSpPr>
        <p:pic>
          <p:nvPicPr>
            <p:cNvPr id="31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6400" y="2763011"/>
              <a:ext cx="2334767" cy="214883"/>
            </a:xfrm>
            <a:prstGeom prst="rect">
              <a:avLst/>
            </a:prstGeom>
          </p:spPr>
        </p:pic>
        <p:pic>
          <p:nvPicPr>
            <p:cNvPr id="32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2516" y="2828544"/>
              <a:ext cx="82295" cy="83819"/>
            </a:xfrm>
            <a:prstGeom prst="rect">
              <a:avLst/>
            </a:prstGeom>
          </p:spPr>
        </p:pic>
        <p:pic>
          <p:nvPicPr>
            <p:cNvPr id="33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5724" y="2828544"/>
              <a:ext cx="83819" cy="83819"/>
            </a:xfrm>
            <a:prstGeom prst="rect">
              <a:avLst/>
            </a:prstGeom>
          </p:spPr>
        </p:pic>
      </p:grpSp>
      <p:sp>
        <p:nvSpPr>
          <p:cNvPr id="34" name="object 27"/>
          <p:cNvSpPr txBox="1"/>
          <p:nvPr/>
        </p:nvSpPr>
        <p:spPr>
          <a:xfrm>
            <a:off x="1432176" y="196458"/>
            <a:ext cx="3088055" cy="511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50" b="1" spc="5" dirty="0">
                <a:solidFill>
                  <a:srgbClr val="3F3F3F"/>
                </a:solidFill>
                <a:latin typeface="Trebuchet MS"/>
                <a:cs typeface="Trebuchet MS"/>
              </a:rPr>
              <a:t>Top</a:t>
            </a:r>
            <a:r>
              <a:rPr sz="1450" b="1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-30" dirty="0">
                <a:solidFill>
                  <a:srgbClr val="3F3F3F"/>
                </a:solidFill>
                <a:latin typeface="Trebuchet MS"/>
                <a:cs typeface="Trebuchet MS"/>
              </a:rPr>
              <a:t>3 </a:t>
            </a:r>
            <a:r>
              <a:rPr sz="1450" b="1" spc="15" dirty="0">
                <a:solidFill>
                  <a:srgbClr val="3F3F3F"/>
                </a:solidFill>
                <a:latin typeface="Trebuchet MS"/>
                <a:cs typeface="Trebuchet MS"/>
              </a:rPr>
              <a:t>sold</a:t>
            </a:r>
            <a:r>
              <a:rPr sz="1450" b="1" spc="-4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20" dirty="0">
                <a:solidFill>
                  <a:srgbClr val="3F3F3F"/>
                </a:solidFill>
                <a:latin typeface="Trebuchet MS"/>
                <a:cs typeface="Trebuchet MS"/>
              </a:rPr>
              <a:t>product</a:t>
            </a:r>
            <a:r>
              <a:rPr sz="1450" b="1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-15" dirty="0">
                <a:solidFill>
                  <a:srgbClr val="3F3F3F"/>
                </a:solidFill>
                <a:latin typeface="Trebuchet MS"/>
                <a:cs typeface="Trebuchet MS"/>
              </a:rPr>
              <a:t>in</a:t>
            </a:r>
            <a:r>
              <a:rPr sz="1450" b="1" spc="-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180" dirty="0">
                <a:solidFill>
                  <a:srgbClr val="3F3F3F"/>
                </a:solidFill>
                <a:latin typeface="Trebuchet MS"/>
                <a:cs typeface="Trebuchet MS"/>
              </a:rPr>
              <a:t>N&amp;S</a:t>
            </a:r>
            <a:r>
              <a:rPr sz="1450" b="1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30" dirty="0">
                <a:solidFill>
                  <a:srgbClr val="3F3F3F"/>
                </a:solidFill>
                <a:latin typeface="Trebuchet MS"/>
                <a:cs typeface="Trebuchet MS"/>
              </a:rPr>
              <a:t>Division</a:t>
            </a:r>
            <a:endParaRPr sz="1450">
              <a:latin typeface="Trebuchet MS"/>
              <a:cs typeface="Trebuchet MS"/>
            </a:endParaRPr>
          </a:p>
          <a:p>
            <a:pPr marL="626110">
              <a:lnSpc>
                <a:spcPct val="100000"/>
              </a:lnSpc>
              <a:spcBef>
                <a:spcPts val="800"/>
              </a:spcBef>
              <a:tabLst>
                <a:tab pos="1911985" algn="l"/>
              </a:tabLst>
            </a:pPr>
            <a:r>
              <a:rPr sz="1000" spc="-50" dirty="0">
                <a:solidFill>
                  <a:srgbClr val="3F3F3F"/>
                </a:solidFill>
                <a:latin typeface="Trebuchet MS"/>
                <a:cs typeface="Trebuchet MS"/>
              </a:rPr>
              <a:t>Total_sold_quantity	</a:t>
            </a:r>
            <a:r>
              <a:rPr sz="1000" spc="-15" dirty="0">
                <a:solidFill>
                  <a:srgbClr val="3F3F3F"/>
                </a:solidFill>
                <a:latin typeface="Trebuchet MS"/>
                <a:cs typeface="Trebuchet MS"/>
              </a:rPr>
              <a:t>Rank_Order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5" name="object 28"/>
          <p:cNvSpPr/>
          <p:nvPr/>
        </p:nvSpPr>
        <p:spPr>
          <a:xfrm>
            <a:off x="193183" y="102890"/>
            <a:ext cx="5527999" cy="3734010"/>
          </a:xfrm>
          <a:custGeom>
            <a:avLst/>
            <a:gdLst/>
            <a:ahLst/>
            <a:cxnLst/>
            <a:rect l="l" t="t" r="r" b="b"/>
            <a:pathLst>
              <a:path w="5524500" h="3686810">
                <a:moveTo>
                  <a:pt x="0" y="0"/>
                </a:moveTo>
                <a:lnTo>
                  <a:pt x="5524499" y="0"/>
                </a:lnTo>
                <a:lnTo>
                  <a:pt x="5524499" y="3686556"/>
                </a:lnTo>
                <a:lnTo>
                  <a:pt x="0" y="3686556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86315" y="-1010481"/>
            <a:ext cx="698433" cy="666796"/>
          </a:xfrm>
          <a:prstGeom prst="rect">
            <a:avLst/>
          </a:prstGeom>
        </p:spPr>
      </p:pic>
      <p:grpSp>
        <p:nvGrpSpPr>
          <p:cNvPr id="37" name="object 3"/>
          <p:cNvGrpSpPr/>
          <p:nvPr/>
        </p:nvGrpSpPr>
        <p:grpSpPr>
          <a:xfrm>
            <a:off x="6336233" y="102633"/>
            <a:ext cx="4864735" cy="3580129"/>
            <a:chOff x="231647" y="2404872"/>
            <a:chExt cx="4864735" cy="3580129"/>
          </a:xfrm>
        </p:grpSpPr>
        <p:pic>
          <p:nvPicPr>
            <p:cNvPr id="38" name="object 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647" y="2404872"/>
              <a:ext cx="4864607" cy="3579876"/>
            </a:xfrm>
            <a:prstGeom prst="rect">
              <a:avLst/>
            </a:prstGeom>
          </p:spPr>
        </p:pic>
        <p:pic>
          <p:nvPicPr>
            <p:cNvPr id="39" name="object 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8827" y="2903220"/>
              <a:ext cx="4271772" cy="1609344"/>
            </a:xfrm>
            <a:prstGeom prst="rect">
              <a:avLst/>
            </a:prstGeom>
          </p:spPr>
        </p:pic>
      </p:grpSp>
      <p:sp>
        <p:nvSpPr>
          <p:cNvPr id="40" name="object 6"/>
          <p:cNvSpPr txBox="1"/>
          <p:nvPr/>
        </p:nvSpPr>
        <p:spPr>
          <a:xfrm>
            <a:off x="6692849" y="642128"/>
            <a:ext cx="478790" cy="17843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98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5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428498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1" name="object 7"/>
          <p:cNvSpPr txBox="1"/>
          <p:nvPr/>
        </p:nvSpPr>
        <p:spPr>
          <a:xfrm>
            <a:off x="8238186" y="674133"/>
            <a:ext cx="478790" cy="17843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98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5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419865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2" name="object 8"/>
          <p:cNvSpPr txBox="1"/>
          <p:nvPr/>
        </p:nvSpPr>
        <p:spPr>
          <a:xfrm>
            <a:off x="9781997" y="675657"/>
            <a:ext cx="480059" cy="17843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98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5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419471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3" name="object 9"/>
          <p:cNvSpPr txBox="1"/>
          <p:nvPr/>
        </p:nvSpPr>
        <p:spPr>
          <a:xfrm>
            <a:off x="7444943" y="1990107"/>
            <a:ext cx="140335" cy="18478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1079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8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44" name="object 10"/>
          <p:cNvSpPr txBox="1"/>
          <p:nvPr/>
        </p:nvSpPr>
        <p:spPr>
          <a:xfrm>
            <a:off x="8990279" y="1990107"/>
            <a:ext cx="140335" cy="18478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1079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8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5" name="object 11"/>
          <p:cNvSpPr txBox="1"/>
          <p:nvPr/>
        </p:nvSpPr>
        <p:spPr>
          <a:xfrm>
            <a:off x="10535615" y="1990107"/>
            <a:ext cx="139065" cy="18478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1079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8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000">
              <a:latin typeface="Trebuchet MS"/>
              <a:cs typeface="Trebuchet MS"/>
            </a:endParaRPr>
          </a:p>
        </p:txBody>
      </p:sp>
      <p:graphicFrame>
        <p:nvGraphicFramePr>
          <p:cNvPr id="46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271871"/>
              </p:ext>
            </p:extLst>
          </p:nvPr>
        </p:nvGraphicFramePr>
        <p:xfrm>
          <a:off x="6422243" y="2243024"/>
          <a:ext cx="4633595" cy="1158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685"/>
                <a:gridCol w="1544955"/>
                <a:gridCol w="1544955"/>
              </a:tblGrid>
              <a:tr h="2666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67945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</a:tr>
              <a:tr h="231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428498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419865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419471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</a:tr>
              <a:tr h="2316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8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AQ</a:t>
                      </a:r>
                      <a:r>
                        <a:rPr sz="1000" spc="-6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2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GAMERS</a:t>
                      </a:r>
                      <a:r>
                        <a:rPr sz="1000" spc="-7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2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MS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-5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r>
                        <a:rPr sz="1000" spc="-3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AXI</a:t>
                      </a:r>
                      <a:r>
                        <a:rPr sz="1000" spc="-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000" spc="-6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000" spc="-4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r>
                        <a:rPr sz="1000" spc="-3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000" spc="-1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000" spc="1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000" spc="-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000" spc="-7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</a:tr>
              <a:tr h="2316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2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A2319150302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2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A2520150501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2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A2520150504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</a:tr>
              <a:tr h="196655">
                <a:tc>
                  <a:txBody>
                    <a:bodyPr/>
                    <a:lstStyle/>
                    <a:p>
                      <a:pPr marL="1905" algn="ctr">
                        <a:lnSpc>
                          <a:spcPts val="1190"/>
                        </a:lnSpc>
                        <a:spcBef>
                          <a:spcPts val="259"/>
                        </a:spcBef>
                      </a:pP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000" spc="-3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1000" spc="-13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190"/>
                        </a:lnSpc>
                        <a:spcBef>
                          <a:spcPts val="259"/>
                        </a:spcBef>
                      </a:pP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000" spc="-3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1000" spc="-13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  <a:spcBef>
                          <a:spcPts val="259"/>
                        </a:spcBef>
                      </a:pP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000" spc="-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1000" spc="-14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47" name="object 13"/>
          <p:cNvSpPr txBox="1"/>
          <p:nvPr/>
        </p:nvSpPr>
        <p:spPr>
          <a:xfrm>
            <a:off x="7148049" y="175249"/>
            <a:ext cx="31819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6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450" b="1" spc="5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450" b="1" spc="20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1450" b="1" spc="-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-30" dirty="0">
                <a:solidFill>
                  <a:srgbClr val="3F3F3F"/>
                </a:solidFill>
                <a:latin typeface="Trebuchet MS"/>
                <a:cs typeface="Trebuchet MS"/>
              </a:rPr>
              <a:t>3</a:t>
            </a:r>
            <a:r>
              <a:rPr sz="1450" b="1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1450" b="1" spc="5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450" b="1" spc="-15" dirty="0">
                <a:solidFill>
                  <a:srgbClr val="3F3F3F"/>
                </a:solidFill>
                <a:latin typeface="Trebuchet MS"/>
                <a:cs typeface="Trebuchet MS"/>
              </a:rPr>
              <a:t>l</a:t>
            </a:r>
            <a:r>
              <a:rPr sz="1450" b="1" spc="25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1450" b="1" spc="-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Trebuchet MS"/>
                <a:cs typeface="Trebuchet MS"/>
              </a:rPr>
              <a:t>pr</a:t>
            </a:r>
            <a:r>
              <a:rPr sz="1450" b="1" spc="6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450" b="1" spc="2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1450" b="1" spc="5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c</a:t>
            </a:r>
            <a:r>
              <a:rPr sz="1450" b="1" spc="25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450" b="1" spc="-4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-3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450" b="1" spc="1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450" b="1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120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1450" b="1" spc="-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90" dirty="0">
                <a:solidFill>
                  <a:srgbClr val="3F3F3F"/>
                </a:solidFill>
                <a:latin typeface="Trebuchet MS"/>
                <a:cs typeface="Trebuchet MS"/>
              </a:rPr>
              <a:t>&amp;</a:t>
            </a:r>
            <a:r>
              <a:rPr sz="1450" b="1" spc="-17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240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450" b="1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254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1450" b="1" spc="-3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450" b="1" spc="-10" dirty="0">
                <a:solidFill>
                  <a:srgbClr val="3F3F3F"/>
                </a:solidFill>
                <a:latin typeface="Trebuchet MS"/>
                <a:cs typeface="Trebuchet MS"/>
              </a:rPr>
              <a:t>v</a:t>
            </a:r>
            <a:r>
              <a:rPr sz="1450" b="1" spc="-3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450" b="1" spc="1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1450" b="1" spc="-35" dirty="0">
                <a:solidFill>
                  <a:srgbClr val="3F3F3F"/>
                </a:solidFill>
                <a:latin typeface="Trebuchet MS"/>
                <a:cs typeface="Trebuchet MS"/>
              </a:rPr>
              <a:t>i</a:t>
            </a:r>
            <a:r>
              <a:rPr sz="1450" b="1" spc="65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450" b="1" spc="1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48" name="object 14"/>
          <p:cNvGrpSpPr/>
          <p:nvPr/>
        </p:nvGrpSpPr>
        <p:grpSpPr>
          <a:xfrm>
            <a:off x="7601153" y="3406664"/>
            <a:ext cx="2336800" cy="216535"/>
            <a:chOff x="1496567" y="5708903"/>
            <a:chExt cx="2336800" cy="216535"/>
          </a:xfrm>
        </p:grpSpPr>
        <p:pic>
          <p:nvPicPr>
            <p:cNvPr id="49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6567" y="5708903"/>
              <a:ext cx="2336291" cy="216407"/>
            </a:xfrm>
            <a:prstGeom prst="rect">
              <a:avLst/>
            </a:prstGeom>
          </p:spPr>
        </p:pic>
        <p:pic>
          <p:nvPicPr>
            <p:cNvPr id="50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62683" y="5775960"/>
              <a:ext cx="83819" cy="82295"/>
            </a:xfrm>
            <a:prstGeom prst="rect">
              <a:avLst/>
            </a:prstGeom>
          </p:spPr>
        </p:pic>
      </p:grpSp>
      <p:sp>
        <p:nvSpPr>
          <p:cNvPr id="51" name="object 17"/>
          <p:cNvSpPr txBox="1"/>
          <p:nvPr/>
        </p:nvSpPr>
        <p:spPr>
          <a:xfrm>
            <a:off x="7858188" y="3416804"/>
            <a:ext cx="1050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3F3F3F"/>
                </a:solidFill>
                <a:latin typeface="Trebuchet MS"/>
                <a:cs typeface="Trebuchet MS"/>
              </a:rPr>
              <a:t>Total_sold_quantity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52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052002" y="3473721"/>
            <a:ext cx="83819" cy="82295"/>
          </a:xfrm>
          <a:prstGeom prst="rect">
            <a:avLst/>
          </a:prstGeom>
        </p:spPr>
      </p:pic>
      <p:sp>
        <p:nvSpPr>
          <p:cNvPr id="53" name="object 19"/>
          <p:cNvSpPr txBox="1"/>
          <p:nvPr/>
        </p:nvSpPr>
        <p:spPr>
          <a:xfrm>
            <a:off x="9144406" y="3416804"/>
            <a:ext cx="6756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000" spc="-114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000" spc="-5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000" spc="-30" dirty="0">
                <a:solidFill>
                  <a:srgbClr val="3F3F3F"/>
                </a:solidFill>
                <a:latin typeface="Trebuchet MS"/>
                <a:cs typeface="Trebuchet MS"/>
              </a:rPr>
              <a:t>k</a:t>
            </a:r>
            <a:r>
              <a:rPr sz="1000" spc="10" dirty="0">
                <a:solidFill>
                  <a:srgbClr val="3F3F3F"/>
                </a:solidFill>
                <a:latin typeface="Trebuchet MS"/>
                <a:cs typeface="Trebuchet MS"/>
              </a:rPr>
              <a:t>_</a:t>
            </a:r>
            <a:r>
              <a:rPr sz="1000" spc="14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000" spc="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000" spc="-5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1000" spc="-8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000" spc="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4" name="object 20"/>
          <p:cNvSpPr/>
          <p:nvPr/>
        </p:nvSpPr>
        <p:spPr>
          <a:xfrm>
            <a:off x="6354098" y="179701"/>
            <a:ext cx="4864735" cy="3580129"/>
          </a:xfrm>
          <a:custGeom>
            <a:avLst/>
            <a:gdLst/>
            <a:ahLst/>
            <a:cxnLst/>
            <a:rect l="l" t="t" r="r" b="b"/>
            <a:pathLst>
              <a:path w="4864735" h="3580129">
                <a:moveTo>
                  <a:pt x="0" y="0"/>
                </a:moveTo>
                <a:lnTo>
                  <a:pt x="4864607" y="0"/>
                </a:lnTo>
                <a:lnTo>
                  <a:pt x="4864607" y="3579876"/>
                </a:lnTo>
                <a:lnTo>
                  <a:pt x="0" y="3579876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0909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620288" y="1104126"/>
            <a:ext cx="4526280" cy="3779520"/>
            <a:chOff x="362712" y="2474975"/>
            <a:chExt cx="4526280" cy="3779520"/>
          </a:xfrm>
        </p:grpSpPr>
        <p:pic>
          <p:nvPicPr>
            <p:cNvPr id="3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2" y="2474975"/>
              <a:ext cx="4526280" cy="3779520"/>
            </a:xfrm>
            <a:prstGeom prst="rect">
              <a:avLst/>
            </a:prstGeom>
          </p:spPr>
        </p:pic>
        <p:pic>
          <p:nvPicPr>
            <p:cNvPr id="4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843" y="3261359"/>
              <a:ext cx="3936491" cy="1395983"/>
            </a:xfrm>
            <a:prstGeom prst="rect">
              <a:avLst/>
            </a:prstGeom>
          </p:spPr>
        </p:pic>
      </p:grpSp>
      <p:sp>
        <p:nvSpPr>
          <p:cNvPr id="5" name="object 6"/>
          <p:cNvSpPr txBox="1"/>
          <p:nvPr/>
        </p:nvSpPr>
        <p:spPr>
          <a:xfrm>
            <a:off x="987573" y="1960057"/>
            <a:ext cx="410209" cy="17716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98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5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17434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2409466" y="1972250"/>
            <a:ext cx="410209" cy="17716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98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5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17280</a:t>
            </a:r>
            <a:endParaRPr sz="1000" dirty="0">
              <a:latin typeface="Trebuchet MS"/>
              <a:cs typeface="Trebuchet MS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3831357" y="1972250"/>
            <a:ext cx="410209" cy="17843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98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5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17275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1664229" y="3101533"/>
            <a:ext cx="131445" cy="17843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98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5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3086121" y="3101533"/>
            <a:ext cx="131445" cy="17843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98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5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4506489" y="3101533"/>
            <a:ext cx="132715" cy="17843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98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55"/>
              </a:spcBef>
            </a:pP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000">
              <a:latin typeface="Trebuchet MS"/>
              <a:cs typeface="Trebuchet MS"/>
            </a:endParaRPr>
          </a:p>
        </p:txBody>
      </p:sp>
      <p:graphicFrame>
        <p:nvGraphicFramePr>
          <p:cNvPr id="11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05166"/>
              </p:ext>
            </p:extLst>
          </p:nvPr>
        </p:nvGraphicFramePr>
        <p:xfrm>
          <a:off x="742209" y="3302701"/>
          <a:ext cx="4265295" cy="1158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1765"/>
                <a:gridCol w="1421765"/>
                <a:gridCol w="1421765"/>
              </a:tblGrid>
              <a:tr h="2682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  <a:lnT w="19050">
                      <a:solidFill>
                        <a:srgbClr val="3F3F3F"/>
                      </a:solidFill>
                      <a:prstDash val="solid"/>
                    </a:lnT>
                  </a:tcPr>
                </a:tc>
              </a:tr>
              <a:tr h="231631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17434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17280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17275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</a:tr>
              <a:tr h="23089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4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r>
                        <a:rPr sz="1000" spc="-4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DI</a:t>
                      </a:r>
                      <a:r>
                        <a:rPr sz="1000" spc="-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IT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-5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Q</a:t>
                      </a:r>
                      <a:r>
                        <a:rPr sz="1000" spc="-18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000" spc="1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000" spc="-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LO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000" spc="1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000" spc="-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00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000" spc="8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AQ</a:t>
                      </a:r>
                      <a:r>
                        <a:rPr sz="1000" spc="-6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DIGIT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</a:tr>
              <a:tr h="23087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-2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A4218110202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-2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A4319110306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-20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A4218110208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</a:tr>
              <a:tr h="196619">
                <a:tc>
                  <a:txBody>
                    <a:bodyPr/>
                    <a:lstStyle/>
                    <a:p>
                      <a:pPr marL="2540" algn="ctr">
                        <a:lnSpc>
                          <a:spcPts val="1190"/>
                        </a:lnSpc>
                        <a:spcBef>
                          <a:spcPts val="259"/>
                        </a:spcBef>
                      </a:pPr>
                      <a:r>
                        <a:rPr sz="1000" spc="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PC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90"/>
                        </a:lnSpc>
                        <a:spcBef>
                          <a:spcPts val="259"/>
                        </a:spcBef>
                      </a:pPr>
                      <a:r>
                        <a:rPr sz="1000" spc="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PC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90"/>
                        </a:lnSpc>
                        <a:spcBef>
                          <a:spcPts val="259"/>
                        </a:spcBef>
                      </a:pPr>
                      <a:r>
                        <a:rPr sz="1000" spc="25" dirty="0">
                          <a:solidFill>
                            <a:srgbClr val="3F3F3F"/>
                          </a:solidFill>
                          <a:latin typeface="Trebuchet MS"/>
                          <a:cs typeface="Trebuchet MS"/>
                        </a:rPr>
                        <a:t>PC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3F3F3F"/>
                      </a:solidFill>
                      <a:prstDash val="solid"/>
                    </a:lnL>
                    <a:lnR w="19050">
                      <a:solidFill>
                        <a:srgbClr val="3F3F3F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12" name="object 13"/>
          <p:cNvSpPr txBox="1"/>
          <p:nvPr/>
        </p:nvSpPr>
        <p:spPr>
          <a:xfrm>
            <a:off x="1419890" y="1188375"/>
            <a:ext cx="295148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5" dirty="0">
                <a:solidFill>
                  <a:srgbClr val="3F3F3F"/>
                </a:solidFill>
                <a:latin typeface="Trebuchet MS"/>
                <a:cs typeface="Trebuchet MS"/>
              </a:rPr>
              <a:t>Top</a:t>
            </a:r>
            <a:r>
              <a:rPr sz="1450" b="1" spc="-4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-30" dirty="0">
                <a:solidFill>
                  <a:srgbClr val="3F3F3F"/>
                </a:solidFill>
                <a:latin typeface="Trebuchet MS"/>
                <a:cs typeface="Trebuchet MS"/>
              </a:rPr>
              <a:t>3</a:t>
            </a:r>
            <a:r>
              <a:rPr sz="1450" b="1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Trebuchet MS"/>
                <a:cs typeface="Trebuchet MS"/>
              </a:rPr>
              <a:t>sold</a:t>
            </a:r>
            <a:r>
              <a:rPr sz="1450" b="1" spc="-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20" dirty="0">
                <a:solidFill>
                  <a:srgbClr val="3F3F3F"/>
                </a:solidFill>
                <a:latin typeface="Trebuchet MS"/>
                <a:cs typeface="Trebuchet MS"/>
              </a:rPr>
              <a:t>product</a:t>
            </a:r>
            <a:r>
              <a:rPr sz="1450" b="1" spc="-4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-15" dirty="0">
                <a:solidFill>
                  <a:srgbClr val="3F3F3F"/>
                </a:solidFill>
                <a:latin typeface="Trebuchet MS"/>
                <a:cs typeface="Trebuchet MS"/>
              </a:rPr>
              <a:t>in</a:t>
            </a:r>
            <a:r>
              <a:rPr sz="1450" b="1" spc="-3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185" dirty="0">
                <a:solidFill>
                  <a:srgbClr val="3F3F3F"/>
                </a:solidFill>
                <a:latin typeface="Trebuchet MS"/>
                <a:cs typeface="Trebuchet MS"/>
              </a:rPr>
              <a:t>PC</a:t>
            </a:r>
            <a:r>
              <a:rPr sz="1450" b="1" spc="-2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25" dirty="0">
                <a:solidFill>
                  <a:srgbClr val="3F3F3F"/>
                </a:solidFill>
                <a:latin typeface="Trebuchet MS"/>
                <a:cs typeface="Trebuchet MS"/>
              </a:rPr>
              <a:t>Division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13" name="object 14"/>
          <p:cNvGrpSpPr/>
          <p:nvPr/>
        </p:nvGrpSpPr>
        <p:grpSpPr>
          <a:xfrm>
            <a:off x="1717569" y="4640774"/>
            <a:ext cx="2331720" cy="215265"/>
            <a:chOff x="1459991" y="5980176"/>
            <a:chExt cx="2331720" cy="215265"/>
          </a:xfrm>
        </p:grpSpPr>
        <p:pic>
          <p:nvPicPr>
            <p:cNvPr id="14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9991" y="5980176"/>
              <a:ext cx="2331719" cy="214883"/>
            </a:xfrm>
            <a:prstGeom prst="rect">
              <a:avLst/>
            </a:prstGeom>
          </p:spPr>
        </p:pic>
        <p:pic>
          <p:nvPicPr>
            <p:cNvPr id="15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6108" y="6045707"/>
              <a:ext cx="82295" cy="83819"/>
            </a:xfrm>
            <a:prstGeom prst="rect">
              <a:avLst/>
            </a:prstGeom>
          </p:spPr>
        </p:pic>
      </p:grpSp>
      <p:sp>
        <p:nvSpPr>
          <p:cNvPr id="16" name="object 17"/>
          <p:cNvSpPr txBox="1"/>
          <p:nvPr/>
        </p:nvSpPr>
        <p:spPr>
          <a:xfrm>
            <a:off x="1973072" y="4649353"/>
            <a:ext cx="1050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3F3F3F"/>
                </a:solidFill>
                <a:latin typeface="Trebuchet MS"/>
                <a:cs typeface="Trebuchet MS"/>
              </a:rPr>
              <a:t>Total_sold_quantity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17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8417" y="4706305"/>
            <a:ext cx="82295" cy="83819"/>
          </a:xfrm>
          <a:prstGeom prst="rect">
            <a:avLst/>
          </a:prstGeom>
        </p:spPr>
      </p:pic>
      <p:sp>
        <p:nvSpPr>
          <p:cNvPr id="18" name="object 19"/>
          <p:cNvSpPr txBox="1"/>
          <p:nvPr/>
        </p:nvSpPr>
        <p:spPr>
          <a:xfrm>
            <a:off x="3259351" y="4649353"/>
            <a:ext cx="674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000" spc="-114" dirty="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sz="1000" spc="-5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000" spc="-30" dirty="0">
                <a:solidFill>
                  <a:srgbClr val="3F3F3F"/>
                </a:solidFill>
                <a:latin typeface="Trebuchet MS"/>
                <a:cs typeface="Trebuchet MS"/>
              </a:rPr>
              <a:t>k</a:t>
            </a:r>
            <a:r>
              <a:rPr sz="1000" spc="10" dirty="0">
                <a:solidFill>
                  <a:srgbClr val="3F3F3F"/>
                </a:solidFill>
                <a:latin typeface="Trebuchet MS"/>
                <a:cs typeface="Trebuchet MS"/>
              </a:rPr>
              <a:t>_</a:t>
            </a:r>
            <a:r>
              <a:rPr sz="1000" spc="140" dirty="0">
                <a:solidFill>
                  <a:srgbClr val="3F3F3F"/>
                </a:solidFill>
                <a:latin typeface="Trebuchet MS"/>
                <a:cs typeface="Trebuchet MS"/>
              </a:rPr>
              <a:t>O</a:t>
            </a:r>
            <a:r>
              <a:rPr sz="1000" spc="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r>
              <a:rPr sz="1000" spc="-6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1000" spc="-8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000" spc="5" dirty="0">
                <a:solidFill>
                  <a:srgbClr val="3F3F3F"/>
                </a:solidFill>
                <a:latin typeface="Trebuchet MS"/>
                <a:cs typeface="Trebuchet MS"/>
              </a:rPr>
              <a:t>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9" name="object 20"/>
          <p:cNvSpPr/>
          <p:nvPr/>
        </p:nvSpPr>
        <p:spPr>
          <a:xfrm>
            <a:off x="620290" y="1135573"/>
            <a:ext cx="4526280" cy="3779520"/>
          </a:xfrm>
          <a:custGeom>
            <a:avLst/>
            <a:gdLst/>
            <a:ahLst/>
            <a:cxnLst/>
            <a:rect l="l" t="t" r="r" b="b"/>
            <a:pathLst>
              <a:path w="4526280" h="3779520">
                <a:moveTo>
                  <a:pt x="0" y="0"/>
                </a:moveTo>
                <a:lnTo>
                  <a:pt x="4526280" y="0"/>
                </a:lnTo>
                <a:lnTo>
                  <a:pt x="4526280" y="3779520"/>
                </a:lnTo>
                <a:lnTo>
                  <a:pt x="0" y="3779520"/>
                </a:lnTo>
                <a:lnTo>
                  <a:pt x="0" y="0"/>
                </a:lnTo>
                <a:close/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60256" y="273097"/>
            <a:ext cx="697991" cy="6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26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15166" y="2640169"/>
            <a:ext cx="6812924" cy="28333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tHANKYOU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98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7138" y="540913"/>
            <a:ext cx="7039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ATLIQ HARDWARE BUSNESS MODEL</a:t>
            </a:r>
            <a:endParaRPr lang="en-GB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10766" y="1947186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Customers platform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6" y="2853545"/>
            <a:ext cx="2395749" cy="34882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62377" y="194718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Customers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394" y="1764406"/>
            <a:ext cx="3354581" cy="5093594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25747" y="5151549"/>
            <a:ext cx="815662" cy="1068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18" y="2853545"/>
            <a:ext cx="4765183" cy="1931831"/>
          </a:xfrm>
          <a:prstGeom prst="rect">
            <a:avLst/>
          </a:prstGeom>
        </p:spPr>
      </p:pic>
      <p:pic>
        <p:nvPicPr>
          <p:cNvPr id="9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63286" y="225165"/>
            <a:ext cx="697991" cy="6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0174" y="360607"/>
            <a:ext cx="2485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DATA-SET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1626" y="1469211"/>
            <a:ext cx="139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DATABASE-gdb023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60880" y="1607711"/>
            <a:ext cx="104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6328" y="1519773"/>
            <a:ext cx="186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Dim_customer</a:t>
            </a: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866328" y="2282566"/>
            <a:ext cx="174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Dim_product</a:t>
            </a: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866328" y="3045359"/>
            <a:ext cx="213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Fact_gross_price</a:t>
            </a:r>
            <a:endParaRPr lang="en-GB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866328" y="3808152"/>
            <a:ext cx="233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Fact_sales_monthly</a:t>
            </a:r>
            <a:endParaRPr lang="en-GB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866327" y="4570945"/>
            <a:ext cx="317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Fact_manufacturing_cost</a:t>
            </a:r>
            <a:endParaRPr lang="en-GB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866326" y="5333738"/>
            <a:ext cx="338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Fact_pre_invoice_deduction</a:t>
            </a:r>
            <a:endParaRPr lang="en-GB" dirty="0" smtClean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97758" y="1725769"/>
            <a:ext cx="12879" cy="3977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4816697" y="1607711"/>
            <a:ext cx="566671" cy="281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4816692" y="2308155"/>
            <a:ext cx="566671" cy="281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4816692" y="3101822"/>
            <a:ext cx="566671" cy="281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4816692" y="3873037"/>
            <a:ext cx="566671" cy="281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>
            <a:off x="4816692" y="4644252"/>
            <a:ext cx="566671" cy="281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>
            <a:off x="4816692" y="5445954"/>
            <a:ext cx="566671" cy="281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>
            <a:off x="2509230" y="1651680"/>
            <a:ext cx="566671" cy="281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3286" y="225165"/>
            <a:ext cx="697991" cy="6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1526545" y="460339"/>
            <a:ext cx="7528559" cy="423193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15240" algn="ctr">
              <a:lnSpc>
                <a:spcPts val="3260"/>
              </a:lnSpc>
            </a:pPr>
            <a:r>
              <a:rPr lang="en-GB" sz="2800" spc="240" dirty="0" smtClean="0">
                <a:solidFill>
                  <a:schemeClr val="bg1"/>
                </a:solidFill>
              </a:rPr>
              <a:t>AD_HOC-REQUEST:1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526437" y="1239012"/>
            <a:ext cx="7398621" cy="10953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506220">
              <a:lnSpc>
                <a:spcPct val="100000"/>
              </a:lnSpc>
              <a:spcBef>
                <a:spcPts val="925"/>
              </a:spcBef>
            </a:pPr>
            <a:r>
              <a:rPr sz="1650" spc="55" dirty="0">
                <a:solidFill>
                  <a:srgbClr val="FFFFFF"/>
                </a:solidFill>
                <a:latin typeface="Trebuchet MS"/>
                <a:cs typeface="Trebuchet MS"/>
              </a:rPr>
              <a:t>QUESTION:</a:t>
            </a:r>
            <a:endParaRPr sz="1650" dirty="0">
              <a:latin typeface="Trebuchet MS"/>
              <a:cs typeface="Trebuchet MS"/>
            </a:endParaRPr>
          </a:p>
          <a:p>
            <a:pPr marL="116205">
              <a:lnSpc>
                <a:spcPct val="100000"/>
              </a:lnSpc>
              <a:spcBef>
                <a:spcPts val="830"/>
              </a:spcBef>
            </a:pP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list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5" dirty="0">
                <a:solidFill>
                  <a:srgbClr val="FFFFFF"/>
                </a:solidFill>
                <a:latin typeface="Trebuchet MS"/>
                <a:cs typeface="Trebuchet MS"/>
              </a:rPr>
              <a:t>markets</a:t>
            </a:r>
            <a:r>
              <a:rPr sz="16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5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 customer</a:t>
            </a:r>
            <a:endParaRPr sz="1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650" spc="40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1650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5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spc="-13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spc="50" dirty="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spc="1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50" spc="-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5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50" spc="-21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50" spc="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50" spc="18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5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spc="-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2308538" y="3121216"/>
            <a:ext cx="269303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55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44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50" spc="1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4450" dirty="0">
              <a:latin typeface="Trebuchet MS"/>
              <a:cs typeface="Trebuchet MS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7510263" y="2689867"/>
            <a:ext cx="2088900" cy="699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6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450" spc="-2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450" spc="-254" dirty="0">
                <a:solidFill>
                  <a:srgbClr val="FFFFFF"/>
                </a:solidFill>
                <a:latin typeface="Trebuchet MS"/>
                <a:cs typeface="Trebuchet MS"/>
              </a:rPr>
              <a:t>tp</a:t>
            </a:r>
            <a:r>
              <a:rPr sz="4450" spc="-2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450" spc="-2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514" y="4108987"/>
            <a:ext cx="5217081" cy="1516379"/>
          </a:xfrm>
          <a:prstGeom prst="rect">
            <a:avLst/>
          </a:prstGeom>
        </p:spPr>
      </p:pic>
      <p:pic>
        <p:nvPicPr>
          <p:cNvPr id="8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7629" y="3448148"/>
            <a:ext cx="1764406" cy="2499352"/>
          </a:xfrm>
          <a:prstGeom prst="rect">
            <a:avLst/>
          </a:prstGeom>
        </p:spPr>
      </p:pic>
      <p:pic>
        <p:nvPicPr>
          <p:cNvPr id="9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3286" y="225165"/>
            <a:ext cx="697991" cy="6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9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026" y="1088736"/>
            <a:ext cx="5910653" cy="4706758"/>
          </a:xfrm>
          <a:prstGeom prst="rect">
            <a:avLst/>
          </a:prstGeom>
        </p:spPr>
      </p:pic>
      <p:sp>
        <p:nvSpPr>
          <p:cNvPr id="3" name="object 2"/>
          <p:cNvSpPr txBox="1">
            <a:spLocks/>
          </p:cNvSpPr>
          <p:nvPr/>
        </p:nvSpPr>
        <p:spPr>
          <a:xfrm>
            <a:off x="1526545" y="460339"/>
            <a:ext cx="7528559" cy="423193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15240" algn="ctr">
              <a:lnSpc>
                <a:spcPts val="3260"/>
              </a:lnSpc>
            </a:pPr>
            <a:r>
              <a:rPr lang="en-GB" sz="2800" spc="240" dirty="0" smtClean="0">
                <a:solidFill>
                  <a:schemeClr val="bg1"/>
                </a:solidFill>
              </a:rPr>
              <a:t>VISUAL:1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71254" y="1349234"/>
            <a:ext cx="506139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chemeClr val="bg1"/>
                </a:solidFill>
              </a:rPr>
              <a:t> </a:t>
            </a:r>
            <a:r>
              <a:rPr lang="en-GB" sz="1400" dirty="0" err="1">
                <a:solidFill>
                  <a:schemeClr val="bg1"/>
                </a:solidFill>
              </a:rPr>
              <a:t>Atliq</a:t>
            </a:r>
            <a:r>
              <a:rPr lang="en-GB" sz="1400" dirty="0">
                <a:solidFill>
                  <a:schemeClr val="bg1"/>
                </a:solidFill>
              </a:rPr>
              <a:t> Exclusive: APAC Market Presence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Countries </a:t>
            </a:r>
            <a:r>
              <a:rPr lang="en-GB" sz="1400" dirty="0">
                <a:solidFill>
                  <a:schemeClr val="bg1"/>
                </a:solidFill>
              </a:rPr>
              <a:t>of Operation</a:t>
            </a:r>
            <a:r>
              <a:rPr lang="en-GB" sz="1400" dirty="0" smtClean="0">
                <a:solidFill>
                  <a:schemeClr val="bg1"/>
                </a:solidFill>
              </a:rPr>
              <a:t>: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- India</a:t>
            </a:r>
          </a:p>
          <a:p>
            <a:r>
              <a:rPr lang="en-GB" sz="1400" dirty="0">
                <a:solidFill>
                  <a:schemeClr val="bg1"/>
                </a:solidFill>
              </a:rPr>
              <a:t>- Indonesia</a:t>
            </a:r>
          </a:p>
          <a:p>
            <a:r>
              <a:rPr lang="en-GB" sz="1400" dirty="0">
                <a:solidFill>
                  <a:schemeClr val="bg1"/>
                </a:solidFill>
              </a:rPr>
              <a:t>- Japan</a:t>
            </a:r>
          </a:p>
          <a:p>
            <a:r>
              <a:rPr lang="en-GB" sz="1400" dirty="0">
                <a:solidFill>
                  <a:schemeClr val="bg1"/>
                </a:solidFill>
              </a:rPr>
              <a:t>- Philippines</a:t>
            </a:r>
          </a:p>
          <a:p>
            <a:r>
              <a:rPr lang="en-GB" sz="1400" dirty="0">
                <a:solidFill>
                  <a:schemeClr val="bg1"/>
                </a:solidFill>
              </a:rPr>
              <a:t>- South Korea</a:t>
            </a:r>
          </a:p>
          <a:p>
            <a:r>
              <a:rPr lang="en-GB" sz="1400" dirty="0">
                <a:solidFill>
                  <a:schemeClr val="bg1"/>
                </a:solidFill>
              </a:rPr>
              <a:t>- Australia</a:t>
            </a:r>
          </a:p>
          <a:p>
            <a:r>
              <a:rPr lang="en-GB" sz="1400" dirty="0">
                <a:solidFill>
                  <a:schemeClr val="bg1"/>
                </a:solidFill>
              </a:rPr>
              <a:t>- New Zealand</a:t>
            </a:r>
          </a:p>
          <a:p>
            <a:r>
              <a:rPr lang="en-GB" sz="1400" dirty="0">
                <a:solidFill>
                  <a:schemeClr val="bg1"/>
                </a:solidFill>
              </a:rPr>
              <a:t>- Bangladesh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 smtClean="0">
                <a:solidFill>
                  <a:schemeClr val="bg1"/>
                </a:solidFill>
              </a:rPr>
              <a:t>Key Insights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- </a:t>
            </a:r>
            <a:r>
              <a:rPr lang="en-GB" sz="1400" dirty="0" smtClean="0">
                <a:solidFill>
                  <a:schemeClr val="bg1"/>
                </a:solidFill>
              </a:rPr>
              <a:t>Robust </a:t>
            </a:r>
            <a:r>
              <a:rPr lang="en-GB" sz="1400" dirty="0">
                <a:solidFill>
                  <a:schemeClr val="bg1"/>
                </a:solidFill>
              </a:rPr>
              <a:t>Market Presence</a:t>
            </a:r>
            <a:r>
              <a:rPr lang="en-GB" sz="1400" dirty="0" smtClean="0">
                <a:solidFill>
                  <a:schemeClr val="bg1"/>
                </a:solidFill>
              </a:rPr>
              <a:t>: </a:t>
            </a:r>
            <a:r>
              <a:rPr lang="en-GB" sz="1400" dirty="0" err="1">
                <a:solidFill>
                  <a:schemeClr val="bg1"/>
                </a:solidFill>
              </a:rPr>
              <a:t>Atliq</a:t>
            </a:r>
            <a:r>
              <a:rPr lang="en-GB" sz="1400" dirty="0">
                <a:solidFill>
                  <a:schemeClr val="bg1"/>
                </a:solidFill>
              </a:rPr>
              <a:t> Exclusive has established a significant footprint across diverse markets in the Asia-Pacific (APAC) region.</a:t>
            </a:r>
          </a:p>
          <a:p>
            <a:r>
              <a:rPr lang="en-GB" sz="1400" dirty="0" smtClean="0">
                <a:solidFill>
                  <a:schemeClr val="bg1"/>
                </a:solidFill>
              </a:rPr>
              <a:t>- Cultural </a:t>
            </a:r>
            <a:r>
              <a:rPr lang="en-GB" sz="1400" dirty="0">
                <a:solidFill>
                  <a:schemeClr val="bg1"/>
                </a:solidFill>
              </a:rPr>
              <a:t>Adaptability</a:t>
            </a:r>
            <a:r>
              <a:rPr lang="en-GB" sz="1400" dirty="0" smtClean="0">
                <a:solidFill>
                  <a:schemeClr val="bg1"/>
                </a:solidFill>
              </a:rPr>
              <a:t>: </a:t>
            </a:r>
            <a:r>
              <a:rPr lang="en-GB" sz="1400" dirty="0">
                <a:solidFill>
                  <a:schemeClr val="bg1"/>
                </a:solidFill>
              </a:rPr>
              <a:t>Demonstrates the ability to successfully navigate and adapt to various cultural and economic environments</a:t>
            </a:r>
            <a:r>
              <a:rPr lang="en-GB" sz="1400" dirty="0" smtClean="0">
                <a:solidFill>
                  <a:schemeClr val="bg1"/>
                </a:solidFill>
              </a:rPr>
              <a:t>.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81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722592" y="392461"/>
            <a:ext cx="7528559" cy="423193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15240" algn="ctr">
              <a:lnSpc>
                <a:spcPts val="3260"/>
              </a:lnSpc>
            </a:pPr>
            <a:r>
              <a:rPr lang="en-GB" sz="2800" spc="240" dirty="0" smtClean="0">
                <a:solidFill>
                  <a:schemeClr val="bg1"/>
                </a:solidFill>
              </a:rPr>
              <a:t>AD_HOC-REQUEST:2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422" y="1112934"/>
            <a:ext cx="5767705" cy="12420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R="24130">
              <a:lnSpc>
                <a:spcPct val="100000"/>
              </a:lnSpc>
              <a:spcBef>
                <a:spcPts val="925"/>
              </a:spcBef>
            </a:pPr>
            <a:r>
              <a:rPr sz="1650" spc="55" dirty="0">
                <a:solidFill>
                  <a:srgbClr val="FFFFFF"/>
                </a:solidFill>
                <a:latin typeface="Trebuchet MS"/>
                <a:cs typeface="Trebuchet MS"/>
              </a:rPr>
              <a:t>QUESTION:</a:t>
            </a:r>
            <a:endParaRPr sz="1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r>
              <a:rPr sz="1650" spc="-5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165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FFFFFF"/>
                </a:solidFill>
                <a:latin typeface="Trebuchet MS"/>
                <a:cs typeface="Trebuchet MS"/>
              </a:rPr>
              <a:t>percentage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unique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increase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2021vs.</a:t>
            </a:r>
            <a:r>
              <a:rPr sz="165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2020?</a:t>
            </a:r>
            <a:endParaRPr sz="1650" dirty="0">
              <a:latin typeface="Trebuchet MS"/>
              <a:cs typeface="Trebuchet MS"/>
            </a:endParaRPr>
          </a:p>
          <a:p>
            <a:pPr marL="280670" marR="304800">
              <a:lnSpc>
                <a:spcPct val="100000"/>
              </a:lnSpc>
            </a:pPr>
            <a:r>
              <a:rPr sz="1650" spc="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2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50" spc="-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5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5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50" spc="-10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5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spc="-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50" spc="-13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2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spc="-125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spc="-2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spc="40" dirty="0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5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spc="40" dirty="0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650" spc="-6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1650" spc="-30" dirty="0">
                <a:solidFill>
                  <a:srgbClr val="FFFFFF"/>
                </a:solidFill>
                <a:latin typeface="Trebuchet MS"/>
                <a:cs typeface="Trebuchet MS"/>
              </a:rPr>
              <a:t>20  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spc="40" dirty="0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50" spc="-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5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50" spc="-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spc="-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spc="40" dirty="0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sz="1650" spc="-40" dirty="0">
                <a:solidFill>
                  <a:srgbClr val="FFFFFF"/>
                </a:solidFill>
                <a:latin typeface="Trebuchet MS"/>
                <a:cs typeface="Trebuchet MS"/>
              </a:rPr>
              <a:t>2021</a:t>
            </a:r>
            <a:r>
              <a:rPr sz="165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spc="-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ce</a:t>
            </a:r>
            <a:r>
              <a:rPr sz="1650" spc="-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spc="-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50" spc="-12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50" spc="-1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spc="55" dirty="0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sz="1650" spc="-1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50" spc="-9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50" spc="-12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5177" y="2772557"/>
            <a:ext cx="269303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55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44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50" spc="1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44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7422" y="2825318"/>
            <a:ext cx="171767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6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450" spc="-2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450" spc="-254" dirty="0">
                <a:solidFill>
                  <a:srgbClr val="FFFFFF"/>
                </a:solidFill>
                <a:latin typeface="Trebuchet MS"/>
                <a:cs typeface="Trebuchet MS"/>
              </a:rPr>
              <a:t>tp</a:t>
            </a:r>
            <a:r>
              <a:rPr sz="4450" spc="-2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450" spc="-2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445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559" y="3563703"/>
            <a:ext cx="6327305" cy="24480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2853" y="3759806"/>
            <a:ext cx="3799891" cy="10279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11771" y="274873"/>
            <a:ext cx="697991" cy="6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6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"/>
          <p:cNvSpPr txBox="1">
            <a:spLocks/>
          </p:cNvSpPr>
          <p:nvPr/>
        </p:nvSpPr>
        <p:spPr>
          <a:xfrm>
            <a:off x="2667963" y="361720"/>
            <a:ext cx="6377940" cy="937436"/>
          </a:xfrm>
          <a:prstGeom prst="rect">
            <a:avLst/>
          </a:prstGeom>
          <a:solidFill>
            <a:srgbClr val="FFFFFF"/>
          </a:solidFill>
          <a:ln w="25907">
            <a:solidFill>
              <a:srgbClr val="3F3F3F"/>
            </a:solidFill>
          </a:ln>
        </p:spPr>
        <p:txBody>
          <a:bodyPr vert="horz" wrap="square" lIns="0" tIns="28829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10160" algn="ctr">
              <a:spcBef>
                <a:spcPts val="2270"/>
              </a:spcBef>
            </a:pPr>
            <a:r>
              <a:rPr lang="en-GB" spc="145" dirty="0" smtClean="0">
                <a:solidFill>
                  <a:schemeClr val="bg1"/>
                </a:solidFill>
              </a:rPr>
              <a:t>VISUALS-2</a:t>
            </a:r>
            <a:endParaRPr lang="en-GB" spc="145" dirty="0">
              <a:solidFill>
                <a:schemeClr val="bg1"/>
              </a:solidFill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240779" y="2281693"/>
            <a:ext cx="4233672" cy="3171679"/>
            <a:chOff x="240779" y="2262821"/>
            <a:chExt cx="4233672" cy="3657599"/>
          </a:xfrm>
        </p:grpSpPr>
        <p:pic>
          <p:nvPicPr>
            <p:cNvPr id="30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779" y="2262821"/>
              <a:ext cx="4233672" cy="3657599"/>
            </a:xfrm>
            <a:prstGeom prst="rect">
              <a:avLst/>
            </a:prstGeom>
          </p:spPr>
        </p:pic>
        <p:pic>
          <p:nvPicPr>
            <p:cNvPr id="31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760" y="3008376"/>
              <a:ext cx="2151887" cy="2168651"/>
            </a:xfrm>
            <a:prstGeom prst="rect">
              <a:avLst/>
            </a:prstGeom>
          </p:spPr>
        </p:pic>
        <p:sp>
          <p:nvSpPr>
            <p:cNvPr id="32" name="object 6"/>
            <p:cNvSpPr/>
            <p:nvPr/>
          </p:nvSpPr>
          <p:spPr>
            <a:xfrm>
              <a:off x="2206752" y="3238500"/>
              <a:ext cx="852169" cy="1607820"/>
            </a:xfrm>
            <a:custGeom>
              <a:avLst/>
              <a:gdLst/>
              <a:ahLst/>
              <a:cxnLst/>
              <a:rect l="l" t="t" r="r" b="b"/>
              <a:pathLst>
                <a:path w="852169" h="1607820">
                  <a:moveTo>
                    <a:pt x="396239" y="1607820"/>
                  </a:moveTo>
                  <a:lnTo>
                    <a:pt x="198119" y="1231391"/>
                  </a:lnTo>
                  <a:lnTo>
                    <a:pt x="237867" y="1207533"/>
                  </a:lnTo>
                  <a:lnTo>
                    <a:pt x="274127" y="1180082"/>
                  </a:lnTo>
                  <a:lnTo>
                    <a:pt x="306787" y="1149388"/>
                  </a:lnTo>
                  <a:lnTo>
                    <a:pt x="335732" y="1115801"/>
                  </a:lnTo>
                  <a:lnTo>
                    <a:pt x="360849" y="1079669"/>
                  </a:lnTo>
                  <a:lnTo>
                    <a:pt x="382024" y="1041343"/>
                  </a:lnTo>
                  <a:lnTo>
                    <a:pt x="399143" y="1001171"/>
                  </a:lnTo>
                  <a:lnTo>
                    <a:pt x="412092" y="959504"/>
                  </a:lnTo>
                  <a:lnTo>
                    <a:pt x="420758" y="916692"/>
                  </a:lnTo>
                  <a:lnTo>
                    <a:pt x="425026" y="873082"/>
                  </a:lnTo>
                  <a:lnTo>
                    <a:pt x="424784" y="829026"/>
                  </a:lnTo>
                  <a:lnTo>
                    <a:pt x="419916" y="784872"/>
                  </a:lnTo>
                  <a:lnTo>
                    <a:pt x="410310" y="740970"/>
                  </a:lnTo>
                  <a:lnTo>
                    <a:pt x="395852" y="697669"/>
                  </a:lnTo>
                  <a:lnTo>
                    <a:pt x="376428" y="655320"/>
                  </a:lnTo>
                  <a:lnTo>
                    <a:pt x="352391" y="614848"/>
                  </a:lnTo>
                  <a:lnTo>
                    <a:pt x="324404" y="577705"/>
                  </a:lnTo>
                  <a:lnTo>
                    <a:pt x="292815" y="544110"/>
                  </a:lnTo>
                  <a:lnTo>
                    <a:pt x="257970" y="514282"/>
                  </a:lnTo>
                  <a:lnTo>
                    <a:pt x="220217" y="488442"/>
                  </a:lnTo>
                  <a:lnTo>
                    <a:pt x="179905" y="466807"/>
                  </a:lnTo>
                  <a:lnTo>
                    <a:pt x="137379" y="449598"/>
                  </a:lnTo>
                  <a:lnTo>
                    <a:pt x="92988" y="437034"/>
                  </a:lnTo>
                  <a:lnTo>
                    <a:pt x="47079" y="429335"/>
                  </a:lnTo>
                  <a:lnTo>
                    <a:pt x="0" y="426719"/>
                  </a:lnTo>
                  <a:lnTo>
                    <a:pt x="0" y="0"/>
                  </a:lnTo>
                  <a:lnTo>
                    <a:pt x="48382" y="1352"/>
                  </a:lnTo>
                  <a:lnTo>
                    <a:pt x="96052" y="5361"/>
                  </a:lnTo>
                  <a:lnTo>
                    <a:pt x="142937" y="11955"/>
                  </a:lnTo>
                  <a:lnTo>
                    <a:pt x="188966" y="21060"/>
                  </a:lnTo>
                  <a:lnTo>
                    <a:pt x="234066" y="32605"/>
                  </a:lnTo>
                  <a:lnTo>
                    <a:pt x="278167" y="46518"/>
                  </a:lnTo>
                  <a:lnTo>
                    <a:pt x="321197" y="62725"/>
                  </a:lnTo>
                  <a:lnTo>
                    <a:pt x="363085" y="81155"/>
                  </a:lnTo>
                  <a:lnTo>
                    <a:pt x="403757" y="101735"/>
                  </a:lnTo>
                  <a:lnTo>
                    <a:pt x="443144" y="124393"/>
                  </a:lnTo>
                  <a:lnTo>
                    <a:pt x="481174" y="149056"/>
                  </a:lnTo>
                  <a:lnTo>
                    <a:pt x="517774" y="175652"/>
                  </a:lnTo>
                  <a:lnTo>
                    <a:pt x="552873" y="204110"/>
                  </a:lnTo>
                  <a:lnTo>
                    <a:pt x="586400" y="234355"/>
                  </a:lnTo>
                  <a:lnTo>
                    <a:pt x="618282" y="266317"/>
                  </a:lnTo>
                  <a:lnTo>
                    <a:pt x="648450" y="299922"/>
                  </a:lnTo>
                  <a:lnTo>
                    <a:pt x="676829" y="335099"/>
                  </a:lnTo>
                  <a:lnTo>
                    <a:pt x="703350" y="371774"/>
                  </a:lnTo>
                  <a:lnTo>
                    <a:pt x="727941" y="409876"/>
                  </a:lnTo>
                  <a:lnTo>
                    <a:pt x="750529" y="449332"/>
                  </a:lnTo>
                  <a:lnTo>
                    <a:pt x="771044" y="490071"/>
                  </a:lnTo>
                  <a:lnTo>
                    <a:pt x="789414" y="532018"/>
                  </a:lnTo>
                  <a:lnTo>
                    <a:pt x="805566" y="575103"/>
                  </a:lnTo>
                  <a:lnTo>
                    <a:pt x="819430" y="619253"/>
                  </a:lnTo>
                  <a:lnTo>
                    <a:pt x="830934" y="664395"/>
                  </a:lnTo>
                  <a:lnTo>
                    <a:pt x="840006" y="710457"/>
                  </a:lnTo>
                  <a:lnTo>
                    <a:pt x="846575" y="757366"/>
                  </a:lnTo>
                  <a:lnTo>
                    <a:pt x="850568" y="805051"/>
                  </a:lnTo>
                  <a:lnTo>
                    <a:pt x="851916" y="853439"/>
                  </a:lnTo>
                  <a:lnTo>
                    <a:pt x="850469" y="903258"/>
                  </a:lnTo>
                  <a:lnTo>
                    <a:pt x="846171" y="952542"/>
                  </a:lnTo>
                  <a:lnTo>
                    <a:pt x="839083" y="1001188"/>
                  </a:lnTo>
                  <a:lnTo>
                    <a:pt x="829266" y="1049091"/>
                  </a:lnTo>
                  <a:lnTo>
                    <a:pt x="816782" y="1096147"/>
                  </a:lnTo>
                  <a:lnTo>
                    <a:pt x="801691" y="1142253"/>
                  </a:lnTo>
                  <a:lnTo>
                    <a:pt x="784055" y="1187305"/>
                  </a:lnTo>
                  <a:lnTo>
                    <a:pt x="763935" y="1231198"/>
                  </a:lnTo>
                  <a:lnTo>
                    <a:pt x="741394" y="1273828"/>
                  </a:lnTo>
                  <a:lnTo>
                    <a:pt x="716491" y="1315092"/>
                  </a:lnTo>
                  <a:lnTo>
                    <a:pt x="689288" y="1354886"/>
                  </a:lnTo>
                  <a:lnTo>
                    <a:pt x="659848" y="1393105"/>
                  </a:lnTo>
                  <a:lnTo>
                    <a:pt x="628230" y="1429645"/>
                  </a:lnTo>
                  <a:lnTo>
                    <a:pt x="594496" y="1464404"/>
                  </a:lnTo>
                  <a:lnTo>
                    <a:pt x="558708" y="1497276"/>
                  </a:lnTo>
                  <a:lnTo>
                    <a:pt x="520927" y="1528157"/>
                  </a:lnTo>
                  <a:lnTo>
                    <a:pt x="481215" y="1556944"/>
                  </a:lnTo>
                  <a:lnTo>
                    <a:pt x="439632" y="1583533"/>
                  </a:lnTo>
                  <a:lnTo>
                    <a:pt x="396239" y="160782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7"/>
            <p:cNvSpPr/>
            <p:nvPr/>
          </p:nvSpPr>
          <p:spPr>
            <a:xfrm>
              <a:off x="1353553" y="3238499"/>
              <a:ext cx="1249680" cy="1706245"/>
            </a:xfrm>
            <a:custGeom>
              <a:avLst/>
              <a:gdLst/>
              <a:ahLst/>
              <a:cxnLst/>
              <a:rect l="l" t="t" r="r" b="b"/>
              <a:pathLst>
                <a:path w="1249680" h="1706245">
                  <a:moveTo>
                    <a:pt x="844231" y="1705835"/>
                  </a:moveTo>
                  <a:lnTo>
                    <a:pt x="798792" y="1704120"/>
                  </a:lnTo>
                  <a:lnTo>
                    <a:pt x="753624" y="1699998"/>
                  </a:lnTo>
                  <a:lnTo>
                    <a:pt x="708825" y="1693500"/>
                  </a:lnTo>
                  <a:lnTo>
                    <a:pt x="664490" y="1684657"/>
                  </a:lnTo>
                  <a:lnTo>
                    <a:pt x="620717" y="1673501"/>
                  </a:lnTo>
                  <a:lnTo>
                    <a:pt x="577602" y="1660062"/>
                  </a:lnTo>
                  <a:lnTo>
                    <a:pt x="535243" y="1644372"/>
                  </a:lnTo>
                  <a:lnTo>
                    <a:pt x="493735" y="1626462"/>
                  </a:lnTo>
                  <a:lnTo>
                    <a:pt x="453176" y="1606362"/>
                  </a:lnTo>
                  <a:lnTo>
                    <a:pt x="413662" y="1584104"/>
                  </a:lnTo>
                  <a:lnTo>
                    <a:pt x="375290" y="1559719"/>
                  </a:lnTo>
                  <a:lnTo>
                    <a:pt x="338157" y="1533239"/>
                  </a:lnTo>
                  <a:lnTo>
                    <a:pt x="302359" y="1504694"/>
                  </a:lnTo>
                  <a:lnTo>
                    <a:pt x="267994" y="1474115"/>
                  </a:lnTo>
                  <a:lnTo>
                    <a:pt x="235157" y="1441534"/>
                  </a:lnTo>
                  <a:lnTo>
                    <a:pt x="203946" y="1406981"/>
                  </a:lnTo>
                  <a:lnTo>
                    <a:pt x="174458" y="1370488"/>
                  </a:lnTo>
                  <a:lnTo>
                    <a:pt x="146789" y="1332086"/>
                  </a:lnTo>
                  <a:lnTo>
                    <a:pt x="121035" y="1291806"/>
                  </a:lnTo>
                  <a:lnTo>
                    <a:pt x="97294" y="1249680"/>
                  </a:lnTo>
                  <a:lnTo>
                    <a:pt x="76093" y="1206150"/>
                  </a:lnTo>
                  <a:lnTo>
                    <a:pt x="57558" y="1162022"/>
                  </a:lnTo>
                  <a:lnTo>
                    <a:pt x="41661" y="1117391"/>
                  </a:lnTo>
                  <a:lnTo>
                    <a:pt x="28371" y="1072354"/>
                  </a:lnTo>
                  <a:lnTo>
                    <a:pt x="17659" y="1027009"/>
                  </a:lnTo>
                  <a:lnTo>
                    <a:pt x="9496" y="981451"/>
                  </a:lnTo>
                  <a:lnTo>
                    <a:pt x="3851" y="935778"/>
                  </a:lnTo>
                  <a:lnTo>
                    <a:pt x="696" y="890086"/>
                  </a:lnTo>
                  <a:lnTo>
                    <a:pt x="0" y="844472"/>
                  </a:lnTo>
                  <a:lnTo>
                    <a:pt x="1733" y="799033"/>
                  </a:lnTo>
                  <a:lnTo>
                    <a:pt x="5867" y="753865"/>
                  </a:lnTo>
                  <a:lnTo>
                    <a:pt x="12372" y="709066"/>
                  </a:lnTo>
                  <a:lnTo>
                    <a:pt x="21218" y="664731"/>
                  </a:lnTo>
                  <a:lnTo>
                    <a:pt x="32375" y="620958"/>
                  </a:lnTo>
                  <a:lnTo>
                    <a:pt x="45814" y="577844"/>
                  </a:lnTo>
                  <a:lnTo>
                    <a:pt x="61505" y="535484"/>
                  </a:lnTo>
                  <a:lnTo>
                    <a:pt x="79418" y="493976"/>
                  </a:lnTo>
                  <a:lnTo>
                    <a:pt x="99525" y="453417"/>
                  </a:lnTo>
                  <a:lnTo>
                    <a:pt x="121795" y="413903"/>
                  </a:lnTo>
                  <a:lnTo>
                    <a:pt x="146198" y="375531"/>
                  </a:lnTo>
                  <a:lnTo>
                    <a:pt x="172706" y="338398"/>
                  </a:lnTo>
                  <a:lnTo>
                    <a:pt x="201288" y="302600"/>
                  </a:lnTo>
                  <a:lnTo>
                    <a:pt x="231914" y="268235"/>
                  </a:lnTo>
                  <a:lnTo>
                    <a:pt x="264556" y="235399"/>
                  </a:lnTo>
                  <a:lnTo>
                    <a:pt x="299184" y="204188"/>
                  </a:lnTo>
                  <a:lnTo>
                    <a:pt x="335768" y="174699"/>
                  </a:lnTo>
                  <a:lnTo>
                    <a:pt x="374278" y="147030"/>
                  </a:lnTo>
                  <a:lnTo>
                    <a:pt x="414684" y="121276"/>
                  </a:lnTo>
                  <a:lnTo>
                    <a:pt x="456958" y="97536"/>
                  </a:lnTo>
                  <a:lnTo>
                    <a:pt x="503300" y="74967"/>
                  </a:lnTo>
                  <a:lnTo>
                    <a:pt x="550803" y="55292"/>
                  </a:lnTo>
                  <a:lnTo>
                    <a:pt x="599342" y="38546"/>
                  </a:lnTo>
                  <a:lnTo>
                    <a:pt x="648792" y="24765"/>
                  </a:lnTo>
                  <a:lnTo>
                    <a:pt x="699027" y="13983"/>
                  </a:lnTo>
                  <a:lnTo>
                    <a:pt x="749923" y="6238"/>
                  </a:lnTo>
                  <a:lnTo>
                    <a:pt x="801356" y="1565"/>
                  </a:lnTo>
                  <a:lnTo>
                    <a:pt x="853198" y="0"/>
                  </a:lnTo>
                  <a:lnTo>
                    <a:pt x="853198" y="426720"/>
                  </a:lnTo>
                  <a:lnTo>
                    <a:pt x="806607" y="429217"/>
                  </a:lnTo>
                  <a:lnTo>
                    <a:pt x="761492" y="436536"/>
                  </a:lnTo>
                  <a:lnTo>
                    <a:pt x="718111" y="448421"/>
                  </a:lnTo>
                  <a:lnTo>
                    <a:pt x="676721" y="464614"/>
                  </a:lnTo>
                  <a:lnTo>
                    <a:pt x="637580" y="484857"/>
                  </a:lnTo>
                  <a:lnTo>
                    <a:pt x="600946" y="508894"/>
                  </a:lnTo>
                  <a:lnTo>
                    <a:pt x="567075" y="536466"/>
                  </a:lnTo>
                  <a:lnTo>
                    <a:pt x="536224" y="567316"/>
                  </a:lnTo>
                  <a:lnTo>
                    <a:pt x="508652" y="601187"/>
                  </a:lnTo>
                  <a:lnTo>
                    <a:pt x="484616" y="637822"/>
                  </a:lnTo>
                  <a:lnTo>
                    <a:pt x="464373" y="676963"/>
                  </a:lnTo>
                  <a:lnTo>
                    <a:pt x="448180" y="718352"/>
                  </a:lnTo>
                  <a:lnTo>
                    <a:pt x="436295" y="761733"/>
                  </a:lnTo>
                  <a:lnTo>
                    <a:pt x="428975" y="806848"/>
                  </a:lnTo>
                  <a:lnTo>
                    <a:pt x="426478" y="853440"/>
                  </a:lnTo>
                  <a:lnTo>
                    <a:pt x="428975" y="899766"/>
                  </a:lnTo>
                  <a:lnTo>
                    <a:pt x="436295" y="944688"/>
                  </a:lnTo>
                  <a:lnTo>
                    <a:pt x="448180" y="987942"/>
                  </a:lnTo>
                  <a:lnTo>
                    <a:pt x="464373" y="1029261"/>
                  </a:lnTo>
                  <a:lnTo>
                    <a:pt x="484616" y="1068380"/>
                  </a:lnTo>
                  <a:lnTo>
                    <a:pt x="508652" y="1105034"/>
                  </a:lnTo>
                  <a:lnTo>
                    <a:pt x="536224" y="1138956"/>
                  </a:lnTo>
                  <a:lnTo>
                    <a:pt x="567075" y="1169882"/>
                  </a:lnTo>
                  <a:lnTo>
                    <a:pt x="600946" y="1197547"/>
                  </a:lnTo>
                  <a:lnTo>
                    <a:pt x="637580" y="1221683"/>
                  </a:lnTo>
                  <a:lnTo>
                    <a:pt x="676721" y="1242027"/>
                  </a:lnTo>
                  <a:lnTo>
                    <a:pt x="718111" y="1258311"/>
                  </a:lnTo>
                  <a:lnTo>
                    <a:pt x="761492" y="1270272"/>
                  </a:lnTo>
                  <a:lnTo>
                    <a:pt x="806607" y="1277643"/>
                  </a:lnTo>
                  <a:lnTo>
                    <a:pt x="853198" y="1280160"/>
                  </a:lnTo>
                  <a:lnTo>
                    <a:pt x="904514" y="1277040"/>
                  </a:lnTo>
                  <a:lnTo>
                    <a:pt x="955116" y="1267777"/>
                  </a:lnTo>
                  <a:lnTo>
                    <a:pt x="1004289" y="1252513"/>
                  </a:lnTo>
                  <a:lnTo>
                    <a:pt x="1051318" y="1231392"/>
                  </a:lnTo>
                  <a:lnTo>
                    <a:pt x="1249438" y="1607820"/>
                  </a:lnTo>
                  <a:lnTo>
                    <a:pt x="1205909" y="1629168"/>
                  </a:lnTo>
                  <a:lnTo>
                    <a:pt x="1161781" y="1647829"/>
                  </a:lnTo>
                  <a:lnTo>
                    <a:pt x="1117150" y="1663835"/>
                  </a:lnTo>
                  <a:lnTo>
                    <a:pt x="1072113" y="1677215"/>
                  </a:lnTo>
                  <a:lnTo>
                    <a:pt x="1026768" y="1688002"/>
                  </a:lnTo>
                  <a:lnTo>
                    <a:pt x="981210" y="1696226"/>
                  </a:lnTo>
                  <a:lnTo>
                    <a:pt x="935537" y="1701919"/>
                  </a:lnTo>
                  <a:lnTo>
                    <a:pt x="889845" y="1705112"/>
                  </a:lnTo>
                  <a:lnTo>
                    <a:pt x="844231" y="1705835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5475" y="3826764"/>
              <a:ext cx="365759" cy="269747"/>
            </a:xfrm>
            <a:prstGeom prst="rect">
              <a:avLst/>
            </a:prstGeom>
          </p:spPr>
        </p:pic>
        <p:pic>
          <p:nvPicPr>
            <p:cNvPr id="35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1384" y="3849624"/>
              <a:ext cx="271272" cy="178308"/>
            </a:xfrm>
            <a:prstGeom prst="rect">
              <a:avLst/>
            </a:prstGeom>
          </p:spPr>
        </p:pic>
      </p:grpSp>
      <p:sp>
        <p:nvSpPr>
          <p:cNvPr id="36" name="object 10"/>
          <p:cNvSpPr txBox="1"/>
          <p:nvPr/>
        </p:nvSpPr>
        <p:spPr>
          <a:xfrm>
            <a:off x="2723384" y="3844532"/>
            <a:ext cx="223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7" name="object 11"/>
          <p:cNvGrpSpPr/>
          <p:nvPr/>
        </p:nvGrpSpPr>
        <p:grpSpPr>
          <a:xfrm>
            <a:off x="1426463" y="4130040"/>
            <a:ext cx="361315" cy="269875"/>
            <a:chOff x="1426463" y="4130040"/>
            <a:chExt cx="361315" cy="269875"/>
          </a:xfrm>
        </p:grpSpPr>
        <p:pic>
          <p:nvPicPr>
            <p:cNvPr id="38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6463" y="4130040"/>
              <a:ext cx="361187" cy="269748"/>
            </a:xfrm>
            <a:prstGeom prst="rect">
              <a:avLst/>
            </a:prstGeom>
          </p:spPr>
        </p:pic>
        <p:pic>
          <p:nvPicPr>
            <p:cNvPr id="39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9324" y="4155948"/>
              <a:ext cx="271271" cy="176783"/>
            </a:xfrm>
            <a:prstGeom prst="rect">
              <a:avLst/>
            </a:prstGeom>
          </p:spPr>
        </p:pic>
      </p:grpSp>
      <p:sp>
        <p:nvSpPr>
          <p:cNvPr id="40" name="object 14"/>
          <p:cNvSpPr txBox="1"/>
          <p:nvPr/>
        </p:nvSpPr>
        <p:spPr>
          <a:xfrm>
            <a:off x="1481327" y="4150800"/>
            <a:ext cx="223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4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000" b="1" spc="-3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000" b="1" spc="-4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1" name="object 15"/>
          <p:cNvSpPr txBox="1"/>
          <p:nvPr/>
        </p:nvSpPr>
        <p:spPr>
          <a:xfrm>
            <a:off x="877799" y="2450083"/>
            <a:ext cx="313690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50" b="1" spc="20" dirty="0">
                <a:solidFill>
                  <a:srgbClr val="3F3F3F"/>
                </a:solidFill>
                <a:latin typeface="Trebuchet MS"/>
                <a:cs typeface="Trebuchet MS"/>
              </a:rPr>
              <a:t>Rise</a:t>
            </a:r>
            <a:r>
              <a:rPr sz="1450" b="1" spc="-5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-5" dirty="0">
                <a:solidFill>
                  <a:srgbClr val="3F3F3F"/>
                </a:solidFill>
                <a:latin typeface="Trebuchet MS"/>
                <a:cs typeface="Trebuchet MS"/>
              </a:rPr>
              <a:t>in</a:t>
            </a:r>
            <a:r>
              <a:rPr sz="1450" b="1" spc="-4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rebuchet MS"/>
                <a:cs typeface="Trebuchet MS"/>
              </a:rPr>
              <a:t>unique_product</a:t>
            </a:r>
            <a:r>
              <a:rPr sz="1450" b="1" spc="-40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-25" dirty="0">
                <a:solidFill>
                  <a:srgbClr val="3F3F3F"/>
                </a:solidFill>
                <a:latin typeface="Trebuchet MS"/>
                <a:cs typeface="Trebuchet MS"/>
              </a:rPr>
              <a:t>2021vs</a:t>
            </a:r>
            <a:r>
              <a:rPr sz="1450" b="1" spc="-15" dirty="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sz="1450" b="1" spc="-40" dirty="0">
                <a:solidFill>
                  <a:srgbClr val="3F3F3F"/>
                </a:solidFill>
                <a:latin typeface="Trebuchet MS"/>
                <a:cs typeface="Trebuchet MS"/>
              </a:rPr>
              <a:t>2020</a:t>
            </a:r>
            <a:endParaRPr sz="1450">
              <a:latin typeface="Trebuchet MS"/>
              <a:cs typeface="Trebuchet MS"/>
            </a:endParaRPr>
          </a:p>
        </p:txBody>
      </p:sp>
      <p:grpSp>
        <p:nvGrpSpPr>
          <p:cNvPr id="42" name="object 16"/>
          <p:cNvGrpSpPr/>
          <p:nvPr/>
        </p:nvGrpSpPr>
        <p:grpSpPr>
          <a:xfrm>
            <a:off x="3089148" y="4180332"/>
            <a:ext cx="1388745" cy="424180"/>
            <a:chOff x="3089148" y="4180332"/>
            <a:chExt cx="1388745" cy="424180"/>
          </a:xfrm>
        </p:grpSpPr>
        <p:pic>
          <p:nvPicPr>
            <p:cNvPr id="43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9148" y="4180332"/>
              <a:ext cx="1388363" cy="423671"/>
            </a:xfrm>
            <a:prstGeom prst="rect">
              <a:avLst/>
            </a:prstGeom>
          </p:spPr>
        </p:pic>
        <p:sp>
          <p:nvSpPr>
            <p:cNvPr id="44" name="object 18"/>
            <p:cNvSpPr/>
            <p:nvPr/>
          </p:nvSpPr>
          <p:spPr>
            <a:xfrm>
              <a:off x="3150108" y="4253483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39" h="66039">
                  <a:moveTo>
                    <a:pt x="65532" y="65532"/>
                  </a:moveTo>
                  <a:lnTo>
                    <a:pt x="0" y="65532"/>
                  </a:lnTo>
                  <a:lnTo>
                    <a:pt x="0" y="0"/>
                  </a:lnTo>
                  <a:lnTo>
                    <a:pt x="65532" y="0"/>
                  </a:lnTo>
                  <a:lnTo>
                    <a:pt x="65532" y="65532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9"/>
            <p:cNvSpPr/>
            <p:nvPr/>
          </p:nvSpPr>
          <p:spPr>
            <a:xfrm>
              <a:off x="3150108" y="4460747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39" h="66039">
                  <a:moveTo>
                    <a:pt x="65532" y="65532"/>
                  </a:moveTo>
                  <a:lnTo>
                    <a:pt x="0" y="65532"/>
                  </a:lnTo>
                  <a:lnTo>
                    <a:pt x="0" y="0"/>
                  </a:lnTo>
                  <a:lnTo>
                    <a:pt x="65532" y="0"/>
                  </a:lnTo>
                  <a:lnTo>
                    <a:pt x="65532" y="65532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20"/>
          <p:cNvSpPr txBox="1"/>
          <p:nvPr/>
        </p:nvSpPr>
        <p:spPr>
          <a:xfrm>
            <a:off x="3246085" y="4131930"/>
            <a:ext cx="1196975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36000"/>
              </a:lnSpc>
              <a:spcBef>
                <a:spcPts val="100"/>
              </a:spcBef>
            </a:pPr>
            <a:r>
              <a:rPr sz="1000" spc="-60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1000" spc="-4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000" spc="-70" dirty="0">
                <a:solidFill>
                  <a:srgbClr val="3F3F3F"/>
                </a:solidFill>
                <a:latin typeface="Trebuchet MS"/>
                <a:cs typeface="Trebuchet MS"/>
              </a:rPr>
              <a:t>iq</a:t>
            </a:r>
            <a:r>
              <a:rPr sz="1000" spc="-50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1000" spc="-7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000" spc="10" dirty="0">
                <a:solidFill>
                  <a:srgbClr val="3F3F3F"/>
                </a:solidFill>
                <a:latin typeface="Trebuchet MS"/>
                <a:cs typeface="Trebuchet MS"/>
              </a:rPr>
              <a:t>_</a:t>
            </a:r>
            <a:r>
              <a:rPr sz="1000" spc="-70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1000" spc="5" dirty="0">
                <a:solidFill>
                  <a:srgbClr val="3F3F3F"/>
                </a:solidFill>
                <a:latin typeface="Trebuchet MS"/>
                <a:cs typeface="Trebuchet MS"/>
              </a:rPr>
              <a:t>ro</a:t>
            </a:r>
            <a:r>
              <a:rPr sz="1000" spc="-5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1000" spc="-60" dirty="0">
                <a:solidFill>
                  <a:srgbClr val="3F3F3F"/>
                </a:solidFill>
                <a:latin typeface="Trebuchet MS"/>
                <a:cs typeface="Trebuchet MS"/>
              </a:rPr>
              <a:t>uc</a:t>
            </a:r>
            <a:r>
              <a:rPr sz="1000" spc="-8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000" spc="-2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1000" spc="20" dirty="0">
                <a:solidFill>
                  <a:srgbClr val="3F3F3F"/>
                </a:solidFill>
                <a:latin typeface="Trebuchet MS"/>
                <a:cs typeface="Trebuchet MS"/>
              </a:rPr>
              <a:t>_</a:t>
            </a:r>
            <a:r>
              <a:rPr sz="1000" spc="-30" dirty="0">
                <a:solidFill>
                  <a:srgbClr val="3F3F3F"/>
                </a:solidFill>
                <a:latin typeface="Trebuchet MS"/>
                <a:cs typeface="Trebuchet MS"/>
              </a:rPr>
              <a:t>2</a:t>
            </a:r>
            <a:r>
              <a:rPr sz="1000" spc="-40" dirty="0">
                <a:solidFill>
                  <a:srgbClr val="3F3F3F"/>
                </a:solidFill>
                <a:latin typeface="Trebuchet MS"/>
                <a:cs typeface="Trebuchet MS"/>
              </a:rPr>
              <a:t>0</a:t>
            </a:r>
            <a:r>
              <a:rPr sz="1000" spc="-25" dirty="0">
                <a:solidFill>
                  <a:srgbClr val="3F3F3F"/>
                </a:solidFill>
                <a:latin typeface="Trebuchet MS"/>
                <a:cs typeface="Trebuchet MS"/>
              </a:rPr>
              <a:t>20  </a:t>
            </a:r>
            <a:r>
              <a:rPr sz="1000" spc="-60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1000" spc="-40" dirty="0">
                <a:solidFill>
                  <a:srgbClr val="3F3F3F"/>
                </a:solidFill>
                <a:latin typeface="Trebuchet MS"/>
                <a:cs typeface="Trebuchet MS"/>
              </a:rPr>
              <a:t>n</a:t>
            </a:r>
            <a:r>
              <a:rPr sz="1000" spc="-70" dirty="0">
                <a:solidFill>
                  <a:srgbClr val="3F3F3F"/>
                </a:solidFill>
                <a:latin typeface="Trebuchet MS"/>
                <a:cs typeface="Trebuchet MS"/>
              </a:rPr>
              <a:t>iq</a:t>
            </a:r>
            <a:r>
              <a:rPr sz="1000" spc="-50" dirty="0">
                <a:solidFill>
                  <a:srgbClr val="3F3F3F"/>
                </a:solidFill>
                <a:latin typeface="Trebuchet MS"/>
                <a:cs typeface="Trebuchet MS"/>
              </a:rPr>
              <a:t>u</a:t>
            </a:r>
            <a:r>
              <a:rPr sz="1000" spc="-70" dirty="0">
                <a:solidFill>
                  <a:srgbClr val="3F3F3F"/>
                </a:solidFill>
                <a:latin typeface="Trebuchet MS"/>
                <a:cs typeface="Trebuchet MS"/>
              </a:rPr>
              <a:t>e</a:t>
            </a:r>
            <a:r>
              <a:rPr sz="1000" spc="10" dirty="0">
                <a:solidFill>
                  <a:srgbClr val="3F3F3F"/>
                </a:solidFill>
                <a:latin typeface="Trebuchet MS"/>
                <a:cs typeface="Trebuchet MS"/>
              </a:rPr>
              <a:t>_</a:t>
            </a:r>
            <a:r>
              <a:rPr sz="1000" spc="-70" dirty="0">
                <a:solidFill>
                  <a:srgbClr val="3F3F3F"/>
                </a:solidFill>
                <a:latin typeface="Trebuchet MS"/>
                <a:cs typeface="Trebuchet MS"/>
              </a:rPr>
              <a:t>p</a:t>
            </a:r>
            <a:r>
              <a:rPr sz="1000" spc="5" dirty="0">
                <a:solidFill>
                  <a:srgbClr val="3F3F3F"/>
                </a:solidFill>
                <a:latin typeface="Trebuchet MS"/>
                <a:cs typeface="Trebuchet MS"/>
              </a:rPr>
              <a:t>ro</a:t>
            </a:r>
            <a:r>
              <a:rPr sz="1000" spc="-50" dirty="0">
                <a:solidFill>
                  <a:srgbClr val="3F3F3F"/>
                </a:solidFill>
                <a:latin typeface="Trebuchet MS"/>
                <a:cs typeface="Trebuchet MS"/>
              </a:rPr>
              <a:t>d</a:t>
            </a:r>
            <a:r>
              <a:rPr sz="1000" spc="-60" dirty="0">
                <a:solidFill>
                  <a:srgbClr val="3F3F3F"/>
                </a:solidFill>
                <a:latin typeface="Trebuchet MS"/>
                <a:cs typeface="Trebuchet MS"/>
              </a:rPr>
              <a:t>uc</a:t>
            </a:r>
            <a:r>
              <a:rPr sz="1000" spc="-80" dirty="0">
                <a:solidFill>
                  <a:srgbClr val="3F3F3F"/>
                </a:solidFill>
                <a:latin typeface="Trebuchet MS"/>
                <a:cs typeface="Trebuchet MS"/>
              </a:rPr>
              <a:t>t</a:t>
            </a:r>
            <a:r>
              <a:rPr sz="1000" spc="-20" dirty="0">
                <a:solidFill>
                  <a:srgbClr val="3F3F3F"/>
                </a:solidFill>
                <a:latin typeface="Trebuchet MS"/>
                <a:cs typeface="Trebuchet MS"/>
              </a:rPr>
              <a:t>s</a:t>
            </a:r>
            <a:r>
              <a:rPr sz="1000" spc="20" dirty="0">
                <a:solidFill>
                  <a:srgbClr val="3F3F3F"/>
                </a:solidFill>
                <a:latin typeface="Trebuchet MS"/>
                <a:cs typeface="Trebuchet MS"/>
              </a:rPr>
              <a:t>_</a:t>
            </a:r>
            <a:r>
              <a:rPr sz="1000" spc="-30" dirty="0">
                <a:solidFill>
                  <a:srgbClr val="3F3F3F"/>
                </a:solidFill>
                <a:latin typeface="Trebuchet MS"/>
                <a:cs typeface="Trebuchet MS"/>
              </a:rPr>
              <a:t>2</a:t>
            </a:r>
            <a:r>
              <a:rPr sz="1000" spc="-40" dirty="0">
                <a:solidFill>
                  <a:srgbClr val="3F3F3F"/>
                </a:solidFill>
                <a:latin typeface="Trebuchet MS"/>
                <a:cs typeface="Trebuchet MS"/>
              </a:rPr>
              <a:t>0</a:t>
            </a:r>
            <a:r>
              <a:rPr sz="1000" spc="-30" dirty="0">
                <a:solidFill>
                  <a:srgbClr val="3F3F3F"/>
                </a:solidFill>
                <a:latin typeface="Trebuchet MS"/>
                <a:cs typeface="Trebuchet MS"/>
              </a:rPr>
              <a:t>21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8" name="object 22"/>
          <p:cNvSpPr txBox="1"/>
          <p:nvPr/>
        </p:nvSpPr>
        <p:spPr>
          <a:xfrm>
            <a:off x="6674099" y="1438317"/>
            <a:ext cx="172466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204" dirty="0">
                <a:solidFill>
                  <a:srgbClr val="F6A11C"/>
                </a:solidFill>
                <a:latin typeface="Trebuchet MS"/>
                <a:cs typeface="Trebuchet MS"/>
              </a:rPr>
              <a:t>Insights</a:t>
            </a:r>
            <a:endParaRPr sz="4450" dirty="0">
              <a:latin typeface="Trebuchet MS"/>
              <a:cs typeface="Trebuchet MS"/>
            </a:endParaRPr>
          </a:p>
        </p:txBody>
      </p:sp>
      <p:pic>
        <p:nvPicPr>
          <p:cNvPr id="49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298892" y="172071"/>
            <a:ext cx="697991" cy="65836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700244" y="2281693"/>
            <a:ext cx="6787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Increase in Unique Products</a:t>
            </a:r>
          </a:p>
          <a:p>
            <a:r>
              <a:rPr lang="en-GB" sz="1600" b="1" dirty="0"/>
              <a:t>2020</a:t>
            </a:r>
            <a:r>
              <a:rPr lang="en-GB" sz="1600" dirty="0"/>
              <a:t>: 245 unique products</a:t>
            </a:r>
          </a:p>
          <a:p>
            <a:r>
              <a:rPr lang="en-GB" sz="1600" b="1" dirty="0"/>
              <a:t>2021</a:t>
            </a:r>
            <a:r>
              <a:rPr lang="en-GB" sz="1600" dirty="0"/>
              <a:t>: 334 unique products</a:t>
            </a:r>
          </a:p>
          <a:p>
            <a:r>
              <a:rPr lang="en-GB" sz="1600" b="1" dirty="0"/>
              <a:t>Percentage Change</a:t>
            </a:r>
            <a:r>
              <a:rPr lang="en-GB" sz="1600" dirty="0"/>
              <a:t>: 36.33% increase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61615" y="3429326"/>
            <a:ext cx="68993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Analysis</a:t>
            </a:r>
          </a:p>
          <a:p>
            <a:r>
              <a:rPr lang="en-GB" sz="1600" b="1" dirty="0"/>
              <a:t>Significant Growth</a:t>
            </a:r>
            <a:r>
              <a:rPr lang="en-GB" sz="1600" dirty="0"/>
              <a:t>: The 36.33% increase in unique products from 2020 to 2021 highlights a substantial expansion in product offerings.</a:t>
            </a:r>
          </a:p>
          <a:p>
            <a:r>
              <a:rPr lang="en-GB" sz="1600" b="1" dirty="0"/>
              <a:t>Strategic Expansion</a:t>
            </a:r>
            <a:r>
              <a:rPr lang="en-GB" sz="1600" dirty="0"/>
              <a:t>: This growth indicates a strategic focus on diversifying the product line.</a:t>
            </a:r>
          </a:p>
          <a:p>
            <a:r>
              <a:rPr lang="en-GB" sz="1600" b="1" dirty="0"/>
              <a:t>Market Adaptability</a:t>
            </a:r>
            <a:r>
              <a:rPr lang="en-GB" sz="1600" dirty="0"/>
              <a:t>: Reflects the company's ability to adapt to changing market demands.</a:t>
            </a:r>
          </a:p>
          <a:p>
            <a:r>
              <a:rPr lang="en-GB" sz="1600" b="1" dirty="0"/>
              <a:t>Customer Attraction</a:t>
            </a:r>
            <a:r>
              <a:rPr lang="en-GB" sz="1600" dirty="0"/>
              <a:t>: A broader product range can attract a wider customer base.</a:t>
            </a:r>
          </a:p>
          <a:p>
            <a:r>
              <a:rPr lang="en-GB" sz="1600" b="1" dirty="0"/>
              <a:t>Revenue Potential</a:t>
            </a:r>
            <a:r>
              <a:rPr lang="en-GB" sz="1600" dirty="0"/>
              <a:t>: Potential to boost sales and revenue through an expanded product portfolio.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1955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2412684" y="264252"/>
            <a:ext cx="7528559" cy="423193"/>
          </a:xfrm>
          <a:prstGeom prst="rect">
            <a:avLst/>
          </a:prstGeom>
          <a:solidFill>
            <a:srgbClr val="FFFFFF"/>
          </a:solidFill>
          <a:ln w="32003">
            <a:solidFill>
              <a:srgbClr val="3F3F3F"/>
            </a:solidFill>
          </a:ln>
        </p:spPr>
        <p:txBody>
          <a:bodyPr vert="horz" wrap="square" lIns="0" tIns="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15240" algn="ctr">
              <a:lnSpc>
                <a:spcPts val="3260"/>
              </a:lnSpc>
            </a:pPr>
            <a:r>
              <a:rPr lang="en-GB" sz="2800" spc="240" dirty="0" smtClean="0">
                <a:solidFill>
                  <a:schemeClr val="bg1"/>
                </a:solidFill>
              </a:rPr>
              <a:t>AD_HOC-REQUEST:3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7762" y="958624"/>
            <a:ext cx="5965825" cy="12420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25"/>
              </a:spcBef>
            </a:pPr>
            <a:r>
              <a:rPr sz="1650" spc="55" dirty="0" smtClean="0">
                <a:solidFill>
                  <a:srgbClr val="FFFFFF"/>
                </a:solidFill>
                <a:latin typeface="Trebuchet MS"/>
                <a:cs typeface="Trebuchet MS"/>
              </a:rPr>
              <a:t>QUESTION:</a:t>
            </a:r>
            <a:endParaRPr sz="1650" dirty="0" smtClean="0">
              <a:latin typeface="Trebuchet MS"/>
              <a:cs typeface="Trebuchet MS"/>
            </a:endParaRPr>
          </a:p>
          <a:p>
            <a:pPr marL="12065" marR="5080" indent="-1905">
              <a:lnSpc>
                <a:spcPct val="100000"/>
              </a:lnSpc>
              <a:spcBef>
                <a:spcPts val="830"/>
              </a:spcBef>
            </a:pPr>
            <a:r>
              <a:rPr sz="1650" spc="-70" dirty="0" smtClean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sz="1650" spc="-6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65" dirty="0" smtClean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50" spc="-4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5" dirty="0" smtClean="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r>
              <a:rPr sz="1650" spc="-5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85" dirty="0" smtClean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650" spc="-4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45" dirty="0" smtClean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1650" spc="-4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 smtClean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650" spc="-4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 smtClean="0">
                <a:solidFill>
                  <a:srgbClr val="FFFFFF"/>
                </a:solidFill>
                <a:latin typeface="Trebuchet MS"/>
                <a:cs typeface="Trebuchet MS"/>
              </a:rPr>
              <a:t>unique</a:t>
            </a:r>
            <a:r>
              <a:rPr sz="1650" spc="-4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65" dirty="0" smtClean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1650" spc="-7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60" dirty="0" smtClean="0">
                <a:solidFill>
                  <a:srgbClr val="FFFFFF"/>
                </a:solidFill>
                <a:latin typeface="Trebuchet MS"/>
                <a:cs typeface="Trebuchet MS"/>
              </a:rPr>
              <a:t>counts</a:t>
            </a:r>
            <a:r>
              <a:rPr sz="1650" spc="-55" dirty="0" smtClean="0">
                <a:solidFill>
                  <a:srgbClr val="FFFFFF"/>
                </a:solidFill>
                <a:latin typeface="Trebuchet MS"/>
                <a:cs typeface="Trebuchet MS"/>
              </a:rPr>
              <a:t> for</a:t>
            </a:r>
            <a:r>
              <a:rPr sz="1650" spc="-6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4" dirty="0" smtClean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650" spc="-4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 smtClean="0">
                <a:solidFill>
                  <a:srgbClr val="FFFFFF"/>
                </a:solidFill>
                <a:latin typeface="Trebuchet MS"/>
                <a:cs typeface="Trebuchet MS"/>
              </a:rPr>
              <a:t>segment </a:t>
            </a:r>
            <a:r>
              <a:rPr sz="1650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 smtClean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650" spc="-7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5" dirty="0" smtClean="0">
                <a:solidFill>
                  <a:srgbClr val="FFFFFF"/>
                </a:solidFill>
                <a:latin typeface="Trebuchet MS"/>
                <a:cs typeface="Trebuchet MS"/>
              </a:rPr>
              <a:t>sort</a:t>
            </a:r>
            <a:r>
              <a:rPr sz="1650" spc="-5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0" dirty="0" smtClean="0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r>
              <a:rPr sz="1650" spc="-5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5" dirty="0" smtClean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50" spc="-4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descending</a:t>
            </a:r>
            <a:r>
              <a:rPr sz="1650" spc="-2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35" dirty="0" smtClean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1650" spc="-6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650" spc="-4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65" dirty="0" smtClean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1650" spc="-5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counts.The</a:t>
            </a:r>
            <a:r>
              <a:rPr sz="1650" spc="-3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40" dirty="0" smtClean="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sz="1650" spc="-6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70" dirty="0" smtClean="0">
                <a:solidFill>
                  <a:srgbClr val="FFFFFF"/>
                </a:solidFill>
                <a:latin typeface="Trebuchet MS"/>
                <a:cs typeface="Trebuchet MS"/>
              </a:rPr>
              <a:t>output </a:t>
            </a:r>
            <a:r>
              <a:rPr sz="1650" spc="-484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10" dirty="0" smtClean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50" spc="35" dirty="0" smtClean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50" spc="-75" dirty="0" smtClean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50" spc="-110" dirty="0" smtClean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spc="-160" dirty="0" smtClean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50" spc="-130" dirty="0" smtClean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spc="-75" dirty="0" smtClean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50" spc="-35" dirty="0" smtClean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spc="-6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0" dirty="0" smtClean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650" spc="-5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85" dirty="0" smtClean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50" spc="-130" dirty="0" smtClean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650" spc="-110" dirty="0" smtClean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spc="-125" dirty="0" smtClean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50" spc="-80" dirty="0" smtClean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50" spc="-45" dirty="0" smtClean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spc="-245" dirty="0" smtClean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50" spc="-200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45" dirty="0" smtClean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50" spc="-110" dirty="0" smtClean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spc="-120" dirty="0" smtClean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650" spc="-100" dirty="0" smtClean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50" spc="-110" dirty="0" smtClean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50" spc="-75" dirty="0" smtClean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650" spc="-105" dirty="0" smtClean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50" spc="-7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9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50" spc="-2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650" spc="2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50" spc="-8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50" spc="-7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50" spc="-11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1650" spc="4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_</a:t>
            </a:r>
            <a:r>
              <a:rPr sz="1650" spc="-9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50" spc="2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50" spc="-7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sz="1650" spc="-105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7580" y="2425157"/>
            <a:ext cx="269303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55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44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50" spc="15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4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98098" y="2425156"/>
            <a:ext cx="171767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6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450" spc="-2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450" spc="-254" dirty="0">
                <a:solidFill>
                  <a:srgbClr val="FFFFFF"/>
                </a:solidFill>
                <a:latin typeface="Trebuchet MS"/>
                <a:cs typeface="Trebuchet MS"/>
              </a:rPr>
              <a:t>tp</a:t>
            </a:r>
            <a:r>
              <a:rPr sz="4450" spc="-21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450" spc="-2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44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488" y="3490903"/>
            <a:ext cx="4800600" cy="1828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5872" y="3490903"/>
            <a:ext cx="2668523" cy="21686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24650" y="170018"/>
            <a:ext cx="697991" cy="6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72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236</TotalTime>
  <Words>1415</Words>
  <Application>Microsoft Office PowerPoint</Application>
  <PresentationFormat>Widescreen</PresentationFormat>
  <Paragraphs>282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MT</vt:lpstr>
      <vt:lpstr>Calibri</vt:lpstr>
      <vt:lpstr>Century Gothic</vt:lpstr>
      <vt:lpstr>Leelawadee UI</vt:lpstr>
      <vt:lpstr>Symbol</vt:lpstr>
      <vt:lpstr>Trebuchet MS</vt:lpstr>
      <vt:lpstr>Wingdings 3</vt:lpstr>
      <vt:lpstr>Ion</vt:lpstr>
      <vt:lpstr>CONSUMER GOODS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ANALYTICS</dc:title>
  <dc:creator>Microsoft account</dc:creator>
  <cp:lastModifiedBy>Microsoft account</cp:lastModifiedBy>
  <cp:revision>31</cp:revision>
  <dcterms:created xsi:type="dcterms:W3CDTF">2024-07-05T10:00:51Z</dcterms:created>
  <dcterms:modified xsi:type="dcterms:W3CDTF">2024-07-06T04:52:30Z</dcterms:modified>
</cp:coreProperties>
</file>