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medium.com/@sergioalves94/cars-price-prediction-through-linear-regression-with-pytorch-2a8371f04d4b"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hyperlink" Target="http://www.thebluediamondgallery.com/tablet/c/credit-rating.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nlp-techniques.org/nlp-health-and-resilience/" TargetMode="External"/><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3273" y="-7974"/>
            <a:ext cx="12191980" cy="6848581"/>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Cars Price Prediction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K. Rahul Ramanujam</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8E1B0-1985-40D3-98D4-4A03880D1DE8}"/>
              </a:ext>
            </a:extLst>
          </p:cNvPr>
          <p:cNvSpPr txBox="1"/>
          <p:nvPr/>
        </p:nvSpPr>
        <p:spPr>
          <a:xfrm>
            <a:off x="201769" y="193182"/>
            <a:ext cx="11990231" cy="4370427"/>
          </a:xfrm>
          <a:prstGeom prst="rect">
            <a:avLst/>
          </a:prstGeom>
          <a:noFill/>
        </p:spPr>
        <p:txBody>
          <a:bodyPr wrap="square" rtlCol="0">
            <a:spAutoFit/>
          </a:bodyPr>
          <a:lstStyle/>
          <a:p>
            <a:r>
              <a:rPr lang="en-IN" sz="3200" b="1" dirty="0"/>
              <a:t>4) </a:t>
            </a:r>
            <a:r>
              <a:rPr lang="en-IN" sz="3200" b="1" u="sng" dirty="0"/>
              <a:t>Data Pre-Processing</a:t>
            </a:r>
            <a:r>
              <a:rPr lang="en-IN" sz="2400" b="1" dirty="0"/>
              <a:t>: </a:t>
            </a:r>
            <a:r>
              <a:rPr lang="en-IN" sz="2400" dirty="0"/>
              <a:t>The data is just one step away from the model building stage. We make the data ready in this phase by splitting it and giving the necessary changes to it.</a:t>
            </a:r>
            <a:endParaRPr lang="en-IN" sz="1800" dirty="0"/>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r>
              <a:rPr lang="en-IN" dirty="0">
                <a:sym typeface="Wingdings" panose="05000000000000000000" pitchFamily="2" charset="2"/>
              </a:rPr>
              <a:t>								</a:t>
            </a: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r>
              <a:rPr lang="en-IN" dirty="0">
                <a:sym typeface="Wingdings" panose="05000000000000000000" pitchFamily="2" charset="2"/>
              </a:rPr>
              <a:t>							</a:t>
            </a:r>
            <a:endParaRPr lang="en-IN" dirty="0"/>
          </a:p>
        </p:txBody>
      </p:sp>
      <p:pic>
        <p:nvPicPr>
          <p:cNvPr id="5" name="Picture 4">
            <a:extLst>
              <a:ext uri="{FF2B5EF4-FFF2-40B4-BE49-F238E27FC236}">
                <a16:creationId xmlns:a16="http://schemas.microsoft.com/office/drawing/2014/main" id="{6CEFF22C-29C2-4FDE-BE9F-A0BC8AE3DC19}"/>
              </a:ext>
            </a:extLst>
          </p:cNvPr>
          <p:cNvPicPr>
            <a:picLocks noChangeAspect="1"/>
          </p:cNvPicPr>
          <p:nvPr/>
        </p:nvPicPr>
        <p:blipFill>
          <a:blip r:embed="rId2"/>
          <a:stretch>
            <a:fillRect/>
          </a:stretch>
        </p:blipFill>
        <p:spPr>
          <a:xfrm>
            <a:off x="377511" y="1364556"/>
            <a:ext cx="11303679" cy="4315027"/>
          </a:xfrm>
          <a:prstGeom prst="rect">
            <a:avLst/>
          </a:prstGeom>
        </p:spPr>
      </p:pic>
    </p:spTree>
    <p:extLst>
      <p:ext uri="{BB962C8B-B14F-4D97-AF65-F5344CB8AC3E}">
        <p14:creationId xmlns:p14="http://schemas.microsoft.com/office/powerpoint/2010/main" val="17120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1F3474-56FD-46FA-9F08-486EFA3E6657}"/>
              </a:ext>
            </a:extLst>
          </p:cNvPr>
          <p:cNvSpPr txBox="1"/>
          <p:nvPr/>
        </p:nvSpPr>
        <p:spPr>
          <a:xfrm>
            <a:off x="111617" y="90152"/>
            <a:ext cx="12080383" cy="6124754"/>
          </a:xfrm>
          <a:prstGeom prst="rect">
            <a:avLst/>
          </a:prstGeom>
          <a:noFill/>
        </p:spPr>
        <p:txBody>
          <a:bodyPr wrap="square" rtlCol="0">
            <a:spAutoFit/>
          </a:bodyPr>
          <a:lstStyle/>
          <a:p>
            <a:r>
              <a:rPr lang="en-IN" sz="3200" b="1" dirty="0"/>
              <a:t>5) </a:t>
            </a:r>
            <a:r>
              <a:rPr lang="en-IN" sz="3200" b="1" u="sng" dirty="0"/>
              <a:t>Model Building</a:t>
            </a:r>
            <a:r>
              <a:rPr lang="en-IN" sz="3200" b="1" dirty="0"/>
              <a:t>: </a:t>
            </a:r>
            <a:r>
              <a:rPr lang="en-IN" sz="2400" dirty="0"/>
              <a:t>Whatever that we’ve done till now to the data is for this stage, we build the models by using the data, train it, parameters are used, finally prediction is done. The model which gives the best accuracy score is retained and saved.</a:t>
            </a:r>
          </a:p>
          <a:p>
            <a:endParaRPr lang="en-IN" sz="2400" b="1" dirty="0"/>
          </a:p>
          <a:p>
            <a:pPr marL="457200" indent="-457200">
              <a:buAutoNum type="arabicParenR"/>
            </a:pPr>
            <a:r>
              <a:rPr lang="en-IN" sz="2400" b="1" i="1" u="sng" dirty="0" err="1"/>
              <a:t>XGBRegressor</a:t>
            </a:r>
            <a:r>
              <a:rPr lang="en-IN" sz="2000" b="1" i="1" u="sng" dirty="0"/>
              <a:t>:</a:t>
            </a:r>
          </a:p>
          <a:p>
            <a:endParaRPr lang="en-IN" sz="2000" b="1" i="1" u="sng" dirty="0"/>
          </a:p>
          <a:p>
            <a:endParaRPr lang="en-IN" sz="2400" dirty="0"/>
          </a:p>
          <a:p>
            <a:pPr marL="457200" indent="-457200">
              <a:buAutoNum type="arabicParenR"/>
            </a:pPr>
            <a:endParaRPr lang="en-IN" sz="2000" b="1" i="1" u="sng" dirty="0"/>
          </a:p>
          <a:p>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a:p>
            <a:pPr marL="457200" indent="-457200">
              <a:buAutoNum type="arabicParenR"/>
            </a:pPr>
            <a:endParaRPr lang="en-IN" sz="2000" b="1" i="1" u="sng" dirty="0"/>
          </a:p>
        </p:txBody>
      </p:sp>
      <p:pic>
        <p:nvPicPr>
          <p:cNvPr id="4" name="Picture 3">
            <a:extLst>
              <a:ext uri="{FF2B5EF4-FFF2-40B4-BE49-F238E27FC236}">
                <a16:creationId xmlns:a16="http://schemas.microsoft.com/office/drawing/2014/main" id="{3F5D8A26-DFA7-4BE6-8A05-F380F801359D}"/>
              </a:ext>
            </a:extLst>
          </p:cNvPr>
          <p:cNvPicPr>
            <a:picLocks noChangeAspect="1"/>
          </p:cNvPicPr>
          <p:nvPr/>
        </p:nvPicPr>
        <p:blipFill>
          <a:blip r:embed="rId2"/>
          <a:stretch>
            <a:fillRect/>
          </a:stretch>
        </p:blipFill>
        <p:spPr>
          <a:xfrm>
            <a:off x="6096000" y="1270244"/>
            <a:ext cx="4181341" cy="5123059"/>
          </a:xfrm>
          <a:prstGeom prst="rect">
            <a:avLst/>
          </a:prstGeom>
        </p:spPr>
      </p:pic>
      <p:sp>
        <p:nvSpPr>
          <p:cNvPr id="5" name="Rectangle 4">
            <a:extLst>
              <a:ext uri="{FF2B5EF4-FFF2-40B4-BE49-F238E27FC236}">
                <a16:creationId xmlns:a16="http://schemas.microsoft.com/office/drawing/2014/main" id="{D5CDB4AD-3A37-4F76-B375-C26023E48DC2}"/>
              </a:ext>
            </a:extLst>
          </p:cNvPr>
          <p:cNvSpPr/>
          <p:nvPr/>
        </p:nvSpPr>
        <p:spPr>
          <a:xfrm>
            <a:off x="180304" y="2331076"/>
            <a:ext cx="5821251" cy="38765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5EE89A7-7214-4402-BFC0-27D8CD9FD00A}"/>
              </a:ext>
            </a:extLst>
          </p:cNvPr>
          <p:cNvSpPr txBox="1"/>
          <p:nvPr/>
        </p:nvSpPr>
        <p:spPr>
          <a:xfrm>
            <a:off x="180304" y="2323787"/>
            <a:ext cx="5821251" cy="3970318"/>
          </a:xfrm>
          <a:prstGeom prst="rect">
            <a:avLst/>
          </a:prstGeom>
          <a:noFill/>
        </p:spPr>
        <p:txBody>
          <a:bodyPr wrap="square" rtlCol="0">
            <a:spAutoFit/>
          </a:bodyPr>
          <a:lstStyle/>
          <a:p>
            <a:r>
              <a:rPr lang="en-IN" dirty="0"/>
              <a:t>The model is given with necessary inputs such as </a:t>
            </a:r>
            <a:r>
              <a:rPr lang="en-IN" dirty="0" err="1"/>
              <a:t>learning_rate</a:t>
            </a:r>
            <a:r>
              <a:rPr lang="en-IN" dirty="0"/>
              <a:t>, </a:t>
            </a:r>
            <a:r>
              <a:rPr lang="en-IN" dirty="0" err="1"/>
              <a:t>max_depth</a:t>
            </a:r>
            <a:r>
              <a:rPr lang="en-IN" dirty="0"/>
              <a:t> and other hyperparameters to make it more aggressive in giving the better performance.</a:t>
            </a:r>
          </a:p>
          <a:p>
            <a:endParaRPr lang="en-IN" dirty="0"/>
          </a:p>
          <a:p>
            <a:pPr marL="342900" indent="-342900">
              <a:buAutoNum type="alphaLcParenR"/>
            </a:pPr>
            <a:r>
              <a:rPr lang="en-US" sz="1200" dirty="0" err="1"/>
              <a:t>n_estimators</a:t>
            </a:r>
            <a:r>
              <a:rPr lang="en-US" sz="1200" dirty="0"/>
              <a:t> = </a:t>
            </a:r>
            <a:r>
              <a:rPr lang="en-US" sz="1200" dirty="0" err="1"/>
              <a:t>no.of</a:t>
            </a:r>
            <a:r>
              <a:rPr lang="en-US" sz="1200" dirty="0"/>
              <a:t> trees. (1000 is chosen as the data is huge)</a:t>
            </a:r>
          </a:p>
          <a:p>
            <a:pPr marL="342900" indent="-342900">
              <a:buAutoNum type="alphaLcParenR"/>
            </a:pPr>
            <a:r>
              <a:rPr lang="en-US" sz="1200" dirty="0" err="1"/>
              <a:t>max_depth</a:t>
            </a:r>
            <a:r>
              <a:rPr lang="en-US" sz="1200" dirty="0"/>
              <a:t> = Depth of each tree. (5 is given to increase each tree’s grasping capacity)</a:t>
            </a:r>
          </a:p>
          <a:p>
            <a:pPr marL="342900" indent="-342900">
              <a:buAutoNum type="alphaLcParenR"/>
            </a:pPr>
            <a:r>
              <a:rPr lang="en-US" sz="1200" dirty="0"/>
              <a:t>objective = the aim of the model. (</a:t>
            </a:r>
            <a:r>
              <a:rPr lang="en-US" sz="1200" dirty="0" err="1"/>
              <a:t>softmax</a:t>
            </a:r>
            <a:r>
              <a:rPr lang="en-US" sz="1200" dirty="0"/>
              <a:t> is used since it’s a multi-classification problem)</a:t>
            </a:r>
          </a:p>
          <a:p>
            <a:pPr marL="342900" indent="-342900">
              <a:buAutoNum type="alphaLcParenR"/>
            </a:pPr>
            <a:r>
              <a:rPr lang="en-US" sz="1200" dirty="0" err="1"/>
              <a:t>nthread</a:t>
            </a:r>
            <a:r>
              <a:rPr lang="en-US" sz="1200" dirty="0"/>
              <a:t> = Number of cores being utilized. (4 is given, 6 or 8 can also be given according to the machine capacity</a:t>
            </a:r>
            <a:r>
              <a:rPr lang="en-US" sz="1800" dirty="0"/>
              <a:t>)</a:t>
            </a:r>
          </a:p>
          <a:p>
            <a:endParaRPr lang="en-IN" dirty="0"/>
          </a:p>
          <a:p>
            <a:r>
              <a:rPr lang="en-IN" dirty="0"/>
              <a:t>The </a:t>
            </a:r>
            <a:r>
              <a:rPr lang="en-IN" dirty="0" err="1"/>
              <a:t>XBBoost</a:t>
            </a:r>
            <a:r>
              <a:rPr lang="en-IN" dirty="0"/>
              <a:t> ensemble has always been a dependable to the data scientists for yielding the best possible results.</a:t>
            </a:r>
          </a:p>
          <a:p>
            <a:endParaRPr lang="en-IN" dirty="0"/>
          </a:p>
          <a:p>
            <a:r>
              <a:rPr lang="en-IN" dirty="0"/>
              <a:t>The r2 square we got is 0.89</a:t>
            </a:r>
          </a:p>
        </p:txBody>
      </p:sp>
    </p:spTree>
    <p:extLst>
      <p:ext uri="{BB962C8B-B14F-4D97-AF65-F5344CB8AC3E}">
        <p14:creationId xmlns:p14="http://schemas.microsoft.com/office/powerpoint/2010/main" val="410507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D59809-346F-4DE2-B66E-78673943BB99}"/>
              </a:ext>
            </a:extLst>
          </p:cNvPr>
          <p:cNvSpPr txBox="1"/>
          <p:nvPr/>
        </p:nvSpPr>
        <p:spPr>
          <a:xfrm>
            <a:off x="94445" y="115910"/>
            <a:ext cx="12003110" cy="7078861"/>
          </a:xfrm>
          <a:prstGeom prst="rect">
            <a:avLst/>
          </a:prstGeom>
          <a:noFill/>
        </p:spPr>
        <p:txBody>
          <a:bodyPr wrap="square" rtlCol="0">
            <a:spAutoFit/>
          </a:bodyPr>
          <a:lstStyle/>
          <a:p>
            <a:r>
              <a:rPr lang="en-IN" sz="2400" b="1" dirty="0"/>
              <a:t>2) </a:t>
            </a:r>
            <a:r>
              <a:rPr lang="en-IN" sz="2400" b="1" i="1" u="sng" dirty="0"/>
              <a:t>Random Forest Regressor</a:t>
            </a:r>
            <a:r>
              <a:rPr lang="en-IN" sz="2400" b="1" dirty="0"/>
              <a:t>:</a:t>
            </a:r>
          </a:p>
          <a:p>
            <a:r>
              <a:rPr lang="en-IN" sz="2400" b="1" dirty="0"/>
              <a:t>		</a:t>
            </a:r>
          </a:p>
          <a:p>
            <a:r>
              <a:rPr lang="en-IN" sz="2400" b="1" dirty="0"/>
              <a:t>										</a:t>
            </a:r>
          </a:p>
          <a:p>
            <a:endParaRPr lang="en-IN" sz="2400" b="1" dirty="0"/>
          </a:p>
          <a:p>
            <a:endParaRPr lang="en-IN" sz="2400" b="1" dirty="0"/>
          </a:p>
          <a:p>
            <a:r>
              <a:rPr lang="en-IN" sz="2400" dirty="0"/>
              <a:t>The</a:t>
            </a:r>
            <a:r>
              <a:rPr lang="en-IN" sz="2400" b="1" dirty="0"/>
              <a:t> </a:t>
            </a:r>
            <a:r>
              <a:rPr lang="en-IN" sz="2400" dirty="0"/>
              <a:t>best possible </a:t>
            </a:r>
            <a:r>
              <a:rPr lang="en-IN" sz="2400" dirty="0" err="1"/>
              <a:t>random_state</a:t>
            </a:r>
            <a:r>
              <a:rPr lang="en-IN" sz="2400" dirty="0"/>
              <a:t> is 72</a:t>
            </a:r>
            <a:endParaRPr lang="en-IN" sz="2400" b="1" dirty="0"/>
          </a:p>
          <a:p>
            <a:r>
              <a:rPr lang="en-IN" sz="2400" dirty="0"/>
              <a:t>And</a:t>
            </a:r>
          </a:p>
          <a:p>
            <a:r>
              <a:rPr lang="en-IN" sz="2400" dirty="0"/>
              <a:t>R2 score achieved is 0.85</a:t>
            </a:r>
          </a:p>
          <a:p>
            <a:endParaRPr lang="en-IN" sz="2400" dirty="0"/>
          </a:p>
          <a:p>
            <a:r>
              <a:rPr lang="en-IN" sz="2400" dirty="0"/>
              <a:t>RFR model has always been reliable</a:t>
            </a:r>
          </a:p>
          <a:p>
            <a:r>
              <a:rPr lang="en-IN" sz="2400" dirty="0"/>
              <a:t>Since they are second best after </a:t>
            </a:r>
          </a:p>
          <a:p>
            <a:r>
              <a:rPr lang="en-IN" sz="2400" dirty="0" err="1"/>
              <a:t>XGBoost</a:t>
            </a:r>
            <a:r>
              <a:rPr lang="en-IN" sz="2400" dirty="0"/>
              <a:t> in yielding better results.</a:t>
            </a:r>
          </a:p>
          <a:p>
            <a:endParaRPr lang="en-IN" sz="2400" b="1" dirty="0"/>
          </a:p>
          <a:p>
            <a:endParaRPr lang="en-IN" sz="2400" b="1" dirty="0"/>
          </a:p>
          <a:p>
            <a:endParaRPr lang="en-IN" sz="2400" b="1" dirty="0"/>
          </a:p>
          <a:p>
            <a:endParaRPr lang="en-IN" sz="2400" b="1" dirty="0"/>
          </a:p>
          <a:p>
            <a:endParaRPr lang="en-US" sz="1400" b="1" dirty="0"/>
          </a:p>
          <a:p>
            <a:endParaRPr lang="en-US" sz="1400" b="1" dirty="0"/>
          </a:p>
          <a:p>
            <a:endParaRPr lang="en-US" sz="1400" b="1" dirty="0"/>
          </a:p>
          <a:p>
            <a:r>
              <a:rPr lang="en-IN" sz="1400" b="1" dirty="0"/>
              <a:t>		</a:t>
            </a:r>
          </a:p>
          <a:p>
            <a:r>
              <a:rPr lang="en-IN" sz="1400" b="1" dirty="0"/>
              <a:t>				</a:t>
            </a:r>
          </a:p>
        </p:txBody>
      </p:sp>
      <p:pic>
        <p:nvPicPr>
          <p:cNvPr id="5" name="Picture 4">
            <a:extLst>
              <a:ext uri="{FF2B5EF4-FFF2-40B4-BE49-F238E27FC236}">
                <a16:creationId xmlns:a16="http://schemas.microsoft.com/office/drawing/2014/main" id="{C2E47EF3-1DB6-444B-A2D6-28A5DBC5B315}"/>
              </a:ext>
            </a:extLst>
          </p:cNvPr>
          <p:cNvPicPr>
            <a:picLocks noChangeAspect="1"/>
          </p:cNvPicPr>
          <p:nvPr/>
        </p:nvPicPr>
        <p:blipFill>
          <a:blip r:embed="rId2"/>
          <a:stretch>
            <a:fillRect/>
          </a:stretch>
        </p:blipFill>
        <p:spPr>
          <a:xfrm>
            <a:off x="5341379" y="286223"/>
            <a:ext cx="4354330" cy="5367602"/>
          </a:xfrm>
          <a:prstGeom prst="rect">
            <a:avLst/>
          </a:prstGeom>
        </p:spPr>
      </p:pic>
    </p:spTree>
    <p:extLst>
      <p:ext uri="{BB962C8B-B14F-4D97-AF65-F5344CB8AC3E}">
        <p14:creationId xmlns:p14="http://schemas.microsoft.com/office/powerpoint/2010/main" val="4239963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51E3DC-99DE-4634-96F0-875EBF2ABC05}"/>
              </a:ext>
            </a:extLst>
          </p:cNvPr>
          <p:cNvSpPr txBox="1"/>
          <p:nvPr/>
        </p:nvSpPr>
        <p:spPr>
          <a:xfrm>
            <a:off x="227527" y="167425"/>
            <a:ext cx="11964473" cy="6001643"/>
          </a:xfrm>
          <a:prstGeom prst="rect">
            <a:avLst/>
          </a:prstGeom>
          <a:noFill/>
        </p:spPr>
        <p:txBody>
          <a:bodyPr wrap="square" rtlCol="0">
            <a:spAutoFit/>
          </a:bodyPr>
          <a:lstStyle/>
          <a:p>
            <a:r>
              <a:rPr lang="en-IN" sz="2400" b="1" i="1" u="sng" dirty="0"/>
              <a:t>KNR:</a:t>
            </a:r>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endParaRPr lang="en-IN" sz="2400" b="1" i="1" u="sng" dirty="0"/>
          </a:p>
          <a:p>
            <a:r>
              <a:rPr lang="en-IN" sz="2400" dirty="0"/>
              <a:t>Using </a:t>
            </a:r>
            <a:r>
              <a:rPr lang="en-IN" sz="2400" dirty="0" err="1"/>
              <a:t>GridSearchCV</a:t>
            </a:r>
            <a:r>
              <a:rPr lang="en-IN" sz="2400" dirty="0"/>
              <a:t>, the best possible parameters are used to get the r2 score of 0.73</a:t>
            </a:r>
          </a:p>
        </p:txBody>
      </p:sp>
      <p:pic>
        <p:nvPicPr>
          <p:cNvPr id="5" name="Picture 4">
            <a:extLst>
              <a:ext uri="{FF2B5EF4-FFF2-40B4-BE49-F238E27FC236}">
                <a16:creationId xmlns:a16="http://schemas.microsoft.com/office/drawing/2014/main" id="{8A1A6B4C-EDA2-48F3-9BFF-8857DA69198C}"/>
              </a:ext>
            </a:extLst>
          </p:cNvPr>
          <p:cNvPicPr>
            <a:picLocks noChangeAspect="1"/>
          </p:cNvPicPr>
          <p:nvPr/>
        </p:nvPicPr>
        <p:blipFill>
          <a:blip r:embed="rId2"/>
          <a:stretch>
            <a:fillRect/>
          </a:stretch>
        </p:blipFill>
        <p:spPr>
          <a:xfrm>
            <a:off x="227527" y="691434"/>
            <a:ext cx="8942231" cy="4935475"/>
          </a:xfrm>
          <a:prstGeom prst="rect">
            <a:avLst/>
          </a:prstGeom>
        </p:spPr>
      </p:pic>
    </p:spTree>
    <p:extLst>
      <p:ext uri="{BB962C8B-B14F-4D97-AF65-F5344CB8AC3E}">
        <p14:creationId xmlns:p14="http://schemas.microsoft.com/office/powerpoint/2010/main" val="4117720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9BC1F3-3E9F-422C-A052-319A7702AA2C}"/>
              </a:ext>
            </a:extLst>
          </p:cNvPr>
          <p:cNvSpPr txBox="1"/>
          <p:nvPr/>
        </p:nvSpPr>
        <p:spPr>
          <a:xfrm>
            <a:off x="154546" y="141668"/>
            <a:ext cx="11887200" cy="7817525"/>
          </a:xfrm>
          <a:prstGeom prst="rect">
            <a:avLst/>
          </a:prstGeom>
          <a:noFill/>
        </p:spPr>
        <p:txBody>
          <a:bodyPr wrap="square" rtlCol="0">
            <a:spAutoFit/>
          </a:bodyPr>
          <a:lstStyle/>
          <a:p>
            <a:r>
              <a:rPr lang="en-IN" dirty="0"/>
              <a:t>Out of all the models that were tested, </a:t>
            </a:r>
            <a:r>
              <a:rPr lang="en-IN" sz="2000" b="1" dirty="0"/>
              <a:t>Random Forest Regressor </a:t>
            </a:r>
            <a:r>
              <a:rPr lang="en-IN" dirty="0"/>
              <a:t>has the r2 score.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The Cross Validation is applied for all the models and the best possible score was found from RFR, thus, we’ll save this model as a final model to get better predictions.</a:t>
            </a:r>
          </a:p>
          <a:p>
            <a:endParaRPr lang="en-IN" dirty="0"/>
          </a:p>
          <a:p>
            <a:endParaRPr lang="en-IN" dirty="0"/>
          </a:p>
          <a:p>
            <a:r>
              <a:rPr lang="en-IN" sz="2800" i="1" dirty="0"/>
              <a:t>**The model is ready for the client to use and predict the rating out of their old review texts.**</a:t>
            </a:r>
          </a:p>
          <a:p>
            <a:endParaRPr lang="en-IN" dirty="0"/>
          </a:p>
          <a:p>
            <a:pPr algn="ctr"/>
            <a:r>
              <a:rPr lang="en-IN" sz="4000" b="1" dirty="0"/>
              <a:t>Thank you</a:t>
            </a:r>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6849DAAA-7727-41E3-84DF-9D78C9DEE430}"/>
              </a:ext>
            </a:extLst>
          </p:cNvPr>
          <p:cNvPicPr>
            <a:picLocks noChangeAspect="1"/>
          </p:cNvPicPr>
          <p:nvPr/>
        </p:nvPicPr>
        <p:blipFill>
          <a:blip r:embed="rId2"/>
          <a:stretch>
            <a:fillRect/>
          </a:stretch>
        </p:blipFill>
        <p:spPr>
          <a:xfrm>
            <a:off x="269986" y="626939"/>
            <a:ext cx="5280807" cy="2802061"/>
          </a:xfrm>
          <a:prstGeom prst="rect">
            <a:avLst/>
          </a:prstGeom>
        </p:spPr>
      </p:pic>
    </p:spTree>
    <p:extLst>
      <p:ext uri="{BB962C8B-B14F-4D97-AF65-F5344CB8AC3E}">
        <p14:creationId xmlns:p14="http://schemas.microsoft.com/office/powerpoint/2010/main" val="318934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837473B0-CC2E-450A-ABE3-18F120FF3D39}">
                <a1611:picAttrSrcUrl xmlns:a1611="http://schemas.microsoft.com/office/drawing/2016/11/main" r:id="rId4"/>
              </a:ext>
            </a:extLst>
          </a:blip>
          <a:srcRect/>
          <a:stretch>
            <a:fillRect l="-16000" t="-9000" r="-6000" b="-15000"/>
          </a:stretch>
        </a:blip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04DE18AF-E649-47BB-ACDB-4F4BE8428F09}"/>
              </a:ext>
            </a:extLst>
          </p:cNvPr>
          <p:cNvSpPr txBox="1"/>
          <p:nvPr/>
        </p:nvSpPr>
        <p:spPr>
          <a:xfrm>
            <a:off x="180304" y="296214"/>
            <a:ext cx="11797048" cy="5201424"/>
          </a:xfrm>
          <a:prstGeom prst="rect">
            <a:avLst/>
          </a:prstGeom>
          <a:noFill/>
        </p:spPr>
        <p:txBody>
          <a:bodyPr wrap="square" rtlCol="0">
            <a:spAutoFit/>
          </a:bodyPr>
          <a:lstStyle/>
          <a:p>
            <a:r>
              <a:rPr lang="en-IN" sz="3200" b="1" u="sng" dirty="0"/>
              <a:t>Problem Statement</a:t>
            </a:r>
            <a:r>
              <a:rPr lang="en-IN" sz="3200" dirty="0"/>
              <a:t>: </a:t>
            </a:r>
            <a:r>
              <a:rPr lang="en-US" sz="2400"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a:t>
            </a:r>
            <a:endParaRPr lang="en-US" dirty="0"/>
          </a:p>
          <a:p>
            <a:endParaRPr lang="en-US" dirty="0"/>
          </a:p>
          <a:p>
            <a:endParaRPr lang="en-US" dirty="0"/>
          </a:p>
          <a:p>
            <a:endParaRPr lang="en-US" dirty="0"/>
          </a:p>
          <a:p>
            <a:r>
              <a:rPr lang="en-US" dirty="0"/>
              <a:t>The problem statement is pretty self-explanatory:</a:t>
            </a:r>
          </a:p>
          <a:p>
            <a:endParaRPr lang="en-US" dirty="0"/>
          </a:p>
          <a:p>
            <a:endParaRPr lang="en-US" dirty="0"/>
          </a:p>
          <a:p>
            <a:endParaRPr lang="en-US" dirty="0"/>
          </a:p>
          <a:p>
            <a:r>
              <a:rPr lang="en-US" dirty="0"/>
              <a:t>The model have to be built in such a way that it predicts the pricing when the respective features are given as inputs.</a:t>
            </a:r>
          </a:p>
          <a:p>
            <a:endParaRPr lang="en-US" dirty="0">
              <a:solidFill>
                <a:schemeClr val="tx1">
                  <a:alpha val="82000"/>
                </a:schemeClr>
              </a:solidFill>
            </a:endParaRPr>
          </a:p>
          <a:p>
            <a:endParaRPr lang="en-IN"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13000"/>
          </a:blip>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B439D7-7AA4-4F29-B430-939FD85C8FBC}"/>
              </a:ext>
            </a:extLst>
          </p:cNvPr>
          <p:cNvSpPr txBox="1"/>
          <p:nvPr/>
        </p:nvSpPr>
        <p:spPr>
          <a:xfrm>
            <a:off x="133081" y="193184"/>
            <a:ext cx="11925837" cy="6247864"/>
          </a:xfrm>
          <a:prstGeom prst="rect">
            <a:avLst/>
          </a:prstGeom>
          <a:noFill/>
        </p:spPr>
        <p:txBody>
          <a:bodyPr wrap="square" rtlCol="0">
            <a:spAutoFit/>
          </a:bodyPr>
          <a:lstStyle/>
          <a:p>
            <a:r>
              <a:rPr lang="en-IN" sz="3200" b="1" u="sng" dirty="0"/>
              <a:t>Data Collection Phase</a:t>
            </a:r>
            <a:r>
              <a:rPr lang="en-IN" sz="3200" dirty="0"/>
              <a:t>: </a:t>
            </a:r>
            <a:r>
              <a:rPr lang="en-US" sz="2400" dirty="0"/>
              <a:t>You have to scrape at least 5000 used cars data. You can scrape more data as well, it’s up to you. More the data better the model In this section You need to scrape the data of used cars from websites (</a:t>
            </a:r>
            <a:r>
              <a:rPr lang="en-US" sz="2400" dirty="0" err="1"/>
              <a:t>Olx</a:t>
            </a:r>
            <a:r>
              <a:rPr lang="en-US" sz="2400" dirty="0"/>
              <a:t>, </a:t>
            </a:r>
            <a:r>
              <a:rPr lang="en-US" sz="2400" dirty="0" err="1"/>
              <a:t>cardekho</a:t>
            </a:r>
            <a:r>
              <a:rPr lang="en-US" sz="2400" dirty="0"/>
              <a:t>, Cars24 etc.) You need web scraping for this. You have to fetch data for different locations. The number of columns for data doesn’t have limit, it’s up to you and your creativity. Generally, these columns </a:t>
            </a:r>
            <a:r>
              <a:rPr lang="en-US" sz="2400" dirty="0" err="1"/>
              <a:t>areBrand</a:t>
            </a:r>
            <a:r>
              <a:rPr lang="en-US" sz="2400" dirty="0"/>
              <a:t>, model, variant, manufacturing year, driven kilometers, fuel, number of owners, location </a:t>
            </a:r>
            <a:r>
              <a:rPr lang="en-US" sz="2400" dirty="0" err="1"/>
              <a:t>andat</a:t>
            </a:r>
            <a:r>
              <a:rPr lang="en-US" sz="2400" dirty="0"/>
              <a:t> last target variable Price of the car. This data is to give you a hint about important variables in used car model. You can make changes to it, you can add or you can remove some columns, it completely depends on the website from which you are fetching the data. </a:t>
            </a:r>
          </a:p>
          <a:p>
            <a:endParaRPr lang="en-US" sz="2400" dirty="0"/>
          </a:p>
          <a:p>
            <a:endParaRPr lang="en-US" sz="2400" dirty="0"/>
          </a:p>
          <a:p>
            <a:r>
              <a:rPr lang="en-US" sz="2400" dirty="0">
                <a:sym typeface="Wingdings" panose="05000000000000000000" pitchFamily="2" charset="2"/>
              </a:rPr>
              <a:t> I have scraped the data from the Cars24 website with the help of selenium. Around 8.5K rows of data has been scraped, it helps in better modelling.</a:t>
            </a:r>
            <a:endParaRPr lang="en-US" sz="2400" dirty="0"/>
          </a:p>
          <a:p>
            <a:endParaRPr lang="en-US" sz="2400" dirty="0"/>
          </a:p>
          <a:p>
            <a:endParaRPr lang="en-IN" sz="3200" dirty="0"/>
          </a:p>
        </p:txBody>
      </p:sp>
    </p:spTree>
    <p:extLst>
      <p:ext uri="{BB962C8B-B14F-4D97-AF65-F5344CB8AC3E}">
        <p14:creationId xmlns:p14="http://schemas.microsoft.com/office/powerpoint/2010/main" val="196646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1D78F-C307-4874-A2CD-614FF6731D71}"/>
              </a:ext>
            </a:extLst>
          </p:cNvPr>
          <p:cNvSpPr txBox="1"/>
          <p:nvPr/>
        </p:nvSpPr>
        <p:spPr>
          <a:xfrm>
            <a:off x="141668" y="244698"/>
            <a:ext cx="11900078" cy="6124754"/>
          </a:xfrm>
          <a:prstGeom prst="rect">
            <a:avLst/>
          </a:prstGeom>
          <a:noFill/>
        </p:spPr>
        <p:txBody>
          <a:bodyPr wrap="square" rtlCol="0">
            <a:spAutoFit/>
          </a:bodyPr>
          <a:lstStyle/>
          <a:p>
            <a:r>
              <a:rPr lang="en-IN" sz="3200" b="1" dirty="0"/>
              <a:t>1) </a:t>
            </a:r>
            <a:r>
              <a:rPr lang="en-IN" sz="3200" b="1" u="sng" dirty="0"/>
              <a:t>Data Cleaning</a:t>
            </a:r>
            <a:r>
              <a:rPr lang="en-IN" sz="3200" dirty="0"/>
              <a:t>: </a:t>
            </a:r>
            <a:r>
              <a:rPr lang="en-IN" sz="2400" dirty="0"/>
              <a:t>This phase of the project involves the data to undergo stages like getting rid of null values, outliers, extra info (symbols) and make it EDA ready.</a:t>
            </a:r>
          </a:p>
          <a:p>
            <a:endParaRPr lang="en-IN" sz="2400" dirty="0"/>
          </a:p>
          <a:p>
            <a:r>
              <a:rPr lang="en-IN" sz="2400" dirty="0"/>
              <a:t> </a:t>
            </a:r>
          </a:p>
          <a:p>
            <a:endParaRPr lang="en-IN" sz="2400" dirty="0"/>
          </a:p>
          <a:p>
            <a:endParaRPr lang="en-IN" sz="2400" dirty="0"/>
          </a:p>
          <a:p>
            <a:endParaRPr lang="en-IN" sz="2400" dirty="0"/>
          </a:p>
          <a:p>
            <a:endParaRPr lang="en-IN" sz="2400" dirty="0"/>
          </a:p>
          <a:p>
            <a:endParaRPr lang="en-IN" sz="2400" dirty="0"/>
          </a:p>
          <a:p>
            <a:endParaRPr lang="en-IN" sz="2400" dirty="0"/>
          </a:p>
          <a:p>
            <a:endParaRPr lang="en-IN" dirty="0"/>
          </a:p>
          <a:p>
            <a:endParaRPr lang="en-IN" dirty="0"/>
          </a:p>
          <a:p>
            <a:endParaRPr lang="en-IN" dirty="0"/>
          </a:p>
          <a:p>
            <a:endParaRPr lang="en-IN" dirty="0"/>
          </a:p>
          <a:p>
            <a:endParaRPr lang="en-IN" dirty="0"/>
          </a:p>
          <a:p>
            <a:r>
              <a:rPr lang="en-IN" dirty="0"/>
              <a:t>From the above snips, it is clear that there are no missing values. But there are outliers, they cannot b compromised since they influence the final selling price big time.</a:t>
            </a:r>
          </a:p>
          <a:p>
            <a:endParaRPr lang="en-IN" dirty="0"/>
          </a:p>
        </p:txBody>
      </p:sp>
      <p:pic>
        <p:nvPicPr>
          <p:cNvPr id="5" name="Picture 4">
            <a:extLst>
              <a:ext uri="{FF2B5EF4-FFF2-40B4-BE49-F238E27FC236}">
                <a16:creationId xmlns:a16="http://schemas.microsoft.com/office/drawing/2014/main" id="{B79D23AA-EF40-46CA-B77A-EB45EEBBD0A8}"/>
              </a:ext>
            </a:extLst>
          </p:cNvPr>
          <p:cNvPicPr>
            <a:picLocks noChangeAspect="1"/>
          </p:cNvPicPr>
          <p:nvPr/>
        </p:nvPicPr>
        <p:blipFill>
          <a:blip r:embed="rId4"/>
          <a:stretch>
            <a:fillRect/>
          </a:stretch>
        </p:blipFill>
        <p:spPr>
          <a:xfrm>
            <a:off x="301781" y="1154336"/>
            <a:ext cx="2789149" cy="3999758"/>
          </a:xfrm>
          <a:prstGeom prst="rect">
            <a:avLst/>
          </a:prstGeom>
        </p:spPr>
      </p:pic>
      <p:pic>
        <p:nvPicPr>
          <p:cNvPr id="7" name="Picture 6">
            <a:extLst>
              <a:ext uri="{FF2B5EF4-FFF2-40B4-BE49-F238E27FC236}">
                <a16:creationId xmlns:a16="http://schemas.microsoft.com/office/drawing/2014/main" id="{C26DA15D-379C-4D8E-80DC-B751D21D98D6}"/>
              </a:ext>
            </a:extLst>
          </p:cNvPr>
          <p:cNvPicPr>
            <a:picLocks noChangeAspect="1"/>
          </p:cNvPicPr>
          <p:nvPr/>
        </p:nvPicPr>
        <p:blipFill>
          <a:blip r:embed="rId5"/>
          <a:stretch>
            <a:fillRect/>
          </a:stretch>
        </p:blipFill>
        <p:spPr>
          <a:xfrm>
            <a:off x="4513307" y="1154336"/>
            <a:ext cx="4192811" cy="4104773"/>
          </a:xfrm>
          <a:prstGeom prst="rect">
            <a:avLst/>
          </a:prstGeom>
        </p:spPr>
      </p:pic>
    </p:spTree>
    <p:extLst>
      <p:ext uri="{BB962C8B-B14F-4D97-AF65-F5344CB8AC3E}">
        <p14:creationId xmlns:p14="http://schemas.microsoft.com/office/powerpoint/2010/main" val="16046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6A3F81-EC32-4384-AD1D-19AFCA88F96D}"/>
              </a:ext>
            </a:extLst>
          </p:cNvPr>
          <p:cNvSpPr txBox="1"/>
          <p:nvPr/>
        </p:nvSpPr>
        <p:spPr>
          <a:xfrm>
            <a:off x="206062" y="167425"/>
            <a:ext cx="11771290" cy="6370975"/>
          </a:xfrm>
          <a:prstGeom prst="rect">
            <a:avLst/>
          </a:prstGeom>
          <a:noFill/>
        </p:spPr>
        <p:txBody>
          <a:bodyPr wrap="square" rtlCol="0">
            <a:spAutoFit/>
          </a:bodyPr>
          <a:lstStyle/>
          <a:p>
            <a:r>
              <a:rPr lang="en-IN" dirty="0"/>
              <a:t> </a:t>
            </a:r>
            <a:r>
              <a:rPr lang="en-IN" sz="3200" dirty="0"/>
              <a:t>2) </a:t>
            </a:r>
            <a:r>
              <a:rPr lang="en-IN" sz="3200" b="1" u="sng" dirty="0"/>
              <a:t>EDA</a:t>
            </a:r>
            <a:r>
              <a:rPr lang="en-IN" sz="3200" dirty="0"/>
              <a:t>: </a:t>
            </a:r>
            <a:r>
              <a:rPr lang="en-IN" sz="2400" dirty="0"/>
              <a:t>This stage involves how the data is explored and analysed to draw better inferences and understand the data better.</a:t>
            </a:r>
          </a:p>
          <a:p>
            <a:endParaRPr lang="en-IN" sz="2400" dirty="0"/>
          </a:p>
          <a:p>
            <a:endParaRPr lang="en-IN" sz="2400" dirty="0"/>
          </a:p>
          <a:p>
            <a:endParaRPr lang="en-IN" sz="2400" dirty="0"/>
          </a:p>
          <a:p>
            <a:endParaRPr lang="en-IN" sz="2400" dirty="0"/>
          </a:p>
          <a:p>
            <a:endParaRPr lang="en-IN" sz="3200" dirty="0"/>
          </a:p>
          <a:p>
            <a:endParaRPr lang="en-IN" sz="3200" dirty="0"/>
          </a:p>
          <a:p>
            <a:endParaRPr lang="en-IN" sz="3200" dirty="0"/>
          </a:p>
          <a:p>
            <a:endParaRPr lang="en-IN" sz="3200" dirty="0"/>
          </a:p>
          <a:p>
            <a:endParaRPr lang="en-IN" sz="3200" dirty="0"/>
          </a:p>
          <a:p>
            <a:endParaRPr lang="en-IN" sz="2400" b="1" u="sng" dirty="0"/>
          </a:p>
          <a:p>
            <a:r>
              <a:rPr lang="en-IN" sz="2400" dirty="0"/>
              <a:t>All three snips are the analysis of the data where it shows how the categorical values are assigned with numbers, how correlation is shown and plotted for a better understanding.</a:t>
            </a:r>
          </a:p>
          <a:p>
            <a:endParaRPr lang="en-IN" sz="2400" b="1" u="sng" dirty="0"/>
          </a:p>
        </p:txBody>
      </p:sp>
      <p:pic>
        <p:nvPicPr>
          <p:cNvPr id="5" name="Picture 4">
            <a:extLst>
              <a:ext uri="{FF2B5EF4-FFF2-40B4-BE49-F238E27FC236}">
                <a16:creationId xmlns:a16="http://schemas.microsoft.com/office/drawing/2014/main" id="{EA34CDBB-0EF6-4C51-9732-84535D859039}"/>
              </a:ext>
            </a:extLst>
          </p:cNvPr>
          <p:cNvPicPr>
            <a:picLocks noChangeAspect="1"/>
          </p:cNvPicPr>
          <p:nvPr/>
        </p:nvPicPr>
        <p:blipFill>
          <a:blip r:embed="rId2"/>
          <a:stretch>
            <a:fillRect/>
          </a:stretch>
        </p:blipFill>
        <p:spPr>
          <a:xfrm>
            <a:off x="326667" y="1232146"/>
            <a:ext cx="4469071" cy="3520159"/>
          </a:xfrm>
          <a:prstGeom prst="rect">
            <a:avLst/>
          </a:prstGeom>
        </p:spPr>
      </p:pic>
      <p:pic>
        <p:nvPicPr>
          <p:cNvPr id="9" name="Picture 8">
            <a:extLst>
              <a:ext uri="{FF2B5EF4-FFF2-40B4-BE49-F238E27FC236}">
                <a16:creationId xmlns:a16="http://schemas.microsoft.com/office/drawing/2014/main" id="{188FE755-70EA-4449-949A-2117BBD4151B}"/>
              </a:ext>
            </a:extLst>
          </p:cNvPr>
          <p:cNvPicPr>
            <a:picLocks noChangeAspect="1"/>
          </p:cNvPicPr>
          <p:nvPr/>
        </p:nvPicPr>
        <p:blipFill>
          <a:blip r:embed="rId3"/>
          <a:stretch>
            <a:fillRect/>
          </a:stretch>
        </p:blipFill>
        <p:spPr>
          <a:xfrm>
            <a:off x="4916343" y="1720595"/>
            <a:ext cx="3476625" cy="1924126"/>
          </a:xfrm>
          <a:prstGeom prst="rect">
            <a:avLst/>
          </a:prstGeom>
        </p:spPr>
      </p:pic>
      <p:pic>
        <p:nvPicPr>
          <p:cNvPr id="11" name="Picture 10">
            <a:extLst>
              <a:ext uri="{FF2B5EF4-FFF2-40B4-BE49-F238E27FC236}">
                <a16:creationId xmlns:a16="http://schemas.microsoft.com/office/drawing/2014/main" id="{683D8717-343B-4C64-9D7F-0E0B2BAAAE17}"/>
              </a:ext>
            </a:extLst>
          </p:cNvPr>
          <p:cNvPicPr>
            <a:picLocks noChangeAspect="1"/>
          </p:cNvPicPr>
          <p:nvPr/>
        </p:nvPicPr>
        <p:blipFill>
          <a:blip r:embed="rId4"/>
          <a:stretch>
            <a:fillRect/>
          </a:stretch>
        </p:blipFill>
        <p:spPr>
          <a:xfrm>
            <a:off x="8670685" y="1542380"/>
            <a:ext cx="3575824" cy="3789474"/>
          </a:xfrm>
          <a:prstGeom prst="rect">
            <a:avLst/>
          </a:prstGeom>
        </p:spPr>
      </p:pic>
    </p:spTree>
    <p:extLst>
      <p:ext uri="{BB962C8B-B14F-4D97-AF65-F5344CB8AC3E}">
        <p14:creationId xmlns:p14="http://schemas.microsoft.com/office/powerpoint/2010/main" val="385669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C31F0-3EC2-495D-9680-6CDD96CAC295}"/>
              </a:ext>
            </a:extLst>
          </p:cNvPr>
          <p:cNvSpPr txBox="1"/>
          <p:nvPr/>
        </p:nvSpPr>
        <p:spPr>
          <a:xfrm>
            <a:off x="103031" y="206062"/>
            <a:ext cx="11990231" cy="6370975"/>
          </a:xfrm>
          <a:prstGeom prst="rect">
            <a:avLst/>
          </a:prstGeom>
          <a:noFill/>
        </p:spPr>
        <p:txBody>
          <a:bodyPr wrap="square" rtlCol="0">
            <a:spAutoFit/>
          </a:bodyPr>
          <a:lstStyle/>
          <a:p>
            <a:r>
              <a:rPr lang="en-IN" sz="3200" b="1" dirty="0"/>
              <a:t>3) </a:t>
            </a:r>
            <a:r>
              <a:rPr lang="en-IN" sz="3200" b="1" u="sng" dirty="0"/>
              <a:t>Visualization</a:t>
            </a:r>
            <a:r>
              <a:rPr lang="en-IN" sz="3200" b="1" dirty="0"/>
              <a:t>: </a:t>
            </a:r>
            <a:r>
              <a:rPr lang="en-IN" sz="2400" dirty="0"/>
              <a:t>The data is now ready with no missing values or other extra factors. We can plot the data to draw better inferences out of those and understand how the features are impacting the final selling price.</a:t>
            </a:r>
          </a:p>
          <a:p>
            <a:r>
              <a:rPr lang="en-IN" sz="2400" b="1" dirty="0"/>
              <a:t>	</a:t>
            </a:r>
            <a:r>
              <a:rPr lang="en-IN" sz="2400" b="1" dirty="0" err="1"/>
              <a:t>i</a:t>
            </a:r>
            <a:r>
              <a:rPr lang="en-IN" sz="2400" b="1" dirty="0"/>
              <a:t>) Uni-Variate Analysis: </a:t>
            </a:r>
            <a:r>
              <a:rPr lang="en-IN" sz="2400" b="1" u="sng" dirty="0"/>
              <a:t>Boxplot</a:t>
            </a:r>
          </a:p>
          <a:p>
            <a:endParaRPr lang="en-IN" sz="2400" b="1" dirty="0"/>
          </a:p>
          <a:p>
            <a:endParaRPr lang="en-IN" sz="3200" b="1" dirty="0"/>
          </a:p>
          <a:p>
            <a:endParaRPr lang="en-IN" sz="3200" b="1" dirty="0"/>
          </a:p>
          <a:p>
            <a:endParaRPr lang="en-IN" sz="3200" b="1" dirty="0"/>
          </a:p>
          <a:p>
            <a:endParaRPr lang="en-IN" sz="3200" b="1" dirty="0"/>
          </a:p>
          <a:p>
            <a:r>
              <a:rPr lang="en-IN" sz="3200" b="1" dirty="0"/>
              <a:t>	</a:t>
            </a:r>
            <a:r>
              <a:rPr lang="en-IN" sz="3200" dirty="0"/>
              <a:t>					</a:t>
            </a:r>
            <a:endParaRPr lang="en-IN" sz="2400" dirty="0">
              <a:sym typeface="Wingdings" panose="05000000000000000000" pitchFamily="2" charset="2"/>
            </a:endParaRPr>
          </a:p>
          <a:p>
            <a:r>
              <a:rPr lang="en-IN" sz="3200" b="1" dirty="0"/>
              <a:t>	</a:t>
            </a:r>
          </a:p>
          <a:p>
            <a:endParaRPr lang="en-IN" sz="3200" b="1" dirty="0"/>
          </a:p>
          <a:p>
            <a:r>
              <a:rPr lang="en-IN" sz="3200" b="1" dirty="0"/>
              <a:t>	</a:t>
            </a:r>
            <a:r>
              <a:rPr lang="en-IN" sz="2400" dirty="0"/>
              <a:t>The plot shows the outliers presence but they cannot be compromised as they 	represent the final selling price big time.</a:t>
            </a:r>
            <a:endParaRPr lang="en-IN" sz="3200" b="1" dirty="0"/>
          </a:p>
        </p:txBody>
      </p:sp>
      <p:pic>
        <p:nvPicPr>
          <p:cNvPr id="5" name="Picture 4">
            <a:extLst>
              <a:ext uri="{FF2B5EF4-FFF2-40B4-BE49-F238E27FC236}">
                <a16:creationId xmlns:a16="http://schemas.microsoft.com/office/drawing/2014/main" id="{81DD0824-AA3C-49C1-B032-5AF8DE24B5E1}"/>
              </a:ext>
            </a:extLst>
          </p:cNvPr>
          <p:cNvPicPr>
            <a:picLocks noChangeAspect="1"/>
          </p:cNvPicPr>
          <p:nvPr/>
        </p:nvPicPr>
        <p:blipFill>
          <a:blip r:embed="rId2"/>
          <a:stretch>
            <a:fillRect/>
          </a:stretch>
        </p:blipFill>
        <p:spPr>
          <a:xfrm>
            <a:off x="1067135" y="2138362"/>
            <a:ext cx="3182893" cy="3206558"/>
          </a:xfrm>
          <a:prstGeom prst="rect">
            <a:avLst/>
          </a:prstGeom>
        </p:spPr>
      </p:pic>
    </p:spTree>
    <p:extLst>
      <p:ext uri="{BB962C8B-B14F-4D97-AF65-F5344CB8AC3E}">
        <p14:creationId xmlns:p14="http://schemas.microsoft.com/office/powerpoint/2010/main" val="31078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AC9F61-4279-4768-82A2-DDF319EC0B86}"/>
              </a:ext>
            </a:extLst>
          </p:cNvPr>
          <p:cNvSpPr txBox="1"/>
          <p:nvPr/>
        </p:nvSpPr>
        <p:spPr>
          <a:xfrm>
            <a:off x="90152" y="141668"/>
            <a:ext cx="6478073" cy="9325630"/>
          </a:xfrm>
          <a:prstGeom prst="rect">
            <a:avLst/>
          </a:prstGeom>
          <a:noFill/>
        </p:spPr>
        <p:txBody>
          <a:bodyPr wrap="square" rtlCol="0">
            <a:spAutoFit/>
          </a:bodyPr>
          <a:lstStyle/>
          <a:p>
            <a:r>
              <a:rPr lang="en-IN" sz="3200" b="1" dirty="0"/>
              <a:t>Histogram</a:t>
            </a:r>
            <a:r>
              <a:rPr lang="en-IN" sz="2400" dirty="0"/>
              <a:t>:</a:t>
            </a:r>
          </a:p>
          <a:p>
            <a:r>
              <a:rPr lang="en-IN" sz="2400" dirty="0"/>
              <a:t>The plots show impact on the number of cars being sold. For example, we’ve taken ‘int’ datatype features like:</a:t>
            </a:r>
          </a:p>
          <a:p>
            <a:endParaRPr lang="en-IN" sz="2400" dirty="0"/>
          </a:p>
          <a:p>
            <a:r>
              <a:rPr lang="en-IN" sz="2400" dirty="0"/>
              <a:t>	</a:t>
            </a:r>
            <a:r>
              <a:rPr lang="en-IN" sz="2400" dirty="0" err="1"/>
              <a:t>i</a:t>
            </a:r>
            <a:r>
              <a:rPr lang="en-IN" sz="2400" dirty="0"/>
              <a:t>) Year and </a:t>
            </a:r>
            <a:r>
              <a:rPr lang="en-IN" sz="2400" dirty="0" err="1"/>
              <a:t>No.of</a:t>
            </a:r>
            <a:r>
              <a:rPr lang="en-IN" sz="2400" dirty="0"/>
              <a:t> cars</a:t>
            </a:r>
          </a:p>
          <a:p>
            <a:endParaRPr lang="en-IN" sz="2400" dirty="0"/>
          </a:p>
          <a:p>
            <a:r>
              <a:rPr lang="en-IN" sz="2400" dirty="0"/>
              <a:t>	ii) Kms driven and </a:t>
            </a:r>
            <a:r>
              <a:rPr lang="en-IN" sz="2400" dirty="0" err="1"/>
              <a:t>No.of</a:t>
            </a:r>
            <a:r>
              <a:rPr lang="en-IN" sz="2400" dirty="0"/>
              <a:t> cars</a:t>
            </a:r>
          </a:p>
          <a:p>
            <a:endParaRPr lang="en-IN" sz="2400" dirty="0"/>
          </a:p>
          <a:p>
            <a:r>
              <a:rPr lang="en-IN" sz="2400" dirty="0"/>
              <a:t>	iii) Selling price and </a:t>
            </a:r>
            <a:r>
              <a:rPr lang="en-IN" sz="2400" dirty="0" err="1"/>
              <a:t>No.of</a:t>
            </a:r>
            <a:r>
              <a:rPr lang="en-IN" sz="2400" dirty="0"/>
              <a:t> cars</a:t>
            </a:r>
          </a:p>
          <a:p>
            <a:endParaRPr lang="en-IN" sz="2400" dirty="0"/>
          </a:p>
          <a:p>
            <a:r>
              <a:rPr lang="en-IN" sz="2400" dirty="0"/>
              <a:t>Those plots show us how impactful the features can be towards the final selling price of cars.</a:t>
            </a:r>
          </a:p>
          <a:p>
            <a:r>
              <a:rPr lang="en-IN" sz="2400" dirty="0"/>
              <a:t>The aim of the project is to build a proper model to predict price and these feature values are given as input to predict the right pricing,</a:t>
            </a:r>
          </a:p>
          <a:p>
            <a:endParaRPr lang="en-IN" sz="2400" dirty="0"/>
          </a:p>
          <a:p>
            <a:endParaRPr lang="en-IN" sz="2400" dirty="0"/>
          </a:p>
          <a:p>
            <a:endParaRPr lang="en-IN" sz="2400" dirty="0"/>
          </a:p>
          <a:p>
            <a:endParaRPr lang="en-IN" sz="2400" dirty="0"/>
          </a:p>
          <a:p>
            <a:endParaRPr lang="en-IN" sz="2400" dirty="0"/>
          </a:p>
          <a:p>
            <a:endParaRPr lang="en-IN" sz="2400" b="1" dirty="0">
              <a:sym typeface="Wingdings" panose="05000000000000000000" pitchFamily="2" charset="2"/>
            </a:endParaRPr>
          </a:p>
          <a:p>
            <a:endParaRPr lang="en-IN" sz="3200" b="1" dirty="0"/>
          </a:p>
          <a:p>
            <a:endParaRPr lang="en-IN" sz="3200" b="1" dirty="0"/>
          </a:p>
        </p:txBody>
      </p:sp>
      <p:pic>
        <p:nvPicPr>
          <p:cNvPr id="5" name="Picture 4">
            <a:extLst>
              <a:ext uri="{FF2B5EF4-FFF2-40B4-BE49-F238E27FC236}">
                <a16:creationId xmlns:a16="http://schemas.microsoft.com/office/drawing/2014/main" id="{A39AB99C-8AAB-42DF-9633-5BA9878608FD}"/>
              </a:ext>
            </a:extLst>
          </p:cNvPr>
          <p:cNvPicPr>
            <a:picLocks noChangeAspect="1"/>
          </p:cNvPicPr>
          <p:nvPr/>
        </p:nvPicPr>
        <p:blipFill>
          <a:blip r:embed="rId2"/>
          <a:stretch>
            <a:fillRect/>
          </a:stretch>
        </p:blipFill>
        <p:spPr>
          <a:xfrm>
            <a:off x="6812051" y="141668"/>
            <a:ext cx="3825898" cy="6253205"/>
          </a:xfrm>
          <a:prstGeom prst="rect">
            <a:avLst/>
          </a:prstGeom>
        </p:spPr>
      </p:pic>
    </p:spTree>
    <p:extLst>
      <p:ext uri="{BB962C8B-B14F-4D97-AF65-F5344CB8AC3E}">
        <p14:creationId xmlns:p14="http://schemas.microsoft.com/office/powerpoint/2010/main" val="227763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F6188-B957-4E4F-A204-1EF5C39CFF49}"/>
              </a:ext>
            </a:extLst>
          </p:cNvPr>
          <p:cNvSpPr txBox="1"/>
          <p:nvPr/>
        </p:nvSpPr>
        <p:spPr>
          <a:xfrm>
            <a:off x="150253" y="141667"/>
            <a:ext cx="11891493" cy="6986528"/>
          </a:xfrm>
          <a:prstGeom prst="rect">
            <a:avLst/>
          </a:prstGeom>
          <a:noFill/>
        </p:spPr>
        <p:txBody>
          <a:bodyPr wrap="square" rtlCol="0">
            <a:spAutoFit/>
          </a:bodyPr>
          <a:lstStyle/>
          <a:p>
            <a:r>
              <a:rPr lang="en-IN" sz="3200" b="1" u="sng" dirty="0"/>
              <a:t>Bi-Variate Analysis</a:t>
            </a:r>
            <a:r>
              <a:rPr lang="en-IN" sz="3200" dirty="0"/>
              <a:t>: </a:t>
            </a:r>
            <a:r>
              <a:rPr lang="en-IN" sz="2400" dirty="0"/>
              <a:t>The analysis done by using two features at a time and see how they are proportional/relate to each other. This will help in understanding the data better. It is proven that the features are quite impactful towards the final pricing but let us see how they impact each other.</a:t>
            </a:r>
          </a:p>
          <a:p>
            <a:endParaRPr lang="en-IN" sz="2400" dirty="0"/>
          </a:p>
          <a:p>
            <a:endParaRPr lang="en-IN" sz="3200" dirty="0"/>
          </a:p>
          <a:p>
            <a:endParaRPr lang="en-IN" sz="3200" dirty="0"/>
          </a:p>
          <a:p>
            <a:endParaRPr lang="en-IN" sz="3200" b="1" dirty="0"/>
          </a:p>
          <a:p>
            <a:endParaRPr lang="en-IN" sz="3200" b="1" dirty="0"/>
          </a:p>
          <a:p>
            <a:endParaRPr lang="en-IN" sz="3200" b="1" dirty="0"/>
          </a:p>
          <a:p>
            <a:endParaRPr lang="en-IN" sz="3200" b="1" dirty="0"/>
          </a:p>
          <a:p>
            <a:r>
              <a:rPr lang="en-IN" sz="2400" dirty="0"/>
              <a:t>The plots include: </a:t>
            </a:r>
            <a:r>
              <a:rPr lang="en-IN" sz="2400" u="sng" dirty="0"/>
              <a:t>selling price vs year</a:t>
            </a:r>
            <a:r>
              <a:rPr lang="en-IN" sz="2400" dirty="0"/>
              <a:t>, </a:t>
            </a:r>
            <a:r>
              <a:rPr lang="en-IN" sz="2400" u="sng" dirty="0"/>
              <a:t>selling price vs fuel</a:t>
            </a:r>
            <a:r>
              <a:rPr lang="en-IN" sz="2400" dirty="0"/>
              <a:t> and </a:t>
            </a:r>
            <a:r>
              <a:rPr lang="en-IN" sz="2400" u="sng" dirty="0" err="1"/>
              <a:t>kms_driven</a:t>
            </a:r>
            <a:r>
              <a:rPr lang="en-IN" sz="2400" u="sng" dirty="0"/>
              <a:t> vs Year</a:t>
            </a:r>
            <a:r>
              <a:rPr lang="en-IN" sz="2400" dirty="0"/>
              <a:t>.</a:t>
            </a:r>
          </a:p>
          <a:p>
            <a:r>
              <a:rPr lang="en-IN" sz="2400" dirty="0"/>
              <a:t>All those plots signifies one thing in common, I.e. They are impacting each other well and this will help in understanding how to go further with this info for a better modelling.</a:t>
            </a:r>
          </a:p>
          <a:p>
            <a:endParaRPr lang="en-IN" sz="2400" dirty="0"/>
          </a:p>
          <a:p>
            <a:endParaRPr lang="en-IN" sz="3200" b="1" dirty="0"/>
          </a:p>
        </p:txBody>
      </p:sp>
      <p:pic>
        <p:nvPicPr>
          <p:cNvPr id="4" name="Picture 3">
            <a:extLst>
              <a:ext uri="{FF2B5EF4-FFF2-40B4-BE49-F238E27FC236}">
                <a16:creationId xmlns:a16="http://schemas.microsoft.com/office/drawing/2014/main" id="{09D20351-7157-440F-BC16-958042CF4B15}"/>
              </a:ext>
            </a:extLst>
          </p:cNvPr>
          <p:cNvPicPr>
            <a:picLocks noChangeAspect="1"/>
          </p:cNvPicPr>
          <p:nvPr/>
        </p:nvPicPr>
        <p:blipFill>
          <a:blip r:embed="rId2"/>
          <a:stretch>
            <a:fillRect/>
          </a:stretch>
        </p:blipFill>
        <p:spPr>
          <a:xfrm>
            <a:off x="243735" y="1854155"/>
            <a:ext cx="3517999" cy="2917870"/>
          </a:xfrm>
          <a:prstGeom prst="rect">
            <a:avLst/>
          </a:prstGeom>
        </p:spPr>
      </p:pic>
      <p:pic>
        <p:nvPicPr>
          <p:cNvPr id="6" name="Picture 5">
            <a:extLst>
              <a:ext uri="{FF2B5EF4-FFF2-40B4-BE49-F238E27FC236}">
                <a16:creationId xmlns:a16="http://schemas.microsoft.com/office/drawing/2014/main" id="{F0166DC8-F9DE-4BDC-A630-78377B983D33}"/>
              </a:ext>
            </a:extLst>
          </p:cNvPr>
          <p:cNvPicPr>
            <a:picLocks noChangeAspect="1"/>
          </p:cNvPicPr>
          <p:nvPr/>
        </p:nvPicPr>
        <p:blipFill>
          <a:blip r:embed="rId3"/>
          <a:stretch>
            <a:fillRect/>
          </a:stretch>
        </p:blipFill>
        <p:spPr>
          <a:xfrm>
            <a:off x="4238356" y="1706987"/>
            <a:ext cx="3140946" cy="2686050"/>
          </a:xfrm>
          <a:prstGeom prst="rect">
            <a:avLst/>
          </a:prstGeom>
        </p:spPr>
      </p:pic>
      <p:pic>
        <p:nvPicPr>
          <p:cNvPr id="9" name="Picture 8">
            <a:extLst>
              <a:ext uri="{FF2B5EF4-FFF2-40B4-BE49-F238E27FC236}">
                <a16:creationId xmlns:a16="http://schemas.microsoft.com/office/drawing/2014/main" id="{0EC2FABC-A3BE-4E83-9906-45A8508BEF96}"/>
              </a:ext>
            </a:extLst>
          </p:cNvPr>
          <p:cNvPicPr>
            <a:picLocks noChangeAspect="1"/>
          </p:cNvPicPr>
          <p:nvPr/>
        </p:nvPicPr>
        <p:blipFill>
          <a:blip r:embed="rId4"/>
          <a:stretch>
            <a:fillRect/>
          </a:stretch>
        </p:blipFill>
        <p:spPr>
          <a:xfrm>
            <a:off x="8135422" y="1609725"/>
            <a:ext cx="3248025" cy="3162300"/>
          </a:xfrm>
          <a:prstGeom prst="rect">
            <a:avLst/>
          </a:prstGeom>
        </p:spPr>
      </p:pic>
    </p:spTree>
    <p:extLst>
      <p:ext uri="{BB962C8B-B14F-4D97-AF65-F5344CB8AC3E}">
        <p14:creationId xmlns:p14="http://schemas.microsoft.com/office/powerpoint/2010/main" val="364882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12EC1F-5009-4D7E-A7E4-590E8DB8A01A}"/>
              </a:ext>
            </a:extLst>
          </p:cNvPr>
          <p:cNvSpPr txBox="1"/>
          <p:nvPr/>
        </p:nvSpPr>
        <p:spPr>
          <a:xfrm>
            <a:off x="120203" y="128788"/>
            <a:ext cx="11951594" cy="6247864"/>
          </a:xfrm>
          <a:prstGeom prst="rect">
            <a:avLst/>
          </a:prstGeom>
          <a:noFill/>
        </p:spPr>
        <p:txBody>
          <a:bodyPr wrap="square" rtlCol="0">
            <a:spAutoFit/>
          </a:bodyPr>
          <a:lstStyle/>
          <a:p>
            <a:r>
              <a:rPr lang="en-IN" sz="3200" b="1" u="sng" dirty="0"/>
              <a:t>Tri-Variate Analysis</a:t>
            </a:r>
            <a:r>
              <a:rPr lang="en-IN" sz="3200" b="1" dirty="0"/>
              <a:t>: </a:t>
            </a:r>
            <a:r>
              <a:rPr lang="en-IN" sz="2400" dirty="0"/>
              <a:t>There are 3 features are taken at a time to see they each impact each other.</a:t>
            </a:r>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2400" b="1" dirty="0"/>
          </a:p>
          <a:p>
            <a:endParaRPr lang="en-IN" sz="3200" b="1" dirty="0"/>
          </a:p>
        </p:txBody>
      </p:sp>
      <p:sp>
        <p:nvSpPr>
          <p:cNvPr id="3" name="Rectangle 2">
            <a:extLst>
              <a:ext uri="{FF2B5EF4-FFF2-40B4-BE49-F238E27FC236}">
                <a16:creationId xmlns:a16="http://schemas.microsoft.com/office/drawing/2014/main" id="{6FD635CD-B6F4-49ED-B860-64AFA2D31CCF}"/>
              </a:ext>
            </a:extLst>
          </p:cNvPr>
          <p:cNvSpPr/>
          <p:nvPr/>
        </p:nvSpPr>
        <p:spPr>
          <a:xfrm>
            <a:off x="193183" y="1236372"/>
            <a:ext cx="6516710" cy="49970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BB31E1ED-EC99-42D2-909C-5694B1D3DCA3}"/>
              </a:ext>
            </a:extLst>
          </p:cNvPr>
          <p:cNvSpPr txBox="1"/>
          <p:nvPr/>
        </p:nvSpPr>
        <p:spPr>
          <a:xfrm>
            <a:off x="296214" y="1442434"/>
            <a:ext cx="6323527" cy="5078313"/>
          </a:xfrm>
          <a:prstGeom prst="rect">
            <a:avLst/>
          </a:prstGeom>
          <a:noFill/>
        </p:spPr>
        <p:txBody>
          <a:bodyPr wrap="square" rtlCol="0">
            <a:spAutoFit/>
          </a:bodyPr>
          <a:lstStyle/>
          <a:p>
            <a:r>
              <a:rPr lang="en-IN" dirty="0"/>
              <a:t>The relationship among the features like:</a:t>
            </a:r>
          </a:p>
          <a:p>
            <a:endParaRPr lang="en-IN" dirty="0"/>
          </a:p>
          <a:p>
            <a:r>
              <a:rPr lang="en-IN" dirty="0"/>
              <a:t>	1) Year</a:t>
            </a:r>
          </a:p>
          <a:p>
            <a:r>
              <a:rPr lang="en-IN" dirty="0"/>
              <a:t>	2) </a:t>
            </a:r>
            <a:r>
              <a:rPr lang="en-IN" dirty="0" err="1"/>
              <a:t>Selling_price</a:t>
            </a:r>
            <a:endParaRPr lang="en-IN" dirty="0"/>
          </a:p>
          <a:p>
            <a:r>
              <a:rPr lang="en-IN" dirty="0"/>
              <a:t>	3) owner</a:t>
            </a:r>
          </a:p>
          <a:p>
            <a:endParaRPr lang="en-IN" dirty="0"/>
          </a:p>
          <a:p>
            <a:r>
              <a:rPr lang="en-IN" dirty="0"/>
              <a:t>The plot is clear enough to draw the inferences like:</a:t>
            </a:r>
          </a:p>
          <a:p>
            <a:endParaRPr lang="en-IN" dirty="0"/>
          </a:p>
          <a:p>
            <a:pPr marL="342900" indent="-342900" algn="l">
              <a:buAutoNum type="arabicParenR"/>
            </a:pPr>
            <a:r>
              <a:rPr lang="en-US" b="0" i="0" dirty="0">
                <a:solidFill>
                  <a:srgbClr val="000000"/>
                </a:solidFill>
                <a:effectLst/>
                <a:latin typeface="Franklin Gothic Book" panose="020B0503020102020204" pitchFamily="34" charset="0"/>
              </a:rPr>
              <a:t>lesser the count of owners, earlier year of purchase will hike the selling price</a:t>
            </a:r>
          </a:p>
          <a:p>
            <a:pPr algn="l"/>
            <a:endParaRPr lang="en-US" b="0" i="0" dirty="0">
              <a:solidFill>
                <a:srgbClr val="000000"/>
              </a:solidFill>
              <a:effectLst/>
              <a:latin typeface="Franklin Gothic Book" panose="020B0503020102020204" pitchFamily="34" charset="0"/>
            </a:endParaRPr>
          </a:p>
          <a:p>
            <a:pPr algn="l"/>
            <a:r>
              <a:rPr lang="en-US" b="0" i="0" dirty="0">
                <a:solidFill>
                  <a:srgbClr val="000000"/>
                </a:solidFill>
                <a:effectLst/>
                <a:latin typeface="Franklin Gothic Book" panose="020B0503020102020204" pitchFamily="34" charset="0"/>
              </a:rPr>
              <a:t>2) More the count of owners, late year of purchase will    depreciate the selling price.</a:t>
            </a:r>
          </a:p>
          <a:p>
            <a:pPr algn="l"/>
            <a:endParaRPr lang="en-US" b="0" i="0" dirty="0">
              <a:solidFill>
                <a:srgbClr val="000000"/>
              </a:solidFill>
              <a:effectLst/>
              <a:latin typeface="Franklin Gothic Book" panose="020B0503020102020204" pitchFamily="34" charset="0"/>
            </a:endParaRPr>
          </a:p>
          <a:p>
            <a:pPr algn="l"/>
            <a:r>
              <a:rPr lang="en-US" b="0" i="0" dirty="0">
                <a:solidFill>
                  <a:srgbClr val="000000"/>
                </a:solidFill>
                <a:effectLst/>
                <a:latin typeface="Franklin Gothic Book" panose="020B0503020102020204" pitchFamily="34" charset="0"/>
              </a:rPr>
              <a:t>The basic mentality of any customer is to go for a car which is as good as possible with lesser kms driven, year of purchase and lesser previous owners.</a:t>
            </a:r>
          </a:p>
          <a:p>
            <a:endParaRPr lang="en-IN" dirty="0"/>
          </a:p>
        </p:txBody>
      </p:sp>
      <p:pic>
        <p:nvPicPr>
          <p:cNvPr id="7" name="Picture 6">
            <a:extLst>
              <a:ext uri="{FF2B5EF4-FFF2-40B4-BE49-F238E27FC236}">
                <a16:creationId xmlns:a16="http://schemas.microsoft.com/office/drawing/2014/main" id="{0AF4220D-AC6B-43AF-8567-3C1C4E72F928}"/>
              </a:ext>
            </a:extLst>
          </p:cNvPr>
          <p:cNvPicPr>
            <a:picLocks noChangeAspect="1"/>
          </p:cNvPicPr>
          <p:nvPr/>
        </p:nvPicPr>
        <p:blipFill>
          <a:blip r:embed="rId2"/>
          <a:stretch>
            <a:fillRect/>
          </a:stretch>
        </p:blipFill>
        <p:spPr>
          <a:xfrm>
            <a:off x="7027572" y="597610"/>
            <a:ext cx="4868214" cy="5779042"/>
          </a:xfrm>
          <a:prstGeom prst="rect">
            <a:avLst/>
          </a:prstGeom>
        </p:spPr>
      </p:pic>
    </p:spTree>
    <p:extLst>
      <p:ext uri="{BB962C8B-B14F-4D97-AF65-F5344CB8AC3E}">
        <p14:creationId xmlns:p14="http://schemas.microsoft.com/office/powerpoint/2010/main" val="46374758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{4737F476-8D3A-4490-A8F7-8D46DD04A9DF}tf22712842_win32</Template>
  <TotalTime>604</TotalTime>
  <Words>1267</Words>
  <Application>Microsoft Office PowerPoint</Application>
  <PresentationFormat>Widescreen</PresentationFormat>
  <Paragraphs>197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Bookman Old Style</vt:lpstr>
      <vt:lpstr>Calibri</vt:lpstr>
      <vt:lpstr>Franklin Gothic Book</vt:lpstr>
      <vt:lpstr>1_RetrospectVTI</vt:lpstr>
      <vt:lpstr>Cars Price Prediction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Rahul Ramanujam</dc:creator>
  <cp:lastModifiedBy>Rahul Ramanujam</cp:lastModifiedBy>
  <cp:revision>3</cp:revision>
  <dcterms:created xsi:type="dcterms:W3CDTF">2021-08-12T10:45:53Z</dcterms:created>
  <dcterms:modified xsi:type="dcterms:W3CDTF">2021-08-25T18:19:51Z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