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6"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39B05387-F113-4C57-9D75-5B0A6B0A015B}"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0A9FC6-3A0E-4364-8DB0-CA638CCD91D5}" type="slidenum">
              <a:rPr lang="en-IN" smtClean="0"/>
              <a:t>‹#›</a:t>
            </a:fld>
            <a:endParaRPr lang="en-IN"/>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B05387-F113-4C57-9D75-5B0A6B0A015B}"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0A9FC6-3A0E-4364-8DB0-CA638CCD91D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B05387-F113-4C57-9D75-5B0A6B0A015B}"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0A9FC6-3A0E-4364-8DB0-CA638CCD91D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B05387-F113-4C57-9D75-5B0A6B0A015B}"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0A9FC6-3A0E-4364-8DB0-CA638CCD91D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5" name="Title 94"/>
          <p:cNvSpPr>
            <a:spLocks noGrp="1"/>
          </p:cNvSpPr>
          <p:nvPr>
            <p:ph type="title"/>
          </p:nvPr>
        </p:nvSpPr>
        <p:spPr>
          <a:xfrm>
            <a:off x="457200" y="4463568"/>
            <a:ext cx="8305800" cy="1143000"/>
          </a:xfrm>
        </p:spPr>
        <p:txBody>
          <a:bodyPr/>
          <a:lstStyle/>
          <a:p>
            <a:r>
              <a:rPr lang="en-US"/>
              <a:t>Click to edit Master title style</a:t>
            </a:r>
          </a:p>
        </p:txBody>
      </p:sp>
      <p:sp>
        <p:nvSpPr>
          <p:cNvPr id="2" name="Date Placeholder 1"/>
          <p:cNvSpPr>
            <a:spLocks noGrp="1"/>
          </p:cNvSpPr>
          <p:nvPr>
            <p:ph type="dt" sz="half" idx="10"/>
          </p:nvPr>
        </p:nvSpPr>
        <p:spPr/>
        <p:txBody>
          <a:bodyPr/>
          <a:lstStyle/>
          <a:p>
            <a:fld id="{39B05387-F113-4C57-9D75-5B0A6B0A015B}" type="datetimeFigureOut">
              <a:rPr lang="en-IN" smtClean="0"/>
              <a:t>25-11-2021</a:t>
            </a:fld>
            <a:endParaRPr lang="en-IN"/>
          </a:p>
        </p:txBody>
      </p:sp>
      <p:sp>
        <p:nvSpPr>
          <p:cNvPr id="91" name="Footer Placeholder 90"/>
          <p:cNvSpPr>
            <a:spLocks noGrp="1"/>
          </p:cNvSpPr>
          <p:nvPr>
            <p:ph type="ftr" sz="quarter" idx="11"/>
          </p:nvPr>
        </p:nvSpPr>
        <p:spPr/>
        <p:txBody>
          <a:bodyPr/>
          <a:lstStyle/>
          <a:p>
            <a:endParaRPr lang="en-IN"/>
          </a:p>
        </p:txBody>
      </p:sp>
      <p:sp>
        <p:nvSpPr>
          <p:cNvPr id="92" name="Slide Number Placeholder 91"/>
          <p:cNvSpPr>
            <a:spLocks noGrp="1"/>
          </p:cNvSpPr>
          <p:nvPr>
            <p:ph type="sldNum" sz="quarter" idx="12"/>
          </p:nvPr>
        </p:nvSpPr>
        <p:spPr/>
        <p:txBody>
          <a:bodyPr/>
          <a:lstStyle/>
          <a:p>
            <a:fld id="{960A9FC6-3A0E-4364-8DB0-CA638CCD91D5}"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B05387-F113-4C57-9D75-5B0A6B0A015B}" type="datetimeFigureOut">
              <a:rPr lang="en-IN" smtClean="0"/>
              <a:t>25-11-2021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0A9FC6-3A0E-4364-8DB0-CA638CCD91D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9B05387-F113-4C57-9D75-5B0A6B0A015B}" type="datetimeFigureOut">
              <a:rPr lang="en-IN" smtClean="0"/>
              <a:t>25-11-2021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0A9FC6-3A0E-4364-8DB0-CA638CCD91D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9B05387-F113-4C57-9D75-5B0A6B0A015B}" type="datetimeFigureOut">
              <a:rPr lang="en-IN" smtClean="0"/>
              <a:t>25-11-2021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0A9FC6-3A0E-4364-8DB0-CA638CCD91D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B05387-F113-4C57-9D75-5B0A6B0A015B}" type="datetimeFigureOut">
              <a:rPr lang="en-IN" smtClean="0"/>
              <a:t>25-11-2021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0A9FC6-3A0E-4364-8DB0-CA638CCD91D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B05387-F113-4C57-9D75-5B0A6B0A015B}" type="datetimeFigureOut">
              <a:rPr lang="en-IN" smtClean="0"/>
              <a:t>25-11-2021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0A9FC6-3A0E-4364-8DB0-CA638CCD91D5}" type="slidenum">
              <a:rPr lang="en-IN" smtClean="0"/>
              <a:t>‹#›</a:t>
            </a:fld>
            <a:endParaRPr lang="en-IN"/>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p:txBody>
          <a:bodyPr/>
          <a:lstStyle/>
          <a:p>
            <a:fld id="{39B05387-F113-4C57-9D75-5B0A6B0A015B}" type="datetimeFigureOut">
              <a:rPr lang="en-IN" smtClean="0"/>
              <a:t>25-11-2021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0A9FC6-3A0E-4364-8DB0-CA638CCD91D5}" type="slidenum">
              <a:rPr lang="en-IN" smtClean="0"/>
              <a:t>‹#›</a:t>
            </a:fld>
            <a:endParaRPr lang="en-IN"/>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39B05387-F113-4C57-9D75-5B0A6B0A015B}" type="datetimeFigureOut">
              <a:rPr lang="en-IN" smtClean="0"/>
              <a:t>25-11-2021</a:t>
            </a:fld>
            <a:endParaRPr lang="en-IN"/>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960A9FC6-3A0E-4364-8DB0-CA638CCD91D5}"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90750"/>
            <a:ext cx="3962400" cy="1238250"/>
          </a:xfrm>
        </p:spPr>
        <p:txBody>
          <a:bodyPr anchor="t">
            <a:normAutofit fontScale="90000"/>
          </a:bodyPr>
          <a:lstStyle/>
          <a:p>
            <a:r>
              <a:rPr lang="en-IN" sz="3800" b="1" dirty="0">
                <a:effectLst>
                  <a:outerShdw blurRad="38100" dist="38100" dir="2700000" algn="tl">
                    <a:srgbClr val="000000">
                      <a:alpha val="43137"/>
                    </a:srgbClr>
                  </a:outerShdw>
                </a:effectLst>
              </a:rPr>
              <a:t>Malignant Comment Classifier Project</a:t>
            </a:r>
            <a:br>
              <a:rPr lang="en-IN" dirty="0"/>
            </a:br>
            <a:endParaRPr lang="en-IN" dirty="0"/>
          </a:p>
        </p:txBody>
      </p:sp>
      <p:sp>
        <p:nvSpPr>
          <p:cNvPr id="3" name="Subtitle 2"/>
          <p:cNvSpPr>
            <a:spLocks noGrp="1"/>
          </p:cNvSpPr>
          <p:nvPr>
            <p:ph type="subTitle" idx="1"/>
          </p:nvPr>
        </p:nvSpPr>
        <p:spPr/>
        <p:txBody>
          <a:bodyPr/>
          <a:lstStyle/>
          <a:p>
            <a:pPr algn="r"/>
            <a:r>
              <a:rPr lang="en-US" dirty="0">
                <a:solidFill>
                  <a:schemeClr val="tx1"/>
                </a:solidFill>
                <a:effectLst>
                  <a:outerShdw blurRad="38100" dist="38100" dir="2700000" algn="tl">
                    <a:srgbClr val="000000">
                      <a:alpha val="43137"/>
                    </a:srgbClr>
                  </a:outerShdw>
                </a:effectLst>
              </a:rPr>
              <a:t>By: K. Rahul Ramanujam</a:t>
            </a:r>
            <a:endParaRPr lang="en-IN"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08573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marL="457200" lvl="0" indent="-457200" algn="just">
              <a:buAutoNum type="arabicParenR" startAt="4"/>
            </a:pPr>
            <a:r>
              <a:rPr lang="en-IN" sz="2200" dirty="0"/>
              <a:t>After that, we apply stop words and lemmatization techniques on comments text.</a:t>
            </a:r>
          </a:p>
          <a:p>
            <a:pPr marL="457200" indent="-220663" algn="just"/>
            <a:r>
              <a:rPr lang="en-IN" sz="2200" dirty="0"/>
              <a:t>Stop words are common words that structure a sentence. Words such as “I”, “are”, and “here” do not contribute to the sentiment (the rating in our case) of reviews. Hence, we decided to remove stopwords.</a:t>
            </a:r>
          </a:p>
          <a:p>
            <a:pPr marL="457200" lvl="0" indent="-220663" algn="just"/>
            <a:r>
              <a:rPr lang="en-IN" sz="2200" dirty="0"/>
              <a:t>Lemmatization is the process of converting a word to its base form. Lemmatization usually refers to doing things properly with the use of a vocabulary and morphological analysis of words, normally aiming to remove inflectional endings only and to return the base or dictionary form of a word, which is known as the lemma. We applied this method on our comments text.</a:t>
            </a:r>
          </a:p>
        </p:txBody>
      </p:sp>
    </p:spTree>
    <p:extLst>
      <p:ext uri="{BB962C8B-B14F-4D97-AF65-F5344CB8AC3E}">
        <p14:creationId xmlns:p14="http://schemas.microsoft.com/office/powerpoint/2010/main" val="1942203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marL="457200" lvl="0" indent="-457200" algn="just">
              <a:buAutoNum type="arabicParenR" startAt="5"/>
            </a:pPr>
            <a:r>
              <a:rPr lang="en-IN" sz="2200" dirty="0"/>
              <a:t>At last, we use tf-idf and oversampling (smote) techniques for preparation of the   data.</a:t>
            </a:r>
          </a:p>
          <a:p>
            <a:pPr marL="693738" lvl="0" indent="-236538" algn="just"/>
            <a:r>
              <a:rPr lang="en-US" sz="2200" dirty="0"/>
              <a:t>tf-idf is a method to encode data into numerical form,</a:t>
            </a:r>
            <a:r>
              <a:rPr lang="en-IN" sz="2200" dirty="0"/>
              <a:t> but carries more information than just the number of occurrences. TF-IDF is a numerical statistic that also reflects how important a word is to a document or paragraph. We convert our comments text into vectors using TF-IDF method.</a:t>
            </a:r>
          </a:p>
          <a:p>
            <a:pPr marL="693738" lvl="0" indent="-236538" algn="just"/>
            <a:r>
              <a:rPr lang="en-IN" sz="2200" dirty="0"/>
              <a:t>we used SMOTE method to cop up with imbalanced classification of target column. This method creates synthetic samples (not duplicate) of minority class. </a:t>
            </a:r>
          </a:p>
        </p:txBody>
      </p:sp>
    </p:spTree>
    <p:extLst>
      <p:ext uri="{BB962C8B-B14F-4D97-AF65-F5344CB8AC3E}">
        <p14:creationId xmlns:p14="http://schemas.microsoft.com/office/powerpoint/2010/main" val="398683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effectLst>
                  <a:outerShdw blurRad="38100" dist="38100" dir="2700000" algn="tl">
                    <a:srgbClr val="000000">
                      <a:alpha val="43137"/>
                    </a:srgbClr>
                  </a:outerShdw>
                </a:effectLst>
              </a:rPr>
              <a:t>Train test split</a:t>
            </a:r>
            <a:endParaRPr lang="en-IN" sz="3200" dirty="0"/>
          </a:p>
        </p:txBody>
      </p:sp>
      <p:sp>
        <p:nvSpPr>
          <p:cNvPr id="3" name="Content Placeholder 2"/>
          <p:cNvSpPr>
            <a:spLocks noGrp="1"/>
          </p:cNvSpPr>
          <p:nvPr>
            <p:ph idx="1"/>
          </p:nvPr>
        </p:nvSpPr>
        <p:spPr/>
        <p:txBody>
          <a:bodyPr>
            <a:normAutofit/>
          </a:bodyPr>
          <a:lstStyle/>
          <a:p>
            <a:pPr marL="339725" indent="-339725" algn="just"/>
            <a:r>
              <a:rPr lang="en-IN" sz="2200" dirty="0"/>
              <a:t>we split our dataset into two segments: training and testing. We take 80% data for training and 20% data for testing. For splitting data we use train test split method. Below is the code for splitting the data:</a:t>
            </a:r>
          </a:p>
          <a:p>
            <a:pPr marL="0" indent="0" algn="just">
              <a:buNone/>
            </a:pPr>
            <a:endParaRPr lang="en-US" sz="2600" dirty="0"/>
          </a:p>
          <a:p>
            <a:pPr marL="514350" lvl="0" indent="-514350" algn="just">
              <a:buFont typeface="+mj-lt"/>
              <a:buAutoNum type="arabicParenR"/>
            </a:pPr>
            <a:endParaRPr lang="en-IN" sz="2200" dirty="0"/>
          </a:p>
          <a:p>
            <a:pPr marL="514350" lvl="0" indent="-514350" algn="just">
              <a:buFont typeface="+mj-lt"/>
              <a:buAutoNum type="arabicParenR"/>
            </a:pPr>
            <a:endParaRPr lang="en-IN" sz="2200" dirty="0"/>
          </a:p>
          <a:p>
            <a:pPr marL="339725" lvl="0" indent="-339725" algn="just">
              <a:buFont typeface="+mj-lt"/>
              <a:buAutoNum type="arabicParenR"/>
              <a:tabLst>
                <a:tab pos="398463" algn="l"/>
              </a:tabLst>
            </a:pPr>
            <a:r>
              <a:rPr lang="en-IN" sz="2200" dirty="0"/>
              <a:t>80% of the observation as training set = x_train</a:t>
            </a:r>
          </a:p>
          <a:p>
            <a:pPr marL="339725" lvl="0" indent="-339725" algn="just">
              <a:buFont typeface="+mj-lt"/>
              <a:buAutoNum type="arabicParenR"/>
              <a:tabLst>
                <a:tab pos="398463" algn="l"/>
              </a:tabLst>
            </a:pPr>
            <a:r>
              <a:rPr lang="en-IN" sz="2200" dirty="0"/>
              <a:t>The associated target for each observation in x_train = y_train</a:t>
            </a:r>
          </a:p>
          <a:p>
            <a:pPr marL="339725" lvl="0" indent="-339725" algn="just">
              <a:buFont typeface="+mj-lt"/>
              <a:buAutoNum type="arabicParenR"/>
              <a:tabLst>
                <a:tab pos="398463" algn="l"/>
              </a:tabLst>
            </a:pPr>
            <a:r>
              <a:rPr lang="en-IN" sz="2200" dirty="0"/>
              <a:t>20% of the observation as test set= x_test</a:t>
            </a:r>
          </a:p>
          <a:p>
            <a:pPr marL="339725" lvl="0" indent="-339725" algn="just">
              <a:buFont typeface="+mj-lt"/>
              <a:buAutoNum type="arabicParenR"/>
              <a:tabLst>
                <a:tab pos="398463" algn="l"/>
              </a:tabLst>
            </a:pPr>
            <a:r>
              <a:rPr lang="en-IN" sz="2200" dirty="0"/>
              <a:t>The target associated with the test set = y_test.</a:t>
            </a:r>
          </a:p>
          <a:p>
            <a:endParaRPr lang="en-IN" dirty="0"/>
          </a:p>
        </p:txBody>
      </p:sp>
      <p:pic>
        <p:nvPicPr>
          <p:cNvPr id="4" name="Picture 3"/>
          <p:cNvPicPr/>
          <p:nvPr/>
        </p:nvPicPr>
        <p:blipFill>
          <a:blip r:embed="rId2"/>
          <a:stretch>
            <a:fillRect/>
          </a:stretch>
        </p:blipFill>
        <p:spPr>
          <a:xfrm>
            <a:off x="914400" y="3124200"/>
            <a:ext cx="7543800" cy="990600"/>
          </a:xfrm>
          <a:prstGeom prst="rect">
            <a:avLst/>
          </a:prstGeom>
        </p:spPr>
      </p:pic>
    </p:spTree>
    <p:extLst>
      <p:ext uri="{BB962C8B-B14F-4D97-AF65-F5344CB8AC3E}">
        <p14:creationId xmlns:p14="http://schemas.microsoft.com/office/powerpoint/2010/main" val="2472036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effectLst>
                  <a:outerShdw blurRad="38100" dist="38100" dir="2700000" algn="tl">
                    <a:srgbClr val="000000">
                      <a:alpha val="43137"/>
                    </a:srgbClr>
                  </a:outerShdw>
                </a:effectLst>
              </a:rPr>
              <a:t>Testing of identified approaches</a:t>
            </a:r>
            <a:endParaRPr lang="en-IN" sz="3200" dirty="0"/>
          </a:p>
        </p:txBody>
      </p:sp>
      <p:sp>
        <p:nvSpPr>
          <p:cNvPr id="3" name="Content Placeholder 2"/>
          <p:cNvSpPr>
            <a:spLocks noGrp="1"/>
          </p:cNvSpPr>
          <p:nvPr>
            <p:ph idx="1"/>
          </p:nvPr>
        </p:nvSpPr>
        <p:spPr/>
        <p:txBody>
          <a:bodyPr>
            <a:normAutofit/>
          </a:bodyPr>
          <a:lstStyle/>
          <a:p>
            <a:pPr algn="just"/>
            <a:r>
              <a:rPr lang="en-IN" sz="2200" dirty="0"/>
              <a:t>The classification algorithm that we used is:</a:t>
            </a:r>
          </a:p>
          <a:p>
            <a:pPr marL="457200" lvl="0" indent="-457200" algn="just">
              <a:buFont typeface="+mj-lt"/>
              <a:buAutoNum type="arabicParenR"/>
            </a:pPr>
            <a:r>
              <a:rPr lang="en-US" sz="2200" dirty="0"/>
              <a:t>Logistic Regression</a:t>
            </a:r>
            <a:endParaRPr lang="en-IN" sz="2200" dirty="0"/>
          </a:p>
          <a:p>
            <a:pPr marL="457200" lvl="0" indent="-457200" algn="just">
              <a:buFont typeface="+mj-lt"/>
              <a:buAutoNum type="arabicParenR"/>
            </a:pPr>
            <a:r>
              <a:rPr lang="en-US" sz="2200" dirty="0"/>
              <a:t>Decision tree classifier</a:t>
            </a:r>
            <a:endParaRPr lang="en-IN" sz="2200" dirty="0"/>
          </a:p>
          <a:p>
            <a:pPr marL="457200" lvl="0" indent="-457200" algn="just">
              <a:buFont typeface="+mj-lt"/>
              <a:buAutoNum type="arabicParenR"/>
            </a:pPr>
            <a:r>
              <a:rPr lang="en-IN" sz="2200" dirty="0"/>
              <a:t>MultinomialNB</a:t>
            </a:r>
          </a:p>
          <a:p>
            <a:pPr marL="457200" lvl="0" indent="-457200" algn="just">
              <a:buFont typeface="+mj-lt"/>
              <a:buAutoNum type="arabicParenR"/>
            </a:pPr>
            <a:r>
              <a:rPr lang="en-IN" sz="2200" dirty="0"/>
              <a:t>Random Forest Classifier</a:t>
            </a:r>
          </a:p>
          <a:p>
            <a:pPr marL="457200" lvl="0" indent="-457200" algn="just">
              <a:buFont typeface="+mj-lt"/>
              <a:buAutoNum type="arabicParenR"/>
            </a:pPr>
            <a:r>
              <a:rPr lang="en-IN" sz="2200" dirty="0"/>
              <a:t>Gradient Boosting Classifier</a:t>
            </a:r>
          </a:p>
          <a:p>
            <a:pPr marL="457200" lvl="0" indent="-457200" algn="just">
              <a:buFont typeface="+mj-lt"/>
              <a:buAutoNum type="arabicParenR"/>
            </a:pPr>
            <a:r>
              <a:rPr lang="en-IN" sz="2200" dirty="0"/>
              <a:t>Xgboost Classifier</a:t>
            </a:r>
          </a:p>
          <a:p>
            <a:pPr marL="457200" lvl="0" indent="-457200" algn="just">
              <a:buFont typeface="+mj-lt"/>
              <a:buAutoNum type="arabicParenR"/>
            </a:pPr>
            <a:r>
              <a:rPr lang="en-IN" sz="2200" dirty="0"/>
              <a:t>Catboost Classifier</a:t>
            </a:r>
          </a:p>
        </p:txBody>
      </p:sp>
    </p:spTree>
    <p:extLst>
      <p:ext uri="{BB962C8B-B14F-4D97-AF65-F5344CB8AC3E}">
        <p14:creationId xmlns:p14="http://schemas.microsoft.com/office/powerpoint/2010/main" val="1725193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effectLst>
                  <a:outerShdw blurRad="38100" dist="38100" dir="2700000" algn="tl">
                    <a:srgbClr val="000000">
                      <a:alpha val="43137"/>
                    </a:srgbClr>
                  </a:outerShdw>
                </a:effectLst>
              </a:rPr>
              <a:t>Building machine learning model</a:t>
            </a:r>
            <a:endParaRPr lang="en-IN" sz="3200" dirty="0"/>
          </a:p>
        </p:txBody>
      </p:sp>
      <p:sp>
        <p:nvSpPr>
          <p:cNvPr id="3" name="Content Placeholder 2"/>
          <p:cNvSpPr>
            <a:spLocks noGrp="1"/>
          </p:cNvSpPr>
          <p:nvPr>
            <p:ph idx="1"/>
          </p:nvPr>
        </p:nvSpPr>
        <p:spPr>
          <a:xfrm>
            <a:off x="457200" y="1600200"/>
            <a:ext cx="8229600" cy="4876800"/>
          </a:xfrm>
        </p:spPr>
        <p:txBody>
          <a:bodyPr/>
          <a:lstStyle/>
          <a:p>
            <a:pPr lvl="0" algn="just"/>
            <a:r>
              <a:rPr lang="en-US" sz="2200" dirty="0"/>
              <a:t>We use many algorithms to find best model, but here we describe only best model.</a:t>
            </a:r>
            <a:endParaRPr lang="en-IN" sz="2200" dirty="0"/>
          </a:p>
          <a:p>
            <a:pPr lvl="0" algn="just"/>
            <a:r>
              <a:rPr lang="en-US" sz="2200" dirty="0"/>
              <a:t>We find random forest classifier as a best model. It is supervised learning algorithm.</a:t>
            </a:r>
            <a:r>
              <a:rPr lang="en-IN" sz="2200" dirty="0"/>
              <a:t> This classifier produces multiple decision trees and merges them together to produce accurate result. Below is the code of our model with random forest classifier:</a:t>
            </a:r>
          </a:p>
          <a:p>
            <a:pPr marL="0" indent="0">
              <a:buNone/>
            </a:pPr>
            <a:endParaRPr lang="en-IN" dirty="0"/>
          </a:p>
        </p:txBody>
      </p:sp>
      <p:pic>
        <p:nvPicPr>
          <p:cNvPr id="4" name="Picture 3"/>
          <p:cNvPicPr/>
          <p:nvPr/>
        </p:nvPicPr>
        <p:blipFill>
          <a:blip r:embed="rId2"/>
          <a:stretch>
            <a:fillRect/>
          </a:stretch>
        </p:blipFill>
        <p:spPr>
          <a:xfrm>
            <a:off x="914400" y="3810000"/>
            <a:ext cx="7620000" cy="2362200"/>
          </a:xfrm>
          <a:prstGeom prst="rect">
            <a:avLst/>
          </a:prstGeom>
        </p:spPr>
      </p:pic>
    </p:spTree>
    <p:extLst>
      <p:ext uri="{BB962C8B-B14F-4D97-AF65-F5344CB8AC3E}">
        <p14:creationId xmlns:p14="http://schemas.microsoft.com/office/powerpoint/2010/main" val="745789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b="1" dirty="0">
                <a:effectLst>
                  <a:outerShdw blurRad="38100" dist="38100" dir="2700000" algn="tl">
                    <a:srgbClr val="000000">
                      <a:alpha val="43137"/>
                    </a:srgbClr>
                  </a:outerShdw>
                </a:effectLst>
              </a:rPr>
              <a:t>Contd…</a:t>
            </a:r>
            <a:endParaRPr lang="en-IN" sz="3200" dirty="0"/>
          </a:p>
        </p:txBody>
      </p:sp>
      <p:sp>
        <p:nvSpPr>
          <p:cNvPr id="3" name="Content Placeholder 2"/>
          <p:cNvSpPr>
            <a:spLocks noGrp="1"/>
          </p:cNvSpPr>
          <p:nvPr>
            <p:ph idx="1"/>
          </p:nvPr>
        </p:nvSpPr>
        <p:spPr>
          <a:xfrm>
            <a:off x="457200" y="1219200"/>
            <a:ext cx="8305800" cy="5105400"/>
          </a:xfrm>
        </p:spPr>
        <p:txBody>
          <a:bodyPr>
            <a:normAutofit/>
          </a:bodyPr>
          <a:lstStyle/>
          <a:p>
            <a:r>
              <a:rPr lang="en-US" sz="2200" dirty="0"/>
              <a:t>Output:</a:t>
            </a:r>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algn="just"/>
            <a:r>
              <a:rPr lang="en-IN" sz="2200" dirty="0"/>
              <a:t>We get 99% training model accuracy and 97% test data accuracy with best confusion matrix and classification report. As we can see in output, Randomforest classifier also gives good precision and recall score along with f1 score.</a:t>
            </a:r>
          </a:p>
          <a:p>
            <a:pPr marL="0" indent="0">
              <a:buNone/>
            </a:pPr>
            <a:endParaRPr lang="en-US" sz="2200" dirty="0"/>
          </a:p>
          <a:p>
            <a:endParaRPr lang="en-IN" dirty="0"/>
          </a:p>
        </p:txBody>
      </p:sp>
      <p:pic>
        <p:nvPicPr>
          <p:cNvPr id="4" name="Picture 3"/>
          <p:cNvPicPr/>
          <p:nvPr/>
        </p:nvPicPr>
        <p:blipFill>
          <a:blip r:embed="rId2"/>
          <a:stretch>
            <a:fillRect/>
          </a:stretch>
        </p:blipFill>
        <p:spPr>
          <a:xfrm>
            <a:off x="1676400" y="1676400"/>
            <a:ext cx="6172200" cy="3128963"/>
          </a:xfrm>
          <a:prstGeom prst="rect">
            <a:avLst/>
          </a:prstGeom>
        </p:spPr>
      </p:pic>
    </p:spTree>
    <p:extLst>
      <p:ext uri="{BB962C8B-B14F-4D97-AF65-F5344CB8AC3E}">
        <p14:creationId xmlns:p14="http://schemas.microsoft.com/office/powerpoint/2010/main" val="3559897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z="3200" b="1" dirty="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19200"/>
            <a:ext cx="8229600" cy="4906963"/>
          </a:xfrm>
        </p:spPr>
        <p:txBody>
          <a:bodyPr>
            <a:normAutofit/>
          </a:bodyPr>
          <a:lstStyle/>
          <a:p>
            <a:pPr lvl="0" algn="just"/>
            <a:r>
              <a:rPr lang="en-IN" sz="2000" dirty="0"/>
              <a:t>Then, we check auc_roc score and plot auc curve of random forest classifier model. Area Under the Curve (AUC) is the measure of the ability of a classifier to distinguish between classes and is used as a summary of the ROC curve. The higher the AUC, the better the performance of the model at distinguishing between the positive and negative classes. Below is the code of auc_roc curve:</a:t>
            </a:r>
          </a:p>
          <a:p>
            <a:pPr marL="0" lvl="0" indent="0" algn="just">
              <a:buNone/>
            </a:pPr>
            <a:endParaRPr lang="en-IN" sz="2200" dirty="0"/>
          </a:p>
        </p:txBody>
      </p:sp>
      <p:pic>
        <p:nvPicPr>
          <p:cNvPr id="4" name="Picture 3"/>
          <p:cNvPicPr/>
          <p:nvPr/>
        </p:nvPicPr>
        <p:blipFill>
          <a:blip r:embed="rId2"/>
          <a:stretch>
            <a:fillRect/>
          </a:stretch>
        </p:blipFill>
        <p:spPr>
          <a:xfrm>
            <a:off x="914400" y="3200400"/>
            <a:ext cx="7543800" cy="3048000"/>
          </a:xfrm>
          <a:prstGeom prst="rect">
            <a:avLst/>
          </a:prstGeom>
        </p:spPr>
      </p:pic>
    </p:spTree>
    <p:extLst>
      <p:ext uri="{BB962C8B-B14F-4D97-AF65-F5344CB8AC3E}">
        <p14:creationId xmlns:p14="http://schemas.microsoft.com/office/powerpoint/2010/main" val="3660254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sz="3200" b="1" dirty="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143000"/>
            <a:ext cx="8229600" cy="5334000"/>
          </a:xfrm>
        </p:spPr>
        <p:txBody>
          <a:bodyPr/>
          <a:lstStyle/>
          <a:p>
            <a:r>
              <a:rPr lang="en-US" sz="2200" dirty="0"/>
              <a:t>Output of the code:</a:t>
            </a:r>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lvl="0"/>
            <a:endParaRPr lang="en-IN" sz="2400" dirty="0"/>
          </a:p>
          <a:p>
            <a:pPr lvl="0" algn="just"/>
            <a:r>
              <a:rPr lang="en-IN" sz="2200" dirty="0"/>
              <a:t>From the above plot we can see that, we get best area under the curve for randomforest classifier, which is 98%.</a:t>
            </a:r>
          </a:p>
        </p:txBody>
      </p:sp>
      <p:pic>
        <p:nvPicPr>
          <p:cNvPr id="4" name="Picture 3"/>
          <p:cNvPicPr/>
          <p:nvPr/>
        </p:nvPicPr>
        <p:blipFill>
          <a:blip r:embed="rId2"/>
          <a:stretch>
            <a:fillRect/>
          </a:stretch>
        </p:blipFill>
        <p:spPr>
          <a:xfrm>
            <a:off x="2057400" y="1600200"/>
            <a:ext cx="5181600" cy="3962400"/>
          </a:xfrm>
          <a:prstGeom prst="rect">
            <a:avLst/>
          </a:prstGeom>
        </p:spPr>
      </p:pic>
    </p:spTree>
    <p:extLst>
      <p:ext uri="{BB962C8B-B14F-4D97-AF65-F5344CB8AC3E}">
        <p14:creationId xmlns:p14="http://schemas.microsoft.com/office/powerpoint/2010/main" val="1040668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z="3200" b="1" dirty="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143000"/>
            <a:ext cx="8229600" cy="4983163"/>
          </a:xfrm>
        </p:spPr>
        <p:txBody>
          <a:bodyPr/>
          <a:lstStyle/>
          <a:p>
            <a:pPr lvl="0" algn="just"/>
            <a:r>
              <a:rPr lang="en-IN" sz="2200" dirty="0"/>
              <a:t>Now, check accuracy of all used algorithms:</a:t>
            </a:r>
          </a:p>
          <a:p>
            <a:pPr marL="0" indent="0">
              <a:buNone/>
            </a:pPr>
            <a:endParaRPr lang="en-IN" dirty="0"/>
          </a:p>
        </p:txBody>
      </p:sp>
      <p:pic>
        <p:nvPicPr>
          <p:cNvPr id="4" name="Picture 3"/>
          <p:cNvPicPr/>
          <p:nvPr/>
        </p:nvPicPr>
        <p:blipFill>
          <a:blip r:embed="rId2"/>
          <a:stretch>
            <a:fillRect/>
          </a:stretch>
        </p:blipFill>
        <p:spPr>
          <a:xfrm>
            <a:off x="990600" y="1828800"/>
            <a:ext cx="6934200" cy="3733800"/>
          </a:xfrm>
          <a:prstGeom prst="rect">
            <a:avLst/>
          </a:prstGeom>
        </p:spPr>
      </p:pic>
    </p:spTree>
    <p:extLst>
      <p:ext uri="{BB962C8B-B14F-4D97-AF65-F5344CB8AC3E}">
        <p14:creationId xmlns:p14="http://schemas.microsoft.com/office/powerpoint/2010/main" val="3629952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Conclusion</a:t>
            </a:r>
            <a:endParaRPr lang="en-IN" sz="3200" dirty="0"/>
          </a:p>
        </p:txBody>
      </p:sp>
      <p:sp>
        <p:nvSpPr>
          <p:cNvPr id="3" name="Content Placeholder 2"/>
          <p:cNvSpPr>
            <a:spLocks noGrp="1"/>
          </p:cNvSpPr>
          <p:nvPr>
            <p:ph idx="1"/>
          </p:nvPr>
        </p:nvSpPr>
        <p:spPr/>
        <p:txBody>
          <a:bodyPr>
            <a:normAutofit/>
          </a:bodyPr>
          <a:lstStyle/>
          <a:p>
            <a:pPr lvl="0" algn="just"/>
            <a:r>
              <a:rPr lang="en-IN" sz="2200" dirty="0"/>
              <a:t>The purpose of this article was twofold: to understand the pattern of various types of comments and make predictive model able to effectively classify observation in the two classes, i.e. 0 (good comments) and 1 (offensive comments)</a:t>
            </a:r>
          </a:p>
          <a:p>
            <a:pPr lvl="0" algn="just"/>
            <a:r>
              <a:rPr lang="en-IN" sz="2200" dirty="0"/>
              <a:t>Our target variable is imbalanced, so we use SMOTE technique to get a good result. </a:t>
            </a:r>
          </a:p>
          <a:p>
            <a:pPr lvl="0" algn="just"/>
            <a:r>
              <a:rPr lang="en-IN" sz="2200" dirty="0"/>
              <a:t>We use many classifiers to find best model and best result were observed for the random forest classifier with 97% accuracy score. We also get a good precision and recall score along with f1-score.</a:t>
            </a:r>
          </a:p>
          <a:p>
            <a:pPr algn="just"/>
            <a:r>
              <a:rPr lang="en-IN" sz="2200" dirty="0"/>
              <a:t>Our model is able to detect offensive comments with very high confidence. </a:t>
            </a:r>
          </a:p>
        </p:txBody>
      </p:sp>
    </p:spTree>
    <p:extLst>
      <p:ext uri="{BB962C8B-B14F-4D97-AF65-F5344CB8AC3E}">
        <p14:creationId xmlns:p14="http://schemas.microsoft.com/office/powerpoint/2010/main" val="1839708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effectLst>
                  <a:outerShdw blurRad="38100" dist="38100" dir="2700000" algn="tl">
                    <a:srgbClr val="000000">
                      <a:alpha val="43137"/>
                    </a:srgbClr>
                  </a:outerShdw>
                </a:effectLst>
              </a:rPr>
              <a:t>Problem Statement</a:t>
            </a:r>
            <a:endParaRPr lang="en-IN" sz="3200" dirty="0"/>
          </a:p>
        </p:txBody>
      </p:sp>
      <p:sp>
        <p:nvSpPr>
          <p:cNvPr id="3" name="Content Placeholder 2"/>
          <p:cNvSpPr>
            <a:spLocks noGrp="1"/>
          </p:cNvSpPr>
          <p:nvPr>
            <p:ph idx="1"/>
          </p:nvPr>
        </p:nvSpPr>
        <p:spPr/>
        <p:txBody>
          <a:bodyPr anchor="t">
            <a:normAutofit/>
          </a:bodyPr>
          <a:lstStyle/>
          <a:p>
            <a:pPr lvl="0" algn="just"/>
            <a:r>
              <a:rPr lang="en-IN" sz="2200" dirty="0"/>
              <a:t>Online forums and social media platforms have provided individuals with the means to put forward their thoughts and freely express their opinion on various issues and incidents. In some cases, these online comments contain explicit language which may hurt the readers.</a:t>
            </a:r>
          </a:p>
          <a:p>
            <a:pPr lvl="0" algn="just"/>
            <a:r>
              <a:rPr lang="en-IN" sz="2200" dirty="0"/>
              <a:t>Online hate, described as abusive language, aggression, cyber bullying, hatefulness and many others has been identified as a major threat on online social media platforms. Social media platforms are the most prominent grounds for such toxic behaviour.</a:t>
            </a:r>
          </a:p>
          <a:p>
            <a:pPr algn="just"/>
            <a:r>
              <a:rPr lang="en-IN" sz="2200" dirty="0"/>
              <a:t>To protect users from being exposed to offensive language on online forums or social media sites, companies have started flagging comments and blocking users who are found guilty of using unpleasant language. </a:t>
            </a:r>
          </a:p>
        </p:txBody>
      </p:sp>
    </p:spTree>
    <p:extLst>
      <p:ext uri="{BB962C8B-B14F-4D97-AF65-F5344CB8AC3E}">
        <p14:creationId xmlns:p14="http://schemas.microsoft.com/office/powerpoint/2010/main" val="9689827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0800" y="2743200"/>
            <a:ext cx="3886200" cy="1200329"/>
          </a:xfrm>
          <a:prstGeom prst="rect">
            <a:avLst/>
          </a:prstGeom>
        </p:spPr>
        <p:txBody>
          <a:bodyPr wrap="square">
            <a:spAutoFit/>
          </a:bodyPr>
          <a:lstStyle/>
          <a:p>
            <a:pPr algn="ctr"/>
            <a:r>
              <a:rPr lang="en-US" sz="7200" b="1" dirty="0">
                <a:effectLst>
                  <a:outerShdw blurRad="38100" dist="38100" dir="2700000" algn="tl">
                    <a:srgbClr val="000000">
                      <a:alpha val="43137"/>
                    </a:srgbClr>
                  </a:outerShdw>
                </a:effectLst>
              </a:rPr>
              <a:t>Thanks</a:t>
            </a:r>
          </a:p>
        </p:txBody>
      </p:sp>
    </p:spTree>
    <p:extLst>
      <p:ext uri="{BB962C8B-B14F-4D97-AF65-F5344CB8AC3E}">
        <p14:creationId xmlns:p14="http://schemas.microsoft.com/office/powerpoint/2010/main" val="1138555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chor="t"/>
          <a:lstStyle/>
          <a:p>
            <a:pPr lvl="0" algn="just"/>
            <a:r>
              <a:rPr lang="en-IN" sz="2200" dirty="0"/>
              <a:t>Our aim in this project is to focus mainly on data pre-processing and feature engineering and ensure that the data, which will be consumed by our machine learning models, is as clean as possible.</a:t>
            </a:r>
          </a:p>
          <a:p>
            <a:pPr algn="just"/>
            <a:r>
              <a:rPr lang="en-IN" sz="2200" dirty="0"/>
              <a:t>In addition, our goal is to build a prototype of online hate and abuse comment classifier which can used to classify good and offensive comments so that it can be controlled and restricted from spreading hatred and cyber bullying. </a:t>
            </a:r>
          </a:p>
          <a:p>
            <a:endParaRPr lang="en-IN" dirty="0"/>
          </a:p>
        </p:txBody>
      </p:sp>
    </p:spTree>
    <p:extLst>
      <p:ext uri="{BB962C8B-B14F-4D97-AF65-F5344CB8AC3E}">
        <p14:creationId xmlns:p14="http://schemas.microsoft.com/office/powerpoint/2010/main" val="3738159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Data sources and formats</a:t>
            </a:r>
            <a:endParaRPr lang="en-IN" sz="3200" dirty="0"/>
          </a:p>
        </p:txBody>
      </p:sp>
      <p:sp>
        <p:nvSpPr>
          <p:cNvPr id="3" name="Content Placeholder 2"/>
          <p:cNvSpPr>
            <a:spLocks noGrp="1"/>
          </p:cNvSpPr>
          <p:nvPr>
            <p:ph idx="1"/>
          </p:nvPr>
        </p:nvSpPr>
        <p:spPr/>
        <p:txBody>
          <a:bodyPr>
            <a:normAutofit/>
          </a:bodyPr>
          <a:lstStyle/>
          <a:p>
            <a:pPr lvl="0" algn="just"/>
            <a:r>
              <a:rPr lang="en-IN" sz="2200" dirty="0"/>
              <a:t>The dataset contains the training set, which has 1,59,571 samples and the test set which contains 1,53,164 samples. Training dataset contain 8 features which includes Id, Comments, Malignant, Highly malignant, Rude, Threat, Abuse and Loathe. While test dataset contain 2 features which include Id and Comments.</a:t>
            </a:r>
          </a:p>
          <a:p>
            <a:pPr lvl="0" algn="just"/>
            <a:r>
              <a:rPr lang="en-IN" sz="2200" dirty="0"/>
              <a:t>The label can be either 0 or 1, where 0 denotes a no while 1 denotes a yes. There are various comments which have multiple labels. The first attribute is a unique ID associated with each comment. </a:t>
            </a:r>
          </a:p>
        </p:txBody>
      </p:sp>
    </p:spTree>
    <p:extLst>
      <p:ext uri="{BB962C8B-B14F-4D97-AF65-F5344CB8AC3E}">
        <p14:creationId xmlns:p14="http://schemas.microsoft.com/office/powerpoint/2010/main" val="3201487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Problem Solving Approaches</a:t>
            </a:r>
            <a:endParaRPr lang="en-IN" sz="3200" dirty="0"/>
          </a:p>
        </p:txBody>
      </p:sp>
      <p:sp>
        <p:nvSpPr>
          <p:cNvPr id="3" name="Content Placeholder 2"/>
          <p:cNvSpPr>
            <a:spLocks noGrp="1"/>
          </p:cNvSpPr>
          <p:nvPr>
            <p:ph idx="1"/>
          </p:nvPr>
        </p:nvSpPr>
        <p:spPr/>
        <p:txBody>
          <a:bodyPr>
            <a:normAutofit/>
          </a:bodyPr>
          <a:lstStyle/>
          <a:p>
            <a:pPr lvl="0" algn="just"/>
            <a:r>
              <a:rPr lang="en-US" sz="2200" dirty="0"/>
              <a:t>Below is the approaches that we used in solve the issue and make the best model:</a:t>
            </a:r>
            <a:endParaRPr lang="en-IN" sz="2200" dirty="0"/>
          </a:p>
          <a:p>
            <a:pPr marL="693738" lvl="0" indent="-354013" algn="just">
              <a:buFont typeface="+mj-lt"/>
              <a:buAutoNum type="arabicParenR"/>
            </a:pPr>
            <a:r>
              <a:rPr lang="en-IN" sz="2200" dirty="0"/>
              <a:t>Data reading and understanding</a:t>
            </a:r>
          </a:p>
          <a:p>
            <a:pPr marL="693738" lvl="0" indent="-354013" algn="just">
              <a:buFont typeface="+mj-lt"/>
              <a:buAutoNum type="arabicParenR"/>
            </a:pPr>
            <a:r>
              <a:rPr lang="en-IN" sz="2200" dirty="0"/>
              <a:t>Data analysis</a:t>
            </a:r>
          </a:p>
          <a:p>
            <a:pPr marL="693738" lvl="0" indent="-354013" algn="just">
              <a:buFont typeface="+mj-lt"/>
              <a:buAutoNum type="arabicParenR"/>
            </a:pPr>
            <a:r>
              <a:rPr lang="en-IN" sz="2200" dirty="0"/>
              <a:t>Data cleaning and preparation</a:t>
            </a:r>
          </a:p>
          <a:p>
            <a:pPr marL="693738" lvl="0" indent="-354013" algn="just">
              <a:buFont typeface="+mj-lt"/>
              <a:buAutoNum type="arabicParenR"/>
            </a:pPr>
            <a:r>
              <a:rPr lang="en-IN" sz="2200" dirty="0"/>
              <a:t>Over sampling</a:t>
            </a:r>
          </a:p>
          <a:p>
            <a:pPr marL="693738" lvl="0" indent="-354013" algn="just">
              <a:buFont typeface="+mj-lt"/>
              <a:buAutoNum type="arabicParenR"/>
            </a:pPr>
            <a:r>
              <a:rPr lang="en-IN" sz="2200" dirty="0"/>
              <a:t>Train test split</a:t>
            </a:r>
          </a:p>
          <a:p>
            <a:pPr marL="693738" indent="-354013" algn="just">
              <a:buFont typeface="+mj-lt"/>
              <a:buAutoNum type="arabicParenR"/>
            </a:pPr>
            <a:r>
              <a:rPr lang="en-IN" sz="2200" dirty="0"/>
              <a:t>Machine learning algorithms </a:t>
            </a:r>
          </a:p>
        </p:txBody>
      </p:sp>
    </p:spTree>
    <p:extLst>
      <p:ext uri="{BB962C8B-B14F-4D97-AF65-F5344CB8AC3E}">
        <p14:creationId xmlns:p14="http://schemas.microsoft.com/office/powerpoint/2010/main" val="3674820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Data Analysis</a:t>
            </a:r>
            <a:endParaRPr lang="en-IN" sz="3200" b="1" dirty="0">
              <a:effectLst>
                <a:outerShdw blurRad="38100" dist="38100" dir="2700000" algn="tl">
                  <a:srgbClr val="000000">
                    <a:alpha val="43137"/>
                  </a:srgbClr>
                </a:outerShdw>
              </a:effectLst>
            </a:endParaRPr>
          </a:p>
        </p:txBody>
      </p:sp>
      <p:sp>
        <p:nvSpPr>
          <p:cNvPr id="4" name="Content Placeholder 3"/>
          <p:cNvSpPr>
            <a:spLocks noGrp="1"/>
          </p:cNvSpPr>
          <p:nvPr>
            <p:ph sz="half" idx="1"/>
          </p:nvPr>
        </p:nvSpPr>
        <p:spPr>
          <a:xfrm>
            <a:off x="381000" y="1981200"/>
            <a:ext cx="3505200" cy="3352801"/>
          </a:xfrm>
        </p:spPr>
        <p:txBody>
          <a:bodyPr anchor="ctr">
            <a:normAutofit/>
          </a:bodyPr>
          <a:lstStyle/>
          <a:p>
            <a:pPr marL="0" indent="0" algn="just">
              <a:buNone/>
            </a:pPr>
            <a:r>
              <a:rPr lang="en-IN" sz="2200" dirty="0"/>
              <a:t>From the count plot we can say that, most of the comments are good and very less numbers of comments are toxic. 0 depicts good comments, while 1, 2, 3, 4, 5 and 6     depicts offensive comments (All are the target columns).</a:t>
            </a:r>
          </a:p>
        </p:txBody>
      </p:sp>
      <p:pic>
        <p:nvPicPr>
          <p:cNvPr id="6" name="Content Placeholder 5"/>
          <p:cNvPicPr>
            <a:picLocks noGrp="1"/>
          </p:cNvPicPr>
          <p:nvPr>
            <p:ph sz="half" idx="2"/>
          </p:nvPr>
        </p:nvPicPr>
        <p:blipFill>
          <a:blip r:embed="rId2"/>
          <a:stretch>
            <a:fillRect/>
          </a:stretch>
        </p:blipFill>
        <p:spPr>
          <a:xfrm>
            <a:off x="4038600" y="1905000"/>
            <a:ext cx="4876800" cy="3505200"/>
          </a:xfrm>
          <a:prstGeom prst="rect">
            <a:avLst/>
          </a:prstGeom>
        </p:spPr>
      </p:pic>
    </p:spTree>
    <p:extLst>
      <p:ext uri="{BB962C8B-B14F-4D97-AF65-F5344CB8AC3E}">
        <p14:creationId xmlns:p14="http://schemas.microsoft.com/office/powerpoint/2010/main" val="87480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sz="half" idx="1"/>
          </p:nvPr>
        </p:nvSpPr>
        <p:spPr>
          <a:xfrm>
            <a:off x="609600" y="1600200"/>
            <a:ext cx="3733800" cy="4525963"/>
          </a:xfrm>
        </p:spPr>
        <p:txBody>
          <a:bodyPr anchor="ctr">
            <a:normAutofit/>
          </a:bodyPr>
          <a:lstStyle/>
          <a:p>
            <a:pPr marL="0" indent="0" algn="just">
              <a:buNone/>
            </a:pPr>
            <a:r>
              <a:rPr lang="en-IN" sz="2200" dirty="0"/>
              <a:t>From the count plot we can see that, after merge all target columns, data is looks like imbalanced. So, to solve this issue we used oversampling (SMOTE) method.</a:t>
            </a:r>
          </a:p>
        </p:txBody>
      </p:sp>
      <p:pic>
        <p:nvPicPr>
          <p:cNvPr id="5" name="Content Placeholder 4"/>
          <p:cNvPicPr>
            <a:picLocks noGrp="1"/>
          </p:cNvPicPr>
          <p:nvPr>
            <p:ph sz="half" idx="2"/>
          </p:nvPr>
        </p:nvPicPr>
        <p:blipFill>
          <a:blip r:embed="rId2"/>
          <a:stretch>
            <a:fillRect/>
          </a:stretch>
        </p:blipFill>
        <p:spPr>
          <a:xfrm>
            <a:off x="4572000" y="2209800"/>
            <a:ext cx="4343400" cy="3276600"/>
          </a:xfrm>
          <a:prstGeom prst="rect">
            <a:avLst/>
          </a:prstGeom>
        </p:spPr>
      </p:pic>
    </p:spTree>
    <p:extLst>
      <p:ext uri="{BB962C8B-B14F-4D97-AF65-F5344CB8AC3E}">
        <p14:creationId xmlns:p14="http://schemas.microsoft.com/office/powerpoint/2010/main" val="948604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sz="half" idx="1"/>
          </p:nvPr>
        </p:nvSpPr>
        <p:spPr>
          <a:xfrm>
            <a:off x="381000" y="2057400"/>
            <a:ext cx="3124200" cy="3733800"/>
          </a:xfrm>
        </p:spPr>
        <p:txBody>
          <a:bodyPr anchor="ctr">
            <a:normAutofit/>
          </a:bodyPr>
          <a:lstStyle/>
          <a:p>
            <a:pPr marL="0" indent="0" algn="just">
              <a:buNone/>
            </a:pPr>
            <a:r>
              <a:rPr lang="en-IN" sz="2200" dirty="0"/>
              <a:t>This Wordcloud is for abuse comments in label column. This Wordcloud is highlight popular words and phrases based on frequency and relevance.</a:t>
            </a:r>
          </a:p>
        </p:txBody>
      </p:sp>
      <p:pic>
        <p:nvPicPr>
          <p:cNvPr id="5" name="Content Placeholder 4"/>
          <p:cNvPicPr>
            <a:picLocks noGrp="1"/>
          </p:cNvPicPr>
          <p:nvPr>
            <p:ph sz="half" idx="2"/>
          </p:nvPr>
        </p:nvPicPr>
        <p:blipFill>
          <a:blip r:embed="rId2"/>
          <a:stretch>
            <a:fillRect/>
          </a:stretch>
        </p:blipFill>
        <p:spPr>
          <a:xfrm>
            <a:off x="3810000" y="1752600"/>
            <a:ext cx="5105400" cy="4038600"/>
          </a:xfrm>
          <a:prstGeom prst="rect">
            <a:avLst/>
          </a:prstGeom>
        </p:spPr>
      </p:pic>
    </p:spTree>
    <p:extLst>
      <p:ext uri="{BB962C8B-B14F-4D97-AF65-F5344CB8AC3E}">
        <p14:creationId xmlns:p14="http://schemas.microsoft.com/office/powerpoint/2010/main" val="3532605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effectLst>
                  <a:outerShdw blurRad="38100" dist="38100" dir="2700000" algn="tl">
                    <a:srgbClr val="000000">
                      <a:alpha val="43137"/>
                    </a:srgbClr>
                  </a:outerShdw>
                </a:effectLst>
              </a:rPr>
              <a:t>Data Cleaning and Data Preparation</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lgn="just"/>
            <a:r>
              <a:rPr lang="en-IN" sz="2200" dirty="0"/>
              <a:t>For cleaning and preparation of the data, we use some techniques which are described below:</a:t>
            </a:r>
          </a:p>
          <a:p>
            <a:pPr marL="514350" lvl="0" indent="-514350" algn="just">
              <a:buFont typeface="+mj-lt"/>
              <a:buAutoNum type="arabicParenR"/>
            </a:pPr>
            <a:r>
              <a:rPr lang="en-IN" sz="2200" dirty="0"/>
              <a:t>We check null values present in the data, but there is no null value found in the dataset.</a:t>
            </a:r>
          </a:p>
          <a:p>
            <a:pPr marL="514350" lvl="0" indent="-514350" algn="just">
              <a:buFont typeface="+mj-lt"/>
              <a:buAutoNum type="arabicParenR"/>
            </a:pPr>
            <a:r>
              <a:rPr lang="en-IN" sz="2200" dirty="0"/>
              <a:t>There are six target features in this dataset so we combined them and make one target feature giving the name as label and also we do scaling for that feature.</a:t>
            </a:r>
          </a:p>
          <a:p>
            <a:pPr marL="514350" lvl="0" indent="-514350" algn="just">
              <a:buFont typeface="+mj-lt"/>
              <a:buAutoNum type="arabicParenR"/>
            </a:pPr>
            <a:r>
              <a:rPr lang="en-IN" sz="2200" dirty="0"/>
              <a:t>After data analysis, we clean our data using some NLP (Natural Language Processing) techniques. We convert comments text column in lower case and remove punctuation from that column like +, - , /, etc. because that type of punctuation badly affect our result. Then we remove digits from comments text.</a:t>
            </a:r>
          </a:p>
        </p:txBody>
      </p:sp>
    </p:spTree>
    <p:extLst>
      <p:ext uri="{BB962C8B-B14F-4D97-AF65-F5344CB8AC3E}">
        <p14:creationId xmlns:p14="http://schemas.microsoft.com/office/powerpoint/2010/main" val="799343433"/>
      </p:ext>
    </p:extLst>
  </p:cSld>
  <p:clrMapOvr>
    <a:masterClrMapping/>
  </p:clrMapOvr>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138</TotalTime>
  <Words>1303</Words>
  <Application>Microsoft Office PowerPoint</Application>
  <PresentationFormat>On-screen Show (4:3)</PresentationFormat>
  <Paragraphs>94</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Tw Cen MT</vt:lpstr>
      <vt:lpstr>Thatch</vt:lpstr>
      <vt:lpstr>Malignant Comment Classifier Project </vt:lpstr>
      <vt:lpstr>Problem Statement</vt:lpstr>
      <vt:lpstr>Contd…</vt:lpstr>
      <vt:lpstr>Data sources and formats</vt:lpstr>
      <vt:lpstr>Problem Solving Approaches</vt:lpstr>
      <vt:lpstr>Data Analysis</vt:lpstr>
      <vt:lpstr>Contd…</vt:lpstr>
      <vt:lpstr>Contd…</vt:lpstr>
      <vt:lpstr>Data Cleaning and Data Preparation</vt:lpstr>
      <vt:lpstr>Contd…</vt:lpstr>
      <vt:lpstr>Contd…</vt:lpstr>
      <vt:lpstr>Train test split</vt:lpstr>
      <vt:lpstr>Testing of identified approaches</vt:lpstr>
      <vt:lpstr>Building machine learning model</vt:lpstr>
      <vt:lpstr>Contd…</vt:lpstr>
      <vt:lpstr>Contd…</vt:lpstr>
      <vt:lpstr>Contd…</vt:lpstr>
      <vt:lpstr>Contd…</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Rahul Ramanujam</cp:lastModifiedBy>
  <cp:revision>15</cp:revision>
  <dcterms:created xsi:type="dcterms:W3CDTF">2021-07-06T11:48:53Z</dcterms:created>
  <dcterms:modified xsi:type="dcterms:W3CDTF">2021-11-25T11:18:40Z</dcterms:modified>
</cp:coreProperties>
</file>