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2" r:id="rId7"/>
    <p:sldId id="303" r:id="rId8"/>
    <p:sldId id="304" r:id="rId9"/>
    <p:sldId id="305" r:id="rId10"/>
    <p:sldId id="306" r:id="rId11"/>
    <p:sldId id="307" r:id="rId12"/>
    <p:sldId id="313" r:id="rId13"/>
    <p:sldId id="308" r:id="rId14"/>
    <p:sldId id="314" r:id="rId15"/>
    <p:sldId id="309" r:id="rId16"/>
    <p:sldId id="310" r:id="rId17"/>
    <p:sldId id="311" r:id="rId18"/>
    <p:sldId id="315"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www.welivesecurity.com/2015/07/02/uk-government-tackles-online-abuse-anti-trolling-websit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hyperlink" Target="http://www.thebluediamondgallery.com/tablet/c/credit-rating.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lp-techniques.org/nlp-health-and-resilience/"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747483" y="-7974"/>
            <a:ext cx="10690467" cy="6848581"/>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Malignant Comments Classifier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 Rahul Ramanujam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8E1B0-1985-40D3-98D4-4A03880D1DE8}"/>
              </a:ext>
            </a:extLst>
          </p:cNvPr>
          <p:cNvSpPr txBox="1"/>
          <p:nvPr/>
        </p:nvSpPr>
        <p:spPr>
          <a:xfrm>
            <a:off x="201769" y="193182"/>
            <a:ext cx="11990231" cy="8710077"/>
          </a:xfrm>
          <a:prstGeom prst="rect">
            <a:avLst/>
          </a:prstGeom>
          <a:noFill/>
        </p:spPr>
        <p:txBody>
          <a:bodyPr wrap="square" rtlCol="0">
            <a:spAutoFit/>
          </a:bodyPr>
          <a:lstStyle/>
          <a:p>
            <a:r>
              <a:rPr lang="en-IN" sz="3200" b="1" dirty="0"/>
              <a:t>4) </a:t>
            </a:r>
            <a:r>
              <a:rPr lang="en-IN" sz="3200" b="1" u="sng" dirty="0"/>
              <a:t>Data Pre-Processing</a:t>
            </a:r>
            <a:r>
              <a:rPr lang="en-IN" sz="2400" b="1" dirty="0"/>
              <a:t>: </a:t>
            </a:r>
            <a:r>
              <a:rPr lang="en-IN" sz="2400" dirty="0"/>
              <a:t>The data is just one step away from the model building stage. We make the data ready in this phase by splitting it and giving the necessary changes to it.</a:t>
            </a:r>
          </a:p>
          <a:p>
            <a:endParaRPr lang="en-IN" sz="2400" dirty="0"/>
          </a:p>
          <a:p>
            <a:r>
              <a:rPr lang="en-US" sz="2400" dirty="0"/>
              <a:t> 	1) Removing Punctuations and other special characters</a:t>
            </a:r>
          </a:p>
          <a:p>
            <a:r>
              <a:rPr lang="en-US" sz="2400" dirty="0"/>
              <a:t>    	2) Splitting the comments into individual words</a:t>
            </a:r>
          </a:p>
          <a:p>
            <a:r>
              <a:rPr lang="en-US" sz="2400" dirty="0"/>
              <a:t>    	3) Removing Stop Words</a:t>
            </a:r>
          </a:p>
          <a:p>
            <a:r>
              <a:rPr lang="en-US" sz="2400" dirty="0"/>
              <a:t>    	4) </a:t>
            </a:r>
            <a:r>
              <a:rPr lang="en-US" sz="2400" dirty="0" err="1"/>
              <a:t>Lemmatising</a:t>
            </a:r>
            <a:endParaRPr lang="en-US" sz="2400" dirty="0"/>
          </a:p>
          <a:p>
            <a:r>
              <a:rPr lang="en-US" sz="2400" dirty="0"/>
              <a:t>    	5) Applying </a:t>
            </a:r>
            <a:r>
              <a:rPr lang="en-US" sz="2400" dirty="0" err="1"/>
              <a:t>TfIdf</a:t>
            </a:r>
            <a:r>
              <a:rPr lang="en-US" sz="2400" dirty="0"/>
              <a:t> </a:t>
            </a:r>
            <a:r>
              <a:rPr lang="en-US" sz="2400" dirty="0" err="1"/>
              <a:t>Vectoriser</a:t>
            </a:r>
            <a:endParaRPr lang="en-US" sz="2400" dirty="0"/>
          </a:p>
          <a:p>
            <a:r>
              <a:rPr lang="en-US" sz="2400" dirty="0"/>
              <a:t>    	6) Splitting dataset into Training and Testing</a:t>
            </a:r>
            <a:endParaRPr lang="en-IN" sz="2400" dirty="0"/>
          </a:p>
          <a:p>
            <a:endParaRPr lang="en-IN" sz="2400" dirty="0"/>
          </a:p>
          <a:p>
            <a:r>
              <a:rPr lang="en-IN" sz="2400" dirty="0"/>
              <a:t>All the above mentioned NLP methods were performed on the data to make it model ready.</a:t>
            </a:r>
          </a:p>
          <a:p>
            <a:endParaRPr lang="en-IN" sz="2400" dirty="0"/>
          </a:p>
          <a:p>
            <a:r>
              <a:rPr lang="en-IN" sz="2400" dirty="0"/>
              <a:t>	7) </a:t>
            </a:r>
            <a:r>
              <a:rPr lang="en-US" sz="2400" b="1" i="0" dirty="0">
                <a:solidFill>
                  <a:srgbClr val="000000"/>
                </a:solidFill>
                <a:effectLst/>
                <a:latin typeface="Helvetica Neue"/>
              </a:rPr>
              <a:t>SMOTE</a:t>
            </a:r>
            <a:r>
              <a:rPr lang="en-US" sz="2400" b="0" i="0" dirty="0">
                <a:solidFill>
                  <a:srgbClr val="000000"/>
                </a:solidFill>
                <a:effectLst/>
                <a:latin typeface="Helvetica Neue"/>
              </a:rPr>
              <a:t> application on target variable.</a:t>
            </a:r>
            <a:endParaRPr lang="en-IN" sz="2400" dirty="0"/>
          </a:p>
          <a:p>
            <a:endParaRPr lang="en-IN" sz="1800" dirty="0"/>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a:t>
            </a: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a:t>
            </a:r>
            <a:endParaRPr lang="en-IN" dirty="0"/>
          </a:p>
        </p:txBody>
      </p:sp>
    </p:spTree>
    <p:extLst>
      <p:ext uri="{BB962C8B-B14F-4D97-AF65-F5344CB8AC3E}">
        <p14:creationId xmlns:p14="http://schemas.microsoft.com/office/powerpoint/2010/main" val="17120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6757B-2589-4163-8F9B-B1A959F128F1}"/>
              </a:ext>
            </a:extLst>
          </p:cNvPr>
          <p:cNvSpPr txBox="1"/>
          <p:nvPr/>
        </p:nvSpPr>
        <p:spPr>
          <a:xfrm>
            <a:off x="98738" y="90153"/>
            <a:ext cx="12093262" cy="6740307"/>
          </a:xfrm>
          <a:prstGeom prst="rect">
            <a:avLst/>
          </a:prstGeom>
          <a:noFill/>
        </p:spPr>
        <p:txBody>
          <a:bodyPr wrap="square" rtlCol="0">
            <a:spAutoFit/>
          </a:bodyPr>
          <a:lstStyle/>
          <a:p>
            <a:r>
              <a:rPr lang="en-US" sz="2800" b="1" i="0" dirty="0">
                <a:solidFill>
                  <a:srgbClr val="000000"/>
                </a:solidFill>
                <a:effectLst/>
                <a:latin typeface="Helvetica Neue"/>
              </a:rPr>
              <a:t>Synthetic Minority Oversampling Technique – SMOTE</a:t>
            </a:r>
            <a:r>
              <a:rPr lang="en-US" b="1" i="0" dirty="0">
                <a:solidFill>
                  <a:srgbClr val="296EAA"/>
                </a:solidFill>
                <a:effectLst/>
                <a:latin typeface="Helvetica Neue"/>
              </a:rPr>
              <a:t>:</a:t>
            </a:r>
          </a:p>
          <a:p>
            <a:endParaRPr lang="en-US" b="1" dirty="0">
              <a:solidFill>
                <a:srgbClr val="296EAA"/>
              </a:solidFill>
              <a:latin typeface="Helvetica Neue"/>
            </a:endParaRPr>
          </a:p>
          <a:p>
            <a:endParaRPr lang="en-US" b="1" i="0" dirty="0">
              <a:solidFill>
                <a:srgbClr val="296EAA"/>
              </a:solidFill>
              <a:effectLst/>
              <a:latin typeface="Helvetica Neue"/>
            </a:endParaRPr>
          </a:p>
          <a:p>
            <a:r>
              <a:rPr lang="en-US" sz="2000" b="0" i="0" dirty="0">
                <a:solidFill>
                  <a:srgbClr val="000000"/>
                </a:solidFill>
                <a:effectLst/>
                <a:latin typeface="Helvetica Neue"/>
              </a:rPr>
              <a:t>SMOTE is an oversampling technique where the synthetic samples are generated for the minority class. This algorithm helps to overcome the overfitting problem posed by random oversampling.</a:t>
            </a:r>
            <a:endParaRPr lang="en-US" sz="2000" b="1" dirty="0">
              <a:solidFill>
                <a:srgbClr val="296EAA"/>
              </a:solidFill>
              <a:latin typeface="Helvetica Neue"/>
            </a:endParaRPr>
          </a:p>
          <a:p>
            <a:endParaRPr lang="en-US" sz="2000" b="1" i="0" dirty="0">
              <a:solidFill>
                <a:srgbClr val="296EAA"/>
              </a:solidFill>
              <a:effectLst/>
              <a:latin typeface="Helvetica Neue"/>
            </a:endParaRPr>
          </a:p>
          <a:p>
            <a:endParaRPr lang="en-US" sz="2000" b="1" dirty="0">
              <a:solidFill>
                <a:srgbClr val="296EAA"/>
              </a:solidFill>
              <a:latin typeface="Helvetica Neue"/>
            </a:endParaRPr>
          </a:p>
          <a:p>
            <a:r>
              <a:rPr lang="en-US" b="1" dirty="0">
                <a:solidFill>
                  <a:srgbClr val="296EAA"/>
                </a:solidFill>
                <a:latin typeface="Helvetica Neue"/>
              </a:rPr>
              <a:t>Target variable Y had ununiform distribution. </a:t>
            </a:r>
            <a:endParaRPr lang="en-US" b="1" i="0" dirty="0">
              <a:solidFill>
                <a:srgbClr val="296EAA"/>
              </a:solidFill>
              <a:effectLst/>
              <a:latin typeface="Helvetica Neue"/>
            </a:endParaRPr>
          </a:p>
          <a:p>
            <a:endParaRPr lang="en-US" b="1" dirty="0">
              <a:solidFill>
                <a:srgbClr val="296EAA"/>
              </a:solidFill>
              <a:latin typeface="Helvetica Neue"/>
            </a:endParaRPr>
          </a:p>
          <a:p>
            <a:endParaRPr lang="en-US" b="1" i="0" dirty="0">
              <a:solidFill>
                <a:srgbClr val="296EAA"/>
              </a:solidFill>
              <a:effectLst/>
              <a:latin typeface="Helvetica Neue"/>
            </a:endParaRPr>
          </a:p>
          <a:p>
            <a:endParaRPr lang="en-US" b="1" dirty="0">
              <a:solidFill>
                <a:srgbClr val="296EAA"/>
              </a:solidFill>
              <a:latin typeface="Helvetica Neue"/>
            </a:endParaRPr>
          </a:p>
          <a:p>
            <a:endParaRPr lang="en-US" b="1" i="0" dirty="0">
              <a:solidFill>
                <a:srgbClr val="296EAA"/>
              </a:solidFill>
              <a:effectLst/>
              <a:latin typeface="Helvetica Neue"/>
            </a:endParaRPr>
          </a:p>
          <a:p>
            <a:endParaRPr lang="en-US" b="1" i="0" dirty="0">
              <a:solidFill>
                <a:srgbClr val="296EAA"/>
              </a:solidFill>
              <a:effectLst/>
              <a:latin typeface="Helvetica Neue"/>
            </a:endParaRPr>
          </a:p>
          <a:p>
            <a:r>
              <a:rPr lang="en-US" b="1" dirty="0">
                <a:solidFill>
                  <a:srgbClr val="296EAA"/>
                </a:solidFill>
                <a:latin typeface="Helvetica Neue"/>
              </a:rPr>
              <a:t>Thus, SMOTE helps in balancing the data.</a:t>
            </a:r>
          </a:p>
          <a:p>
            <a:endParaRPr lang="en-US" b="1" dirty="0">
              <a:solidFill>
                <a:srgbClr val="296EAA"/>
              </a:solidFill>
              <a:latin typeface="Helvetica Neue"/>
            </a:endParaRPr>
          </a:p>
          <a:p>
            <a:r>
              <a:rPr lang="en-US" b="1" dirty="0">
                <a:solidFill>
                  <a:srgbClr val="296EAA"/>
                </a:solidFill>
                <a:latin typeface="Helvetica Neue"/>
              </a:rPr>
              <a:t>Following is the snip which shows the balanced data.</a:t>
            </a:r>
          </a:p>
          <a:p>
            <a:endParaRPr lang="en-US" b="1" dirty="0">
              <a:solidFill>
                <a:srgbClr val="296EAA"/>
              </a:solidFill>
              <a:latin typeface="Helvetica Neue"/>
            </a:endParaRPr>
          </a:p>
          <a:p>
            <a:endParaRPr lang="en-US" b="1" dirty="0">
              <a:solidFill>
                <a:srgbClr val="296EAA"/>
              </a:solidFill>
              <a:latin typeface="Helvetica Neue"/>
            </a:endParaRPr>
          </a:p>
          <a:p>
            <a:endParaRPr lang="en-US" b="1" dirty="0">
              <a:solidFill>
                <a:srgbClr val="296EAA"/>
              </a:solidFill>
              <a:latin typeface="Helvetica Neue"/>
            </a:endParaRPr>
          </a:p>
          <a:p>
            <a:endParaRPr lang="en-US" b="1" dirty="0">
              <a:solidFill>
                <a:srgbClr val="296EAA"/>
              </a:solidFill>
              <a:latin typeface="Helvetica Neue"/>
            </a:endParaRPr>
          </a:p>
          <a:p>
            <a:endParaRPr lang="en-US" b="1" dirty="0">
              <a:solidFill>
                <a:srgbClr val="296EAA"/>
              </a:solidFill>
              <a:latin typeface="Helvetica Neue"/>
            </a:endParaRPr>
          </a:p>
          <a:p>
            <a:endParaRPr lang="en-US" b="1" dirty="0">
              <a:solidFill>
                <a:srgbClr val="296EAA"/>
              </a:solidFill>
              <a:latin typeface="Helvetica Neue"/>
            </a:endParaRPr>
          </a:p>
          <a:p>
            <a:endParaRPr lang="en-US" b="1" i="0" dirty="0">
              <a:solidFill>
                <a:srgbClr val="000000"/>
              </a:solidFill>
              <a:effectLst/>
              <a:latin typeface="Helvetica Neue"/>
            </a:endParaRPr>
          </a:p>
        </p:txBody>
      </p:sp>
      <p:pic>
        <p:nvPicPr>
          <p:cNvPr id="4" name="Picture 3">
            <a:extLst>
              <a:ext uri="{FF2B5EF4-FFF2-40B4-BE49-F238E27FC236}">
                <a16:creationId xmlns:a16="http://schemas.microsoft.com/office/drawing/2014/main" id="{1F40C9D3-EC2C-4203-9B86-F30576C23404}"/>
              </a:ext>
            </a:extLst>
          </p:cNvPr>
          <p:cNvPicPr>
            <a:picLocks noChangeAspect="1"/>
          </p:cNvPicPr>
          <p:nvPr/>
        </p:nvPicPr>
        <p:blipFill>
          <a:blip r:embed="rId2"/>
          <a:stretch>
            <a:fillRect/>
          </a:stretch>
        </p:blipFill>
        <p:spPr>
          <a:xfrm>
            <a:off x="6570372" y="1906570"/>
            <a:ext cx="4181475" cy="2276475"/>
          </a:xfrm>
          <a:prstGeom prst="rect">
            <a:avLst/>
          </a:prstGeom>
        </p:spPr>
      </p:pic>
      <p:pic>
        <p:nvPicPr>
          <p:cNvPr id="6" name="Picture 5">
            <a:extLst>
              <a:ext uri="{FF2B5EF4-FFF2-40B4-BE49-F238E27FC236}">
                <a16:creationId xmlns:a16="http://schemas.microsoft.com/office/drawing/2014/main" id="{673C36AD-956F-4B9B-9179-689FE888B368}"/>
              </a:ext>
            </a:extLst>
          </p:cNvPr>
          <p:cNvPicPr>
            <a:picLocks noChangeAspect="1"/>
          </p:cNvPicPr>
          <p:nvPr/>
        </p:nvPicPr>
        <p:blipFill>
          <a:blip r:embed="rId3"/>
          <a:stretch>
            <a:fillRect/>
          </a:stretch>
        </p:blipFill>
        <p:spPr>
          <a:xfrm>
            <a:off x="458003" y="5025511"/>
            <a:ext cx="4787987" cy="937407"/>
          </a:xfrm>
          <a:prstGeom prst="rect">
            <a:avLst/>
          </a:prstGeom>
        </p:spPr>
      </p:pic>
    </p:spTree>
    <p:extLst>
      <p:ext uri="{BB962C8B-B14F-4D97-AF65-F5344CB8AC3E}">
        <p14:creationId xmlns:p14="http://schemas.microsoft.com/office/powerpoint/2010/main" val="80808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F3474-56FD-46FA-9F08-486EFA3E6657}"/>
              </a:ext>
            </a:extLst>
          </p:cNvPr>
          <p:cNvSpPr txBox="1"/>
          <p:nvPr/>
        </p:nvSpPr>
        <p:spPr>
          <a:xfrm>
            <a:off x="111617" y="90152"/>
            <a:ext cx="12080383" cy="6124754"/>
          </a:xfrm>
          <a:prstGeom prst="rect">
            <a:avLst/>
          </a:prstGeom>
          <a:noFill/>
        </p:spPr>
        <p:txBody>
          <a:bodyPr wrap="square" rtlCol="0">
            <a:spAutoFit/>
          </a:bodyPr>
          <a:lstStyle/>
          <a:p>
            <a:r>
              <a:rPr lang="en-IN" sz="3200" b="1" dirty="0"/>
              <a:t>5) </a:t>
            </a:r>
            <a:r>
              <a:rPr lang="en-IN" sz="3200" b="1" u="sng" dirty="0"/>
              <a:t>Model Building</a:t>
            </a:r>
            <a:r>
              <a:rPr lang="en-IN" sz="3200" b="1" dirty="0"/>
              <a:t>: </a:t>
            </a:r>
            <a:r>
              <a:rPr lang="en-IN" sz="2400" dirty="0"/>
              <a:t>Whatever that we’ve done till now to the data is for this stage, we build the models by using the data, train it, parameters are used, finally prediction is done. The model which gives the best accuracy score is retained and saved.</a:t>
            </a:r>
          </a:p>
          <a:p>
            <a:endParaRPr lang="en-IN" sz="2400" b="1" dirty="0"/>
          </a:p>
          <a:p>
            <a:pPr marL="457200" indent="-457200">
              <a:buAutoNum type="arabicParenR"/>
            </a:pPr>
            <a:r>
              <a:rPr lang="en-IN" sz="2400" b="1" i="1" u="sng" dirty="0" err="1"/>
              <a:t>XGBRegressor</a:t>
            </a:r>
            <a:r>
              <a:rPr lang="en-IN" sz="2000" b="1" i="1" u="sng" dirty="0"/>
              <a:t>:</a:t>
            </a:r>
          </a:p>
          <a:p>
            <a:endParaRPr lang="en-IN" sz="2000" b="1" i="1" u="sng" dirty="0"/>
          </a:p>
          <a:p>
            <a:endParaRPr lang="en-IN" sz="2400" dirty="0"/>
          </a:p>
          <a:p>
            <a:pPr marL="457200" indent="-457200">
              <a:buAutoNum type="arabicParenR"/>
            </a:pPr>
            <a:endParaRPr lang="en-IN" sz="2000" b="1" i="1" u="sng" dirty="0"/>
          </a:p>
          <a:p>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p:txBody>
      </p:sp>
      <p:sp>
        <p:nvSpPr>
          <p:cNvPr id="5" name="Rectangle 4">
            <a:extLst>
              <a:ext uri="{FF2B5EF4-FFF2-40B4-BE49-F238E27FC236}">
                <a16:creationId xmlns:a16="http://schemas.microsoft.com/office/drawing/2014/main" id="{D5CDB4AD-3A37-4F76-B375-C26023E48DC2}"/>
              </a:ext>
            </a:extLst>
          </p:cNvPr>
          <p:cNvSpPr/>
          <p:nvPr/>
        </p:nvSpPr>
        <p:spPr>
          <a:xfrm>
            <a:off x="180305" y="2331076"/>
            <a:ext cx="5666704" cy="2614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5EE89A7-7214-4402-BFC0-27D8CD9FD00A}"/>
              </a:ext>
            </a:extLst>
          </p:cNvPr>
          <p:cNvSpPr txBox="1"/>
          <p:nvPr/>
        </p:nvSpPr>
        <p:spPr>
          <a:xfrm>
            <a:off x="180304" y="2323787"/>
            <a:ext cx="5821251" cy="2308324"/>
          </a:xfrm>
          <a:prstGeom prst="rect">
            <a:avLst/>
          </a:prstGeom>
          <a:noFill/>
        </p:spPr>
        <p:txBody>
          <a:bodyPr wrap="square" rtlCol="0">
            <a:spAutoFit/>
          </a:bodyPr>
          <a:lstStyle/>
          <a:p>
            <a:r>
              <a:rPr lang="en-IN" dirty="0"/>
              <a:t>The model is given with necessary inputs such as train and test datasets. </a:t>
            </a:r>
          </a:p>
          <a:p>
            <a:endParaRPr lang="en-IN" dirty="0"/>
          </a:p>
          <a:p>
            <a:endParaRPr lang="en-IN" dirty="0"/>
          </a:p>
          <a:p>
            <a:r>
              <a:rPr lang="en-IN" dirty="0"/>
              <a:t>The </a:t>
            </a:r>
            <a:r>
              <a:rPr lang="en-IN" dirty="0" err="1"/>
              <a:t>XBBoost</a:t>
            </a:r>
            <a:r>
              <a:rPr lang="en-IN" dirty="0"/>
              <a:t> ensemble has always been a dependable to the data scientists for yielding the best possible results.</a:t>
            </a:r>
          </a:p>
          <a:p>
            <a:endParaRPr lang="en-IN" dirty="0"/>
          </a:p>
          <a:p>
            <a:r>
              <a:rPr lang="en-IN" dirty="0"/>
              <a:t>The r2 square we got is 0.87</a:t>
            </a:r>
          </a:p>
        </p:txBody>
      </p:sp>
      <p:pic>
        <p:nvPicPr>
          <p:cNvPr id="6" name="Picture 5">
            <a:extLst>
              <a:ext uri="{FF2B5EF4-FFF2-40B4-BE49-F238E27FC236}">
                <a16:creationId xmlns:a16="http://schemas.microsoft.com/office/drawing/2014/main" id="{8D5FDE2C-F038-4341-9E2E-E0E8A716B837}"/>
              </a:ext>
            </a:extLst>
          </p:cNvPr>
          <p:cNvPicPr/>
          <p:nvPr/>
        </p:nvPicPr>
        <p:blipFill>
          <a:blip r:embed="rId2"/>
          <a:stretch>
            <a:fillRect/>
          </a:stretch>
        </p:blipFill>
        <p:spPr>
          <a:xfrm>
            <a:off x="6344993" y="1385418"/>
            <a:ext cx="4833869" cy="4829488"/>
          </a:xfrm>
          <a:prstGeom prst="rect">
            <a:avLst/>
          </a:prstGeom>
        </p:spPr>
      </p:pic>
    </p:spTree>
    <p:extLst>
      <p:ext uri="{BB962C8B-B14F-4D97-AF65-F5344CB8AC3E}">
        <p14:creationId xmlns:p14="http://schemas.microsoft.com/office/powerpoint/2010/main" val="410507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59809-346F-4DE2-B66E-78673943BB99}"/>
              </a:ext>
            </a:extLst>
          </p:cNvPr>
          <p:cNvSpPr txBox="1"/>
          <p:nvPr/>
        </p:nvSpPr>
        <p:spPr>
          <a:xfrm>
            <a:off x="94445" y="115910"/>
            <a:ext cx="12003110" cy="8556188"/>
          </a:xfrm>
          <a:prstGeom prst="rect">
            <a:avLst/>
          </a:prstGeom>
          <a:noFill/>
        </p:spPr>
        <p:txBody>
          <a:bodyPr wrap="square" rtlCol="0">
            <a:spAutoFit/>
          </a:bodyPr>
          <a:lstStyle/>
          <a:p>
            <a:r>
              <a:rPr lang="en-IN" sz="2400" b="1" dirty="0"/>
              <a:t>2) </a:t>
            </a:r>
            <a:r>
              <a:rPr lang="en-IN" sz="2400" b="1" i="1" u="sng" dirty="0"/>
              <a:t>Random Forest Regressor</a:t>
            </a:r>
            <a:r>
              <a:rPr lang="en-IN" sz="2400" b="1" dirty="0"/>
              <a:t>:</a:t>
            </a:r>
          </a:p>
          <a:p>
            <a:r>
              <a:rPr lang="en-IN" sz="2400" b="1" dirty="0"/>
              <a:t>		</a:t>
            </a:r>
          </a:p>
          <a:p>
            <a:r>
              <a:rPr lang="en-IN" sz="2400" dirty="0"/>
              <a:t>The </a:t>
            </a:r>
            <a:r>
              <a:rPr lang="en-IN" sz="2400" dirty="0" err="1"/>
              <a:t>GridSearchCV</a:t>
            </a:r>
            <a:r>
              <a:rPr lang="en-IN" sz="2400" dirty="0"/>
              <a:t> is a reliable method to</a:t>
            </a:r>
          </a:p>
          <a:p>
            <a:r>
              <a:rPr lang="en-IN" sz="2400" dirty="0"/>
              <a:t>Estimate the best possible parameters.</a:t>
            </a:r>
            <a:endParaRPr lang="en-IN" sz="2400" b="1" dirty="0"/>
          </a:p>
          <a:p>
            <a:endParaRPr lang="en-IN" sz="2400" b="1" dirty="0"/>
          </a:p>
          <a:p>
            <a:endParaRPr lang="en-IN" sz="2400" b="1" dirty="0"/>
          </a:p>
          <a:p>
            <a:r>
              <a:rPr lang="en-IN" sz="2400" dirty="0"/>
              <a:t>The</a:t>
            </a:r>
            <a:r>
              <a:rPr lang="en-IN" sz="2400" b="1" dirty="0"/>
              <a:t> </a:t>
            </a:r>
            <a:r>
              <a:rPr lang="en-IN" sz="2400" dirty="0"/>
              <a:t>best </a:t>
            </a:r>
            <a:r>
              <a:rPr lang="en-IN" sz="2400" dirty="0" err="1"/>
              <a:t>n_estimator</a:t>
            </a:r>
            <a:r>
              <a:rPr lang="en-IN" sz="2400" dirty="0"/>
              <a:t> is 500</a:t>
            </a:r>
            <a:endParaRPr lang="en-IN" sz="2400" b="1" dirty="0"/>
          </a:p>
          <a:p>
            <a:r>
              <a:rPr lang="en-IN" sz="2400" dirty="0"/>
              <a:t>And</a:t>
            </a:r>
          </a:p>
          <a:p>
            <a:r>
              <a:rPr lang="en-IN" sz="2400" dirty="0"/>
              <a:t>accuracy achieved is 0.83</a:t>
            </a:r>
          </a:p>
          <a:p>
            <a:endParaRPr lang="en-IN" sz="2400" dirty="0"/>
          </a:p>
          <a:p>
            <a:r>
              <a:rPr lang="en-IN" sz="2400" dirty="0"/>
              <a:t>83% of the prediction is correct.</a:t>
            </a:r>
          </a:p>
          <a:p>
            <a:endParaRPr lang="en-IN" sz="2400" dirty="0"/>
          </a:p>
          <a:p>
            <a:endParaRPr lang="en-IN" sz="2400" dirty="0"/>
          </a:p>
          <a:p>
            <a:r>
              <a:rPr lang="en-IN" sz="2400" dirty="0"/>
              <a:t>RFR model has always been reliable</a:t>
            </a:r>
          </a:p>
          <a:p>
            <a:r>
              <a:rPr lang="en-IN" sz="2400" dirty="0"/>
              <a:t>Since they are second best after </a:t>
            </a:r>
          </a:p>
          <a:p>
            <a:r>
              <a:rPr lang="en-IN" sz="2400" dirty="0" err="1"/>
              <a:t>XGBoost</a:t>
            </a:r>
            <a:r>
              <a:rPr lang="en-IN" sz="2400" dirty="0"/>
              <a:t> in yielding better results.</a:t>
            </a:r>
          </a:p>
          <a:p>
            <a:endParaRPr lang="en-IN" sz="2400" b="1" dirty="0"/>
          </a:p>
          <a:p>
            <a:endParaRPr lang="en-IN" sz="2400" b="1" dirty="0"/>
          </a:p>
          <a:p>
            <a:endParaRPr lang="en-IN" sz="2400" b="1" dirty="0"/>
          </a:p>
          <a:p>
            <a:endParaRPr lang="en-IN" sz="2400" b="1" dirty="0"/>
          </a:p>
          <a:p>
            <a:endParaRPr lang="en-US" sz="1400" b="1" dirty="0"/>
          </a:p>
          <a:p>
            <a:endParaRPr lang="en-US" sz="1400" b="1" dirty="0"/>
          </a:p>
          <a:p>
            <a:endParaRPr lang="en-US" sz="1400" b="1" dirty="0"/>
          </a:p>
          <a:p>
            <a:r>
              <a:rPr lang="en-IN" sz="1400" b="1" dirty="0"/>
              <a:t>		</a:t>
            </a:r>
          </a:p>
          <a:p>
            <a:r>
              <a:rPr lang="en-IN" sz="1400" b="1" dirty="0"/>
              <a:t>				</a:t>
            </a:r>
          </a:p>
        </p:txBody>
      </p:sp>
      <p:pic>
        <p:nvPicPr>
          <p:cNvPr id="4" name="Picture 3">
            <a:extLst>
              <a:ext uri="{FF2B5EF4-FFF2-40B4-BE49-F238E27FC236}">
                <a16:creationId xmlns:a16="http://schemas.microsoft.com/office/drawing/2014/main" id="{37316D53-DA8C-4766-8D36-AD9A91ECDCDC}"/>
              </a:ext>
            </a:extLst>
          </p:cNvPr>
          <p:cNvPicPr/>
          <p:nvPr/>
        </p:nvPicPr>
        <p:blipFill>
          <a:blip r:embed="rId2"/>
          <a:stretch>
            <a:fillRect/>
          </a:stretch>
        </p:blipFill>
        <p:spPr>
          <a:xfrm>
            <a:off x="5857473" y="336192"/>
            <a:ext cx="4303958" cy="5356270"/>
          </a:xfrm>
          <a:prstGeom prst="rect">
            <a:avLst/>
          </a:prstGeom>
        </p:spPr>
      </p:pic>
    </p:spTree>
    <p:extLst>
      <p:ext uri="{BB962C8B-B14F-4D97-AF65-F5344CB8AC3E}">
        <p14:creationId xmlns:p14="http://schemas.microsoft.com/office/powerpoint/2010/main" val="423996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1E3DC-99DE-4634-96F0-875EBF2ABC05}"/>
              </a:ext>
            </a:extLst>
          </p:cNvPr>
          <p:cNvSpPr txBox="1"/>
          <p:nvPr/>
        </p:nvSpPr>
        <p:spPr>
          <a:xfrm>
            <a:off x="227527" y="167425"/>
            <a:ext cx="11964473" cy="5632311"/>
          </a:xfrm>
          <a:prstGeom prst="rect">
            <a:avLst/>
          </a:prstGeom>
          <a:noFill/>
        </p:spPr>
        <p:txBody>
          <a:bodyPr wrap="square" rtlCol="0">
            <a:spAutoFit/>
          </a:bodyPr>
          <a:lstStyle/>
          <a:p>
            <a:r>
              <a:rPr lang="en-IN" sz="2400" b="1" i="1" u="sng" dirty="0"/>
              <a:t>KNN: </a:t>
            </a:r>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r>
              <a:rPr lang="en-IN" sz="2400" dirty="0"/>
              <a:t>Using </a:t>
            </a:r>
            <a:r>
              <a:rPr lang="en-IN" sz="2400" dirty="0" err="1"/>
              <a:t>GridSearchCV</a:t>
            </a:r>
            <a:r>
              <a:rPr lang="en-IN" sz="2400" dirty="0"/>
              <a:t>, the best possible parameters are used to get the accuracy of 0.87</a:t>
            </a:r>
          </a:p>
        </p:txBody>
      </p:sp>
      <p:pic>
        <p:nvPicPr>
          <p:cNvPr id="6" name="Picture 5">
            <a:extLst>
              <a:ext uri="{FF2B5EF4-FFF2-40B4-BE49-F238E27FC236}">
                <a16:creationId xmlns:a16="http://schemas.microsoft.com/office/drawing/2014/main" id="{5C80D248-2948-4E32-A810-83F02F02AB0C}"/>
              </a:ext>
            </a:extLst>
          </p:cNvPr>
          <p:cNvPicPr>
            <a:picLocks noChangeAspect="1"/>
          </p:cNvPicPr>
          <p:nvPr/>
        </p:nvPicPr>
        <p:blipFill>
          <a:blip r:embed="rId2"/>
          <a:stretch>
            <a:fillRect/>
          </a:stretch>
        </p:blipFill>
        <p:spPr>
          <a:xfrm>
            <a:off x="227527" y="789368"/>
            <a:ext cx="5187235" cy="4420426"/>
          </a:xfrm>
          <a:prstGeom prst="rect">
            <a:avLst/>
          </a:prstGeom>
        </p:spPr>
      </p:pic>
    </p:spTree>
    <p:extLst>
      <p:ext uri="{BB962C8B-B14F-4D97-AF65-F5344CB8AC3E}">
        <p14:creationId xmlns:p14="http://schemas.microsoft.com/office/powerpoint/2010/main" val="4117720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C5B59-0E5B-4960-BE5B-2D1DD957A2B0}"/>
              </a:ext>
            </a:extLst>
          </p:cNvPr>
          <p:cNvPicPr>
            <a:picLocks noChangeAspect="1"/>
          </p:cNvPicPr>
          <p:nvPr/>
        </p:nvPicPr>
        <p:blipFill>
          <a:blip r:embed="rId2"/>
          <a:stretch>
            <a:fillRect/>
          </a:stretch>
        </p:blipFill>
        <p:spPr>
          <a:xfrm>
            <a:off x="98804" y="204519"/>
            <a:ext cx="5910279" cy="4367481"/>
          </a:xfrm>
          <a:prstGeom prst="rect">
            <a:avLst/>
          </a:prstGeom>
        </p:spPr>
      </p:pic>
      <p:pic>
        <p:nvPicPr>
          <p:cNvPr id="5" name="Picture 4">
            <a:extLst>
              <a:ext uri="{FF2B5EF4-FFF2-40B4-BE49-F238E27FC236}">
                <a16:creationId xmlns:a16="http://schemas.microsoft.com/office/drawing/2014/main" id="{26BF85EB-9D2B-4D5D-BBA7-067282B740C9}"/>
              </a:ext>
            </a:extLst>
          </p:cNvPr>
          <p:cNvPicPr>
            <a:picLocks noChangeAspect="1"/>
          </p:cNvPicPr>
          <p:nvPr/>
        </p:nvPicPr>
        <p:blipFill>
          <a:blip r:embed="rId3"/>
          <a:stretch>
            <a:fillRect/>
          </a:stretch>
        </p:blipFill>
        <p:spPr>
          <a:xfrm>
            <a:off x="6077770" y="204518"/>
            <a:ext cx="6015426" cy="5407807"/>
          </a:xfrm>
          <a:prstGeom prst="rect">
            <a:avLst/>
          </a:prstGeom>
        </p:spPr>
      </p:pic>
      <p:sp>
        <p:nvSpPr>
          <p:cNvPr id="6" name="TextBox 5">
            <a:extLst>
              <a:ext uri="{FF2B5EF4-FFF2-40B4-BE49-F238E27FC236}">
                <a16:creationId xmlns:a16="http://schemas.microsoft.com/office/drawing/2014/main" id="{38385D17-F0A2-4431-AD56-2698BA655BFC}"/>
              </a:ext>
            </a:extLst>
          </p:cNvPr>
          <p:cNvSpPr txBox="1"/>
          <p:nvPr/>
        </p:nvSpPr>
        <p:spPr>
          <a:xfrm>
            <a:off x="98804" y="4700789"/>
            <a:ext cx="5910279" cy="1538883"/>
          </a:xfrm>
          <a:prstGeom prst="rect">
            <a:avLst/>
          </a:prstGeom>
          <a:noFill/>
        </p:spPr>
        <p:txBody>
          <a:bodyPr wrap="square" rtlCol="0">
            <a:spAutoFit/>
          </a:bodyPr>
          <a:lstStyle/>
          <a:p>
            <a:r>
              <a:rPr lang="en-IN" sz="2000" b="1" dirty="0"/>
              <a:t>SVC</a:t>
            </a:r>
            <a:r>
              <a:rPr lang="en-IN" dirty="0"/>
              <a:t>: The </a:t>
            </a:r>
            <a:r>
              <a:rPr lang="en-IN" dirty="0" err="1"/>
              <a:t>hyperparamer</a:t>
            </a:r>
            <a:r>
              <a:rPr lang="en-IN" dirty="0"/>
              <a:t> tuning with the help of </a:t>
            </a:r>
            <a:r>
              <a:rPr lang="en-IN" dirty="0" err="1"/>
              <a:t>GridSearchCV</a:t>
            </a:r>
            <a:r>
              <a:rPr lang="en-IN" dirty="0"/>
              <a:t> has given the accuracy of 0.86</a:t>
            </a:r>
          </a:p>
          <a:p>
            <a:endParaRPr lang="en-IN" dirty="0"/>
          </a:p>
          <a:p>
            <a:r>
              <a:rPr lang="en-IN" sz="2000" b="1" dirty="0"/>
              <a:t>Naïve </a:t>
            </a:r>
            <a:r>
              <a:rPr lang="en-IN" sz="2000" b="1" dirty="0" err="1"/>
              <a:t>Baiyes</a:t>
            </a:r>
            <a:r>
              <a:rPr lang="en-IN" dirty="0"/>
              <a:t>: The best possible F1 score was 0.81 and accuracy score is 0.83</a:t>
            </a:r>
          </a:p>
        </p:txBody>
      </p:sp>
    </p:spTree>
    <p:extLst>
      <p:ext uri="{BB962C8B-B14F-4D97-AF65-F5344CB8AC3E}">
        <p14:creationId xmlns:p14="http://schemas.microsoft.com/office/powerpoint/2010/main" val="399440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BC1F3-3E9F-422C-A052-319A7702AA2C}"/>
              </a:ext>
            </a:extLst>
          </p:cNvPr>
          <p:cNvSpPr txBox="1"/>
          <p:nvPr/>
        </p:nvSpPr>
        <p:spPr>
          <a:xfrm>
            <a:off x="154546" y="141668"/>
            <a:ext cx="11887200" cy="8063746"/>
          </a:xfrm>
          <a:prstGeom prst="rect">
            <a:avLst/>
          </a:prstGeom>
          <a:noFill/>
        </p:spPr>
        <p:txBody>
          <a:bodyPr wrap="square" rtlCol="0">
            <a:spAutoFit/>
          </a:bodyPr>
          <a:lstStyle/>
          <a:p>
            <a:r>
              <a:rPr lang="en-IN" dirty="0"/>
              <a:t>Out of all the models that were tested, </a:t>
            </a:r>
            <a:r>
              <a:rPr lang="en-IN" sz="2000" b="1" dirty="0" err="1"/>
              <a:t>XGBoost</a:t>
            </a:r>
            <a:r>
              <a:rPr lang="en-IN" sz="2000" b="1" dirty="0"/>
              <a:t> </a:t>
            </a:r>
            <a:r>
              <a:rPr lang="en-IN" dirty="0"/>
              <a:t>has the best accuracy score of 0.87.</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400" b="1" u="sng" dirty="0"/>
              <a:t>Conclusion</a:t>
            </a:r>
            <a:r>
              <a:rPr lang="en-IN" dirty="0"/>
              <a:t>: The abuse that’s been prevalent on social media has been the prime cause for the depression and suicides. This model is built in order to tackle that problem by detecting the abuse off all comments and alarm the department to take action accordingly.</a:t>
            </a:r>
          </a:p>
          <a:p>
            <a:endParaRPr lang="en-IN" dirty="0"/>
          </a:p>
          <a:p>
            <a:r>
              <a:rPr lang="en-IN" sz="2800" i="1" dirty="0"/>
              <a:t>**The model is ready for the client to use and predict the rating out of their old review texts.** </a:t>
            </a:r>
            <a:r>
              <a:rPr lang="en-IN" sz="2800" dirty="0"/>
              <a:t>The final model is saved in a csv file named ‘test.csv’.</a:t>
            </a:r>
            <a:endParaRPr lang="en-IN" sz="2800" i="1" dirty="0"/>
          </a:p>
          <a:p>
            <a:endParaRPr lang="en-IN" dirty="0"/>
          </a:p>
          <a:p>
            <a:pPr algn="ctr"/>
            <a:r>
              <a:rPr lang="en-IN" sz="4000" b="1" dirty="0"/>
              <a:t>Thank you</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D7297681-78C6-4917-B0BB-ECB61E4BF2D9}"/>
              </a:ext>
            </a:extLst>
          </p:cNvPr>
          <p:cNvPicPr>
            <a:picLocks noChangeAspect="1"/>
          </p:cNvPicPr>
          <p:nvPr/>
        </p:nvPicPr>
        <p:blipFill>
          <a:blip r:embed="rId2"/>
          <a:stretch>
            <a:fillRect/>
          </a:stretch>
        </p:blipFill>
        <p:spPr>
          <a:xfrm>
            <a:off x="496506" y="673458"/>
            <a:ext cx="5054287" cy="2674226"/>
          </a:xfrm>
          <a:prstGeom prst="rect">
            <a:avLst/>
          </a:prstGeom>
        </p:spPr>
      </p:pic>
    </p:spTree>
    <p:extLst>
      <p:ext uri="{BB962C8B-B14F-4D97-AF65-F5344CB8AC3E}">
        <p14:creationId xmlns:p14="http://schemas.microsoft.com/office/powerpoint/2010/main" val="31893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837473B0-CC2E-450A-ABE3-18F120FF3D39}">
                <a1611:picAttrSrcUrl xmlns:a1611="http://schemas.microsoft.com/office/drawing/2016/11/main" r:id="rId4"/>
              </a:ext>
            </a:extLst>
          </a:blip>
          <a:srcRect/>
          <a:stretch>
            <a:fillRect l="-16000" t="-9000" r="-6000" b="-15000"/>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4DE18AF-E649-47BB-ACDB-4F4BE8428F09}"/>
              </a:ext>
            </a:extLst>
          </p:cNvPr>
          <p:cNvSpPr txBox="1"/>
          <p:nvPr/>
        </p:nvSpPr>
        <p:spPr>
          <a:xfrm>
            <a:off x="107324" y="162657"/>
            <a:ext cx="11797048" cy="6532686"/>
          </a:xfrm>
          <a:prstGeom prst="rect">
            <a:avLst/>
          </a:prstGeom>
          <a:noFill/>
        </p:spPr>
        <p:txBody>
          <a:bodyPr wrap="square" rtlCol="0">
            <a:spAutoFit/>
          </a:bodyPr>
          <a:lstStyle/>
          <a:p>
            <a:pPr marL="0" marR="0">
              <a:lnSpc>
                <a:spcPct val="107000"/>
              </a:lnSpc>
              <a:spcBef>
                <a:spcPts val="0"/>
              </a:spcBef>
              <a:spcAft>
                <a:spcPts val="800"/>
              </a:spcAft>
            </a:pPr>
            <a:r>
              <a:rPr lang="en-IN" sz="3200" b="1" u="sng" dirty="0"/>
              <a:t>Problem Statement</a:t>
            </a:r>
            <a:r>
              <a:rPr lang="en-IN" sz="3200" dirty="0"/>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marR="0">
              <a:lnSpc>
                <a:spcPct val="107000"/>
              </a:lnSpc>
              <a:spcBef>
                <a:spcPts val="0"/>
              </a:spcBef>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marL="0" marR="0">
              <a:lnSpc>
                <a:spcPct val="107000"/>
              </a:lnSpc>
              <a:spcBef>
                <a:spcPts val="0"/>
              </a:spcBef>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0" marR="0">
              <a:lnSpc>
                <a:spcPct val="107000"/>
              </a:lnSpc>
              <a:spcBef>
                <a:spcPts val="0"/>
              </a:spcBef>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US" sz="2000" dirty="0">
              <a:solidFill>
                <a:schemeClr val="tx1">
                  <a:alpha val="82000"/>
                </a:schemeClr>
              </a:solidFill>
            </a:endParaRP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1D78F-C307-4874-A2CD-614FF6731D71}"/>
              </a:ext>
            </a:extLst>
          </p:cNvPr>
          <p:cNvSpPr txBox="1"/>
          <p:nvPr/>
        </p:nvSpPr>
        <p:spPr>
          <a:xfrm>
            <a:off x="141668" y="244698"/>
            <a:ext cx="11900078" cy="5570756"/>
          </a:xfrm>
          <a:prstGeom prst="rect">
            <a:avLst/>
          </a:prstGeom>
          <a:noFill/>
        </p:spPr>
        <p:txBody>
          <a:bodyPr wrap="square" rtlCol="0">
            <a:spAutoFit/>
          </a:bodyPr>
          <a:lstStyle/>
          <a:p>
            <a:r>
              <a:rPr lang="en-IN" sz="3200" b="1" dirty="0"/>
              <a:t>1) </a:t>
            </a:r>
            <a:r>
              <a:rPr lang="en-IN" sz="3200" b="1" u="sng" dirty="0"/>
              <a:t>Data Cleaning</a:t>
            </a:r>
            <a:r>
              <a:rPr lang="en-IN" sz="3200" dirty="0"/>
              <a:t>: </a:t>
            </a:r>
            <a:r>
              <a:rPr lang="en-IN" sz="2400" dirty="0"/>
              <a:t>This phase of the project involves the data to undergo stages like getting rid of null values, outliers, extra info (symbols) and make it EDA ready.</a:t>
            </a:r>
          </a:p>
          <a:p>
            <a:endParaRPr lang="en-IN" sz="2400" dirty="0"/>
          </a:p>
          <a:p>
            <a:r>
              <a:rPr lang="en-IN" sz="2400" dirty="0"/>
              <a: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dirty="0"/>
          </a:p>
          <a:p>
            <a:endParaRPr lang="en-IN" dirty="0"/>
          </a:p>
          <a:p>
            <a:endParaRPr lang="en-IN" dirty="0"/>
          </a:p>
          <a:p>
            <a:endParaRPr lang="en-IN" dirty="0"/>
          </a:p>
          <a:p>
            <a:endParaRPr lang="en-IN" dirty="0"/>
          </a:p>
          <a:p>
            <a:r>
              <a:rPr lang="en-IN" dirty="0"/>
              <a:t>From the above snips, it is clear that there are no missing values in both train and test dataset.</a:t>
            </a:r>
          </a:p>
        </p:txBody>
      </p:sp>
      <p:pic>
        <p:nvPicPr>
          <p:cNvPr id="4" name="Picture 3">
            <a:extLst>
              <a:ext uri="{FF2B5EF4-FFF2-40B4-BE49-F238E27FC236}">
                <a16:creationId xmlns:a16="http://schemas.microsoft.com/office/drawing/2014/main" id="{20540639-047E-453C-B1ED-98F88FA1B53E}"/>
              </a:ext>
            </a:extLst>
          </p:cNvPr>
          <p:cNvPicPr>
            <a:picLocks noChangeAspect="1"/>
          </p:cNvPicPr>
          <p:nvPr/>
        </p:nvPicPr>
        <p:blipFill>
          <a:blip r:embed="rId4"/>
          <a:stretch>
            <a:fillRect/>
          </a:stretch>
        </p:blipFill>
        <p:spPr>
          <a:xfrm>
            <a:off x="3453282" y="1430561"/>
            <a:ext cx="3604809" cy="3630836"/>
          </a:xfrm>
          <a:prstGeom prst="rect">
            <a:avLst/>
          </a:prstGeom>
        </p:spPr>
      </p:pic>
    </p:spTree>
    <p:extLst>
      <p:ext uri="{BB962C8B-B14F-4D97-AF65-F5344CB8AC3E}">
        <p14:creationId xmlns:p14="http://schemas.microsoft.com/office/powerpoint/2010/main" val="16046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A3F81-EC32-4384-AD1D-19AFCA88F96D}"/>
              </a:ext>
            </a:extLst>
          </p:cNvPr>
          <p:cNvSpPr txBox="1"/>
          <p:nvPr/>
        </p:nvSpPr>
        <p:spPr>
          <a:xfrm>
            <a:off x="206062" y="167425"/>
            <a:ext cx="11771290" cy="6001643"/>
          </a:xfrm>
          <a:prstGeom prst="rect">
            <a:avLst/>
          </a:prstGeom>
          <a:noFill/>
        </p:spPr>
        <p:txBody>
          <a:bodyPr wrap="square" rtlCol="0">
            <a:spAutoFit/>
          </a:bodyPr>
          <a:lstStyle/>
          <a:p>
            <a:r>
              <a:rPr lang="en-IN" dirty="0"/>
              <a:t> </a:t>
            </a:r>
            <a:r>
              <a:rPr lang="en-IN" sz="3200" dirty="0"/>
              <a:t>2) </a:t>
            </a:r>
            <a:r>
              <a:rPr lang="en-IN" sz="3200" b="1" u="sng" dirty="0"/>
              <a:t>EDA</a:t>
            </a:r>
            <a:r>
              <a:rPr lang="en-IN" sz="3200" dirty="0"/>
              <a:t>: </a:t>
            </a:r>
            <a:r>
              <a:rPr lang="en-IN" sz="2400" dirty="0"/>
              <a:t>This stage involves how the data is explored and analysed to draw better inferences and understand the data better.</a:t>
            </a:r>
          </a:p>
          <a:p>
            <a:endParaRPr lang="en-IN" sz="2400" dirty="0"/>
          </a:p>
          <a:p>
            <a:endParaRPr lang="en-IN" sz="2400" dirty="0"/>
          </a:p>
          <a:p>
            <a:endParaRPr lang="en-IN" sz="2400" dirty="0"/>
          </a:p>
          <a:p>
            <a:endParaRPr lang="en-IN" sz="2400" dirty="0"/>
          </a:p>
          <a:p>
            <a:endParaRPr lang="en-IN" sz="3200" dirty="0"/>
          </a:p>
          <a:p>
            <a:endParaRPr lang="en-IN" sz="3200" dirty="0"/>
          </a:p>
          <a:p>
            <a:endParaRPr lang="en-IN" sz="3200" dirty="0"/>
          </a:p>
          <a:p>
            <a:endParaRPr lang="en-IN" sz="3200" dirty="0"/>
          </a:p>
          <a:p>
            <a:endParaRPr lang="en-IN" sz="3200" dirty="0"/>
          </a:p>
          <a:p>
            <a:endParaRPr lang="en-IN" sz="2400" b="1" u="sng" dirty="0"/>
          </a:p>
          <a:p>
            <a:r>
              <a:rPr lang="en-IN" sz="2400" dirty="0"/>
              <a:t>Above snips shows analysis of the data, the categorical values are binary in nature having 0 or 1. The above right pic shows the unique value count.</a:t>
            </a:r>
            <a:endParaRPr lang="en-IN" sz="2400" b="1" u="sng" dirty="0"/>
          </a:p>
        </p:txBody>
      </p:sp>
      <p:pic>
        <p:nvPicPr>
          <p:cNvPr id="4" name="Picture 3">
            <a:extLst>
              <a:ext uri="{FF2B5EF4-FFF2-40B4-BE49-F238E27FC236}">
                <a16:creationId xmlns:a16="http://schemas.microsoft.com/office/drawing/2014/main" id="{CA6BEEFF-BC6A-426C-8412-D5A98AED52F1}"/>
              </a:ext>
            </a:extLst>
          </p:cNvPr>
          <p:cNvPicPr>
            <a:picLocks noChangeAspect="1"/>
          </p:cNvPicPr>
          <p:nvPr/>
        </p:nvPicPr>
        <p:blipFill>
          <a:blip r:embed="rId2"/>
          <a:stretch>
            <a:fillRect/>
          </a:stretch>
        </p:blipFill>
        <p:spPr>
          <a:xfrm>
            <a:off x="440363" y="1173118"/>
            <a:ext cx="3171825" cy="4048125"/>
          </a:xfrm>
          <a:prstGeom prst="rect">
            <a:avLst/>
          </a:prstGeom>
        </p:spPr>
      </p:pic>
      <p:pic>
        <p:nvPicPr>
          <p:cNvPr id="8" name="Picture 7">
            <a:extLst>
              <a:ext uri="{FF2B5EF4-FFF2-40B4-BE49-F238E27FC236}">
                <a16:creationId xmlns:a16="http://schemas.microsoft.com/office/drawing/2014/main" id="{565F846F-B6DA-4D11-B02B-F65F8F92C38F}"/>
              </a:ext>
            </a:extLst>
          </p:cNvPr>
          <p:cNvPicPr>
            <a:picLocks noChangeAspect="1"/>
          </p:cNvPicPr>
          <p:nvPr/>
        </p:nvPicPr>
        <p:blipFill>
          <a:blip r:embed="rId3"/>
          <a:stretch>
            <a:fillRect/>
          </a:stretch>
        </p:blipFill>
        <p:spPr>
          <a:xfrm>
            <a:off x="6091707" y="1230267"/>
            <a:ext cx="4762500" cy="3933825"/>
          </a:xfrm>
          <a:prstGeom prst="rect">
            <a:avLst/>
          </a:prstGeom>
        </p:spPr>
      </p:pic>
    </p:spTree>
    <p:extLst>
      <p:ext uri="{BB962C8B-B14F-4D97-AF65-F5344CB8AC3E}">
        <p14:creationId xmlns:p14="http://schemas.microsoft.com/office/powerpoint/2010/main" val="385669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C31F0-3EC2-495D-9680-6CDD96CAC295}"/>
              </a:ext>
            </a:extLst>
          </p:cNvPr>
          <p:cNvSpPr txBox="1"/>
          <p:nvPr/>
        </p:nvSpPr>
        <p:spPr>
          <a:xfrm>
            <a:off x="103031" y="206062"/>
            <a:ext cx="11990231" cy="5878532"/>
          </a:xfrm>
          <a:prstGeom prst="rect">
            <a:avLst/>
          </a:prstGeom>
          <a:noFill/>
        </p:spPr>
        <p:txBody>
          <a:bodyPr wrap="square" rtlCol="0">
            <a:spAutoFit/>
          </a:bodyPr>
          <a:lstStyle/>
          <a:p>
            <a:r>
              <a:rPr lang="en-IN" sz="3200" b="1" dirty="0"/>
              <a:t>3) </a:t>
            </a:r>
            <a:r>
              <a:rPr lang="en-IN" sz="3200" b="1" u="sng" dirty="0"/>
              <a:t>Visualization</a:t>
            </a:r>
            <a:r>
              <a:rPr lang="en-IN" sz="3200" b="1" dirty="0"/>
              <a:t>: </a:t>
            </a:r>
            <a:r>
              <a:rPr lang="en-IN" sz="2400" dirty="0"/>
              <a:t>The data is now ready with no missing values or other extra factors. We can plot the data to draw better inferences out of those and understand how the features are playing its role.</a:t>
            </a:r>
          </a:p>
          <a:p>
            <a:r>
              <a:rPr lang="en-IN" sz="2400" b="1" dirty="0"/>
              <a:t>	</a:t>
            </a:r>
            <a:r>
              <a:rPr lang="en-IN" sz="2400" b="1" dirty="0" err="1"/>
              <a:t>i</a:t>
            </a:r>
            <a:r>
              <a:rPr lang="en-IN" sz="2400" b="1" dirty="0"/>
              <a:t>) </a:t>
            </a:r>
            <a:r>
              <a:rPr lang="en-IN" sz="2400" b="1" u="sng" dirty="0" err="1"/>
              <a:t>Countplot</a:t>
            </a:r>
            <a:r>
              <a:rPr lang="en-IN" sz="2400" b="1" u="sng" dirty="0"/>
              <a:t>:</a:t>
            </a:r>
          </a:p>
          <a:p>
            <a:endParaRPr lang="en-IN" sz="2400" b="1" dirty="0"/>
          </a:p>
          <a:p>
            <a:endParaRPr lang="en-IN" sz="3200" b="1" dirty="0"/>
          </a:p>
          <a:p>
            <a:endParaRPr lang="en-IN" sz="3200" b="1" dirty="0"/>
          </a:p>
          <a:p>
            <a:endParaRPr lang="en-IN" sz="3200" b="1" dirty="0"/>
          </a:p>
          <a:p>
            <a:endParaRPr lang="en-IN" sz="3200" b="1" dirty="0"/>
          </a:p>
          <a:p>
            <a:r>
              <a:rPr lang="en-IN" sz="3200" b="1" dirty="0"/>
              <a:t>	</a:t>
            </a:r>
            <a:r>
              <a:rPr lang="en-IN" sz="3200" dirty="0"/>
              <a:t>					</a:t>
            </a:r>
            <a:endParaRPr lang="en-IN" sz="2400" dirty="0">
              <a:sym typeface="Wingdings" panose="05000000000000000000" pitchFamily="2" charset="2"/>
            </a:endParaRPr>
          </a:p>
          <a:p>
            <a:r>
              <a:rPr lang="en-IN" sz="3200" b="1" dirty="0"/>
              <a:t>	</a:t>
            </a:r>
          </a:p>
          <a:p>
            <a:r>
              <a:rPr lang="en-IN" sz="3200" b="1" dirty="0"/>
              <a:t>	</a:t>
            </a:r>
            <a:r>
              <a:rPr lang="en-IN" sz="2400" dirty="0"/>
              <a:t>The unique value count of features are represented in </a:t>
            </a:r>
            <a:r>
              <a:rPr lang="en-IN" sz="2400" dirty="0" err="1"/>
              <a:t>countplot</a:t>
            </a:r>
            <a:r>
              <a:rPr lang="en-IN" sz="2400" dirty="0"/>
              <a:t>. It helps to 		understand the data distribution better.</a:t>
            </a:r>
          </a:p>
        </p:txBody>
      </p:sp>
      <p:pic>
        <p:nvPicPr>
          <p:cNvPr id="4" name="Picture 3">
            <a:extLst>
              <a:ext uri="{FF2B5EF4-FFF2-40B4-BE49-F238E27FC236}">
                <a16:creationId xmlns:a16="http://schemas.microsoft.com/office/drawing/2014/main" id="{8FB10030-3B56-4B8B-86A9-ECAFC3C60865}"/>
              </a:ext>
            </a:extLst>
          </p:cNvPr>
          <p:cNvPicPr/>
          <p:nvPr/>
        </p:nvPicPr>
        <p:blipFill>
          <a:blip r:embed="rId2"/>
          <a:stretch>
            <a:fillRect/>
          </a:stretch>
        </p:blipFill>
        <p:spPr>
          <a:xfrm>
            <a:off x="1042115" y="2065382"/>
            <a:ext cx="4724400" cy="3190875"/>
          </a:xfrm>
          <a:prstGeom prst="rect">
            <a:avLst/>
          </a:prstGeom>
        </p:spPr>
      </p:pic>
    </p:spTree>
    <p:extLst>
      <p:ext uri="{BB962C8B-B14F-4D97-AF65-F5344CB8AC3E}">
        <p14:creationId xmlns:p14="http://schemas.microsoft.com/office/powerpoint/2010/main" val="31078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C9F61-4279-4768-82A2-DDF319EC0B86}"/>
              </a:ext>
            </a:extLst>
          </p:cNvPr>
          <p:cNvSpPr txBox="1"/>
          <p:nvPr/>
        </p:nvSpPr>
        <p:spPr>
          <a:xfrm>
            <a:off x="90152" y="141668"/>
            <a:ext cx="6478073" cy="7109639"/>
          </a:xfrm>
          <a:prstGeom prst="rect">
            <a:avLst/>
          </a:prstGeom>
          <a:noFill/>
        </p:spPr>
        <p:txBody>
          <a:bodyPr wrap="square" rtlCol="0">
            <a:spAutoFit/>
          </a:bodyPr>
          <a:lstStyle/>
          <a:p>
            <a:r>
              <a:rPr lang="en-IN" sz="2800" b="1" dirty="0">
                <a:solidFill>
                  <a:srgbClr val="000000"/>
                </a:solidFill>
                <a:effectLst/>
                <a:latin typeface="Helvetica" panose="020B0604020202020204" pitchFamily="34" charset="0"/>
                <a:ea typeface="Times New Roman" panose="02020603050405020304" pitchFamily="18" charset="0"/>
              </a:rPr>
              <a:t>Analyse the no. of comments having lengths varying from 0 to 1200:</a:t>
            </a:r>
            <a:endParaRPr lang="en-IN" sz="2800" dirty="0"/>
          </a:p>
          <a:p>
            <a:endParaRPr lang="en-IN" sz="2400" dirty="0"/>
          </a:p>
          <a:p>
            <a:endParaRPr lang="en-IN" sz="2400" dirty="0"/>
          </a:p>
          <a:p>
            <a:r>
              <a:rPr lang="en-IN" sz="2400" dirty="0"/>
              <a:t>The plot shows length of comments in counter proportional with the </a:t>
            </a:r>
            <a:r>
              <a:rPr lang="en-IN" sz="2400" dirty="0" err="1"/>
              <a:t>no.of</a:t>
            </a:r>
            <a:r>
              <a:rPr lang="en-IN" sz="2400" dirty="0"/>
              <a:t> comments.</a:t>
            </a:r>
          </a:p>
          <a:p>
            <a:endParaRPr lang="en-IN" sz="2400" dirty="0"/>
          </a:p>
          <a:p>
            <a:r>
              <a:rPr lang="en-IN" sz="2400" dirty="0"/>
              <a:t>The length of comments reaching nearly 1200 words, it becomes tougher for the model to process and build. Thus, the plot representation helps to omit those comments which are more than 400 words.</a:t>
            </a:r>
          </a:p>
          <a:p>
            <a:endParaRPr lang="en-IN" sz="2400" dirty="0"/>
          </a:p>
          <a:p>
            <a:endParaRPr lang="en-IN" sz="2400" dirty="0"/>
          </a:p>
          <a:p>
            <a:endParaRPr lang="en-IN" sz="2400" dirty="0"/>
          </a:p>
          <a:p>
            <a:endParaRPr lang="en-IN" sz="2400" b="1" dirty="0">
              <a:sym typeface="Wingdings" panose="05000000000000000000" pitchFamily="2" charset="2"/>
            </a:endParaRPr>
          </a:p>
          <a:p>
            <a:endParaRPr lang="en-IN" sz="3200" b="1" dirty="0"/>
          </a:p>
          <a:p>
            <a:endParaRPr lang="en-IN" sz="3200" b="1" dirty="0"/>
          </a:p>
        </p:txBody>
      </p:sp>
      <p:pic>
        <p:nvPicPr>
          <p:cNvPr id="7" name="Picture 6">
            <a:extLst>
              <a:ext uri="{FF2B5EF4-FFF2-40B4-BE49-F238E27FC236}">
                <a16:creationId xmlns:a16="http://schemas.microsoft.com/office/drawing/2014/main" id="{5D88B4A9-8C36-4EF1-9D9E-BF59DDCEAA60}"/>
              </a:ext>
            </a:extLst>
          </p:cNvPr>
          <p:cNvPicPr/>
          <p:nvPr/>
        </p:nvPicPr>
        <p:blipFill>
          <a:blip r:embed="rId2"/>
          <a:stretch>
            <a:fillRect/>
          </a:stretch>
        </p:blipFill>
        <p:spPr>
          <a:xfrm>
            <a:off x="6786495" y="1223559"/>
            <a:ext cx="5177978" cy="3799202"/>
          </a:xfrm>
          <a:prstGeom prst="rect">
            <a:avLst/>
          </a:prstGeom>
        </p:spPr>
      </p:pic>
    </p:spTree>
    <p:extLst>
      <p:ext uri="{BB962C8B-B14F-4D97-AF65-F5344CB8AC3E}">
        <p14:creationId xmlns:p14="http://schemas.microsoft.com/office/powerpoint/2010/main" val="227763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F6188-B957-4E4F-A204-1EF5C39CFF49}"/>
              </a:ext>
            </a:extLst>
          </p:cNvPr>
          <p:cNvSpPr txBox="1"/>
          <p:nvPr/>
        </p:nvSpPr>
        <p:spPr>
          <a:xfrm>
            <a:off x="150253" y="141667"/>
            <a:ext cx="11891493" cy="6924973"/>
          </a:xfrm>
          <a:prstGeom prst="rect">
            <a:avLst/>
          </a:prstGeom>
          <a:noFill/>
        </p:spPr>
        <p:txBody>
          <a:bodyPr wrap="square" rtlCol="0">
            <a:spAutoFit/>
          </a:bodyPr>
          <a:lstStyle/>
          <a:p>
            <a:r>
              <a:rPr lang="en-IN" sz="3200" b="1" u="sng" dirty="0">
                <a:solidFill>
                  <a:srgbClr val="000000"/>
                </a:solidFill>
                <a:effectLst/>
                <a:latin typeface="Calibri" panose="020F0502020204030204" pitchFamily="34" charset="0"/>
                <a:ea typeface="Times New Roman" panose="02020603050405020304" pitchFamily="18" charset="0"/>
              </a:rPr>
              <a:t>Features classification depending on their lengths</a:t>
            </a:r>
            <a:r>
              <a:rPr lang="en-IN" sz="3200" dirty="0"/>
              <a:t>: </a:t>
            </a:r>
          </a:p>
          <a:p>
            <a:r>
              <a:rPr lang="en-IN" sz="2400" dirty="0">
                <a:solidFill>
                  <a:srgbClr val="000000"/>
                </a:solidFill>
                <a:effectLst/>
                <a:latin typeface="Calibri" panose="020F0502020204030204" pitchFamily="34" charset="0"/>
                <a:ea typeface="Times New Roman" panose="02020603050405020304" pitchFamily="18" charset="0"/>
              </a:rPr>
              <a:t>The plot has the </a:t>
            </a:r>
            <a:r>
              <a:rPr lang="en-IN" sz="2400" dirty="0" err="1">
                <a:solidFill>
                  <a:srgbClr val="000000"/>
                </a:solidFill>
                <a:effectLst/>
                <a:latin typeface="Calibri" panose="020F0502020204030204" pitchFamily="34" charset="0"/>
                <a:ea typeface="Times New Roman" panose="02020603050405020304" pitchFamily="18" charset="0"/>
              </a:rPr>
              <a:t>countplot</a:t>
            </a:r>
            <a:r>
              <a:rPr lang="en-IN" sz="2400" dirty="0">
                <a:solidFill>
                  <a:srgbClr val="000000"/>
                </a:solidFill>
                <a:effectLst/>
                <a:latin typeface="Calibri" panose="020F0502020204030204" pitchFamily="34" charset="0"/>
                <a:ea typeface="Times New Roman" panose="02020603050405020304" pitchFamily="18" charset="0"/>
              </a:rPr>
              <a:t> in varied </a:t>
            </a:r>
            <a:r>
              <a:rPr lang="en-IN" sz="2400" dirty="0" err="1">
                <a:solidFill>
                  <a:srgbClr val="000000"/>
                </a:solidFill>
                <a:effectLst/>
                <a:latin typeface="Calibri" panose="020F0502020204030204" pitchFamily="34" charset="0"/>
                <a:ea typeface="Times New Roman" panose="02020603050405020304" pitchFamily="18" charset="0"/>
              </a:rPr>
              <a:t>color</a:t>
            </a:r>
            <a:r>
              <a:rPr lang="en-IN" sz="2400" dirty="0">
                <a:solidFill>
                  <a:srgbClr val="000000"/>
                </a:solidFill>
                <a:effectLst/>
                <a:latin typeface="Calibri" panose="020F0502020204030204" pitchFamily="34" charset="0"/>
                <a:ea typeface="Times New Roman" panose="02020603050405020304" pitchFamily="18" charset="0"/>
              </a:rPr>
              <a:t> showing each feature and its count in the data. With the help of this plot, it becomes easy to understand which features are more dominant</a:t>
            </a:r>
            <a:r>
              <a:rPr lang="en-IN" sz="2800" dirty="0">
                <a:solidFill>
                  <a:srgbClr val="000000"/>
                </a:solidFill>
                <a:effectLst/>
                <a:latin typeface="Calibri" panose="020F0502020204030204" pitchFamily="34" charset="0"/>
                <a:ea typeface="Times New Roman" panose="02020603050405020304" pitchFamily="18" charset="0"/>
              </a:rPr>
              <a:t>.</a:t>
            </a:r>
            <a:endParaRPr lang="en-IN" sz="2800" dirty="0"/>
          </a:p>
          <a:p>
            <a:endParaRPr lang="en-IN" sz="2400" dirty="0"/>
          </a:p>
          <a:p>
            <a:endParaRPr lang="en-IN" sz="3200" dirty="0"/>
          </a:p>
          <a:p>
            <a:endParaRPr lang="en-IN" sz="3200" dirty="0"/>
          </a:p>
          <a:p>
            <a:endParaRPr lang="en-IN" sz="3200" b="1" dirty="0"/>
          </a:p>
          <a:p>
            <a:endParaRPr lang="en-IN" sz="3200" b="1" dirty="0"/>
          </a:p>
          <a:p>
            <a:endParaRPr lang="en-IN" sz="3200" b="1" dirty="0"/>
          </a:p>
          <a:p>
            <a:r>
              <a:rPr lang="en-IN" sz="2400" dirty="0"/>
              <a:t>The plots include: </a:t>
            </a:r>
            <a:r>
              <a:rPr lang="en-IN" sz="2400" u="sng" dirty="0"/>
              <a:t>Length of comments</a:t>
            </a:r>
            <a:r>
              <a:rPr lang="en-IN" sz="2400" dirty="0"/>
              <a:t>, </a:t>
            </a:r>
            <a:r>
              <a:rPr lang="en-IN" sz="2400" u="sng" dirty="0" err="1"/>
              <a:t>No.of</a:t>
            </a:r>
            <a:r>
              <a:rPr lang="en-IN" sz="2400" u="sng" dirty="0"/>
              <a:t> comments</a:t>
            </a:r>
            <a:r>
              <a:rPr lang="en-IN" sz="2400" dirty="0"/>
              <a:t>.</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The count of 'malignant' is high in every length of respective comment followed 'rude' and 'abuse'.</a:t>
            </a:r>
          </a:p>
          <a:p>
            <a:pPr algn="l"/>
            <a:r>
              <a:rPr lang="en-US" sz="2400" b="0" i="0" dirty="0">
                <a:solidFill>
                  <a:srgbClr val="000000"/>
                </a:solidFill>
                <a:effectLst/>
                <a:latin typeface="Helvetica Neue"/>
              </a:rPr>
              <a:t>Malignant and rude, abuse seems to be in correlation with each other.</a:t>
            </a:r>
          </a:p>
          <a:p>
            <a:endParaRPr lang="en-IN" sz="2400" dirty="0"/>
          </a:p>
          <a:p>
            <a:endParaRPr lang="en-IN" sz="3200" b="1" dirty="0"/>
          </a:p>
        </p:txBody>
      </p:sp>
      <p:pic>
        <p:nvPicPr>
          <p:cNvPr id="5" name="Picture 4">
            <a:extLst>
              <a:ext uri="{FF2B5EF4-FFF2-40B4-BE49-F238E27FC236}">
                <a16:creationId xmlns:a16="http://schemas.microsoft.com/office/drawing/2014/main" id="{A60ADB26-85CF-4AED-AA4D-A379B84A8A49}"/>
              </a:ext>
            </a:extLst>
          </p:cNvPr>
          <p:cNvPicPr>
            <a:picLocks noChangeAspect="1"/>
          </p:cNvPicPr>
          <p:nvPr/>
        </p:nvPicPr>
        <p:blipFill>
          <a:blip r:embed="rId2"/>
          <a:stretch>
            <a:fillRect/>
          </a:stretch>
        </p:blipFill>
        <p:spPr>
          <a:xfrm>
            <a:off x="2934100" y="1479260"/>
            <a:ext cx="5256863" cy="2848300"/>
          </a:xfrm>
          <a:prstGeom prst="rect">
            <a:avLst/>
          </a:prstGeom>
        </p:spPr>
      </p:pic>
    </p:spTree>
    <p:extLst>
      <p:ext uri="{BB962C8B-B14F-4D97-AF65-F5344CB8AC3E}">
        <p14:creationId xmlns:p14="http://schemas.microsoft.com/office/powerpoint/2010/main" val="364882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2EC1F-5009-4D7E-A7E4-590E8DB8A01A}"/>
              </a:ext>
            </a:extLst>
          </p:cNvPr>
          <p:cNvSpPr txBox="1"/>
          <p:nvPr/>
        </p:nvSpPr>
        <p:spPr>
          <a:xfrm>
            <a:off x="120203" y="128788"/>
            <a:ext cx="11951594" cy="6308202"/>
          </a:xfrm>
          <a:prstGeom prst="rect">
            <a:avLst/>
          </a:prstGeom>
          <a:noFill/>
        </p:spPr>
        <p:txBody>
          <a:bodyPr wrap="square" rtlCol="0">
            <a:spAutoFit/>
          </a:bodyPr>
          <a:lstStyle/>
          <a:p>
            <a:pPr marR="0" lvl="0">
              <a:lnSpc>
                <a:spcPct val="107000"/>
              </a:lnSpc>
              <a:spcBef>
                <a:spcPts val="1200"/>
              </a:spcBef>
              <a:spcAft>
                <a:spcPts val="0"/>
              </a:spcAft>
            </a:pPr>
            <a:r>
              <a:rPr lang="en-IN" sz="3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WordCloud</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representation of the most used words in the data can be shown in a single picture. Bigger the words are, bigger are their usage in the data</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2400" b="1" dirty="0"/>
          </a:p>
          <a:p>
            <a:endParaRPr lang="en-IN" sz="3200" b="1" dirty="0"/>
          </a:p>
        </p:txBody>
      </p:sp>
      <p:pic>
        <p:nvPicPr>
          <p:cNvPr id="6" name="Picture 5">
            <a:extLst>
              <a:ext uri="{FF2B5EF4-FFF2-40B4-BE49-F238E27FC236}">
                <a16:creationId xmlns:a16="http://schemas.microsoft.com/office/drawing/2014/main" id="{1607106E-20B9-4463-B75A-B15D98D9413A}"/>
              </a:ext>
            </a:extLst>
          </p:cNvPr>
          <p:cNvPicPr/>
          <p:nvPr/>
        </p:nvPicPr>
        <p:blipFill>
          <a:blip r:embed="rId2"/>
          <a:stretch>
            <a:fillRect/>
          </a:stretch>
        </p:blipFill>
        <p:spPr>
          <a:xfrm>
            <a:off x="1708598" y="1260905"/>
            <a:ext cx="7164946" cy="4792165"/>
          </a:xfrm>
          <a:prstGeom prst="rect">
            <a:avLst/>
          </a:prstGeom>
        </p:spPr>
      </p:pic>
    </p:spTree>
    <p:extLst>
      <p:ext uri="{BB962C8B-B14F-4D97-AF65-F5344CB8AC3E}">
        <p14:creationId xmlns:p14="http://schemas.microsoft.com/office/powerpoint/2010/main" val="46374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1C6E87-73B5-4E3D-B97A-CE6B9CBF6200}"/>
              </a:ext>
            </a:extLst>
          </p:cNvPr>
          <p:cNvSpPr/>
          <p:nvPr/>
        </p:nvSpPr>
        <p:spPr>
          <a:xfrm>
            <a:off x="90152" y="115910"/>
            <a:ext cx="11900079" cy="6130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76597296-FD84-4244-A876-5FEB282913FB}"/>
              </a:ext>
            </a:extLst>
          </p:cNvPr>
          <p:cNvSpPr txBox="1"/>
          <p:nvPr/>
        </p:nvSpPr>
        <p:spPr>
          <a:xfrm>
            <a:off x="90152" y="231820"/>
            <a:ext cx="11900079" cy="6432530"/>
          </a:xfrm>
          <a:prstGeom prst="rect">
            <a:avLst/>
          </a:prstGeom>
          <a:noFill/>
        </p:spPr>
        <p:txBody>
          <a:bodyPr wrap="square" rtlCol="0">
            <a:spAutoFit/>
          </a:bodyPr>
          <a:lstStyle/>
          <a:p>
            <a:r>
              <a:rPr lang="en-IN" sz="3200" b="1" dirty="0"/>
              <a:t>Pie Diagram: </a:t>
            </a:r>
            <a:r>
              <a:rPr lang="en-IN" sz="2800" dirty="0">
                <a:solidFill>
                  <a:srgbClr val="000000"/>
                </a:solidFill>
                <a:effectLst/>
                <a:latin typeface="Calibri" panose="020F0502020204030204" pitchFamily="34" charset="0"/>
                <a:ea typeface="Times New Roman" panose="02020603050405020304" pitchFamily="18" charset="0"/>
              </a:rPr>
              <a:t>The wheel or sphere shows the distribution clearly to understand how much the data is spread features wise.</a:t>
            </a: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r>
              <a:rPr lang="en-US" sz="2400" b="0" i="0" dirty="0">
                <a:solidFill>
                  <a:srgbClr val="000000"/>
                </a:solidFill>
                <a:effectLst/>
                <a:latin typeface="Helvetica Neue"/>
              </a:rPr>
              <a:t>Malignant, rude and abuse labels are seen to be more.</a:t>
            </a:r>
            <a:endParaRPr lang="en-IN" sz="2400" dirty="0">
              <a:solidFill>
                <a:srgbClr val="000000"/>
              </a:solidFill>
              <a:latin typeface="Calibri" panose="020F0502020204030204" pitchFamily="34" charset="0"/>
            </a:endParaRPr>
          </a:p>
          <a:p>
            <a:endParaRPr lang="en-IN" sz="2800" dirty="0">
              <a:solidFill>
                <a:srgbClr val="000000"/>
              </a:solidFill>
              <a:latin typeface="Calibri" panose="020F0502020204030204" pitchFamily="34" charset="0"/>
            </a:endParaRPr>
          </a:p>
          <a:p>
            <a:r>
              <a:rPr lang="en-IN" sz="2400" dirty="0">
                <a:solidFill>
                  <a:srgbClr val="000000"/>
                </a:solidFill>
                <a:latin typeface="Calibri" panose="020F0502020204030204" pitchFamily="34" charset="0"/>
              </a:rPr>
              <a:t>The correlation among the above three features is high, it was clear in heatmap of </a:t>
            </a:r>
            <a:r>
              <a:rPr lang="en-IN" sz="2400" dirty="0" err="1">
                <a:solidFill>
                  <a:srgbClr val="000000"/>
                </a:solidFill>
                <a:latin typeface="Calibri" panose="020F0502020204030204" pitchFamily="34" charset="0"/>
              </a:rPr>
              <a:t>correlaton</a:t>
            </a:r>
            <a:r>
              <a:rPr lang="en-IN" sz="2400" dirty="0">
                <a:solidFill>
                  <a:srgbClr val="000000"/>
                </a:solidFill>
                <a:latin typeface="Calibri" panose="020F0502020204030204" pitchFamily="34" charset="0"/>
              </a:rPr>
              <a:t> as well. </a:t>
            </a:r>
          </a:p>
          <a:p>
            <a:endParaRPr lang="en-IN" sz="2800" dirty="0"/>
          </a:p>
        </p:txBody>
      </p:sp>
      <p:pic>
        <p:nvPicPr>
          <p:cNvPr id="9" name="Picture 8">
            <a:extLst>
              <a:ext uri="{FF2B5EF4-FFF2-40B4-BE49-F238E27FC236}">
                <a16:creationId xmlns:a16="http://schemas.microsoft.com/office/drawing/2014/main" id="{C0E562A7-7757-42CF-891D-12F03420D183}"/>
              </a:ext>
            </a:extLst>
          </p:cNvPr>
          <p:cNvPicPr>
            <a:picLocks noChangeAspect="1"/>
          </p:cNvPicPr>
          <p:nvPr/>
        </p:nvPicPr>
        <p:blipFill>
          <a:blip r:embed="rId2"/>
          <a:stretch>
            <a:fillRect/>
          </a:stretch>
        </p:blipFill>
        <p:spPr>
          <a:xfrm>
            <a:off x="1759911" y="1415781"/>
            <a:ext cx="6419083" cy="3277607"/>
          </a:xfrm>
          <a:prstGeom prst="rect">
            <a:avLst/>
          </a:prstGeom>
        </p:spPr>
      </p:pic>
    </p:spTree>
    <p:extLst>
      <p:ext uri="{BB962C8B-B14F-4D97-AF65-F5344CB8AC3E}">
        <p14:creationId xmlns:p14="http://schemas.microsoft.com/office/powerpoint/2010/main" val="36376193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{4737F476-8D3A-4490-A8F7-8D46DD04A9DF}tf22712842_win32</Template>
  <TotalTime>668</TotalTime>
  <Words>1222</Words>
  <Application>Microsoft Office PowerPoint</Application>
  <PresentationFormat>Widescreen</PresentationFormat>
  <Paragraphs>215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Franklin Gothic Book</vt:lpstr>
      <vt:lpstr>Helvetica</vt:lpstr>
      <vt:lpstr>Helvetica Neue</vt:lpstr>
      <vt:lpstr>1_RetrospectVTI</vt:lpstr>
      <vt:lpstr>Malignant Comments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Rahul Ramanujam</dc:creator>
  <cp:lastModifiedBy>Rahul Ramanujam</cp:lastModifiedBy>
  <cp:revision>4</cp:revision>
  <dcterms:created xsi:type="dcterms:W3CDTF">2021-08-12T10:45:53Z</dcterms:created>
  <dcterms:modified xsi:type="dcterms:W3CDTF">2021-09-09T16:32:16Z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