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8/12/2021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8/12/2021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8/12/2021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8/12/2021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8/12/2021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8/12/2021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8/12/2021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8/12/2021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8/12/2021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8/12/2021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7.xml"/><Relationship Id="rId1" Type="http://schemas.openxmlformats.org/officeDocument/2006/relationships/themeOverride" Target="../theme/themeOverride2.xml"/><Relationship Id="rId4" Type="http://schemas.openxmlformats.org/officeDocument/2006/relationships/hyperlink" Target="http://www.thebluediamondgallery.com/tablet/c/credit-rating.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nlp-techniques.org/nlp-health-and-resilience/" TargetMode="External"/><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Ratings Prediction Project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K. Rahul Ramanujam</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28E1B0-1985-40D3-98D4-4A03880D1DE8}"/>
              </a:ext>
            </a:extLst>
          </p:cNvPr>
          <p:cNvSpPr txBox="1"/>
          <p:nvPr/>
        </p:nvSpPr>
        <p:spPr>
          <a:xfrm>
            <a:off x="201769" y="206061"/>
            <a:ext cx="11990231" cy="6463308"/>
          </a:xfrm>
          <a:prstGeom prst="rect">
            <a:avLst/>
          </a:prstGeom>
          <a:noFill/>
        </p:spPr>
        <p:txBody>
          <a:bodyPr wrap="square" rtlCol="0">
            <a:spAutoFit/>
          </a:bodyPr>
          <a:lstStyle/>
          <a:p>
            <a:pPr marL="285750" indent="-285750">
              <a:buFont typeface="Wingdings" panose="05000000000000000000" pitchFamily="2" charset="2"/>
              <a:buChar char="à"/>
            </a:pPr>
            <a:r>
              <a:rPr lang="en-IN" dirty="0">
                <a:sym typeface="Wingdings" panose="05000000000000000000" pitchFamily="2" charset="2"/>
              </a:rPr>
              <a:t>The column ‘review’ is dropped from the data.</a:t>
            </a:r>
          </a:p>
          <a:p>
            <a:pPr marL="285750" indent="-285750">
              <a:buFont typeface="Wingdings" panose="05000000000000000000" pitchFamily="2" charset="2"/>
              <a:buChar char="à"/>
            </a:pPr>
            <a:endParaRPr lang="en-IN" dirty="0">
              <a:sym typeface="Wingdings" panose="05000000000000000000" pitchFamily="2" charset="2"/>
            </a:endParaRPr>
          </a:p>
          <a:p>
            <a:pPr marL="285750" indent="-285750">
              <a:buFont typeface="Wingdings" panose="05000000000000000000" pitchFamily="2" charset="2"/>
              <a:buChar char="à"/>
            </a:pPr>
            <a:r>
              <a:rPr lang="en-IN" dirty="0">
                <a:sym typeface="Wingdings" panose="05000000000000000000" pitchFamily="2" charset="2"/>
              </a:rPr>
              <a:t>‘ratings’ column has imbalanced data which might affect the model in the long run.</a:t>
            </a:r>
          </a:p>
          <a:p>
            <a:r>
              <a:rPr lang="en-IN" dirty="0">
                <a:sym typeface="Wingdings" panose="05000000000000000000" pitchFamily="2" charset="2"/>
              </a:rPr>
              <a:t>	</a:t>
            </a:r>
          </a:p>
          <a:p>
            <a:r>
              <a:rPr lang="en-IN" dirty="0">
                <a:sym typeface="Wingdings" panose="05000000000000000000" pitchFamily="2" charset="2"/>
              </a:rPr>
              <a:t>				  The data is reduced to sentiments like:</a:t>
            </a:r>
          </a:p>
          <a:p>
            <a:endParaRPr lang="en-IN" dirty="0">
              <a:sym typeface="Wingdings" panose="05000000000000000000" pitchFamily="2" charset="2"/>
            </a:endParaRPr>
          </a:p>
          <a:p>
            <a:endParaRPr lang="en-IN" dirty="0">
              <a:sym typeface="Wingdings" panose="05000000000000000000" pitchFamily="2" charset="2"/>
            </a:endParaRPr>
          </a:p>
          <a:p>
            <a:endParaRPr lang="en-IN" dirty="0">
              <a:sym typeface="Wingdings" panose="05000000000000000000" pitchFamily="2" charset="2"/>
            </a:endParaRPr>
          </a:p>
          <a:p>
            <a:endParaRPr lang="en-IN" dirty="0">
              <a:sym typeface="Wingdings" panose="05000000000000000000" pitchFamily="2" charset="2"/>
            </a:endParaRPr>
          </a:p>
          <a:p>
            <a:endParaRPr lang="en-IN" dirty="0">
              <a:sym typeface="Wingdings" panose="05000000000000000000" pitchFamily="2" charset="2"/>
            </a:endParaRPr>
          </a:p>
          <a:p>
            <a:endParaRPr lang="en-IN" dirty="0">
              <a:sym typeface="Wingdings" panose="05000000000000000000" pitchFamily="2" charset="2"/>
            </a:endParaRPr>
          </a:p>
          <a:p>
            <a:endParaRPr lang="en-IN" dirty="0">
              <a:sym typeface="Wingdings" panose="05000000000000000000" pitchFamily="2" charset="2"/>
            </a:endParaRPr>
          </a:p>
          <a:p>
            <a:endParaRPr lang="en-IN" dirty="0">
              <a:sym typeface="Wingdings" panose="05000000000000000000" pitchFamily="2" charset="2"/>
            </a:endParaRPr>
          </a:p>
          <a:p>
            <a:pPr marL="285750" indent="-285750">
              <a:buFont typeface="Wingdings" panose="05000000000000000000" pitchFamily="2" charset="2"/>
              <a:buChar char="à"/>
            </a:pPr>
            <a:r>
              <a:rPr lang="en-IN" dirty="0">
                <a:sym typeface="Wingdings" panose="05000000000000000000" pitchFamily="2" charset="2"/>
              </a:rPr>
              <a:t>Data is split into X and Y, then X data is vectorized with help of </a:t>
            </a:r>
            <a:r>
              <a:rPr lang="en-IN" dirty="0" err="1">
                <a:sym typeface="Wingdings" panose="05000000000000000000" pitchFamily="2" charset="2"/>
              </a:rPr>
              <a:t>CountVectorizer</a:t>
            </a:r>
            <a:r>
              <a:rPr lang="en-IN" dirty="0">
                <a:sym typeface="Wingdings" panose="05000000000000000000" pitchFamily="2" charset="2"/>
              </a:rPr>
              <a:t> and </a:t>
            </a:r>
            <a:r>
              <a:rPr lang="en-IN" dirty="0" err="1">
                <a:sym typeface="Wingdings" panose="05000000000000000000" pitchFamily="2" charset="2"/>
              </a:rPr>
              <a:t>TfIdf</a:t>
            </a:r>
            <a:r>
              <a:rPr lang="en-IN" dirty="0">
                <a:sym typeface="Wingdings" panose="05000000000000000000" pitchFamily="2" charset="2"/>
              </a:rPr>
              <a:t> transformer:</a:t>
            </a:r>
          </a:p>
          <a:p>
            <a:endParaRPr lang="en-IN" dirty="0">
              <a:sym typeface="Wingdings" panose="05000000000000000000" pitchFamily="2" charset="2"/>
            </a:endParaRPr>
          </a:p>
          <a:p>
            <a:endParaRPr lang="en-IN" dirty="0">
              <a:sym typeface="Wingdings" panose="05000000000000000000" pitchFamily="2" charset="2"/>
            </a:endParaRPr>
          </a:p>
          <a:p>
            <a:r>
              <a:rPr lang="en-IN" dirty="0">
                <a:sym typeface="Wingdings" panose="05000000000000000000" pitchFamily="2" charset="2"/>
              </a:rPr>
              <a:t>								</a:t>
            </a:r>
          </a:p>
          <a:p>
            <a:endParaRPr lang="en-IN" dirty="0">
              <a:sym typeface="Wingdings" panose="05000000000000000000" pitchFamily="2" charset="2"/>
            </a:endParaRPr>
          </a:p>
          <a:p>
            <a:endParaRPr lang="en-IN" dirty="0">
              <a:sym typeface="Wingdings" panose="05000000000000000000" pitchFamily="2" charset="2"/>
            </a:endParaRPr>
          </a:p>
          <a:p>
            <a:endParaRPr lang="en-IN" dirty="0">
              <a:sym typeface="Wingdings" panose="05000000000000000000" pitchFamily="2" charset="2"/>
            </a:endParaRPr>
          </a:p>
          <a:p>
            <a:r>
              <a:rPr lang="en-IN" dirty="0">
                <a:sym typeface="Wingdings" panose="05000000000000000000" pitchFamily="2" charset="2"/>
              </a:rPr>
              <a:t>							           with seed = 4353 we split the data into train 								and test.</a:t>
            </a:r>
          </a:p>
          <a:p>
            <a:endParaRPr lang="en-IN" dirty="0"/>
          </a:p>
        </p:txBody>
      </p:sp>
      <p:pic>
        <p:nvPicPr>
          <p:cNvPr id="1026" name="Picture 2">
            <a:extLst>
              <a:ext uri="{FF2B5EF4-FFF2-40B4-BE49-F238E27FC236}">
                <a16:creationId xmlns:a16="http://schemas.microsoft.com/office/drawing/2014/main" id="{C58BF0E8-16AD-4ABB-A896-FB7550ACFE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769" y="1221723"/>
            <a:ext cx="38195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FBDE168-388F-4C87-94E3-999674DC27B3}"/>
              </a:ext>
            </a:extLst>
          </p:cNvPr>
          <p:cNvPicPr>
            <a:picLocks noChangeAspect="1"/>
          </p:cNvPicPr>
          <p:nvPr/>
        </p:nvPicPr>
        <p:blipFill>
          <a:blip r:embed="rId3"/>
          <a:stretch>
            <a:fillRect/>
          </a:stretch>
        </p:blipFill>
        <p:spPr>
          <a:xfrm>
            <a:off x="4115851" y="1804317"/>
            <a:ext cx="7211722" cy="1624683"/>
          </a:xfrm>
          <a:prstGeom prst="rect">
            <a:avLst/>
          </a:prstGeom>
        </p:spPr>
      </p:pic>
      <p:pic>
        <p:nvPicPr>
          <p:cNvPr id="6" name="Picture 5">
            <a:extLst>
              <a:ext uri="{FF2B5EF4-FFF2-40B4-BE49-F238E27FC236}">
                <a16:creationId xmlns:a16="http://schemas.microsoft.com/office/drawing/2014/main" id="{7779861A-7AE2-4516-8491-CAF246EDEB82}"/>
              </a:ext>
            </a:extLst>
          </p:cNvPr>
          <p:cNvPicPr>
            <a:picLocks noChangeAspect="1"/>
          </p:cNvPicPr>
          <p:nvPr/>
        </p:nvPicPr>
        <p:blipFill>
          <a:blip r:embed="rId4"/>
          <a:stretch>
            <a:fillRect/>
          </a:stretch>
        </p:blipFill>
        <p:spPr>
          <a:xfrm>
            <a:off x="201769" y="4045643"/>
            <a:ext cx="7000875" cy="2295525"/>
          </a:xfrm>
          <a:prstGeom prst="rect">
            <a:avLst/>
          </a:prstGeom>
        </p:spPr>
      </p:pic>
    </p:spTree>
    <p:extLst>
      <p:ext uri="{BB962C8B-B14F-4D97-AF65-F5344CB8AC3E}">
        <p14:creationId xmlns:p14="http://schemas.microsoft.com/office/powerpoint/2010/main" val="171205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1F3474-56FD-46FA-9F08-486EFA3E6657}"/>
              </a:ext>
            </a:extLst>
          </p:cNvPr>
          <p:cNvSpPr txBox="1"/>
          <p:nvPr/>
        </p:nvSpPr>
        <p:spPr>
          <a:xfrm>
            <a:off x="111617" y="90152"/>
            <a:ext cx="12080383" cy="6309420"/>
          </a:xfrm>
          <a:prstGeom prst="rect">
            <a:avLst/>
          </a:prstGeom>
          <a:noFill/>
        </p:spPr>
        <p:txBody>
          <a:bodyPr wrap="square" rtlCol="0">
            <a:spAutoFit/>
          </a:bodyPr>
          <a:lstStyle/>
          <a:p>
            <a:r>
              <a:rPr lang="en-IN" sz="3200" b="1" u="sng" dirty="0"/>
              <a:t>Model Building</a:t>
            </a:r>
            <a:r>
              <a:rPr lang="en-IN" sz="3200" b="1" dirty="0"/>
              <a:t>: </a:t>
            </a:r>
            <a:r>
              <a:rPr lang="en-IN" sz="2400" dirty="0"/>
              <a:t>Whatever that we’ve done till now to the data is for this stage, we build the models by using the data, train it, parameters are used, finally prediction is done. The model which gives the best accuracy score is retained and saved.</a:t>
            </a:r>
          </a:p>
          <a:p>
            <a:endParaRPr lang="en-IN" sz="2400" b="1" dirty="0"/>
          </a:p>
          <a:p>
            <a:pPr marL="457200" indent="-457200">
              <a:buAutoNum type="arabicParenR"/>
            </a:pPr>
            <a:r>
              <a:rPr lang="en-IN" sz="2000" b="1" i="1" u="sng" dirty="0"/>
              <a:t>Multinomial Naïve Bayes:</a:t>
            </a:r>
          </a:p>
          <a:p>
            <a:pPr marL="457200" indent="-457200">
              <a:buAutoNum type="arabicParenR"/>
            </a:pPr>
            <a:endParaRPr lang="en-IN" sz="2000" b="1" i="1" u="sng" dirty="0"/>
          </a:p>
          <a:p>
            <a:pPr marL="457200" indent="-457200">
              <a:buAutoNum type="arabicParenR"/>
            </a:pPr>
            <a:endParaRPr lang="en-IN" sz="2000" b="1" i="1" u="sng" dirty="0"/>
          </a:p>
          <a:p>
            <a:pPr marL="457200" indent="-457200">
              <a:buAutoNum type="arabicParenR"/>
            </a:pPr>
            <a:endParaRPr lang="en-IN" sz="2000" b="1" i="1" u="sng" dirty="0"/>
          </a:p>
          <a:p>
            <a:pPr marL="457200" indent="-457200">
              <a:buAutoNum type="arabicParenR"/>
            </a:pPr>
            <a:endParaRPr lang="en-IN" sz="2000" b="1" i="1" u="sng" dirty="0"/>
          </a:p>
          <a:p>
            <a:pPr marL="457200" indent="-457200">
              <a:buAutoNum type="arabicParenR"/>
            </a:pPr>
            <a:endParaRPr lang="en-IN" sz="2000" b="1" i="1" u="sng" dirty="0"/>
          </a:p>
          <a:p>
            <a:pPr marL="457200" indent="-457200">
              <a:buAutoNum type="arabicParenR"/>
            </a:pPr>
            <a:endParaRPr lang="en-IN" sz="2000" b="1" i="1" u="sng" dirty="0"/>
          </a:p>
          <a:p>
            <a:pPr marL="457200" indent="-457200">
              <a:buAutoNum type="arabicParenR"/>
            </a:pPr>
            <a:endParaRPr lang="en-IN" sz="2000" b="1" i="1" u="sng" dirty="0"/>
          </a:p>
          <a:p>
            <a:pPr marL="457200" indent="-457200">
              <a:buAutoNum type="arabicParenR"/>
            </a:pPr>
            <a:endParaRPr lang="en-IN" sz="2000" b="1" i="1" u="sng" dirty="0"/>
          </a:p>
          <a:p>
            <a:pPr marL="457200" indent="-457200">
              <a:buAutoNum type="arabicParenR"/>
            </a:pPr>
            <a:endParaRPr lang="en-IN" sz="2000" b="1" i="1" u="sng" dirty="0"/>
          </a:p>
          <a:p>
            <a:pPr marL="457200" indent="-457200">
              <a:buAutoNum type="arabicParenR"/>
            </a:pPr>
            <a:endParaRPr lang="en-IN" sz="2000" b="1" i="1" u="sng" dirty="0"/>
          </a:p>
          <a:p>
            <a:pPr marL="457200" indent="-457200">
              <a:buAutoNum type="arabicParenR"/>
            </a:pPr>
            <a:endParaRPr lang="en-IN" sz="2000" b="1" i="1" u="sng" dirty="0"/>
          </a:p>
          <a:p>
            <a:pPr marL="457200" indent="-457200">
              <a:buAutoNum type="arabicParenR"/>
            </a:pPr>
            <a:endParaRPr lang="en-IN" sz="2000" b="1" i="1" u="sng" dirty="0"/>
          </a:p>
          <a:p>
            <a:pPr marL="457200" indent="-457200">
              <a:buAutoNum type="arabicParenR"/>
            </a:pPr>
            <a:endParaRPr lang="en-IN" sz="2000" b="1" i="1" u="sng" dirty="0"/>
          </a:p>
          <a:p>
            <a:pPr marL="4114800" lvl="8" indent="-457200">
              <a:buAutoNum type="arabicParenR"/>
            </a:pPr>
            <a:r>
              <a:rPr lang="en-IN" sz="2000" dirty="0">
                <a:sym typeface="Wingdings" panose="05000000000000000000" pitchFamily="2" charset="2"/>
              </a:rPr>
              <a:t> The accuracy score is 86.74%</a:t>
            </a:r>
            <a:endParaRPr lang="en-IN" sz="2000" dirty="0"/>
          </a:p>
        </p:txBody>
      </p:sp>
      <p:pic>
        <p:nvPicPr>
          <p:cNvPr id="6" name="Picture 5">
            <a:extLst>
              <a:ext uri="{FF2B5EF4-FFF2-40B4-BE49-F238E27FC236}">
                <a16:creationId xmlns:a16="http://schemas.microsoft.com/office/drawing/2014/main" id="{AE8D1E1D-30FB-4411-9E55-C9D4E8CA5327}"/>
              </a:ext>
            </a:extLst>
          </p:cNvPr>
          <p:cNvPicPr>
            <a:picLocks noChangeAspect="1"/>
          </p:cNvPicPr>
          <p:nvPr/>
        </p:nvPicPr>
        <p:blipFill>
          <a:blip r:embed="rId2"/>
          <a:stretch>
            <a:fillRect/>
          </a:stretch>
        </p:blipFill>
        <p:spPr>
          <a:xfrm>
            <a:off x="111617" y="2275366"/>
            <a:ext cx="4181475" cy="4105275"/>
          </a:xfrm>
          <a:prstGeom prst="rect">
            <a:avLst/>
          </a:prstGeom>
        </p:spPr>
      </p:pic>
    </p:spTree>
    <p:extLst>
      <p:ext uri="{BB962C8B-B14F-4D97-AF65-F5344CB8AC3E}">
        <p14:creationId xmlns:p14="http://schemas.microsoft.com/office/powerpoint/2010/main" val="4105072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D59809-346F-4DE2-B66E-78673943BB99}"/>
              </a:ext>
            </a:extLst>
          </p:cNvPr>
          <p:cNvSpPr txBox="1"/>
          <p:nvPr/>
        </p:nvSpPr>
        <p:spPr>
          <a:xfrm>
            <a:off x="94445" y="115910"/>
            <a:ext cx="12003110" cy="6093976"/>
          </a:xfrm>
          <a:prstGeom prst="rect">
            <a:avLst/>
          </a:prstGeom>
          <a:noFill/>
        </p:spPr>
        <p:txBody>
          <a:bodyPr wrap="square" rtlCol="0">
            <a:spAutoFit/>
          </a:bodyPr>
          <a:lstStyle/>
          <a:p>
            <a:r>
              <a:rPr lang="en-IN" sz="2400" b="1" dirty="0"/>
              <a:t>2) </a:t>
            </a:r>
            <a:r>
              <a:rPr lang="en-IN" sz="2400" b="1" i="1" u="sng" dirty="0" err="1"/>
              <a:t>XGBoost</a:t>
            </a:r>
            <a:r>
              <a:rPr lang="en-IN" sz="2400" b="1" dirty="0"/>
              <a:t>:</a:t>
            </a:r>
          </a:p>
          <a:p>
            <a:r>
              <a:rPr lang="en-IN" sz="2400" b="1" dirty="0"/>
              <a:t>		</a:t>
            </a:r>
          </a:p>
          <a:p>
            <a:r>
              <a:rPr lang="en-IN" sz="2400" b="1" dirty="0"/>
              <a:t>										</a:t>
            </a:r>
          </a:p>
          <a:p>
            <a:endParaRPr lang="en-IN" sz="2400" b="1" dirty="0"/>
          </a:p>
          <a:p>
            <a:endParaRPr lang="en-IN" sz="2400" b="1" dirty="0"/>
          </a:p>
          <a:p>
            <a:endParaRPr lang="en-IN" sz="2400" b="1" dirty="0"/>
          </a:p>
          <a:p>
            <a:endParaRPr lang="en-IN" sz="2400" b="1" dirty="0"/>
          </a:p>
          <a:p>
            <a:endParaRPr lang="en-IN" sz="2400" b="1" dirty="0"/>
          </a:p>
          <a:p>
            <a:endParaRPr lang="en-IN" sz="2400" b="1" dirty="0"/>
          </a:p>
          <a:p>
            <a:endParaRPr lang="en-IN" sz="2400" b="1" dirty="0"/>
          </a:p>
          <a:p>
            <a:endParaRPr lang="en-IN" sz="2400" b="1" dirty="0"/>
          </a:p>
          <a:p>
            <a:pPr marL="342900" indent="-342900">
              <a:buAutoNum type="alphaLcParenR"/>
            </a:pPr>
            <a:r>
              <a:rPr lang="en-US" sz="1400" dirty="0" err="1"/>
              <a:t>n_estimators</a:t>
            </a:r>
            <a:r>
              <a:rPr lang="en-US" sz="1400" dirty="0"/>
              <a:t> = </a:t>
            </a:r>
            <a:r>
              <a:rPr lang="en-US" sz="1400" dirty="0" err="1"/>
              <a:t>no.of</a:t>
            </a:r>
            <a:r>
              <a:rPr lang="en-US" sz="1400" dirty="0"/>
              <a:t> trees. (1000 is chosen as the data is huge)</a:t>
            </a:r>
          </a:p>
          <a:p>
            <a:pPr marL="342900" indent="-342900">
              <a:buAutoNum type="alphaLcParenR"/>
            </a:pPr>
            <a:r>
              <a:rPr lang="en-US" sz="1400" dirty="0" err="1"/>
              <a:t>max_depth</a:t>
            </a:r>
            <a:r>
              <a:rPr lang="en-US" sz="1400" dirty="0"/>
              <a:t> = Depth of each tree. (5 is given to increase each tree’s grasping capacity)</a:t>
            </a:r>
          </a:p>
          <a:p>
            <a:pPr marL="342900" indent="-342900">
              <a:buAutoNum type="alphaLcParenR"/>
            </a:pPr>
            <a:r>
              <a:rPr lang="en-US" sz="1400" dirty="0"/>
              <a:t>objective = the aim of the model. (</a:t>
            </a:r>
            <a:r>
              <a:rPr lang="en-US" sz="1400" dirty="0" err="1"/>
              <a:t>softmax</a:t>
            </a:r>
            <a:r>
              <a:rPr lang="en-US" sz="1400" dirty="0"/>
              <a:t> is used since it’s a multi-classification problem)</a:t>
            </a:r>
          </a:p>
          <a:p>
            <a:pPr marL="342900" indent="-342900">
              <a:buAutoNum type="alphaLcParenR"/>
            </a:pPr>
            <a:r>
              <a:rPr lang="en-US" sz="1400" dirty="0" err="1"/>
              <a:t>nthread</a:t>
            </a:r>
            <a:r>
              <a:rPr lang="en-US" sz="1400" dirty="0"/>
              <a:t> = Number of cores being utilized. (4 is given, 6 or 8 can also be given according to the machine capacity)</a:t>
            </a:r>
          </a:p>
          <a:p>
            <a:endParaRPr lang="en-US" sz="1400" b="1" dirty="0"/>
          </a:p>
          <a:p>
            <a:r>
              <a:rPr lang="en-US" sz="1400" b="1" dirty="0"/>
              <a:t>So on...</a:t>
            </a:r>
          </a:p>
          <a:p>
            <a:endParaRPr lang="en-US" sz="1400" b="1" dirty="0"/>
          </a:p>
          <a:p>
            <a:r>
              <a:rPr lang="en-IN" sz="1400" b="1" dirty="0"/>
              <a:t>		</a:t>
            </a:r>
          </a:p>
          <a:p>
            <a:r>
              <a:rPr lang="en-IN" sz="1400" b="1" dirty="0"/>
              <a:t>				</a:t>
            </a:r>
            <a:r>
              <a:rPr lang="en-IN" sz="1400" b="1" dirty="0">
                <a:sym typeface="Wingdings" panose="05000000000000000000" pitchFamily="2" charset="2"/>
              </a:rPr>
              <a:t> 92.3% of Accuracy score</a:t>
            </a:r>
            <a:endParaRPr lang="en-IN" sz="1400" b="1" dirty="0"/>
          </a:p>
        </p:txBody>
      </p:sp>
      <p:pic>
        <p:nvPicPr>
          <p:cNvPr id="4" name="Picture 3">
            <a:extLst>
              <a:ext uri="{FF2B5EF4-FFF2-40B4-BE49-F238E27FC236}">
                <a16:creationId xmlns:a16="http://schemas.microsoft.com/office/drawing/2014/main" id="{C2C21D12-CB3D-4C1C-A2A1-ABC16C05456D}"/>
              </a:ext>
            </a:extLst>
          </p:cNvPr>
          <p:cNvPicPr>
            <a:picLocks noChangeAspect="1"/>
          </p:cNvPicPr>
          <p:nvPr/>
        </p:nvPicPr>
        <p:blipFill>
          <a:blip r:embed="rId2"/>
          <a:stretch>
            <a:fillRect/>
          </a:stretch>
        </p:blipFill>
        <p:spPr>
          <a:xfrm>
            <a:off x="94445" y="697135"/>
            <a:ext cx="9857415" cy="3514256"/>
          </a:xfrm>
          <a:prstGeom prst="rect">
            <a:avLst/>
          </a:prstGeom>
        </p:spPr>
      </p:pic>
      <p:pic>
        <p:nvPicPr>
          <p:cNvPr id="6" name="Picture 5">
            <a:extLst>
              <a:ext uri="{FF2B5EF4-FFF2-40B4-BE49-F238E27FC236}">
                <a16:creationId xmlns:a16="http://schemas.microsoft.com/office/drawing/2014/main" id="{9F1F3DC5-7AEB-4C20-A036-4479EFED9F68}"/>
              </a:ext>
            </a:extLst>
          </p:cNvPr>
          <p:cNvPicPr>
            <a:picLocks noChangeAspect="1"/>
          </p:cNvPicPr>
          <p:nvPr/>
        </p:nvPicPr>
        <p:blipFill rotWithShape="1">
          <a:blip r:embed="rId3"/>
          <a:srcRect l="-316" t="86611" r="17490" b="-2"/>
          <a:stretch/>
        </p:blipFill>
        <p:spPr>
          <a:xfrm>
            <a:off x="1293455" y="5087155"/>
            <a:ext cx="3368698" cy="256370"/>
          </a:xfrm>
          <a:prstGeom prst="rect">
            <a:avLst/>
          </a:prstGeom>
        </p:spPr>
      </p:pic>
      <p:pic>
        <p:nvPicPr>
          <p:cNvPr id="10" name="Picture 9">
            <a:extLst>
              <a:ext uri="{FF2B5EF4-FFF2-40B4-BE49-F238E27FC236}">
                <a16:creationId xmlns:a16="http://schemas.microsoft.com/office/drawing/2014/main" id="{0E5D15EF-FA1D-4E67-9512-844DE32B7AD3}"/>
              </a:ext>
            </a:extLst>
          </p:cNvPr>
          <p:cNvPicPr>
            <a:picLocks noChangeAspect="1"/>
          </p:cNvPicPr>
          <p:nvPr/>
        </p:nvPicPr>
        <p:blipFill rotWithShape="1">
          <a:blip r:embed="rId3"/>
          <a:srcRect l="-1" t="85845" r="69581" b="764"/>
          <a:stretch/>
        </p:blipFill>
        <p:spPr>
          <a:xfrm>
            <a:off x="188655" y="5520335"/>
            <a:ext cx="3121215" cy="640530"/>
          </a:xfrm>
          <a:prstGeom prst="rect">
            <a:avLst/>
          </a:prstGeom>
        </p:spPr>
      </p:pic>
    </p:spTree>
    <p:extLst>
      <p:ext uri="{BB962C8B-B14F-4D97-AF65-F5344CB8AC3E}">
        <p14:creationId xmlns:p14="http://schemas.microsoft.com/office/powerpoint/2010/main" val="4239963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51E3DC-99DE-4634-96F0-875EBF2ABC05}"/>
              </a:ext>
            </a:extLst>
          </p:cNvPr>
          <p:cNvSpPr txBox="1"/>
          <p:nvPr/>
        </p:nvSpPr>
        <p:spPr>
          <a:xfrm>
            <a:off x="103031" y="128789"/>
            <a:ext cx="11964473" cy="6740307"/>
          </a:xfrm>
          <a:prstGeom prst="rect">
            <a:avLst/>
          </a:prstGeom>
          <a:noFill/>
        </p:spPr>
        <p:txBody>
          <a:bodyPr wrap="square" rtlCol="0">
            <a:spAutoFit/>
          </a:bodyPr>
          <a:lstStyle/>
          <a:p>
            <a:r>
              <a:rPr lang="en-IN" sz="2400" b="1" i="1" u="sng" dirty="0"/>
              <a:t>Random Forest classifier:</a:t>
            </a:r>
          </a:p>
          <a:p>
            <a:endParaRPr lang="en-IN" sz="2400" b="1" i="1" u="sng" dirty="0"/>
          </a:p>
          <a:p>
            <a:endParaRPr lang="en-IN" sz="2400" b="1" i="1" u="sng" dirty="0"/>
          </a:p>
          <a:p>
            <a:endParaRPr lang="en-IN" sz="2400" b="1" i="1" u="sng" dirty="0"/>
          </a:p>
          <a:p>
            <a:endParaRPr lang="en-IN" sz="2400" b="1" i="1" u="sng" dirty="0"/>
          </a:p>
          <a:p>
            <a:endParaRPr lang="en-IN" sz="2400" b="1" i="1" u="sng" dirty="0"/>
          </a:p>
          <a:p>
            <a:endParaRPr lang="en-IN" sz="2400" b="1" i="1" u="sng" dirty="0"/>
          </a:p>
          <a:p>
            <a:endParaRPr lang="en-IN" sz="2400" b="1" i="1" u="sng" dirty="0"/>
          </a:p>
          <a:p>
            <a:endParaRPr lang="en-IN" sz="2400" b="1" i="1" u="sng" dirty="0"/>
          </a:p>
          <a:p>
            <a:endParaRPr lang="en-IN" sz="2400" b="1" i="1" u="sng" dirty="0"/>
          </a:p>
          <a:p>
            <a:endParaRPr lang="en-IN" sz="2400" b="1" i="1" u="sng" dirty="0"/>
          </a:p>
          <a:p>
            <a:endParaRPr lang="en-IN" sz="2400" b="1" i="1" u="sng" dirty="0"/>
          </a:p>
          <a:p>
            <a:endParaRPr lang="en-IN" sz="2400" b="1" i="1" u="sng" dirty="0"/>
          </a:p>
          <a:p>
            <a:endParaRPr lang="en-IN" sz="2400" b="1" i="1" u="sng" dirty="0"/>
          </a:p>
          <a:p>
            <a:endParaRPr lang="en-IN" sz="2400" b="1" i="1" u="sng" dirty="0"/>
          </a:p>
          <a:p>
            <a:r>
              <a:rPr lang="en-IN" sz="2400" b="1" i="1" u="sng" dirty="0"/>
              <a:t>					</a:t>
            </a:r>
            <a:r>
              <a:rPr lang="en-IN" sz="2400" dirty="0"/>
              <a:t>	Accuracy is 92.13%</a:t>
            </a:r>
            <a:endParaRPr lang="en-IN" sz="2400" b="1" i="1" u="sng" dirty="0"/>
          </a:p>
          <a:p>
            <a:endParaRPr lang="en-IN" sz="2400" b="1" i="1" u="sng" dirty="0"/>
          </a:p>
          <a:p>
            <a:endParaRPr lang="en-IN" sz="2400" b="1" i="1" u="sng" dirty="0"/>
          </a:p>
        </p:txBody>
      </p:sp>
      <p:pic>
        <p:nvPicPr>
          <p:cNvPr id="4" name="Picture 3">
            <a:extLst>
              <a:ext uri="{FF2B5EF4-FFF2-40B4-BE49-F238E27FC236}">
                <a16:creationId xmlns:a16="http://schemas.microsoft.com/office/drawing/2014/main" id="{7EED8B04-15B5-44D6-8CA7-BB3AD84B7C18}"/>
              </a:ext>
            </a:extLst>
          </p:cNvPr>
          <p:cNvPicPr>
            <a:picLocks noChangeAspect="1"/>
          </p:cNvPicPr>
          <p:nvPr/>
        </p:nvPicPr>
        <p:blipFill>
          <a:blip r:embed="rId2"/>
          <a:stretch>
            <a:fillRect/>
          </a:stretch>
        </p:blipFill>
        <p:spPr>
          <a:xfrm>
            <a:off x="238325" y="728829"/>
            <a:ext cx="5378344" cy="5400341"/>
          </a:xfrm>
          <a:prstGeom prst="rect">
            <a:avLst/>
          </a:prstGeom>
        </p:spPr>
      </p:pic>
    </p:spTree>
    <p:extLst>
      <p:ext uri="{BB962C8B-B14F-4D97-AF65-F5344CB8AC3E}">
        <p14:creationId xmlns:p14="http://schemas.microsoft.com/office/powerpoint/2010/main" val="4117720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9BC1F3-3E9F-422C-A052-319A7702AA2C}"/>
              </a:ext>
            </a:extLst>
          </p:cNvPr>
          <p:cNvSpPr txBox="1"/>
          <p:nvPr/>
        </p:nvSpPr>
        <p:spPr>
          <a:xfrm>
            <a:off x="154546" y="141668"/>
            <a:ext cx="11887200" cy="7540526"/>
          </a:xfrm>
          <a:prstGeom prst="rect">
            <a:avLst/>
          </a:prstGeom>
          <a:noFill/>
        </p:spPr>
        <p:txBody>
          <a:bodyPr wrap="square" rtlCol="0">
            <a:spAutoFit/>
          </a:bodyPr>
          <a:lstStyle/>
          <a:p>
            <a:r>
              <a:rPr lang="en-IN" dirty="0"/>
              <a:t>Out of all the models that were tested, </a:t>
            </a:r>
            <a:r>
              <a:rPr lang="en-IN" dirty="0" err="1"/>
              <a:t>XGBoost</a:t>
            </a:r>
            <a:r>
              <a:rPr lang="en-IN" dirty="0"/>
              <a:t> has the accuracy score.</a:t>
            </a:r>
          </a:p>
          <a:p>
            <a:endParaRPr lang="en-IN" dirty="0"/>
          </a:p>
          <a:p>
            <a:r>
              <a:rPr lang="en-IN" dirty="0"/>
              <a:t>Best accuracy score signifies best prediction.</a:t>
            </a:r>
          </a:p>
          <a:p>
            <a:endParaRPr lang="en-IN" dirty="0"/>
          </a:p>
          <a:p>
            <a:r>
              <a:rPr lang="en-IN" dirty="0" err="1"/>
              <a:t>XGBoost</a:t>
            </a:r>
            <a:r>
              <a:rPr lang="en-IN" dirty="0"/>
              <a:t> has predicted the result to be as crisp as 92.3%</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sz="2800" i="1" dirty="0"/>
              <a:t>**The model is ready for the client to use and predict the rating out of their old review texts.**</a:t>
            </a:r>
          </a:p>
          <a:p>
            <a:endParaRPr lang="en-IN" dirty="0"/>
          </a:p>
          <a:p>
            <a:endParaRPr lang="en-IN" dirty="0"/>
          </a:p>
          <a:p>
            <a:pPr algn="ctr"/>
            <a:r>
              <a:rPr lang="en-IN" sz="3200" b="1" dirty="0"/>
              <a:t>Thank you</a:t>
            </a:r>
          </a:p>
          <a:p>
            <a:endParaRPr lang="en-IN" dirty="0"/>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C8BD64E9-22D1-4427-9A0A-27455F011C35}"/>
              </a:ext>
            </a:extLst>
          </p:cNvPr>
          <p:cNvPicPr>
            <a:picLocks noChangeAspect="1"/>
          </p:cNvPicPr>
          <p:nvPr/>
        </p:nvPicPr>
        <p:blipFill>
          <a:blip r:embed="rId2"/>
          <a:stretch>
            <a:fillRect/>
          </a:stretch>
        </p:blipFill>
        <p:spPr>
          <a:xfrm>
            <a:off x="334381" y="2086060"/>
            <a:ext cx="8423445" cy="1751843"/>
          </a:xfrm>
          <a:prstGeom prst="rect">
            <a:avLst/>
          </a:prstGeom>
        </p:spPr>
      </p:pic>
    </p:spTree>
    <p:extLst>
      <p:ext uri="{BB962C8B-B14F-4D97-AF65-F5344CB8AC3E}">
        <p14:creationId xmlns:p14="http://schemas.microsoft.com/office/powerpoint/2010/main" val="3189340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837473B0-CC2E-450A-ABE3-18F120FF3D39}">
                <a1611:picAttrSrcUrl xmlns:a1611="http://schemas.microsoft.com/office/drawing/2016/11/main" r:id="rId4"/>
              </a:ext>
            </a:extLst>
          </a:blip>
          <a:srcRect/>
          <a:stretch>
            <a:fillRect l="-16000" t="-9000" r="-6000" b="-15000"/>
          </a:stretch>
        </a:blip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04DE18AF-E649-47BB-ACDB-4F4BE8428F09}"/>
              </a:ext>
            </a:extLst>
          </p:cNvPr>
          <p:cNvSpPr txBox="1"/>
          <p:nvPr/>
        </p:nvSpPr>
        <p:spPr>
          <a:xfrm>
            <a:off x="180304" y="296214"/>
            <a:ext cx="11797048" cy="5847755"/>
          </a:xfrm>
          <a:prstGeom prst="rect">
            <a:avLst/>
          </a:prstGeom>
          <a:noFill/>
        </p:spPr>
        <p:txBody>
          <a:bodyPr wrap="square" rtlCol="0">
            <a:spAutoFit/>
          </a:bodyPr>
          <a:lstStyle/>
          <a:p>
            <a:r>
              <a:rPr lang="en-IN" sz="3200" b="1" u="sng" dirty="0"/>
              <a:t>Problem Statement</a:t>
            </a:r>
            <a:r>
              <a:rPr lang="en-IN" sz="3200" dirty="0"/>
              <a:t>: </a:t>
            </a:r>
            <a:r>
              <a:rPr lang="en-US" sz="2400" dirty="0"/>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r>
              <a:rPr lang="en-US" dirty="0"/>
              <a:t> </a:t>
            </a:r>
          </a:p>
          <a:p>
            <a:endParaRPr lang="en-US" dirty="0"/>
          </a:p>
          <a:p>
            <a:endParaRPr lang="en-US" dirty="0"/>
          </a:p>
          <a:p>
            <a:endParaRPr lang="en-US" dirty="0"/>
          </a:p>
          <a:p>
            <a:endParaRPr lang="en-US" dirty="0"/>
          </a:p>
          <a:p>
            <a:r>
              <a:rPr lang="en-US" dirty="0"/>
              <a:t>The problem statement is pretty self-explanatory:</a:t>
            </a:r>
          </a:p>
          <a:p>
            <a:endParaRPr lang="en-US" dirty="0"/>
          </a:p>
          <a:p>
            <a:endParaRPr lang="en-US" dirty="0"/>
          </a:p>
          <a:p>
            <a:endParaRPr lang="en-US" dirty="0"/>
          </a:p>
          <a:p>
            <a:r>
              <a:rPr lang="en-US" dirty="0"/>
              <a:t>The model have to be built in such a way that it predicts the ratings when reviews are given as inputs.</a:t>
            </a:r>
          </a:p>
          <a:p>
            <a:endParaRPr lang="en-US" dirty="0">
              <a:solidFill>
                <a:schemeClr val="tx1">
                  <a:alpha val="82000"/>
                </a:schemeClr>
              </a:solidFill>
            </a:endParaRPr>
          </a:p>
          <a:p>
            <a:endParaRPr lang="en-IN"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alphaModFix amt="13000"/>
          </a:blip>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B439D7-7AA4-4F29-B430-939FD85C8FBC}"/>
              </a:ext>
            </a:extLst>
          </p:cNvPr>
          <p:cNvSpPr txBox="1"/>
          <p:nvPr/>
        </p:nvSpPr>
        <p:spPr>
          <a:xfrm>
            <a:off x="133081" y="193184"/>
            <a:ext cx="11925837" cy="6617196"/>
          </a:xfrm>
          <a:prstGeom prst="rect">
            <a:avLst/>
          </a:prstGeom>
          <a:noFill/>
        </p:spPr>
        <p:txBody>
          <a:bodyPr wrap="square" rtlCol="0">
            <a:spAutoFit/>
          </a:bodyPr>
          <a:lstStyle/>
          <a:p>
            <a:r>
              <a:rPr lang="en-IN" sz="3200" b="1" u="sng" dirty="0"/>
              <a:t>Data Collection Phase</a:t>
            </a:r>
            <a:r>
              <a:rPr lang="en-IN" sz="3200" dirty="0"/>
              <a:t>: </a:t>
            </a:r>
            <a:r>
              <a:rPr lang="en-US" sz="2400" dirty="0"/>
              <a:t>You have to scrape at least 20000 rows of data. You can scrape more data as well, it’s up to you. more the data better the model.</a:t>
            </a:r>
          </a:p>
          <a:p>
            <a:endParaRPr lang="en-US" sz="2400" dirty="0"/>
          </a:p>
          <a:p>
            <a:r>
              <a:rPr lang="en-US" sz="2400" dirty="0"/>
              <a:t>In this section you need to scrape the reviews of different laptops, Phones, Headphones, smart watches, Professional Cameras, Printers, Monitors, Home theater, Router from different ecommerce websites. </a:t>
            </a:r>
          </a:p>
          <a:p>
            <a:endParaRPr lang="en-US" sz="2400" dirty="0"/>
          </a:p>
          <a:p>
            <a:r>
              <a:rPr lang="en-US" sz="2400" dirty="0"/>
              <a:t>Basically, we need these columns</a:t>
            </a:r>
          </a:p>
          <a:p>
            <a:r>
              <a:rPr lang="en-US" sz="2400" dirty="0"/>
              <a:t>	1) reviews of the product. </a:t>
            </a:r>
          </a:p>
          <a:p>
            <a:r>
              <a:rPr lang="en-US" sz="2400" dirty="0"/>
              <a:t>	2) rating of the product. </a:t>
            </a:r>
          </a:p>
          <a:p>
            <a:r>
              <a:rPr lang="en-US" sz="2400" dirty="0"/>
              <a:t>	You can fetch other data as well, if you think data can be useful or can help in the 	project. It completely depends on your imagination or assumption.</a:t>
            </a:r>
          </a:p>
          <a:p>
            <a:endParaRPr lang="en-US" sz="2400" dirty="0"/>
          </a:p>
          <a:p>
            <a:r>
              <a:rPr lang="en-US" sz="2400" dirty="0">
                <a:sym typeface="Wingdings" panose="05000000000000000000" pitchFamily="2" charset="2"/>
              </a:rPr>
              <a:t> I have scraped the data from the </a:t>
            </a:r>
            <a:r>
              <a:rPr lang="en-US" sz="2400" dirty="0" err="1">
                <a:sym typeface="Wingdings" panose="05000000000000000000" pitchFamily="2" charset="2"/>
              </a:rPr>
              <a:t>flipkart</a:t>
            </a:r>
            <a:r>
              <a:rPr lang="en-US" sz="2400" dirty="0">
                <a:sym typeface="Wingdings" panose="05000000000000000000" pitchFamily="2" charset="2"/>
              </a:rPr>
              <a:t> website with the help of selenium. Around 35K rows of data has been scraped, it helps in better modelling.</a:t>
            </a:r>
            <a:endParaRPr lang="en-US" sz="2400" dirty="0"/>
          </a:p>
          <a:p>
            <a:endParaRPr lang="en-US" sz="2400" dirty="0"/>
          </a:p>
          <a:p>
            <a:endParaRPr lang="en-IN" sz="3200" dirty="0"/>
          </a:p>
        </p:txBody>
      </p:sp>
    </p:spTree>
    <p:extLst>
      <p:ext uri="{BB962C8B-B14F-4D97-AF65-F5344CB8AC3E}">
        <p14:creationId xmlns:p14="http://schemas.microsoft.com/office/powerpoint/2010/main" val="1966464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D1D78F-C307-4874-A2CD-614FF6731D71}"/>
              </a:ext>
            </a:extLst>
          </p:cNvPr>
          <p:cNvSpPr txBox="1"/>
          <p:nvPr/>
        </p:nvSpPr>
        <p:spPr>
          <a:xfrm>
            <a:off x="141668" y="244698"/>
            <a:ext cx="11900078" cy="5847755"/>
          </a:xfrm>
          <a:prstGeom prst="rect">
            <a:avLst/>
          </a:prstGeom>
          <a:noFill/>
        </p:spPr>
        <p:txBody>
          <a:bodyPr wrap="square" rtlCol="0">
            <a:spAutoFit/>
          </a:bodyPr>
          <a:lstStyle/>
          <a:p>
            <a:r>
              <a:rPr lang="en-IN" sz="3200" b="1" u="sng" dirty="0"/>
              <a:t>Text Pre-Processing</a:t>
            </a:r>
            <a:r>
              <a:rPr lang="en-IN" sz="3200" dirty="0"/>
              <a:t>: </a:t>
            </a:r>
            <a:r>
              <a:rPr lang="en-IN" sz="2400" dirty="0"/>
              <a:t>It is a stage where the data is made to undergo the changes like shown below with the help of NLP.</a:t>
            </a:r>
          </a:p>
          <a:p>
            <a:endParaRPr lang="en-IN" sz="2400" dirty="0"/>
          </a:p>
          <a:p>
            <a:r>
              <a:rPr lang="en-IN" sz="2400" dirty="0"/>
              <a:t> </a:t>
            </a:r>
          </a:p>
          <a:p>
            <a:endParaRPr lang="en-IN" sz="2400" dirty="0"/>
          </a:p>
          <a:p>
            <a:endParaRPr lang="en-IN" sz="2400" dirty="0"/>
          </a:p>
          <a:p>
            <a:endParaRPr lang="en-IN" sz="2400" dirty="0"/>
          </a:p>
          <a:p>
            <a:endParaRPr lang="en-IN" sz="2400" dirty="0"/>
          </a:p>
          <a:p>
            <a:endParaRPr lang="en-IN" sz="2400" dirty="0"/>
          </a:p>
          <a:p>
            <a:endParaRPr lang="en-IN" sz="2400" dirty="0"/>
          </a:p>
          <a:p>
            <a:endParaRPr lang="en-IN" dirty="0"/>
          </a:p>
          <a:p>
            <a:endParaRPr lang="en-IN" dirty="0"/>
          </a:p>
          <a:p>
            <a:endParaRPr lang="en-IN" dirty="0"/>
          </a:p>
          <a:p>
            <a:endParaRPr lang="en-IN" dirty="0"/>
          </a:p>
          <a:p>
            <a:r>
              <a:rPr lang="en-IN" dirty="0"/>
              <a:t>All that is mentioned above summate to be an extra added information to the data. By getting rid of it, the modelling becomes easy as the information which matters stays and the rest goes.</a:t>
            </a:r>
          </a:p>
          <a:p>
            <a:endParaRPr lang="en-IN" dirty="0"/>
          </a:p>
        </p:txBody>
      </p:sp>
      <p:pic>
        <p:nvPicPr>
          <p:cNvPr id="4" name="Picture 3">
            <a:extLst>
              <a:ext uri="{FF2B5EF4-FFF2-40B4-BE49-F238E27FC236}">
                <a16:creationId xmlns:a16="http://schemas.microsoft.com/office/drawing/2014/main" id="{5FB7D987-FA33-400B-A3F0-0B54D950FDE9}"/>
              </a:ext>
            </a:extLst>
          </p:cNvPr>
          <p:cNvPicPr>
            <a:picLocks noChangeAspect="1"/>
          </p:cNvPicPr>
          <p:nvPr/>
        </p:nvPicPr>
        <p:blipFill>
          <a:blip r:embed="rId4"/>
          <a:stretch>
            <a:fillRect/>
          </a:stretch>
        </p:blipFill>
        <p:spPr>
          <a:xfrm>
            <a:off x="359668" y="1521920"/>
            <a:ext cx="8927505" cy="3462537"/>
          </a:xfrm>
          <a:prstGeom prst="rect">
            <a:avLst/>
          </a:prstGeom>
        </p:spPr>
      </p:pic>
    </p:spTree>
    <p:extLst>
      <p:ext uri="{BB962C8B-B14F-4D97-AF65-F5344CB8AC3E}">
        <p14:creationId xmlns:p14="http://schemas.microsoft.com/office/powerpoint/2010/main" val="160463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6A3F81-EC32-4384-AD1D-19AFCA88F96D}"/>
              </a:ext>
            </a:extLst>
          </p:cNvPr>
          <p:cNvSpPr txBox="1"/>
          <p:nvPr/>
        </p:nvSpPr>
        <p:spPr>
          <a:xfrm>
            <a:off x="206062" y="167425"/>
            <a:ext cx="11771290" cy="6247864"/>
          </a:xfrm>
          <a:prstGeom prst="rect">
            <a:avLst/>
          </a:prstGeom>
          <a:noFill/>
        </p:spPr>
        <p:txBody>
          <a:bodyPr wrap="square" rtlCol="0">
            <a:spAutoFit/>
          </a:bodyPr>
          <a:lstStyle/>
          <a:p>
            <a:r>
              <a:rPr lang="en-IN" dirty="0"/>
              <a:t> </a:t>
            </a:r>
            <a:r>
              <a:rPr lang="en-IN" sz="3200" dirty="0"/>
              <a:t>1) </a:t>
            </a:r>
            <a:r>
              <a:rPr lang="en-IN" sz="3200" b="1" u="sng" dirty="0"/>
              <a:t>Removing URLs</a:t>
            </a:r>
            <a:r>
              <a:rPr lang="en-IN" sz="3200" dirty="0"/>
              <a:t>: </a:t>
            </a:r>
            <a:r>
              <a:rPr lang="en-IN" sz="2400" dirty="0"/>
              <a:t>There are higher chances that people tend to post </a:t>
            </a:r>
            <a:r>
              <a:rPr lang="en-IN" sz="2400" dirty="0" err="1"/>
              <a:t>urls</a:t>
            </a:r>
            <a:r>
              <a:rPr lang="en-IN" sz="2400" dirty="0"/>
              <a:t> or website links in the reviews section of the products. Thus, we write a code to get off those from the data for the better modelling.</a:t>
            </a:r>
          </a:p>
          <a:p>
            <a:endParaRPr lang="en-IN" sz="3200" dirty="0"/>
          </a:p>
          <a:p>
            <a:endParaRPr lang="en-IN" sz="3200" dirty="0"/>
          </a:p>
          <a:p>
            <a:endParaRPr lang="en-IN" sz="3200" dirty="0"/>
          </a:p>
          <a:p>
            <a:endParaRPr lang="en-IN" sz="3200" dirty="0"/>
          </a:p>
          <a:p>
            <a:endParaRPr lang="en-IN" sz="3200" dirty="0"/>
          </a:p>
          <a:p>
            <a:r>
              <a:rPr lang="en-IN" sz="3200" dirty="0"/>
              <a:t>2) </a:t>
            </a:r>
            <a:r>
              <a:rPr lang="en-IN" sz="3200" b="1" u="sng" dirty="0"/>
              <a:t>Numbers and Punctuations off the data</a:t>
            </a:r>
            <a:r>
              <a:rPr lang="en-IN" sz="3200" b="1" dirty="0"/>
              <a:t>: </a:t>
            </a:r>
            <a:r>
              <a:rPr lang="en-IN" sz="2400" dirty="0"/>
              <a:t>The data contains numbers and punctuations which are unnecessary for the model. </a:t>
            </a:r>
          </a:p>
          <a:p>
            <a:endParaRPr lang="en-IN" sz="2400" b="1" u="sng" dirty="0"/>
          </a:p>
          <a:p>
            <a:endParaRPr lang="en-IN" sz="2400" b="1" u="sng" dirty="0"/>
          </a:p>
          <a:p>
            <a:endParaRPr lang="en-IN" sz="2400" b="1" u="sng" dirty="0"/>
          </a:p>
          <a:p>
            <a:r>
              <a:rPr lang="en-IN" sz="3200" b="1" u="sng" dirty="0"/>
              <a:t>						     </a:t>
            </a:r>
            <a:r>
              <a:rPr lang="en-IN" sz="3200" dirty="0"/>
              <a:t> </a:t>
            </a:r>
            <a:r>
              <a:rPr lang="en-IN" sz="3200" dirty="0">
                <a:sym typeface="Wingdings" panose="05000000000000000000" pitchFamily="2" charset="2"/>
              </a:rPr>
              <a:t> </a:t>
            </a:r>
            <a:r>
              <a:rPr lang="en-IN" sz="2400" dirty="0"/>
              <a:t>The change can be seen here.</a:t>
            </a:r>
            <a:endParaRPr lang="en-IN" sz="3200" b="1" u="sng" dirty="0"/>
          </a:p>
        </p:txBody>
      </p:sp>
      <p:pic>
        <p:nvPicPr>
          <p:cNvPr id="4" name="Picture 3">
            <a:extLst>
              <a:ext uri="{FF2B5EF4-FFF2-40B4-BE49-F238E27FC236}">
                <a16:creationId xmlns:a16="http://schemas.microsoft.com/office/drawing/2014/main" id="{0903525B-7C57-43FF-AE64-6685CAB23F7F}"/>
              </a:ext>
            </a:extLst>
          </p:cNvPr>
          <p:cNvPicPr>
            <a:picLocks noChangeAspect="1"/>
          </p:cNvPicPr>
          <p:nvPr/>
        </p:nvPicPr>
        <p:blipFill>
          <a:blip r:embed="rId2"/>
          <a:stretch>
            <a:fillRect/>
          </a:stretch>
        </p:blipFill>
        <p:spPr>
          <a:xfrm>
            <a:off x="214648" y="1621866"/>
            <a:ext cx="9677868" cy="1984219"/>
          </a:xfrm>
          <a:prstGeom prst="rect">
            <a:avLst/>
          </a:prstGeom>
        </p:spPr>
      </p:pic>
      <p:pic>
        <p:nvPicPr>
          <p:cNvPr id="6" name="Picture 5">
            <a:extLst>
              <a:ext uri="{FF2B5EF4-FFF2-40B4-BE49-F238E27FC236}">
                <a16:creationId xmlns:a16="http://schemas.microsoft.com/office/drawing/2014/main" id="{B87F5054-BA5B-40D6-8207-07F8C5E97348}"/>
              </a:ext>
            </a:extLst>
          </p:cNvPr>
          <p:cNvPicPr>
            <a:picLocks noChangeAspect="1"/>
          </p:cNvPicPr>
          <p:nvPr/>
        </p:nvPicPr>
        <p:blipFill>
          <a:blip r:embed="rId3"/>
          <a:stretch>
            <a:fillRect/>
          </a:stretch>
        </p:blipFill>
        <p:spPr>
          <a:xfrm>
            <a:off x="214648" y="4864658"/>
            <a:ext cx="9835505" cy="1008107"/>
          </a:xfrm>
          <a:prstGeom prst="rect">
            <a:avLst/>
          </a:prstGeom>
        </p:spPr>
      </p:pic>
      <p:pic>
        <p:nvPicPr>
          <p:cNvPr id="8" name="Picture 7">
            <a:extLst>
              <a:ext uri="{FF2B5EF4-FFF2-40B4-BE49-F238E27FC236}">
                <a16:creationId xmlns:a16="http://schemas.microsoft.com/office/drawing/2014/main" id="{EC7B483C-60C3-433A-8880-65DCFCD2DB1D}"/>
              </a:ext>
            </a:extLst>
          </p:cNvPr>
          <p:cNvPicPr>
            <a:picLocks noChangeAspect="1"/>
          </p:cNvPicPr>
          <p:nvPr/>
        </p:nvPicPr>
        <p:blipFill>
          <a:blip r:embed="rId4"/>
          <a:stretch>
            <a:fillRect/>
          </a:stretch>
        </p:blipFill>
        <p:spPr>
          <a:xfrm>
            <a:off x="214648" y="5872765"/>
            <a:ext cx="6134583" cy="404478"/>
          </a:xfrm>
          <a:prstGeom prst="rect">
            <a:avLst/>
          </a:prstGeom>
        </p:spPr>
      </p:pic>
    </p:spTree>
    <p:extLst>
      <p:ext uri="{BB962C8B-B14F-4D97-AF65-F5344CB8AC3E}">
        <p14:creationId xmlns:p14="http://schemas.microsoft.com/office/powerpoint/2010/main" val="3856697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DC31F0-3EC2-495D-9680-6CDD96CAC295}"/>
              </a:ext>
            </a:extLst>
          </p:cNvPr>
          <p:cNvSpPr txBox="1"/>
          <p:nvPr/>
        </p:nvSpPr>
        <p:spPr>
          <a:xfrm>
            <a:off x="103031" y="206062"/>
            <a:ext cx="11990231" cy="6124754"/>
          </a:xfrm>
          <a:prstGeom prst="rect">
            <a:avLst/>
          </a:prstGeom>
          <a:noFill/>
        </p:spPr>
        <p:txBody>
          <a:bodyPr wrap="square" rtlCol="0">
            <a:spAutoFit/>
          </a:bodyPr>
          <a:lstStyle/>
          <a:p>
            <a:r>
              <a:rPr lang="en-IN" sz="3200" b="1" dirty="0"/>
              <a:t>3) </a:t>
            </a:r>
            <a:r>
              <a:rPr lang="en-IN" sz="3200" b="1" u="sng" dirty="0"/>
              <a:t>Convert to Lower case</a:t>
            </a:r>
            <a:r>
              <a:rPr lang="en-IN" sz="3200" b="1" dirty="0"/>
              <a:t>: </a:t>
            </a:r>
            <a:r>
              <a:rPr lang="en-IN" sz="2400" dirty="0"/>
              <a:t>The data which has upper case letters will be converted to lower case as it affects the uniformity of the data.</a:t>
            </a:r>
          </a:p>
          <a:p>
            <a:endParaRPr lang="en-IN" sz="3200" b="1" dirty="0"/>
          </a:p>
          <a:p>
            <a:endParaRPr lang="en-IN" sz="3200" b="1" dirty="0"/>
          </a:p>
          <a:p>
            <a:endParaRPr lang="en-IN" sz="3200" b="1" dirty="0"/>
          </a:p>
          <a:p>
            <a:endParaRPr lang="en-IN" sz="3200" b="1" dirty="0"/>
          </a:p>
          <a:p>
            <a:r>
              <a:rPr lang="en-IN" sz="3200" b="1" dirty="0"/>
              <a:t>	</a:t>
            </a:r>
            <a:r>
              <a:rPr lang="en-IN" sz="3200" dirty="0"/>
              <a:t>					 </a:t>
            </a:r>
            <a:r>
              <a:rPr lang="en-IN" sz="3200" dirty="0">
                <a:sym typeface="Wingdings" panose="05000000000000000000" pitchFamily="2" charset="2"/>
              </a:rPr>
              <a:t> </a:t>
            </a:r>
            <a:r>
              <a:rPr lang="en-IN" sz="2400" dirty="0">
                <a:sym typeface="Wingdings" panose="05000000000000000000" pitchFamily="2" charset="2"/>
              </a:rPr>
              <a:t>Change can be seen here.</a:t>
            </a:r>
          </a:p>
          <a:p>
            <a:endParaRPr lang="en-IN" sz="2400" b="1" dirty="0">
              <a:sym typeface="Wingdings" panose="05000000000000000000" pitchFamily="2" charset="2"/>
            </a:endParaRPr>
          </a:p>
          <a:p>
            <a:r>
              <a:rPr lang="en-IN" sz="2400" b="1" dirty="0">
                <a:sym typeface="Wingdings" panose="05000000000000000000" pitchFamily="2" charset="2"/>
              </a:rPr>
              <a:t>4) </a:t>
            </a:r>
            <a:r>
              <a:rPr lang="en-IN" sz="3200" b="1" u="sng" dirty="0">
                <a:sym typeface="Wingdings" panose="05000000000000000000" pitchFamily="2" charset="2"/>
              </a:rPr>
              <a:t>Tokenization</a:t>
            </a:r>
            <a:r>
              <a:rPr lang="en-IN" sz="3200" b="1" dirty="0">
                <a:sym typeface="Wingdings" panose="05000000000000000000" pitchFamily="2" charset="2"/>
              </a:rPr>
              <a:t>: </a:t>
            </a:r>
            <a:r>
              <a:rPr lang="en-IN" sz="2400" dirty="0">
                <a:sym typeface="Wingdings" panose="05000000000000000000" pitchFamily="2" charset="2"/>
              </a:rPr>
              <a:t>The data should be broken down to words in order to perform rest of the operations like removing </a:t>
            </a:r>
            <a:r>
              <a:rPr lang="en-IN" sz="2400" dirty="0" err="1">
                <a:sym typeface="Wingdings" panose="05000000000000000000" pitchFamily="2" charset="2"/>
              </a:rPr>
              <a:t>stopwords</a:t>
            </a:r>
            <a:r>
              <a:rPr lang="en-IN" sz="2400" dirty="0">
                <a:sym typeface="Wingdings" panose="05000000000000000000" pitchFamily="2" charset="2"/>
              </a:rPr>
              <a:t>, stemming, </a:t>
            </a:r>
            <a:r>
              <a:rPr lang="en-IN" sz="2400" dirty="0" err="1">
                <a:sym typeface="Wingdings" panose="05000000000000000000" pitchFamily="2" charset="2"/>
              </a:rPr>
              <a:t>lammetizing</a:t>
            </a:r>
            <a:r>
              <a:rPr lang="en-IN" sz="2400" dirty="0">
                <a:sym typeface="Wingdings" panose="05000000000000000000" pitchFamily="2" charset="2"/>
              </a:rPr>
              <a:t> etc.</a:t>
            </a:r>
          </a:p>
          <a:p>
            <a:endParaRPr lang="en-IN" sz="3200" b="1" dirty="0"/>
          </a:p>
          <a:p>
            <a:endParaRPr lang="en-IN" sz="3200" b="1" dirty="0"/>
          </a:p>
          <a:p>
            <a:endParaRPr lang="en-IN" sz="3200" b="1" dirty="0"/>
          </a:p>
        </p:txBody>
      </p:sp>
      <p:pic>
        <p:nvPicPr>
          <p:cNvPr id="4" name="Picture 3">
            <a:extLst>
              <a:ext uri="{FF2B5EF4-FFF2-40B4-BE49-F238E27FC236}">
                <a16:creationId xmlns:a16="http://schemas.microsoft.com/office/drawing/2014/main" id="{DE6ED153-9385-448C-A3DB-AA5FE6206DB2}"/>
              </a:ext>
            </a:extLst>
          </p:cNvPr>
          <p:cNvPicPr>
            <a:picLocks noChangeAspect="1"/>
          </p:cNvPicPr>
          <p:nvPr/>
        </p:nvPicPr>
        <p:blipFill>
          <a:blip r:embed="rId2"/>
          <a:stretch>
            <a:fillRect/>
          </a:stretch>
        </p:blipFill>
        <p:spPr>
          <a:xfrm>
            <a:off x="98738" y="1445050"/>
            <a:ext cx="5851360" cy="1446550"/>
          </a:xfrm>
          <a:prstGeom prst="rect">
            <a:avLst/>
          </a:prstGeom>
        </p:spPr>
      </p:pic>
      <p:pic>
        <p:nvPicPr>
          <p:cNvPr id="6" name="Picture 5">
            <a:extLst>
              <a:ext uri="{FF2B5EF4-FFF2-40B4-BE49-F238E27FC236}">
                <a16:creationId xmlns:a16="http://schemas.microsoft.com/office/drawing/2014/main" id="{02472CB8-460B-4DD3-B36E-7404770C2389}"/>
              </a:ext>
            </a:extLst>
          </p:cNvPr>
          <p:cNvPicPr>
            <a:picLocks noChangeAspect="1"/>
          </p:cNvPicPr>
          <p:nvPr/>
        </p:nvPicPr>
        <p:blipFill>
          <a:blip r:embed="rId3"/>
          <a:stretch>
            <a:fillRect/>
          </a:stretch>
        </p:blipFill>
        <p:spPr>
          <a:xfrm>
            <a:off x="98738" y="3168337"/>
            <a:ext cx="5599041" cy="260663"/>
          </a:xfrm>
          <a:prstGeom prst="rect">
            <a:avLst/>
          </a:prstGeom>
        </p:spPr>
      </p:pic>
      <p:pic>
        <p:nvPicPr>
          <p:cNvPr id="8" name="Picture 7">
            <a:extLst>
              <a:ext uri="{FF2B5EF4-FFF2-40B4-BE49-F238E27FC236}">
                <a16:creationId xmlns:a16="http://schemas.microsoft.com/office/drawing/2014/main" id="{2C999D54-F485-4795-A365-34828E16218E}"/>
              </a:ext>
            </a:extLst>
          </p:cNvPr>
          <p:cNvPicPr>
            <a:picLocks noChangeAspect="1"/>
          </p:cNvPicPr>
          <p:nvPr/>
        </p:nvPicPr>
        <p:blipFill>
          <a:blip r:embed="rId4"/>
          <a:stretch>
            <a:fillRect/>
          </a:stretch>
        </p:blipFill>
        <p:spPr>
          <a:xfrm>
            <a:off x="98738" y="4764905"/>
            <a:ext cx="4553072" cy="1446549"/>
          </a:xfrm>
          <a:prstGeom prst="rect">
            <a:avLst/>
          </a:prstGeom>
        </p:spPr>
      </p:pic>
      <p:pic>
        <p:nvPicPr>
          <p:cNvPr id="10" name="Picture 9">
            <a:extLst>
              <a:ext uri="{FF2B5EF4-FFF2-40B4-BE49-F238E27FC236}">
                <a16:creationId xmlns:a16="http://schemas.microsoft.com/office/drawing/2014/main" id="{4AB0D3AD-A9D5-4E05-B57F-AE2BD9736DE0}"/>
              </a:ext>
            </a:extLst>
          </p:cNvPr>
          <p:cNvPicPr>
            <a:picLocks noChangeAspect="1"/>
          </p:cNvPicPr>
          <p:nvPr/>
        </p:nvPicPr>
        <p:blipFill>
          <a:blip r:embed="rId5"/>
          <a:stretch>
            <a:fillRect/>
          </a:stretch>
        </p:blipFill>
        <p:spPr>
          <a:xfrm>
            <a:off x="5487875" y="5437604"/>
            <a:ext cx="4980331" cy="319252"/>
          </a:xfrm>
          <a:prstGeom prst="rect">
            <a:avLst/>
          </a:prstGeom>
        </p:spPr>
      </p:pic>
    </p:spTree>
    <p:extLst>
      <p:ext uri="{BB962C8B-B14F-4D97-AF65-F5344CB8AC3E}">
        <p14:creationId xmlns:p14="http://schemas.microsoft.com/office/powerpoint/2010/main" val="310781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AC9F61-4279-4768-82A2-DDF319EC0B86}"/>
              </a:ext>
            </a:extLst>
          </p:cNvPr>
          <p:cNvSpPr txBox="1"/>
          <p:nvPr/>
        </p:nvSpPr>
        <p:spPr>
          <a:xfrm>
            <a:off x="90152" y="141668"/>
            <a:ext cx="11990231" cy="6124754"/>
          </a:xfrm>
          <a:prstGeom prst="rect">
            <a:avLst/>
          </a:prstGeom>
          <a:noFill/>
        </p:spPr>
        <p:txBody>
          <a:bodyPr wrap="square" rtlCol="0">
            <a:spAutoFit/>
          </a:bodyPr>
          <a:lstStyle/>
          <a:p>
            <a:r>
              <a:rPr lang="en-IN" sz="3200" b="1" u="sng" dirty="0"/>
              <a:t>Removing </a:t>
            </a:r>
            <a:r>
              <a:rPr lang="en-IN" sz="3200" b="1" u="sng" dirty="0" err="1"/>
              <a:t>Stopwords</a:t>
            </a:r>
            <a:r>
              <a:rPr lang="en-IN" sz="3200" b="1" dirty="0"/>
              <a:t>: </a:t>
            </a:r>
            <a:r>
              <a:rPr lang="en-IN" sz="2400" dirty="0"/>
              <a:t>The </a:t>
            </a:r>
            <a:r>
              <a:rPr lang="en-IN" sz="2400" dirty="0" err="1"/>
              <a:t>stopwords</a:t>
            </a:r>
            <a:r>
              <a:rPr lang="en-IN" sz="2400" dirty="0"/>
              <a:t> which do not make sense to the data will be removed with the help of NLP tool kit aka NLTK.</a:t>
            </a:r>
          </a:p>
          <a:p>
            <a:endParaRPr lang="en-IN" sz="2400" dirty="0"/>
          </a:p>
          <a:p>
            <a:endParaRPr lang="en-IN" sz="2400" dirty="0"/>
          </a:p>
          <a:p>
            <a:endParaRPr lang="en-IN" sz="2400" dirty="0"/>
          </a:p>
          <a:p>
            <a:endParaRPr lang="en-IN" sz="2400" dirty="0"/>
          </a:p>
          <a:p>
            <a:endParaRPr lang="en-IN" sz="2400" dirty="0"/>
          </a:p>
          <a:p>
            <a:endParaRPr lang="en-IN" sz="2400" dirty="0"/>
          </a:p>
          <a:p>
            <a:r>
              <a:rPr lang="en-IN" sz="2400" dirty="0"/>
              <a:t>						      </a:t>
            </a:r>
            <a:r>
              <a:rPr lang="en-IN" sz="2400" dirty="0">
                <a:sym typeface="Wingdings" panose="05000000000000000000" pitchFamily="2" charset="2"/>
              </a:rPr>
              <a:t> The words like is, not, the been removed.</a:t>
            </a:r>
          </a:p>
          <a:p>
            <a:endParaRPr lang="en-IN" sz="2400" dirty="0">
              <a:sym typeface="Wingdings" panose="05000000000000000000" pitchFamily="2" charset="2"/>
            </a:endParaRPr>
          </a:p>
          <a:p>
            <a:r>
              <a:rPr lang="en-IN" sz="3200" b="1" u="sng" dirty="0">
                <a:sym typeface="Wingdings" panose="05000000000000000000" pitchFamily="2" charset="2"/>
              </a:rPr>
              <a:t>Lemmatizing</a:t>
            </a:r>
            <a:r>
              <a:rPr lang="en-IN" sz="3200" b="1" dirty="0">
                <a:sym typeface="Wingdings" panose="05000000000000000000" pitchFamily="2" charset="2"/>
              </a:rPr>
              <a:t>: </a:t>
            </a:r>
            <a:r>
              <a:rPr lang="en-IN" sz="2400" dirty="0">
                <a:sym typeface="Wingdings" panose="05000000000000000000" pitchFamily="2" charset="2"/>
              </a:rPr>
              <a:t>I used </a:t>
            </a:r>
            <a:r>
              <a:rPr lang="en-IN" sz="2400" dirty="0" err="1">
                <a:sym typeface="Wingdings" panose="05000000000000000000" pitchFamily="2" charset="2"/>
              </a:rPr>
              <a:t>lemmatizer</a:t>
            </a:r>
            <a:r>
              <a:rPr lang="en-IN" sz="2400" dirty="0">
                <a:sym typeface="Wingdings" panose="05000000000000000000" pitchFamily="2" charset="2"/>
              </a:rPr>
              <a:t> to reduce the length of the words and still abide by the dictionary.</a:t>
            </a:r>
          </a:p>
          <a:p>
            <a:endParaRPr lang="en-IN" sz="2400" b="1" dirty="0">
              <a:sym typeface="Wingdings" panose="05000000000000000000" pitchFamily="2" charset="2"/>
            </a:endParaRPr>
          </a:p>
          <a:p>
            <a:endParaRPr lang="en-IN" sz="3200" b="1" dirty="0"/>
          </a:p>
          <a:p>
            <a:endParaRPr lang="en-IN" sz="3200" b="1" dirty="0"/>
          </a:p>
        </p:txBody>
      </p:sp>
      <p:pic>
        <p:nvPicPr>
          <p:cNvPr id="4" name="Picture 3">
            <a:extLst>
              <a:ext uri="{FF2B5EF4-FFF2-40B4-BE49-F238E27FC236}">
                <a16:creationId xmlns:a16="http://schemas.microsoft.com/office/drawing/2014/main" id="{67086102-DE1B-4603-BC0B-BAD76F2A8410}"/>
              </a:ext>
            </a:extLst>
          </p:cNvPr>
          <p:cNvPicPr>
            <a:picLocks noChangeAspect="1"/>
          </p:cNvPicPr>
          <p:nvPr/>
        </p:nvPicPr>
        <p:blipFill>
          <a:blip r:embed="rId2"/>
          <a:stretch>
            <a:fillRect/>
          </a:stretch>
        </p:blipFill>
        <p:spPr>
          <a:xfrm>
            <a:off x="111617" y="1178149"/>
            <a:ext cx="5619575" cy="1783992"/>
          </a:xfrm>
          <a:prstGeom prst="rect">
            <a:avLst/>
          </a:prstGeom>
        </p:spPr>
      </p:pic>
      <p:pic>
        <p:nvPicPr>
          <p:cNvPr id="6" name="Picture 5">
            <a:extLst>
              <a:ext uri="{FF2B5EF4-FFF2-40B4-BE49-F238E27FC236}">
                <a16:creationId xmlns:a16="http://schemas.microsoft.com/office/drawing/2014/main" id="{AD7FB6FF-7B75-409E-8B7A-F956C6A4996E}"/>
              </a:ext>
            </a:extLst>
          </p:cNvPr>
          <p:cNvPicPr>
            <a:picLocks noChangeAspect="1"/>
          </p:cNvPicPr>
          <p:nvPr/>
        </p:nvPicPr>
        <p:blipFill>
          <a:blip r:embed="rId3"/>
          <a:stretch>
            <a:fillRect/>
          </a:stretch>
        </p:blipFill>
        <p:spPr>
          <a:xfrm>
            <a:off x="111617" y="3314699"/>
            <a:ext cx="5943404" cy="265627"/>
          </a:xfrm>
          <a:prstGeom prst="rect">
            <a:avLst/>
          </a:prstGeom>
        </p:spPr>
      </p:pic>
      <p:pic>
        <p:nvPicPr>
          <p:cNvPr id="8" name="Picture 7">
            <a:extLst>
              <a:ext uri="{FF2B5EF4-FFF2-40B4-BE49-F238E27FC236}">
                <a16:creationId xmlns:a16="http://schemas.microsoft.com/office/drawing/2014/main" id="{DF1F2B9F-1904-4902-BA42-C35A42BD5B0D}"/>
              </a:ext>
            </a:extLst>
          </p:cNvPr>
          <p:cNvPicPr>
            <a:picLocks noChangeAspect="1"/>
          </p:cNvPicPr>
          <p:nvPr/>
        </p:nvPicPr>
        <p:blipFill>
          <a:blip r:embed="rId4"/>
          <a:stretch>
            <a:fillRect/>
          </a:stretch>
        </p:blipFill>
        <p:spPr>
          <a:xfrm>
            <a:off x="90152" y="4811197"/>
            <a:ext cx="7349410" cy="1455225"/>
          </a:xfrm>
          <a:prstGeom prst="rect">
            <a:avLst/>
          </a:prstGeom>
        </p:spPr>
      </p:pic>
    </p:spTree>
    <p:extLst>
      <p:ext uri="{BB962C8B-B14F-4D97-AF65-F5344CB8AC3E}">
        <p14:creationId xmlns:p14="http://schemas.microsoft.com/office/powerpoint/2010/main" val="2277633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2F6188-B957-4E4F-A204-1EF5C39CFF49}"/>
              </a:ext>
            </a:extLst>
          </p:cNvPr>
          <p:cNvSpPr txBox="1"/>
          <p:nvPr/>
        </p:nvSpPr>
        <p:spPr>
          <a:xfrm>
            <a:off x="150253" y="141667"/>
            <a:ext cx="11891493" cy="6247864"/>
          </a:xfrm>
          <a:prstGeom prst="rect">
            <a:avLst/>
          </a:prstGeom>
          <a:noFill/>
        </p:spPr>
        <p:txBody>
          <a:bodyPr wrap="square" rtlCol="0">
            <a:spAutoFit/>
          </a:bodyPr>
          <a:lstStyle/>
          <a:p>
            <a:r>
              <a:rPr lang="en-IN" sz="3200" b="1" u="sng" dirty="0"/>
              <a:t>Removing the words having length &lt;2</a:t>
            </a:r>
            <a:r>
              <a:rPr lang="en-IN" sz="3200" dirty="0"/>
              <a:t>: </a:t>
            </a:r>
            <a:r>
              <a:rPr lang="en-IN" sz="2400" dirty="0"/>
              <a:t>There might be letters like I, e, u, m which do not make any sense to the data, those should be removed.</a:t>
            </a:r>
          </a:p>
          <a:p>
            <a:endParaRPr lang="en-IN" sz="3200" dirty="0"/>
          </a:p>
          <a:p>
            <a:endParaRPr lang="en-IN" sz="3200" dirty="0"/>
          </a:p>
          <a:p>
            <a:endParaRPr lang="en-IN" sz="3200" dirty="0"/>
          </a:p>
          <a:p>
            <a:r>
              <a:rPr lang="en-IN" sz="3200" dirty="0"/>
              <a:t>5) </a:t>
            </a:r>
            <a:r>
              <a:rPr lang="en-IN" sz="3200" b="1" u="sng" dirty="0"/>
              <a:t>Snitching tokens back to the string</a:t>
            </a:r>
            <a:r>
              <a:rPr lang="en-IN" sz="3200" b="1" dirty="0"/>
              <a:t>: </a:t>
            </a:r>
            <a:r>
              <a:rPr lang="en-IN" sz="2400" dirty="0"/>
              <a:t>The tokens or the words will be attached back to form a sentence.</a:t>
            </a:r>
          </a:p>
          <a:p>
            <a:endParaRPr lang="en-IN" sz="3200" b="1" dirty="0"/>
          </a:p>
          <a:p>
            <a:endParaRPr lang="en-IN" sz="3200" b="1" dirty="0"/>
          </a:p>
          <a:p>
            <a:endParaRPr lang="en-IN" sz="3200" b="1" dirty="0"/>
          </a:p>
          <a:p>
            <a:endParaRPr lang="en-IN" sz="3200" b="1" dirty="0"/>
          </a:p>
          <a:p>
            <a:endParaRPr lang="en-IN" sz="3200" b="1" dirty="0"/>
          </a:p>
          <a:p>
            <a:endParaRPr lang="en-IN" sz="3200" b="1" dirty="0"/>
          </a:p>
        </p:txBody>
      </p:sp>
      <p:pic>
        <p:nvPicPr>
          <p:cNvPr id="7" name="Picture 6">
            <a:extLst>
              <a:ext uri="{FF2B5EF4-FFF2-40B4-BE49-F238E27FC236}">
                <a16:creationId xmlns:a16="http://schemas.microsoft.com/office/drawing/2014/main" id="{69415EC9-DE23-44FE-B2D7-683C364C385E}"/>
              </a:ext>
            </a:extLst>
          </p:cNvPr>
          <p:cNvPicPr>
            <a:picLocks noChangeAspect="1"/>
          </p:cNvPicPr>
          <p:nvPr/>
        </p:nvPicPr>
        <p:blipFill>
          <a:blip r:embed="rId2"/>
          <a:stretch>
            <a:fillRect/>
          </a:stretch>
        </p:blipFill>
        <p:spPr>
          <a:xfrm>
            <a:off x="150253" y="1221504"/>
            <a:ext cx="5660087" cy="929268"/>
          </a:xfrm>
          <a:prstGeom prst="rect">
            <a:avLst/>
          </a:prstGeom>
        </p:spPr>
      </p:pic>
      <p:pic>
        <p:nvPicPr>
          <p:cNvPr id="10" name="Picture 9">
            <a:extLst>
              <a:ext uri="{FF2B5EF4-FFF2-40B4-BE49-F238E27FC236}">
                <a16:creationId xmlns:a16="http://schemas.microsoft.com/office/drawing/2014/main" id="{6955CFF7-3098-4A4D-A082-9F17329D31DB}"/>
              </a:ext>
            </a:extLst>
          </p:cNvPr>
          <p:cNvPicPr>
            <a:picLocks noChangeAspect="1"/>
          </p:cNvPicPr>
          <p:nvPr/>
        </p:nvPicPr>
        <p:blipFill>
          <a:blip r:embed="rId3"/>
          <a:stretch>
            <a:fillRect/>
          </a:stretch>
        </p:blipFill>
        <p:spPr>
          <a:xfrm>
            <a:off x="150252" y="3565368"/>
            <a:ext cx="5159877" cy="929267"/>
          </a:xfrm>
          <a:prstGeom prst="rect">
            <a:avLst/>
          </a:prstGeom>
        </p:spPr>
      </p:pic>
      <p:pic>
        <p:nvPicPr>
          <p:cNvPr id="12" name="Picture 11">
            <a:extLst>
              <a:ext uri="{FF2B5EF4-FFF2-40B4-BE49-F238E27FC236}">
                <a16:creationId xmlns:a16="http://schemas.microsoft.com/office/drawing/2014/main" id="{87920436-E111-439B-AB4A-E0C96C5F0C37}"/>
              </a:ext>
            </a:extLst>
          </p:cNvPr>
          <p:cNvPicPr>
            <a:picLocks noChangeAspect="1"/>
          </p:cNvPicPr>
          <p:nvPr/>
        </p:nvPicPr>
        <p:blipFill>
          <a:blip r:embed="rId4"/>
          <a:stretch>
            <a:fillRect/>
          </a:stretch>
        </p:blipFill>
        <p:spPr>
          <a:xfrm>
            <a:off x="154284" y="5271296"/>
            <a:ext cx="7173571" cy="365200"/>
          </a:xfrm>
          <a:prstGeom prst="rect">
            <a:avLst/>
          </a:prstGeom>
        </p:spPr>
      </p:pic>
    </p:spTree>
    <p:extLst>
      <p:ext uri="{BB962C8B-B14F-4D97-AF65-F5344CB8AC3E}">
        <p14:creationId xmlns:p14="http://schemas.microsoft.com/office/powerpoint/2010/main" val="3648823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12EC1F-5009-4D7E-A7E4-590E8DB8A01A}"/>
              </a:ext>
            </a:extLst>
          </p:cNvPr>
          <p:cNvSpPr txBox="1"/>
          <p:nvPr/>
        </p:nvSpPr>
        <p:spPr>
          <a:xfrm>
            <a:off x="120203" y="128788"/>
            <a:ext cx="11951594" cy="6740307"/>
          </a:xfrm>
          <a:prstGeom prst="rect">
            <a:avLst/>
          </a:prstGeom>
          <a:noFill/>
        </p:spPr>
        <p:txBody>
          <a:bodyPr wrap="square" rtlCol="0">
            <a:spAutoFit/>
          </a:bodyPr>
          <a:lstStyle/>
          <a:p>
            <a:r>
              <a:rPr lang="en-IN" sz="3200" b="1" u="sng" dirty="0"/>
              <a:t>The before and after text- </a:t>
            </a:r>
            <a:r>
              <a:rPr lang="en-IN" sz="3200" b="1" u="sng" dirty="0" err="1"/>
              <a:t>preprocessing</a:t>
            </a:r>
            <a:r>
              <a:rPr lang="en-IN" sz="3200" b="1" dirty="0"/>
              <a:t>:</a:t>
            </a:r>
          </a:p>
          <a:p>
            <a:endParaRPr lang="en-IN" sz="3200" b="1" dirty="0"/>
          </a:p>
          <a:p>
            <a:endParaRPr lang="en-IN" sz="3200" b="1" dirty="0"/>
          </a:p>
          <a:p>
            <a:endParaRPr lang="en-IN" sz="3200" b="1" dirty="0"/>
          </a:p>
          <a:p>
            <a:endParaRPr lang="en-IN" sz="3200" b="1" dirty="0"/>
          </a:p>
          <a:p>
            <a:endParaRPr lang="en-IN" sz="3200" b="1" dirty="0"/>
          </a:p>
          <a:p>
            <a:endParaRPr lang="en-IN" sz="3200" b="1" dirty="0"/>
          </a:p>
          <a:p>
            <a:endParaRPr lang="en-IN" sz="3200" b="1" dirty="0"/>
          </a:p>
          <a:p>
            <a:endParaRPr lang="en-IN" sz="3200" b="1" dirty="0"/>
          </a:p>
          <a:p>
            <a:endParaRPr lang="en-IN" sz="3200" b="1" dirty="0"/>
          </a:p>
          <a:p>
            <a:endParaRPr lang="en-IN" sz="3200" b="1" dirty="0"/>
          </a:p>
          <a:p>
            <a:endParaRPr lang="en-IN" sz="2400" b="1" dirty="0"/>
          </a:p>
          <a:p>
            <a:r>
              <a:rPr lang="en-IN" sz="2400" b="1" dirty="0"/>
              <a:t>‘</a:t>
            </a:r>
            <a:r>
              <a:rPr lang="en-IN" sz="2400" b="1" dirty="0" err="1"/>
              <a:t>cleanreview</a:t>
            </a:r>
            <a:r>
              <a:rPr lang="en-IN" sz="2400" b="1" dirty="0"/>
              <a:t>’ is clean, filtered and model ready.</a:t>
            </a:r>
          </a:p>
          <a:p>
            <a:endParaRPr lang="en-IN" sz="3200" b="1" dirty="0"/>
          </a:p>
        </p:txBody>
      </p:sp>
      <p:pic>
        <p:nvPicPr>
          <p:cNvPr id="4" name="Picture 3">
            <a:extLst>
              <a:ext uri="{FF2B5EF4-FFF2-40B4-BE49-F238E27FC236}">
                <a16:creationId xmlns:a16="http://schemas.microsoft.com/office/drawing/2014/main" id="{C29D06D5-F981-40DF-8DD6-DE55024FC647}"/>
              </a:ext>
            </a:extLst>
          </p:cNvPr>
          <p:cNvPicPr>
            <a:picLocks noChangeAspect="1"/>
          </p:cNvPicPr>
          <p:nvPr/>
        </p:nvPicPr>
        <p:blipFill>
          <a:blip r:embed="rId2"/>
          <a:stretch>
            <a:fillRect/>
          </a:stretch>
        </p:blipFill>
        <p:spPr>
          <a:xfrm>
            <a:off x="827333" y="920906"/>
            <a:ext cx="9188352" cy="4745799"/>
          </a:xfrm>
          <a:prstGeom prst="rect">
            <a:avLst/>
          </a:prstGeom>
        </p:spPr>
      </p:pic>
    </p:spTree>
    <p:extLst>
      <p:ext uri="{BB962C8B-B14F-4D97-AF65-F5344CB8AC3E}">
        <p14:creationId xmlns:p14="http://schemas.microsoft.com/office/powerpoint/2010/main" val="463747581"/>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{4737F476-8D3A-4490-A8F7-8D46DD04A9DF}tf22712842_win32</Template>
  <TotalTime>238</TotalTime>
  <Words>1016</Words>
  <Application>Microsoft Office PowerPoint</Application>
  <PresentationFormat>Widescreen</PresentationFormat>
  <Paragraphs>185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Bookman Old Style</vt:lpstr>
      <vt:lpstr>Calibri</vt:lpstr>
      <vt:lpstr>Franklin Gothic Book</vt:lpstr>
      <vt:lpstr>Wingdings</vt:lpstr>
      <vt:lpstr>1_RetrospectVTI</vt:lpstr>
      <vt:lpstr>Ratings Prediction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Ratings Prediction Project</dc:title>
  <dc:creator>Rahul Ramanujam</dc:creator>
  <cp:lastModifiedBy>Rahul Ramanujam</cp:lastModifiedBy>
  <cp:revision>1</cp:revision>
  <dcterms:created xsi:type="dcterms:W3CDTF">2021-08-12T10:45:53Z</dcterms:created>
  <dcterms:modified xsi:type="dcterms:W3CDTF">2021-08-12T14:44:21Z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