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1" r:id="rId7"/>
    <p:sldId id="260" r:id="rId8"/>
    <p:sldId id="264" r:id="rId9"/>
    <p:sldId id="262" r:id="rId10"/>
    <p:sldId id="263" r:id="rId11"/>
    <p:sldId id="268" r:id="rId12"/>
    <p:sldId id="267"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AB7075-D6BA-4820-8851-DBF87BE00CB7}"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B7075-D6BA-4820-8851-DBF87BE00CB7}"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B7075-D6BA-4820-8851-DBF87BE00CB7}"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B7075-D6BA-4820-8851-DBF87BE00CB7}"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B7075-D6BA-4820-8851-DBF87BE00CB7}"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AB7075-D6BA-4820-8851-DBF87BE00CB7}"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AB7075-D6BA-4820-8851-DBF87BE00CB7}"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AB7075-D6BA-4820-8851-DBF87BE00CB7}" type="datetimeFigureOut">
              <a:rPr lang="en-US" smtClean="0"/>
              <a:pPr/>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B7075-D6BA-4820-8851-DBF87BE00CB7}"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B7075-D6BA-4820-8851-DBF87BE00CB7}"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B7075-D6BA-4820-8851-DBF87BE00CB7}"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644C1-A186-451B-B217-4A0562CF05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B7075-D6BA-4820-8851-DBF87BE00CB7}" type="datetimeFigureOut">
              <a:rPr lang="en-US" smtClean="0"/>
              <a:pPr/>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644C1-A186-451B-B217-4A0562CF05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643050"/>
            <a:ext cx="8143932" cy="2714643"/>
          </a:xfrm>
        </p:spPr>
        <p:txBody>
          <a:bodyPr/>
          <a:lstStyle/>
          <a:p>
            <a:r>
              <a:rPr lang="en-US" b="1" dirty="0" smtClean="0"/>
              <a:t>BOOK-RECOMMENDATION-SYSTEM</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5214974" cy="1011222"/>
          </a:xfrm>
        </p:spPr>
        <p:txBody>
          <a:bodyPr>
            <a:normAutofit/>
          </a:bodyPr>
          <a:lstStyle/>
          <a:p>
            <a:r>
              <a:rPr lang="en-US" sz="2400" b="1" dirty="0" smtClean="0"/>
              <a:t>Rating Dataset: </a:t>
            </a:r>
            <a:r>
              <a:rPr lang="en-US" sz="2400" dirty="0" smtClean="0"/>
              <a:t>it has not NULL Values</a:t>
            </a:r>
            <a:endParaRPr lang="en-US" sz="2400" b="1" dirty="0"/>
          </a:p>
        </p:txBody>
      </p:sp>
      <p:sp>
        <p:nvSpPr>
          <p:cNvPr id="3" name="Content Placeholder 2"/>
          <p:cNvSpPr>
            <a:spLocks noGrp="1"/>
          </p:cNvSpPr>
          <p:nvPr>
            <p:ph idx="1"/>
          </p:nvPr>
        </p:nvSpPr>
        <p:spPr>
          <a:xfrm>
            <a:off x="457200" y="1357298"/>
            <a:ext cx="8229600" cy="4768865"/>
          </a:xfrm>
        </p:spPr>
        <p:txBody>
          <a:bodyPr/>
          <a:lstStyle/>
          <a:p>
            <a:pPr>
              <a:buNone/>
            </a:pPr>
            <a:r>
              <a:rPr lang="en-US" b="1" dirty="0" err="1" smtClean="0"/>
              <a:t>Vishualisation</a:t>
            </a:r>
            <a:r>
              <a:rPr lang="en-US" b="1" dirty="0" smtClean="0"/>
              <a:t> Of Rating Dataset</a:t>
            </a:r>
            <a:endParaRPr lang="en-US" b="1" dirty="0"/>
          </a:p>
        </p:txBody>
      </p:sp>
      <p:pic>
        <p:nvPicPr>
          <p:cNvPr id="6146" name="Picture 2"/>
          <p:cNvPicPr>
            <a:picLocks noChangeAspect="1" noChangeArrowheads="1"/>
          </p:cNvPicPr>
          <p:nvPr/>
        </p:nvPicPr>
        <p:blipFill>
          <a:blip r:embed="rId2"/>
          <a:srcRect/>
          <a:stretch>
            <a:fillRect/>
          </a:stretch>
        </p:blipFill>
        <p:spPr bwMode="auto">
          <a:xfrm>
            <a:off x="0" y="2143116"/>
            <a:ext cx="4643470" cy="267176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786314" y="2214554"/>
            <a:ext cx="3857652" cy="2747967"/>
          </a:xfrm>
          <a:prstGeom prst="rect">
            <a:avLst/>
          </a:prstGeom>
          <a:noFill/>
          <a:ln w="9525">
            <a:noFill/>
            <a:miter lim="800000"/>
            <a:headEnd/>
            <a:tailEnd/>
          </a:ln>
          <a:effectLst/>
        </p:spPr>
      </p:pic>
      <p:sp>
        <p:nvSpPr>
          <p:cNvPr id="6" name="TextBox 5"/>
          <p:cNvSpPr txBox="1"/>
          <p:nvPr/>
        </p:nvSpPr>
        <p:spPr>
          <a:xfrm>
            <a:off x="5715008" y="5072074"/>
            <a:ext cx="2500330" cy="369332"/>
          </a:xfrm>
          <a:prstGeom prst="rect">
            <a:avLst/>
          </a:prstGeom>
          <a:noFill/>
        </p:spPr>
        <p:txBody>
          <a:bodyPr wrap="square" rtlCol="0">
            <a:spAutoFit/>
          </a:bodyPr>
          <a:lstStyle/>
          <a:p>
            <a:r>
              <a:rPr lang="en-US" dirty="0" smtClean="0"/>
              <a:t>Explicit Book Rating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Popularity Filtering</a:t>
            </a:r>
            <a:endParaRPr lang="en-US" sz="3600" b="1" dirty="0"/>
          </a:p>
        </p:txBody>
      </p:sp>
      <p:sp>
        <p:nvSpPr>
          <p:cNvPr id="3" name="Content Placeholder 2"/>
          <p:cNvSpPr>
            <a:spLocks noGrp="1"/>
          </p:cNvSpPr>
          <p:nvPr>
            <p:ph idx="1"/>
          </p:nvPr>
        </p:nvSpPr>
        <p:spPr/>
        <p:txBody>
          <a:bodyPr>
            <a:normAutofit/>
          </a:bodyPr>
          <a:lstStyle/>
          <a:p>
            <a:r>
              <a:rPr lang="en-US" sz="2000" dirty="0" smtClean="0"/>
              <a:t>Popularity-based filtering is a technique used in book recommendation systems to recommend books based on their popularity or the number of times they have been viewed, rated, or purchased by users. There are several reasons why popularity-based filtering is important in book recommendation systems</a:t>
            </a:r>
            <a:r>
              <a:rPr lang="en-US" sz="2000" dirty="0" smtClean="0"/>
              <a:t>:</a:t>
            </a:r>
          </a:p>
          <a:p>
            <a:r>
              <a:rPr lang="en-US" sz="2000" dirty="0" smtClean="0"/>
              <a:t>It is a simple and effective way to recommend books to users who are not sure what they want to read. By recommending popular books, the system increases the chances that the user will find something they like.</a:t>
            </a:r>
          </a:p>
          <a:p>
            <a:r>
              <a:rPr lang="en-US" sz="2000" dirty="0" smtClean="0"/>
              <a:t>Popularity-based filtering can help new users discover books that they may not have found otherwise. When a user is new to a book recommendation system, they may not know what to search for or where to start. By recommending popular books, the system can introduce them to a variety of genres and authors.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6929454" cy="917596"/>
          </a:xfrm>
        </p:spPr>
        <p:txBody>
          <a:bodyPr>
            <a:normAutofit/>
          </a:bodyPr>
          <a:lstStyle/>
          <a:p>
            <a:r>
              <a:rPr lang="en-US" sz="2000" dirty="0" smtClean="0"/>
              <a:t>Popularity </a:t>
            </a:r>
            <a:r>
              <a:rPr lang="en-US" sz="2000" dirty="0" smtClean="0"/>
              <a:t>Filtering </a:t>
            </a:r>
            <a:r>
              <a:rPr lang="en-US" sz="2000" dirty="0" smtClean="0"/>
              <a:t>On Number of Ratings:</a:t>
            </a:r>
            <a:br>
              <a:rPr lang="en-US" sz="2000" dirty="0" smtClean="0"/>
            </a:br>
            <a:endParaRPr lang="en-US" sz="2000" dirty="0"/>
          </a:p>
        </p:txBody>
      </p:sp>
      <p:pic>
        <p:nvPicPr>
          <p:cNvPr id="4" name="Picture 2"/>
          <p:cNvPicPr>
            <a:picLocks noGrp="1" noChangeAspect="1" noChangeArrowheads="1"/>
          </p:cNvPicPr>
          <p:nvPr>
            <p:ph idx="1"/>
          </p:nvPr>
        </p:nvPicPr>
        <p:blipFill>
          <a:blip r:embed="rId2"/>
          <a:srcRect/>
          <a:stretch>
            <a:fillRect/>
          </a:stretch>
        </p:blipFill>
        <p:spPr bwMode="auto">
          <a:xfrm>
            <a:off x="142843" y="785794"/>
            <a:ext cx="4214843" cy="1133475"/>
          </a:xfrm>
          <a:prstGeom prst="rect">
            <a:avLst/>
          </a:prstGeom>
          <a:noFill/>
          <a:ln w="9525">
            <a:noFill/>
            <a:miter lim="800000"/>
            <a:headEnd/>
            <a:tailEnd/>
          </a:ln>
          <a:effectLst/>
        </p:spPr>
      </p:pic>
      <p:sp>
        <p:nvSpPr>
          <p:cNvPr id="5" name="Rectangle 4"/>
          <p:cNvSpPr/>
          <p:nvPr/>
        </p:nvSpPr>
        <p:spPr>
          <a:xfrm>
            <a:off x="4500562" y="1071546"/>
            <a:ext cx="514885" cy="584775"/>
          </a:xfrm>
          <a:prstGeom prst="rect">
            <a:avLst/>
          </a:prstGeom>
        </p:spPr>
        <p:txBody>
          <a:bodyPr wrap="none">
            <a:spAutoFit/>
          </a:bodyPr>
          <a:lstStyle/>
          <a:p>
            <a:r>
              <a:rPr lang="en-US" sz="3200" dirty="0" smtClean="0"/>
              <a:t>-&gt;</a:t>
            </a:r>
            <a:endParaRPr lang="en-US" sz="3200" dirty="0"/>
          </a:p>
        </p:txBody>
      </p:sp>
      <p:pic>
        <p:nvPicPr>
          <p:cNvPr id="6" name="Picture 3"/>
          <p:cNvPicPr>
            <a:picLocks noChangeAspect="1" noChangeArrowheads="1"/>
          </p:cNvPicPr>
          <p:nvPr/>
        </p:nvPicPr>
        <p:blipFill>
          <a:blip r:embed="rId3"/>
          <a:srcRect/>
          <a:stretch>
            <a:fillRect/>
          </a:stretch>
        </p:blipFill>
        <p:spPr bwMode="auto">
          <a:xfrm>
            <a:off x="5214942" y="642918"/>
            <a:ext cx="3929058" cy="1638300"/>
          </a:xfrm>
          <a:prstGeom prst="rect">
            <a:avLst/>
          </a:prstGeom>
          <a:noFill/>
          <a:ln w="9525">
            <a:noFill/>
            <a:miter lim="800000"/>
            <a:headEnd/>
            <a:tailEnd/>
          </a:ln>
          <a:effectLst/>
        </p:spPr>
      </p:pic>
      <p:sp>
        <p:nvSpPr>
          <p:cNvPr id="7" name="Rectangle 6"/>
          <p:cNvSpPr/>
          <p:nvPr/>
        </p:nvSpPr>
        <p:spPr>
          <a:xfrm>
            <a:off x="1071538" y="2214554"/>
            <a:ext cx="4572000" cy="677108"/>
          </a:xfrm>
          <a:prstGeom prst="rect">
            <a:avLst/>
          </a:prstGeom>
        </p:spPr>
        <p:txBody>
          <a:bodyPr>
            <a:spAutoFit/>
          </a:bodyPr>
          <a:lstStyle/>
          <a:p>
            <a:r>
              <a:rPr lang="en-US" sz="2000" dirty="0" smtClean="0"/>
              <a:t>Popularity </a:t>
            </a:r>
            <a:r>
              <a:rPr lang="en-US" sz="2000" dirty="0" smtClean="0"/>
              <a:t>Filtering </a:t>
            </a:r>
            <a:r>
              <a:rPr lang="en-US" sz="2000" dirty="0" smtClean="0"/>
              <a:t>On Number of Ratings</a:t>
            </a:r>
            <a:r>
              <a:rPr lang="en-US" dirty="0" smtClean="0"/>
              <a:t>:</a:t>
            </a:r>
            <a:br>
              <a:rPr lang="en-US" dirty="0" smtClean="0"/>
            </a:br>
            <a:endParaRPr lang="en-US" dirty="0"/>
          </a:p>
        </p:txBody>
      </p:sp>
      <p:pic>
        <p:nvPicPr>
          <p:cNvPr id="9218" name="Picture 2"/>
          <p:cNvPicPr>
            <a:picLocks noChangeAspect="1" noChangeArrowheads="1"/>
          </p:cNvPicPr>
          <p:nvPr/>
        </p:nvPicPr>
        <p:blipFill>
          <a:blip r:embed="rId4"/>
          <a:srcRect/>
          <a:stretch>
            <a:fillRect/>
          </a:stretch>
        </p:blipFill>
        <p:spPr bwMode="auto">
          <a:xfrm>
            <a:off x="214282" y="2857496"/>
            <a:ext cx="4019554" cy="1000132"/>
          </a:xfrm>
          <a:prstGeom prst="rect">
            <a:avLst/>
          </a:prstGeom>
          <a:noFill/>
          <a:ln w="9525">
            <a:noFill/>
            <a:miter lim="800000"/>
            <a:headEnd/>
            <a:tailEnd/>
          </a:ln>
          <a:effectLst/>
        </p:spPr>
      </p:pic>
      <p:sp>
        <p:nvSpPr>
          <p:cNvPr id="9" name="Rectangle 8"/>
          <p:cNvSpPr/>
          <p:nvPr/>
        </p:nvSpPr>
        <p:spPr>
          <a:xfrm>
            <a:off x="4357686" y="3143248"/>
            <a:ext cx="514885" cy="584775"/>
          </a:xfrm>
          <a:prstGeom prst="rect">
            <a:avLst/>
          </a:prstGeom>
        </p:spPr>
        <p:txBody>
          <a:bodyPr wrap="none">
            <a:spAutoFit/>
          </a:bodyPr>
          <a:lstStyle/>
          <a:p>
            <a:r>
              <a:rPr lang="en-US" sz="3200" dirty="0" smtClean="0"/>
              <a:t>-&gt;</a:t>
            </a:r>
            <a:endParaRPr lang="en-US" sz="3200" dirty="0"/>
          </a:p>
        </p:txBody>
      </p:sp>
      <p:pic>
        <p:nvPicPr>
          <p:cNvPr id="9219" name="Picture 3"/>
          <p:cNvPicPr>
            <a:picLocks noChangeAspect="1" noChangeArrowheads="1"/>
          </p:cNvPicPr>
          <p:nvPr/>
        </p:nvPicPr>
        <p:blipFill>
          <a:blip r:embed="rId5"/>
          <a:srcRect/>
          <a:stretch>
            <a:fillRect/>
          </a:stretch>
        </p:blipFill>
        <p:spPr bwMode="auto">
          <a:xfrm>
            <a:off x="5357818" y="2428868"/>
            <a:ext cx="3238492" cy="1781175"/>
          </a:xfrm>
          <a:prstGeom prst="rect">
            <a:avLst/>
          </a:prstGeom>
          <a:noFill/>
          <a:ln w="9525">
            <a:noFill/>
            <a:miter lim="800000"/>
            <a:headEnd/>
            <a:tailEnd/>
          </a:ln>
          <a:effectLst/>
        </p:spPr>
      </p:pic>
      <p:sp>
        <p:nvSpPr>
          <p:cNvPr id="11" name="Rectangle 10"/>
          <p:cNvSpPr/>
          <p:nvPr/>
        </p:nvSpPr>
        <p:spPr>
          <a:xfrm>
            <a:off x="857224" y="4143380"/>
            <a:ext cx="5596981" cy="369332"/>
          </a:xfrm>
          <a:prstGeom prst="rect">
            <a:avLst/>
          </a:prstGeom>
        </p:spPr>
        <p:txBody>
          <a:bodyPr wrap="none">
            <a:spAutoFit/>
          </a:bodyPr>
          <a:lstStyle/>
          <a:p>
            <a:r>
              <a:rPr lang="en-US" dirty="0" smtClean="0"/>
              <a:t>Popularity </a:t>
            </a:r>
            <a:r>
              <a:rPr lang="en-US" dirty="0" smtClean="0"/>
              <a:t>Filtering </a:t>
            </a:r>
            <a:r>
              <a:rPr lang="en-US" dirty="0" smtClean="0"/>
              <a:t>On Number of </a:t>
            </a:r>
            <a:r>
              <a:rPr lang="en-US" dirty="0" smtClean="0"/>
              <a:t>Ratings more than 250:</a:t>
            </a:r>
            <a:endParaRPr lang="en-US" dirty="0"/>
          </a:p>
        </p:txBody>
      </p:sp>
      <p:pic>
        <p:nvPicPr>
          <p:cNvPr id="9220" name="Picture 4"/>
          <p:cNvPicPr>
            <a:picLocks noChangeAspect="1" noChangeArrowheads="1"/>
          </p:cNvPicPr>
          <p:nvPr/>
        </p:nvPicPr>
        <p:blipFill>
          <a:blip r:embed="rId6"/>
          <a:srcRect/>
          <a:stretch>
            <a:fillRect/>
          </a:stretch>
        </p:blipFill>
        <p:spPr bwMode="auto">
          <a:xfrm>
            <a:off x="285720" y="4714884"/>
            <a:ext cx="4286280" cy="928694"/>
          </a:xfrm>
          <a:prstGeom prst="rect">
            <a:avLst/>
          </a:prstGeom>
          <a:noFill/>
          <a:ln w="9525">
            <a:noFill/>
            <a:miter lim="800000"/>
            <a:headEnd/>
            <a:tailEnd/>
          </a:ln>
          <a:effectLst/>
        </p:spPr>
      </p:pic>
      <p:sp>
        <p:nvSpPr>
          <p:cNvPr id="13" name="Rectangle 12"/>
          <p:cNvSpPr/>
          <p:nvPr/>
        </p:nvSpPr>
        <p:spPr>
          <a:xfrm>
            <a:off x="4714876" y="4857760"/>
            <a:ext cx="514885" cy="584775"/>
          </a:xfrm>
          <a:prstGeom prst="rect">
            <a:avLst/>
          </a:prstGeom>
        </p:spPr>
        <p:txBody>
          <a:bodyPr wrap="none">
            <a:spAutoFit/>
          </a:bodyPr>
          <a:lstStyle/>
          <a:p>
            <a:r>
              <a:rPr lang="en-US" sz="3200" dirty="0" smtClean="0"/>
              <a:t>-&gt;</a:t>
            </a:r>
            <a:endParaRPr lang="en-US" sz="3200" dirty="0"/>
          </a:p>
        </p:txBody>
      </p:sp>
      <p:pic>
        <p:nvPicPr>
          <p:cNvPr id="9221" name="Picture 5"/>
          <p:cNvPicPr>
            <a:picLocks noChangeAspect="1" noChangeArrowheads="1"/>
          </p:cNvPicPr>
          <p:nvPr/>
        </p:nvPicPr>
        <p:blipFill>
          <a:blip r:embed="rId7"/>
          <a:srcRect/>
          <a:stretch>
            <a:fillRect/>
          </a:stretch>
        </p:blipFill>
        <p:spPr bwMode="auto">
          <a:xfrm>
            <a:off x="5429256" y="4572008"/>
            <a:ext cx="3400413" cy="17859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Collaborative Filtering</a:t>
            </a:r>
            <a:endParaRPr lang="en-US" sz="3600" b="1" dirty="0"/>
          </a:p>
        </p:txBody>
      </p:sp>
      <p:sp>
        <p:nvSpPr>
          <p:cNvPr id="3" name="Content Placeholder 2"/>
          <p:cNvSpPr>
            <a:spLocks noGrp="1"/>
          </p:cNvSpPr>
          <p:nvPr>
            <p:ph idx="1"/>
          </p:nvPr>
        </p:nvSpPr>
        <p:spPr>
          <a:xfrm>
            <a:off x="457200" y="1357298"/>
            <a:ext cx="8229600" cy="4768865"/>
          </a:xfrm>
        </p:spPr>
        <p:txBody>
          <a:bodyPr>
            <a:normAutofit fontScale="85000" lnSpcReduction="20000"/>
          </a:bodyPr>
          <a:lstStyle/>
          <a:p>
            <a:r>
              <a:rPr lang="en-US" sz="2200" dirty="0" smtClean="0"/>
              <a:t>Collaborative filtering is another technique used in book recommendation systems to recommend books to users. In contrast to popularity-based filtering, collaborative filtering uses information about the preferences of other users to make recommendations. There are several reasons why collaborative filtering is important in book recommendation systems</a:t>
            </a:r>
            <a:r>
              <a:rPr lang="en-US" sz="2200" dirty="0" smtClean="0"/>
              <a:t>:</a:t>
            </a:r>
          </a:p>
          <a:p>
            <a:r>
              <a:rPr lang="en-US" sz="2200" dirty="0" smtClean="0"/>
              <a:t>It can help to personalize recommendations for individual users. Collaborative filtering looks at the preferences of other users who have similar tastes to the current user and recommends books that they have enjoyed. This can help to ensure that the recommendations are more relevant to the user's individual interests.</a:t>
            </a:r>
          </a:p>
          <a:p>
            <a:r>
              <a:rPr lang="en-US" sz="2200" dirty="0" smtClean="0"/>
              <a:t>Collaborative filtering can also help to recommend books that may not be as popular but are still highly relevant to the user's interests. For example, if a user has a very specific interest in a niche topic, collaborative filtering can recommend books on that topic that may not have a high overall popularity.</a:t>
            </a:r>
          </a:p>
          <a:p>
            <a:endParaRPr lang="en-US" sz="1800" dirty="0" smtClean="0"/>
          </a:p>
          <a:p>
            <a:pPr>
              <a:buNone/>
            </a:pP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To perform Collaborative Filtering convert dataset into pivot table</a:t>
            </a:r>
            <a:endParaRPr lang="en-US" sz="2000" dirty="0"/>
          </a:p>
        </p:txBody>
      </p:sp>
      <p:pic>
        <p:nvPicPr>
          <p:cNvPr id="10242" name="Picture 2"/>
          <p:cNvPicPr>
            <a:picLocks noGrp="1" noChangeAspect="1" noChangeArrowheads="1"/>
          </p:cNvPicPr>
          <p:nvPr>
            <p:ph idx="1"/>
          </p:nvPr>
        </p:nvPicPr>
        <p:blipFill>
          <a:blip r:embed="rId2"/>
          <a:srcRect/>
          <a:stretch>
            <a:fillRect/>
          </a:stretch>
        </p:blipFill>
        <p:spPr bwMode="auto">
          <a:xfrm>
            <a:off x="457200" y="1428736"/>
            <a:ext cx="8229600" cy="442915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Recommendation Model</a:t>
            </a:r>
            <a:endParaRPr lang="en-US" sz="3600" b="1" dirty="0"/>
          </a:p>
        </p:txBody>
      </p:sp>
      <p:pic>
        <p:nvPicPr>
          <p:cNvPr id="11266" name="Picture 2"/>
          <p:cNvPicPr>
            <a:picLocks noGrp="1" noChangeAspect="1" noChangeArrowheads="1"/>
          </p:cNvPicPr>
          <p:nvPr>
            <p:ph idx="1"/>
          </p:nvPr>
        </p:nvPicPr>
        <p:blipFill>
          <a:blip r:embed="rId2"/>
          <a:srcRect/>
          <a:stretch>
            <a:fillRect/>
          </a:stretch>
        </p:blipFill>
        <p:spPr bwMode="auto">
          <a:xfrm>
            <a:off x="1428729" y="1857364"/>
            <a:ext cx="6215106" cy="333455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Deployment</a:t>
            </a:r>
            <a:endParaRPr lang="en-US" b="1" dirty="0"/>
          </a:p>
        </p:txBody>
      </p:sp>
      <p:sp>
        <p:nvSpPr>
          <p:cNvPr id="3" name="Content Placeholder 2"/>
          <p:cNvSpPr>
            <a:spLocks noGrp="1"/>
          </p:cNvSpPr>
          <p:nvPr>
            <p:ph idx="1"/>
          </p:nvPr>
        </p:nvSpPr>
        <p:spPr/>
        <p:txBody>
          <a:bodyPr>
            <a:normAutofit/>
          </a:bodyPr>
          <a:lstStyle/>
          <a:p>
            <a:r>
              <a:rPr lang="en-US" sz="2400" dirty="0" err="1" smtClean="0"/>
              <a:t>Delpoyment</a:t>
            </a:r>
            <a:r>
              <a:rPr lang="en-US" sz="2400" dirty="0" smtClean="0"/>
              <a:t> using Pickle</a:t>
            </a:r>
            <a:endParaRPr lang="en-US" sz="2400" dirty="0"/>
          </a:p>
        </p:txBody>
      </p:sp>
      <p:pic>
        <p:nvPicPr>
          <p:cNvPr id="12291" name="Picture 3"/>
          <p:cNvPicPr>
            <a:picLocks noChangeAspect="1" noChangeArrowheads="1"/>
          </p:cNvPicPr>
          <p:nvPr/>
        </p:nvPicPr>
        <p:blipFill>
          <a:blip r:embed="rId2"/>
          <a:srcRect/>
          <a:stretch>
            <a:fillRect/>
          </a:stretch>
        </p:blipFill>
        <p:spPr bwMode="auto">
          <a:xfrm>
            <a:off x="1000100" y="2285992"/>
            <a:ext cx="6929486" cy="1285884"/>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1142976" y="3786190"/>
            <a:ext cx="6072230" cy="108109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a:bodyPr>
          <a:lstStyle/>
          <a:p>
            <a:r>
              <a:rPr lang="en-US" sz="2000" dirty="0" smtClean="0"/>
              <a:t>Decision making on missing value imputation and outlier treatment was</a:t>
            </a:r>
          </a:p>
          <a:p>
            <a:pPr>
              <a:buNone/>
            </a:pPr>
            <a:r>
              <a:rPr lang="en-US" sz="2000" dirty="0" smtClean="0"/>
              <a:t>Quite challenging</a:t>
            </a:r>
          </a:p>
          <a:p>
            <a:r>
              <a:rPr lang="en-US" sz="2000" dirty="0" smtClean="0"/>
              <a:t>Understanding the metric for evaluation was challenge as well</a:t>
            </a:r>
          </a:p>
          <a:p>
            <a:r>
              <a:rPr lang="en-US" sz="2000" dirty="0" smtClean="0"/>
              <a:t>Data cleaning also quite challenging</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b="1" dirty="0"/>
          </a:p>
        </p:txBody>
      </p:sp>
      <p:sp>
        <p:nvSpPr>
          <p:cNvPr id="3" name="Content Placeholder 2"/>
          <p:cNvSpPr>
            <a:spLocks noGrp="1"/>
          </p:cNvSpPr>
          <p:nvPr>
            <p:ph idx="1"/>
          </p:nvPr>
        </p:nvSpPr>
        <p:spPr/>
        <p:txBody>
          <a:bodyPr/>
          <a:lstStyle/>
          <a:p>
            <a:pPr>
              <a:buNone/>
            </a:pPr>
            <a:r>
              <a:rPr lang="en-US" sz="2000" dirty="0" smtClean="0"/>
              <a:t>      A </a:t>
            </a:r>
            <a:r>
              <a:rPr lang="en-US" sz="2000" dirty="0" smtClean="0"/>
              <a:t>recommendation system helps an organization to create loyal customers</a:t>
            </a:r>
            <a:r>
              <a:rPr lang="en-US" sz="2000" dirty="0" smtClean="0"/>
              <a:t>. The </a:t>
            </a:r>
            <a:r>
              <a:rPr lang="en-US" sz="2000" dirty="0" smtClean="0"/>
              <a:t>recommendation system today are very powerful that they can handle </a:t>
            </a:r>
            <a:r>
              <a:rPr lang="en-US" sz="2000" dirty="0" smtClean="0"/>
              <a:t>the new </a:t>
            </a:r>
            <a:r>
              <a:rPr lang="en-US" sz="2000" dirty="0" smtClean="0"/>
              <a:t>customer too who has visited the site for the first time. They </a:t>
            </a:r>
            <a:r>
              <a:rPr lang="en-US" sz="2000" dirty="0" smtClean="0"/>
              <a:t>recommend the </a:t>
            </a:r>
            <a:r>
              <a:rPr lang="en-US" sz="2000" dirty="0" smtClean="0"/>
              <a:t>products which are currently trending or highly rated and they can </a:t>
            </a:r>
            <a:r>
              <a:rPr lang="en-US" sz="2000" dirty="0" smtClean="0"/>
              <a:t>also recommend </a:t>
            </a:r>
            <a:r>
              <a:rPr lang="en-US" sz="2000" dirty="0" smtClean="0"/>
              <a:t>the products which bring maximum </a:t>
            </a:r>
            <a:r>
              <a:rPr lang="en-US" sz="2000" dirty="0" smtClean="0"/>
              <a:t>profit to the </a:t>
            </a:r>
            <a:r>
              <a:rPr lang="en-US" sz="2000" dirty="0" smtClean="0"/>
              <a:t>company</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MEMBERS</a:t>
            </a:r>
            <a:endParaRPr lang="en-US" b="1" dirty="0"/>
          </a:p>
        </p:txBody>
      </p:sp>
      <p:sp>
        <p:nvSpPr>
          <p:cNvPr id="3" name="Content Placeholder 2"/>
          <p:cNvSpPr>
            <a:spLocks noGrp="1"/>
          </p:cNvSpPr>
          <p:nvPr>
            <p:ph idx="1"/>
          </p:nvPr>
        </p:nvSpPr>
        <p:spPr/>
        <p:txBody>
          <a:bodyPr/>
          <a:lstStyle/>
          <a:p>
            <a:r>
              <a:rPr lang="en-US" dirty="0" err="1" smtClean="0"/>
              <a:t>Rahul</a:t>
            </a:r>
            <a:r>
              <a:rPr lang="en-US" dirty="0" smtClean="0"/>
              <a:t> M</a:t>
            </a:r>
          </a:p>
          <a:p>
            <a:r>
              <a:rPr lang="en-US" dirty="0" err="1" smtClean="0"/>
              <a:t>Jithin</a:t>
            </a:r>
            <a:r>
              <a:rPr lang="en-US" dirty="0" smtClean="0"/>
              <a:t> C</a:t>
            </a:r>
          </a:p>
          <a:p>
            <a:r>
              <a:rPr lang="en-US" dirty="0" err="1" smtClean="0"/>
              <a:t>Abhijith</a:t>
            </a:r>
            <a:r>
              <a:rPr lang="en-US" dirty="0" smtClean="0"/>
              <a:t> K </a:t>
            </a:r>
            <a:r>
              <a:rPr lang="en-US" dirty="0" err="1" smtClean="0"/>
              <a:t>K</a:t>
            </a:r>
            <a:endParaRPr lang="en-US" dirty="0" smtClean="0"/>
          </a:p>
          <a:p>
            <a:r>
              <a:rPr lang="en-US" dirty="0" smtClean="0"/>
              <a:t>Mohammed </a:t>
            </a:r>
            <a:r>
              <a:rPr lang="en-US" dirty="0" err="1" smtClean="0"/>
              <a:t>Zayyan</a:t>
            </a:r>
            <a:r>
              <a:rPr lang="en-US" dirty="0" smtClean="0"/>
              <a:t> </a:t>
            </a:r>
            <a:r>
              <a:rPr lang="en-US" dirty="0" err="1" smtClean="0"/>
              <a:t>Shareef</a:t>
            </a:r>
            <a:endParaRPr lang="en-US" dirty="0" smtClean="0"/>
          </a:p>
          <a:p>
            <a:r>
              <a:rPr lang="en-US" dirty="0" err="1" smtClean="0"/>
              <a:t>Swapnajeet</a:t>
            </a:r>
            <a:r>
              <a:rPr lang="en-US" dirty="0" smtClean="0"/>
              <a:t> </a:t>
            </a:r>
            <a:r>
              <a:rPr lang="en-US" dirty="0" err="1" smtClean="0"/>
              <a:t>Boopathy</a:t>
            </a:r>
            <a:endParaRPr lang="en-US" dirty="0" smtClean="0"/>
          </a:p>
          <a:p>
            <a:r>
              <a:rPr lang="en-US" dirty="0" err="1" smtClean="0"/>
              <a:t>Hariharan</a:t>
            </a:r>
            <a:r>
              <a:rPr lang="en-US" dirty="0" smtClean="0"/>
              <a:t> </a:t>
            </a:r>
            <a:r>
              <a:rPr lang="en-US" dirty="0" err="1" smtClean="0"/>
              <a:t>Jayaraj</a:t>
            </a:r>
            <a:endParaRPr lang="en-US" dirty="0" smtClean="0"/>
          </a:p>
          <a:p>
            <a:r>
              <a:rPr lang="en-US" dirty="0" err="1" smtClean="0"/>
              <a:t>Divya</a:t>
            </a:r>
            <a:r>
              <a:rPr lang="en-US" dirty="0" smtClean="0"/>
              <a:t> </a:t>
            </a:r>
            <a:r>
              <a:rPr lang="en-US" dirty="0" err="1" smtClean="0"/>
              <a:t>Teja</a:t>
            </a:r>
            <a:r>
              <a:rPr lang="en-US" dirty="0" smtClean="0"/>
              <a:t> j</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normAutofit/>
          </a:bodyPr>
          <a:lstStyle/>
          <a:p>
            <a:r>
              <a:rPr lang="en-US" sz="2800" dirty="0" smtClean="0">
                <a:latin typeface="+mj-lt"/>
              </a:rPr>
              <a:t>Business objective</a:t>
            </a:r>
          </a:p>
          <a:p>
            <a:r>
              <a:rPr lang="en-US" sz="2800" dirty="0" smtClean="0">
                <a:latin typeface="+mj-lt"/>
              </a:rPr>
              <a:t>Data summary</a:t>
            </a:r>
          </a:p>
          <a:p>
            <a:r>
              <a:rPr lang="en-US" sz="2800" dirty="0" smtClean="0">
                <a:latin typeface="+mj-lt"/>
              </a:rPr>
              <a:t>EDA/ Data </a:t>
            </a:r>
            <a:r>
              <a:rPr lang="en-US" sz="2800" dirty="0" smtClean="0">
                <a:latin typeface="+mj-lt"/>
              </a:rPr>
              <a:t>Cleaning</a:t>
            </a:r>
            <a:endParaRPr lang="en-US" sz="2800" dirty="0" smtClean="0">
              <a:latin typeface="+mj-lt"/>
            </a:endParaRPr>
          </a:p>
          <a:p>
            <a:r>
              <a:rPr lang="en-US" sz="2800" dirty="0" smtClean="0">
                <a:latin typeface="+mj-lt"/>
              </a:rPr>
              <a:t>Popularity Filtering</a:t>
            </a:r>
          </a:p>
          <a:p>
            <a:r>
              <a:rPr lang="en-US" sz="2800" dirty="0" smtClean="0">
                <a:latin typeface="+mj-lt"/>
              </a:rPr>
              <a:t>Collaborative </a:t>
            </a:r>
            <a:r>
              <a:rPr lang="en-US" sz="2800" dirty="0" smtClean="0">
                <a:latin typeface="+mj-lt"/>
              </a:rPr>
              <a:t>Filtering</a:t>
            </a:r>
          </a:p>
          <a:p>
            <a:r>
              <a:rPr lang="en-US" sz="2800" dirty="0" smtClean="0"/>
              <a:t>Recommendation model</a:t>
            </a:r>
          </a:p>
          <a:p>
            <a:r>
              <a:rPr lang="en-US" sz="2800" dirty="0" smtClean="0">
                <a:latin typeface="+mj-lt"/>
              </a:rPr>
              <a:t>Deployment</a:t>
            </a:r>
            <a:endParaRPr lang="en-US" sz="28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428604"/>
            <a:ext cx="5715040" cy="785818"/>
          </a:xfrm>
        </p:spPr>
        <p:txBody>
          <a:bodyPr>
            <a:normAutofit/>
          </a:bodyPr>
          <a:lstStyle/>
          <a:p>
            <a:r>
              <a:rPr lang="en-US" sz="2800" b="1" dirty="0" smtClean="0"/>
              <a:t>BUSINESS Objective </a:t>
            </a:r>
            <a:r>
              <a:rPr lang="en-US" sz="3200" b="1" dirty="0" smtClean="0"/>
              <a:t>:</a:t>
            </a:r>
            <a:endParaRPr lang="en-US" sz="3200" b="1" dirty="0"/>
          </a:p>
        </p:txBody>
      </p:sp>
      <p:sp>
        <p:nvSpPr>
          <p:cNvPr id="3" name="Content Placeholder 2"/>
          <p:cNvSpPr>
            <a:spLocks noGrp="1"/>
          </p:cNvSpPr>
          <p:nvPr>
            <p:ph idx="1"/>
          </p:nvPr>
        </p:nvSpPr>
        <p:spPr>
          <a:xfrm>
            <a:off x="428596" y="1285860"/>
            <a:ext cx="8443914" cy="5286412"/>
          </a:xfrm>
        </p:spPr>
        <p:txBody>
          <a:bodyPr>
            <a:normAutofit lnSpcReduction="10000"/>
          </a:bodyPr>
          <a:lstStyle/>
          <a:p>
            <a:r>
              <a:rPr lang="en-US" sz="2000" dirty="0" smtClean="0"/>
              <a:t>Generate the features from the dataset and use them to recommend the books accordingly to the users</a:t>
            </a:r>
          </a:p>
          <a:p>
            <a:pPr>
              <a:buNone/>
            </a:pPr>
            <a:endParaRPr lang="en-US" sz="2800" b="1" dirty="0" smtClean="0"/>
          </a:p>
          <a:p>
            <a:pPr>
              <a:buNone/>
            </a:pPr>
            <a:r>
              <a:rPr lang="en-US" sz="2800" b="1" dirty="0" smtClean="0"/>
              <a:t>Data Summary:</a:t>
            </a:r>
          </a:p>
          <a:p>
            <a:pPr>
              <a:buNone/>
            </a:pPr>
            <a:r>
              <a:rPr lang="en-US" sz="2000" b="1" dirty="0" smtClean="0"/>
              <a:t>Book Dataset  :</a:t>
            </a:r>
            <a:r>
              <a:rPr lang="en-US" sz="2000" dirty="0" smtClean="0"/>
              <a:t>  Shape (</a:t>
            </a:r>
            <a:r>
              <a:rPr lang="en-US" sz="2000" dirty="0" smtClean="0"/>
              <a:t>271360, 8)</a:t>
            </a:r>
          </a:p>
          <a:p>
            <a:pPr>
              <a:buNone/>
            </a:pPr>
            <a:r>
              <a:rPr lang="en-US" sz="2000" dirty="0" smtClean="0"/>
              <a:t>                                 1)  ISBN                      2)  Year-Of-Publication</a:t>
            </a:r>
          </a:p>
          <a:p>
            <a:pPr>
              <a:buNone/>
            </a:pPr>
            <a:r>
              <a:rPr lang="en-US" sz="2000" dirty="0" smtClean="0"/>
              <a:t> </a:t>
            </a:r>
            <a:r>
              <a:rPr lang="en-US" sz="2000" dirty="0" smtClean="0"/>
              <a:t>                                3)  Book-Title             4)  Publisher</a:t>
            </a:r>
          </a:p>
          <a:p>
            <a:pPr>
              <a:buNone/>
            </a:pPr>
            <a:r>
              <a:rPr lang="en-US" sz="2000" dirty="0" smtClean="0"/>
              <a:t> </a:t>
            </a:r>
            <a:r>
              <a:rPr lang="en-US" sz="2000" dirty="0" smtClean="0"/>
              <a:t>                                5)  Book-Author         6)  Image-URL-M</a:t>
            </a:r>
          </a:p>
          <a:p>
            <a:pPr>
              <a:buNone/>
            </a:pPr>
            <a:r>
              <a:rPr lang="en-US" sz="2000" dirty="0" smtClean="0"/>
              <a:t> </a:t>
            </a:r>
            <a:r>
              <a:rPr lang="en-US" sz="2000" dirty="0" smtClean="0"/>
              <a:t>                                </a:t>
            </a:r>
            <a:r>
              <a:rPr lang="en-US" sz="2000" dirty="0" smtClean="0"/>
              <a:t>7) </a:t>
            </a:r>
            <a:r>
              <a:rPr lang="en-US" sz="2000" dirty="0" smtClean="0"/>
              <a:t>Image-URL-S          8)  Image-URL-L</a:t>
            </a:r>
          </a:p>
          <a:p>
            <a:pPr>
              <a:buNone/>
            </a:pPr>
            <a:r>
              <a:rPr lang="en-US" sz="2000" b="1" dirty="0" smtClean="0"/>
              <a:t>Rating Dataset </a:t>
            </a:r>
            <a:r>
              <a:rPr lang="en-US" sz="2400" b="1" dirty="0" smtClean="0"/>
              <a:t>: </a:t>
            </a:r>
            <a:r>
              <a:rPr lang="en-US" sz="2000" dirty="0" smtClean="0"/>
              <a:t>Shape (278858, 3) </a:t>
            </a:r>
            <a:r>
              <a:rPr lang="en-US" sz="2000" dirty="0" smtClean="0"/>
              <a:t/>
            </a:r>
            <a:br>
              <a:rPr lang="en-US" sz="2000" dirty="0" smtClean="0"/>
            </a:br>
            <a:r>
              <a:rPr lang="en-US" sz="2000" dirty="0" smtClean="0"/>
              <a:t>                          </a:t>
            </a:r>
            <a:r>
              <a:rPr lang="en-US" sz="2000" dirty="0" smtClean="0"/>
              <a:t>  </a:t>
            </a:r>
            <a:r>
              <a:rPr lang="en-US" sz="2000" dirty="0" smtClean="0"/>
              <a:t>1) </a:t>
            </a:r>
            <a:r>
              <a:rPr lang="en-US" sz="2000" dirty="0" smtClean="0"/>
              <a:t>User-ID     2) Location     3) Age</a:t>
            </a:r>
            <a:r>
              <a:rPr lang="en-US" sz="2600" b="1" dirty="0" smtClean="0"/>
              <a:t> </a:t>
            </a:r>
          </a:p>
          <a:p>
            <a:pPr>
              <a:buNone/>
            </a:pPr>
            <a:r>
              <a:rPr lang="en-US" sz="2000" b="1" dirty="0" smtClean="0"/>
              <a:t>User Dataset    </a:t>
            </a:r>
            <a:r>
              <a:rPr lang="en-US" sz="2000" b="1" dirty="0" smtClean="0"/>
              <a:t>: </a:t>
            </a:r>
            <a:r>
              <a:rPr lang="en-US" sz="2000" b="1" dirty="0" smtClean="0"/>
              <a:t>  </a:t>
            </a:r>
            <a:r>
              <a:rPr lang="en-US" sz="2000" dirty="0" smtClean="0"/>
              <a:t>Shape (</a:t>
            </a:r>
            <a:r>
              <a:rPr lang="en-US" sz="2000" dirty="0" smtClean="0"/>
              <a:t>1149780, 3)</a:t>
            </a:r>
            <a:br>
              <a:rPr lang="en-US" sz="2000" dirty="0" smtClean="0"/>
            </a:br>
            <a:r>
              <a:rPr lang="en-US" sz="2000" dirty="0" smtClean="0"/>
              <a:t>                             </a:t>
            </a:r>
            <a:r>
              <a:rPr lang="en-US" sz="2000" dirty="0" smtClean="0"/>
              <a:t>1) User-ID     2) </a:t>
            </a:r>
            <a:r>
              <a:rPr lang="en-US" sz="2000" dirty="0" smtClean="0"/>
              <a:t>ISBN    </a:t>
            </a:r>
            <a:r>
              <a:rPr lang="en-US" sz="2000" dirty="0" smtClean="0"/>
              <a:t>3) </a:t>
            </a:r>
            <a:r>
              <a:rPr lang="en-US" sz="2000" dirty="0" smtClean="0"/>
              <a:t>Book-Rating</a:t>
            </a:r>
            <a:r>
              <a:rPr lang="en-US" sz="2600" b="1" dirty="0" smtClean="0"/>
              <a:t> </a:t>
            </a:r>
            <a:endParaRPr lang="en-US" sz="2000" dirty="0" smtClean="0"/>
          </a:p>
          <a:p>
            <a:pPr>
              <a:buNone/>
            </a:pPr>
            <a:r>
              <a:rPr lang="en-US" sz="2000" dirty="0" smtClean="0"/>
              <a:t> </a:t>
            </a:r>
            <a:r>
              <a:rPr lang="en-US" sz="2000" dirty="0" smtClean="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971792" cy="1143000"/>
          </a:xfrm>
        </p:spPr>
        <p:txBody>
          <a:bodyPr/>
          <a:lstStyle/>
          <a:p>
            <a:r>
              <a:rPr lang="en-US" b="1" dirty="0" smtClean="0"/>
              <a:t>EDA  :</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428596" y="2714620"/>
            <a:ext cx="2025268" cy="2786082"/>
          </a:xfrm>
          <a:prstGeom prst="rect">
            <a:avLst/>
          </a:prstGeom>
          <a:noFill/>
          <a:ln w="9525">
            <a:noFill/>
            <a:miter lim="800000"/>
            <a:headEnd/>
            <a:tailEnd/>
          </a:ln>
          <a:effectLst/>
        </p:spPr>
      </p:pic>
      <p:sp>
        <p:nvSpPr>
          <p:cNvPr id="5" name="TextBox 4"/>
          <p:cNvSpPr txBox="1"/>
          <p:nvPr/>
        </p:nvSpPr>
        <p:spPr>
          <a:xfrm>
            <a:off x="714348" y="1428736"/>
            <a:ext cx="7786742" cy="400110"/>
          </a:xfrm>
          <a:prstGeom prst="rect">
            <a:avLst/>
          </a:prstGeom>
          <a:noFill/>
        </p:spPr>
        <p:txBody>
          <a:bodyPr wrap="square" rtlCol="0">
            <a:spAutoFit/>
          </a:bodyPr>
          <a:lstStyle/>
          <a:p>
            <a:r>
              <a:rPr lang="en-US" sz="2000" b="1" dirty="0" smtClean="0"/>
              <a:t>Book Dataset </a:t>
            </a:r>
            <a:r>
              <a:rPr lang="en-US" sz="2000" dirty="0" smtClean="0"/>
              <a:t>: Replacing  </a:t>
            </a:r>
            <a:r>
              <a:rPr lang="en-US" sz="2000" b="1" dirty="0" smtClean="0"/>
              <a:t>NULL values </a:t>
            </a:r>
            <a:r>
              <a:rPr lang="en-US" sz="2000" dirty="0" smtClean="0"/>
              <a:t>with </a:t>
            </a:r>
            <a:r>
              <a:rPr lang="en-US" sz="2000" b="1" dirty="0" smtClean="0"/>
              <a:t>Publishe</a:t>
            </a:r>
            <a:r>
              <a:rPr lang="en-US" sz="2000" dirty="0" smtClean="0"/>
              <a:t>r and </a:t>
            </a:r>
            <a:r>
              <a:rPr lang="en-US" sz="2000" b="1" dirty="0" smtClean="0"/>
              <a:t>Author Name </a:t>
            </a:r>
            <a:endParaRPr lang="en-US" sz="2000" b="1" dirty="0"/>
          </a:p>
        </p:txBody>
      </p:sp>
      <p:pic>
        <p:nvPicPr>
          <p:cNvPr id="1027" name="Picture 3"/>
          <p:cNvPicPr>
            <a:picLocks noChangeAspect="1" noChangeArrowheads="1"/>
          </p:cNvPicPr>
          <p:nvPr/>
        </p:nvPicPr>
        <p:blipFill>
          <a:blip r:embed="rId3"/>
          <a:srcRect/>
          <a:stretch>
            <a:fillRect/>
          </a:stretch>
        </p:blipFill>
        <p:spPr bwMode="auto">
          <a:xfrm>
            <a:off x="3500430" y="2357430"/>
            <a:ext cx="5227207" cy="1500197"/>
          </a:xfrm>
          <a:prstGeom prst="rect">
            <a:avLst/>
          </a:prstGeom>
          <a:noFill/>
          <a:ln w="9525">
            <a:noFill/>
            <a:miter lim="800000"/>
            <a:headEnd/>
            <a:tailEnd/>
          </a:ln>
          <a:effectLst/>
        </p:spPr>
      </p:pic>
      <p:sp>
        <p:nvSpPr>
          <p:cNvPr id="8" name="TextBox 7"/>
          <p:cNvSpPr txBox="1"/>
          <p:nvPr/>
        </p:nvSpPr>
        <p:spPr>
          <a:xfrm>
            <a:off x="2500298" y="3643314"/>
            <a:ext cx="714380" cy="646331"/>
          </a:xfrm>
          <a:prstGeom prst="rect">
            <a:avLst/>
          </a:prstGeom>
          <a:noFill/>
        </p:spPr>
        <p:txBody>
          <a:bodyPr wrap="square" rtlCol="0">
            <a:spAutoFit/>
          </a:bodyPr>
          <a:lstStyle/>
          <a:p>
            <a:r>
              <a:rPr lang="en-US" sz="3600" b="1" dirty="0" smtClean="0"/>
              <a:t>-&gt;</a:t>
            </a:r>
            <a:endParaRPr lang="en-US" sz="3600" b="1" dirty="0"/>
          </a:p>
        </p:txBody>
      </p:sp>
      <p:sp>
        <p:nvSpPr>
          <p:cNvPr id="10" name="TextBox 9"/>
          <p:cNvSpPr txBox="1"/>
          <p:nvPr/>
        </p:nvSpPr>
        <p:spPr>
          <a:xfrm>
            <a:off x="4572000" y="2000240"/>
            <a:ext cx="2408801" cy="369332"/>
          </a:xfrm>
          <a:prstGeom prst="rect">
            <a:avLst/>
          </a:prstGeom>
          <a:noFill/>
        </p:spPr>
        <p:txBody>
          <a:bodyPr wrap="none" rtlCol="0">
            <a:spAutoFit/>
          </a:bodyPr>
          <a:lstStyle/>
          <a:p>
            <a:r>
              <a:rPr lang="en-US" dirty="0" smtClean="0"/>
              <a:t>Replacing Author Name</a:t>
            </a:r>
            <a:endParaRPr lang="en-US" dirty="0"/>
          </a:p>
        </p:txBody>
      </p:sp>
      <p:sp>
        <p:nvSpPr>
          <p:cNvPr id="11" name="TextBox 10"/>
          <p:cNvSpPr txBox="1"/>
          <p:nvPr/>
        </p:nvSpPr>
        <p:spPr>
          <a:xfrm>
            <a:off x="4857752" y="4286256"/>
            <a:ext cx="2016065" cy="369332"/>
          </a:xfrm>
          <a:prstGeom prst="rect">
            <a:avLst/>
          </a:prstGeom>
          <a:noFill/>
        </p:spPr>
        <p:txBody>
          <a:bodyPr wrap="none" rtlCol="0">
            <a:spAutoFit/>
          </a:bodyPr>
          <a:lstStyle/>
          <a:p>
            <a:r>
              <a:rPr lang="en-US" dirty="0" smtClean="0"/>
              <a:t>Replacing Publisher</a:t>
            </a:r>
            <a:endParaRPr lang="en-US" dirty="0"/>
          </a:p>
        </p:txBody>
      </p:sp>
      <p:pic>
        <p:nvPicPr>
          <p:cNvPr id="1029" name="Picture 5"/>
          <p:cNvPicPr>
            <a:picLocks noChangeAspect="1" noChangeArrowheads="1"/>
          </p:cNvPicPr>
          <p:nvPr/>
        </p:nvPicPr>
        <p:blipFill>
          <a:blip r:embed="rId4"/>
          <a:srcRect/>
          <a:stretch>
            <a:fillRect/>
          </a:stretch>
        </p:blipFill>
        <p:spPr bwMode="auto">
          <a:xfrm>
            <a:off x="3428993" y="4786322"/>
            <a:ext cx="5500726" cy="9239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Vishualisation</a:t>
            </a:r>
            <a:r>
              <a:rPr lang="en-US" sz="4000" b="1" dirty="0" smtClean="0"/>
              <a:t> Of Book Dataset</a:t>
            </a:r>
            <a:endParaRPr lang="en-US" sz="4000" b="1" dirty="0"/>
          </a:p>
        </p:txBody>
      </p:sp>
      <p:pic>
        <p:nvPicPr>
          <p:cNvPr id="3074" name="Picture 2"/>
          <p:cNvPicPr>
            <a:picLocks noGrp="1" noChangeAspect="1" noChangeArrowheads="1"/>
          </p:cNvPicPr>
          <p:nvPr>
            <p:ph idx="1"/>
          </p:nvPr>
        </p:nvPicPr>
        <p:blipFill>
          <a:blip r:embed="rId2"/>
          <a:srcRect/>
          <a:stretch>
            <a:fillRect/>
          </a:stretch>
        </p:blipFill>
        <p:spPr bwMode="auto">
          <a:xfrm>
            <a:off x="428596" y="1571612"/>
            <a:ext cx="3643338" cy="235745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214810" y="1643050"/>
            <a:ext cx="4429156" cy="228601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785918" y="3857628"/>
            <a:ext cx="5643602" cy="257177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15130" cy="654032"/>
          </a:xfrm>
        </p:spPr>
        <p:txBody>
          <a:bodyPr>
            <a:normAutofit/>
          </a:bodyPr>
          <a:lstStyle/>
          <a:p>
            <a:r>
              <a:rPr lang="en-US" sz="2400" b="1" dirty="0" smtClean="0"/>
              <a:t>User Dataset </a:t>
            </a:r>
            <a:r>
              <a:rPr lang="en-US" sz="2000" b="1" dirty="0" smtClean="0"/>
              <a:t>: </a:t>
            </a:r>
            <a:r>
              <a:rPr lang="en-US" sz="2000" dirty="0" smtClean="0"/>
              <a:t>Replacing  </a:t>
            </a:r>
            <a:r>
              <a:rPr lang="en-US" sz="2000" b="1" dirty="0" smtClean="0"/>
              <a:t>NULL</a:t>
            </a:r>
            <a:r>
              <a:rPr lang="en-US" sz="2000" dirty="0" smtClean="0"/>
              <a:t> values with </a:t>
            </a:r>
            <a:r>
              <a:rPr lang="en-US" sz="2000" b="1" dirty="0" smtClean="0"/>
              <a:t>Median</a:t>
            </a:r>
            <a:r>
              <a:rPr lang="en-US" sz="2000" dirty="0" smtClean="0"/>
              <a:t> value</a:t>
            </a:r>
            <a:endParaRPr lang="en-US" sz="2000" dirty="0"/>
          </a:p>
        </p:txBody>
      </p:sp>
      <p:pic>
        <p:nvPicPr>
          <p:cNvPr id="2050" name="Picture 2"/>
          <p:cNvPicPr>
            <a:picLocks noGrp="1" noChangeAspect="1" noChangeArrowheads="1"/>
          </p:cNvPicPr>
          <p:nvPr>
            <p:ph idx="1"/>
          </p:nvPr>
        </p:nvPicPr>
        <p:blipFill>
          <a:blip r:embed="rId2"/>
          <a:srcRect/>
          <a:stretch>
            <a:fillRect/>
          </a:stretch>
        </p:blipFill>
        <p:spPr bwMode="auto">
          <a:xfrm>
            <a:off x="714348" y="1285860"/>
            <a:ext cx="1685925" cy="1857388"/>
          </a:xfrm>
          <a:prstGeom prst="rect">
            <a:avLst/>
          </a:prstGeom>
          <a:noFill/>
          <a:ln w="9525">
            <a:noFill/>
            <a:miter lim="800000"/>
            <a:headEnd/>
            <a:tailEnd/>
          </a:ln>
          <a:effectLst/>
        </p:spPr>
      </p:pic>
      <p:sp>
        <p:nvSpPr>
          <p:cNvPr id="5" name="TextBox 4"/>
          <p:cNvSpPr txBox="1"/>
          <p:nvPr/>
        </p:nvSpPr>
        <p:spPr>
          <a:xfrm>
            <a:off x="2643174" y="1571612"/>
            <a:ext cx="554960" cy="923330"/>
          </a:xfrm>
          <a:prstGeom prst="rect">
            <a:avLst/>
          </a:prstGeom>
          <a:noFill/>
        </p:spPr>
        <p:txBody>
          <a:bodyPr wrap="none" rtlCol="0">
            <a:spAutoFit/>
          </a:bodyPr>
          <a:lstStyle/>
          <a:p>
            <a:r>
              <a:rPr lang="en-US" sz="3600" dirty="0" smtClean="0"/>
              <a:t>-&gt;</a:t>
            </a:r>
            <a:endParaRPr lang="en-US" sz="3600" dirty="0" smtClean="0"/>
          </a:p>
          <a:p>
            <a:endParaRPr lang="en-US" dirty="0"/>
          </a:p>
        </p:txBody>
      </p:sp>
      <p:pic>
        <p:nvPicPr>
          <p:cNvPr id="2051" name="Picture 3"/>
          <p:cNvPicPr>
            <a:picLocks noChangeAspect="1" noChangeArrowheads="1"/>
          </p:cNvPicPr>
          <p:nvPr/>
        </p:nvPicPr>
        <p:blipFill>
          <a:blip r:embed="rId3"/>
          <a:srcRect/>
          <a:stretch>
            <a:fillRect/>
          </a:stretch>
        </p:blipFill>
        <p:spPr bwMode="auto">
          <a:xfrm>
            <a:off x="3571868" y="1214422"/>
            <a:ext cx="4000528" cy="50006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857620" y="1928802"/>
            <a:ext cx="2357454" cy="1190625"/>
          </a:xfrm>
          <a:prstGeom prst="rect">
            <a:avLst/>
          </a:prstGeom>
          <a:noFill/>
          <a:ln w="9525">
            <a:noFill/>
            <a:miter lim="800000"/>
            <a:headEnd/>
            <a:tailEnd/>
          </a:ln>
          <a:effectLst/>
        </p:spPr>
      </p:pic>
      <p:sp>
        <p:nvSpPr>
          <p:cNvPr id="8" name="TextBox 7"/>
          <p:cNvSpPr txBox="1"/>
          <p:nvPr/>
        </p:nvSpPr>
        <p:spPr>
          <a:xfrm>
            <a:off x="785786" y="3500438"/>
            <a:ext cx="5684120" cy="369332"/>
          </a:xfrm>
          <a:prstGeom prst="rect">
            <a:avLst/>
          </a:prstGeom>
          <a:noFill/>
        </p:spPr>
        <p:txBody>
          <a:bodyPr wrap="none" rtlCol="0">
            <a:spAutoFit/>
          </a:bodyPr>
          <a:lstStyle/>
          <a:p>
            <a:r>
              <a:rPr lang="en-US" dirty="0" smtClean="0"/>
              <a:t>Drop Location column and Replace with Location column :</a:t>
            </a:r>
            <a:endParaRPr lang="en-US" dirty="0"/>
          </a:p>
        </p:txBody>
      </p:sp>
      <p:pic>
        <p:nvPicPr>
          <p:cNvPr id="2053" name="Picture 5"/>
          <p:cNvPicPr>
            <a:picLocks noChangeAspect="1" noChangeArrowheads="1"/>
          </p:cNvPicPr>
          <p:nvPr/>
        </p:nvPicPr>
        <p:blipFill>
          <a:blip r:embed="rId5"/>
          <a:srcRect/>
          <a:stretch>
            <a:fillRect/>
          </a:stretch>
        </p:blipFill>
        <p:spPr bwMode="auto">
          <a:xfrm>
            <a:off x="214282" y="4286256"/>
            <a:ext cx="4000528" cy="1285883"/>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500694" y="4143380"/>
            <a:ext cx="2752725" cy="1371600"/>
          </a:xfrm>
          <a:prstGeom prst="rect">
            <a:avLst/>
          </a:prstGeom>
          <a:noFill/>
          <a:ln w="9525">
            <a:noFill/>
            <a:miter lim="800000"/>
            <a:headEnd/>
            <a:tailEnd/>
          </a:ln>
          <a:effectLst/>
        </p:spPr>
      </p:pic>
      <p:sp>
        <p:nvSpPr>
          <p:cNvPr id="11" name="TextBox 10"/>
          <p:cNvSpPr txBox="1"/>
          <p:nvPr/>
        </p:nvSpPr>
        <p:spPr>
          <a:xfrm>
            <a:off x="4572000" y="4714884"/>
            <a:ext cx="554960" cy="646331"/>
          </a:xfrm>
          <a:prstGeom prst="rect">
            <a:avLst/>
          </a:prstGeom>
          <a:noFill/>
        </p:spPr>
        <p:txBody>
          <a:bodyPr wrap="none" rtlCol="0">
            <a:spAutoFit/>
          </a:bodyPr>
          <a:lstStyle/>
          <a:p>
            <a:r>
              <a:rPr lang="en-US" sz="3600" dirty="0" smtClean="0"/>
              <a:t>-&gt;</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Created Different  Age Category for Age column</a:t>
            </a:r>
            <a:endParaRPr lang="en-US" sz="2400" dirty="0"/>
          </a:p>
        </p:txBody>
      </p:sp>
      <p:pic>
        <p:nvPicPr>
          <p:cNvPr id="5122" name="Picture 2"/>
          <p:cNvPicPr>
            <a:picLocks noGrp="1" noChangeAspect="1" noChangeArrowheads="1"/>
          </p:cNvPicPr>
          <p:nvPr>
            <p:ph idx="1"/>
          </p:nvPr>
        </p:nvPicPr>
        <p:blipFill>
          <a:blip r:embed="rId2"/>
          <a:srcRect/>
          <a:stretch>
            <a:fillRect/>
          </a:stretch>
        </p:blipFill>
        <p:spPr bwMode="auto">
          <a:xfrm>
            <a:off x="357158" y="1285860"/>
            <a:ext cx="5286380" cy="2276473"/>
          </a:xfrm>
          <a:prstGeom prst="rect">
            <a:avLst/>
          </a:prstGeom>
          <a:noFill/>
          <a:ln w="9525">
            <a:noFill/>
            <a:miter lim="800000"/>
            <a:headEnd/>
            <a:tailEnd/>
          </a:ln>
          <a:effectLst/>
        </p:spPr>
      </p:pic>
      <p:sp>
        <p:nvSpPr>
          <p:cNvPr id="5" name="TextBox 4"/>
          <p:cNvSpPr txBox="1"/>
          <p:nvPr/>
        </p:nvSpPr>
        <p:spPr>
          <a:xfrm>
            <a:off x="6215074" y="1928802"/>
            <a:ext cx="596638" cy="707886"/>
          </a:xfrm>
          <a:prstGeom prst="rect">
            <a:avLst/>
          </a:prstGeom>
          <a:noFill/>
        </p:spPr>
        <p:txBody>
          <a:bodyPr wrap="none" rtlCol="0">
            <a:spAutoFit/>
          </a:bodyPr>
          <a:lstStyle/>
          <a:p>
            <a:r>
              <a:rPr lang="en-US" sz="4000" dirty="0" smtClean="0"/>
              <a:t>-&gt;</a:t>
            </a:r>
            <a:endParaRPr lang="en-US" sz="4000" dirty="0"/>
          </a:p>
        </p:txBody>
      </p:sp>
      <p:pic>
        <p:nvPicPr>
          <p:cNvPr id="5123" name="Picture 3"/>
          <p:cNvPicPr>
            <a:picLocks noChangeAspect="1" noChangeArrowheads="1"/>
          </p:cNvPicPr>
          <p:nvPr/>
        </p:nvPicPr>
        <p:blipFill>
          <a:blip r:embed="rId3"/>
          <a:srcRect/>
          <a:stretch>
            <a:fillRect/>
          </a:stretch>
        </p:blipFill>
        <p:spPr bwMode="auto">
          <a:xfrm>
            <a:off x="3857620" y="3786190"/>
            <a:ext cx="4014790" cy="1828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Vishualisation</a:t>
            </a:r>
            <a:r>
              <a:rPr lang="en-US" dirty="0" smtClean="0"/>
              <a:t> Of User Dataset</a:t>
            </a:r>
            <a:endParaRPr lang="en-US" dirty="0"/>
          </a:p>
        </p:txBody>
      </p:sp>
      <p:pic>
        <p:nvPicPr>
          <p:cNvPr id="4099" name="Picture 3"/>
          <p:cNvPicPr>
            <a:picLocks noChangeAspect="1" noChangeArrowheads="1"/>
          </p:cNvPicPr>
          <p:nvPr/>
        </p:nvPicPr>
        <p:blipFill>
          <a:blip r:embed="rId2"/>
          <a:srcRect/>
          <a:stretch>
            <a:fillRect/>
          </a:stretch>
        </p:blipFill>
        <p:spPr bwMode="auto">
          <a:xfrm>
            <a:off x="428596" y="1142984"/>
            <a:ext cx="3357586" cy="2643206"/>
          </a:xfrm>
          <a:prstGeom prst="rect">
            <a:avLst/>
          </a:prstGeom>
          <a:noFill/>
          <a:ln w="9525">
            <a:noFill/>
            <a:miter lim="800000"/>
            <a:headEnd/>
            <a:tailEnd/>
          </a:ln>
          <a:effectLst/>
        </p:spPr>
      </p:pic>
      <p:pic>
        <p:nvPicPr>
          <p:cNvPr id="4100" name="Picture 4"/>
          <p:cNvPicPr>
            <a:picLocks noGrp="1" noChangeAspect="1" noChangeArrowheads="1"/>
          </p:cNvPicPr>
          <p:nvPr>
            <p:ph idx="1"/>
          </p:nvPr>
        </p:nvPicPr>
        <p:blipFill>
          <a:blip r:embed="rId3"/>
          <a:srcRect/>
          <a:stretch>
            <a:fillRect/>
          </a:stretch>
        </p:blipFill>
        <p:spPr bwMode="auto">
          <a:xfrm>
            <a:off x="4357653" y="1500174"/>
            <a:ext cx="4786347" cy="2357454"/>
          </a:xfrm>
          <a:prstGeom prst="rect">
            <a:avLst/>
          </a:prstGeom>
          <a:noFill/>
          <a:ln w="9525">
            <a:noFill/>
            <a:miter lim="800000"/>
            <a:headEnd/>
            <a:tailEnd/>
          </a:ln>
          <a:effectLst/>
        </p:spPr>
      </p:pic>
      <p:sp>
        <p:nvSpPr>
          <p:cNvPr id="8" name="TextBox 7"/>
          <p:cNvSpPr txBox="1"/>
          <p:nvPr/>
        </p:nvSpPr>
        <p:spPr>
          <a:xfrm>
            <a:off x="857224" y="1357298"/>
            <a:ext cx="2571768" cy="369332"/>
          </a:xfrm>
          <a:prstGeom prst="rect">
            <a:avLst/>
          </a:prstGeom>
          <a:noFill/>
        </p:spPr>
        <p:txBody>
          <a:bodyPr wrap="square" rtlCol="0">
            <a:spAutoFit/>
          </a:bodyPr>
          <a:lstStyle/>
          <a:p>
            <a:r>
              <a:rPr lang="en-US" dirty="0" smtClean="0"/>
              <a:t>Age between most users </a:t>
            </a:r>
            <a:endParaRPr lang="en-US" dirty="0"/>
          </a:p>
        </p:txBody>
      </p:sp>
      <p:pic>
        <p:nvPicPr>
          <p:cNvPr id="4101" name="Picture 5"/>
          <p:cNvPicPr>
            <a:picLocks noChangeAspect="1" noChangeArrowheads="1"/>
          </p:cNvPicPr>
          <p:nvPr/>
        </p:nvPicPr>
        <p:blipFill>
          <a:blip r:embed="rId4"/>
          <a:srcRect/>
          <a:stretch>
            <a:fillRect/>
          </a:stretch>
        </p:blipFill>
        <p:spPr bwMode="auto">
          <a:xfrm>
            <a:off x="500034" y="4143380"/>
            <a:ext cx="3429024" cy="1757364"/>
          </a:xfrm>
          <a:prstGeom prst="rect">
            <a:avLst/>
          </a:prstGeom>
          <a:noFill/>
          <a:ln w="9525">
            <a:noFill/>
            <a:miter lim="800000"/>
            <a:headEnd/>
            <a:tailEnd/>
          </a:ln>
          <a:effectLst/>
        </p:spPr>
      </p:pic>
      <p:sp>
        <p:nvSpPr>
          <p:cNvPr id="10" name="TextBox 9"/>
          <p:cNvSpPr txBox="1"/>
          <p:nvPr/>
        </p:nvSpPr>
        <p:spPr>
          <a:xfrm>
            <a:off x="1428728" y="6072206"/>
            <a:ext cx="1331326" cy="369332"/>
          </a:xfrm>
          <a:prstGeom prst="rect">
            <a:avLst/>
          </a:prstGeom>
          <a:noFill/>
        </p:spPr>
        <p:txBody>
          <a:bodyPr wrap="none" rtlCol="0">
            <a:spAutoFit/>
          </a:bodyPr>
          <a:lstStyle/>
          <a:p>
            <a:r>
              <a:rPr lang="en-US" dirty="0" smtClean="0"/>
              <a:t>Age Outliers</a:t>
            </a:r>
            <a:endParaRPr lang="en-US" dirty="0"/>
          </a:p>
        </p:txBody>
      </p:sp>
      <p:pic>
        <p:nvPicPr>
          <p:cNvPr id="4103" name="Picture 7"/>
          <p:cNvPicPr>
            <a:picLocks noChangeAspect="1" noChangeArrowheads="1"/>
          </p:cNvPicPr>
          <p:nvPr/>
        </p:nvPicPr>
        <p:blipFill>
          <a:blip r:embed="rId5"/>
          <a:srcRect/>
          <a:stretch>
            <a:fillRect/>
          </a:stretch>
        </p:blipFill>
        <p:spPr bwMode="auto">
          <a:xfrm>
            <a:off x="5214942" y="4071942"/>
            <a:ext cx="2890829" cy="217169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625</Words>
  <Application>Microsoft Office PowerPoint</Application>
  <PresentationFormat>On-screen Show (4:3)</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BOOK-RECOMMENDATION-SYSTEM</vt:lpstr>
      <vt:lpstr>GROUP MEMBERS</vt:lpstr>
      <vt:lpstr>CONTENTS</vt:lpstr>
      <vt:lpstr>BUSINESS Objective :</vt:lpstr>
      <vt:lpstr>EDA  :</vt:lpstr>
      <vt:lpstr>Vishualisation Of Book Dataset</vt:lpstr>
      <vt:lpstr>User Dataset : Replacing  NULL values with Median value</vt:lpstr>
      <vt:lpstr>We  Created Different  Age Category for Age column</vt:lpstr>
      <vt:lpstr>Vishualisation Of User Dataset</vt:lpstr>
      <vt:lpstr>Rating Dataset: it has not NULL Values</vt:lpstr>
      <vt:lpstr>Popularity Filtering</vt:lpstr>
      <vt:lpstr>Popularity Filtering On Number of Ratings: </vt:lpstr>
      <vt:lpstr>Collaborative Filtering</vt:lpstr>
      <vt:lpstr>To perform Collaborative Filtering convert dataset into pivot table</vt:lpstr>
      <vt:lpstr>Recommendation Model</vt:lpstr>
      <vt:lpstr>Deployment</vt:lpstr>
      <vt:lpstr>Challenges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BOOK-RECOMMENDATION-SYSTEM</dc:title>
  <dc:creator>DELL</dc:creator>
  <cp:lastModifiedBy>DELL</cp:lastModifiedBy>
  <cp:revision>39</cp:revision>
  <dcterms:created xsi:type="dcterms:W3CDTF">2023-03-09T19:19:09Z</dcterms:created>
  <dcterms:modified xsi:type="dcterms:W3CDTF">2023-03-10T10:08:01Z</dcterms:modified>
</cp:coreProperties>
</file>