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DM Sans" pitchFamily="2" charset="0"/>
      <p:regular r:id="rId11"/>
      <p:bold r:id="rId12"/>
      <p:italic r:id="rId13"/>
      <p:boldItalic r:id="rId14"/>
    </p:embeddedFont>
    <p:embeddedFont>
      <p:font typeface="DM Sans Bold" charset="0"/>
      <p:regular r:id="rId15"/>
    </p:embeddedFont>
    <p:embeddedFont>
      <p:font typeface="League Spartan" panose="020B0604020202020204" charset="0"/>
      <p:regular r:id="rId16"/>
    </p:embeddedFont>
    <p:embeddedFont>
      <p:font typeface="Paalalabas Wide" panose="020B0604020202020204" charset="0"/>
      <p:regular r:id="rId17"/>
    </p:embeddedFont>
    <p:embeddedFont>
      <p:font typeface="Roboto" panose="02000000000000000000" pitchFamily="2" charset="0"/>
      <p:regular r:id="rId18"/>
      <p:bold r:id="rId19"/>
      <p:italic r:id="rId20"/>
      <p:boldItalic r:id="rId21"/>
    </p:embeddedFont>
    <p:embeddedFont>
      <p:font typeface="Roboto Bold" panose="02000000000000000000"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E1588-A290-44EB-BBA3-F054104C59AF}" v="25" dt="2024-09-03T17:21:18.2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407720" y="3105773"/>
            <a:ext cx="5597449" cy="1079342"/>
          </a:xfrm>
          <a:prstGeom prst="rect">
            <a:avLst/>
          </a:prstGeom>
        </p:spPr>
        <p:txBody>
          <a:bodyPr lIns="0" tIns="0" rIns="0" bIns="0" rtlCol="0" anchor="t">
            <a:spAutoFit/>
          </a:bodyPr>
          <a:lstStyle/>
          <a:p>
            <a:pPr algn="ctr">
              <a:lnSpc>
                <a:spcPts val="8914"/>
              </a:lnSpc>
              <a:spcBef>
                <a:spcPct val="0"/>
              </a:spcBef>
            </a:pPr>
            <a:r>
              <a:rPr lang="en-US" sz="6367">
                <a:solidFill>
                  <a:srgbClr val="000000"/>
                </a:solidFill>
                <a:latin typeface="League Spartan"/>
                <a:ea typeface="League Spartan"/>
                <a:cs typeface="League Spartan"/>
                <a:sym typeface="League Spartan"/>
              </a:rPr>
              <a:t>Team Details </a:t>
            </a:r>
          </a:p>
        </p:txBody>
      </p:sp>
      <p:sp>
        <p:nvSpPr>
          <p:cNvPr id="20" name="TextBox 20"/>
          <p:cNvSpPr txBox="1"/>
          <p:nvPr/>
        </p:nvSpPr>
        <p:spPr>
          <a:xfrm>
            <a:off x="2570938" y="4557654"/>
            <a:ext cx="12973862" cy="4444678"/>
          </a:xfrm>
          <a:prstGeom prst="rect">
            <a:avLst/>
          </a:prstGeom>
        </p:spPr>
        <p:txBody>
          <a:bodyPr wrap="square" lIns="0" tIns="0" rIns="0" bIns="0" rtlCol="0" anchor="t">
            <a:spAutoFit/>
          </a:bodyPr>
          <a:lstStyle/>
          <a:p>
            <a:pPr marL="1079501" lvl="1" indent="-539750" algn="l">
              <a:lnSpc>
                <a:spcPts val="7000"/>
              </a:lnSpc>
              <a:buFont typeface="Arial"/>
              <a:buChar char="•"/>
            </a:pPr>
            <a:r>
              <a:rPr lang="en-US" sz="5000" dirty="0">
                <a:solidFill>
                  <a:srgbClr val="000000"/>
                </a:solidFill>
                <a:latin typeface="Roboto"/>
                <a:ea typeface="Roboto"/>
                <a:cs typeface="Roboto"/>
                <a:sym typeface="Roboto"/>
              </a:rPr>
              <a:t>Team  Name – Secret Society</a:t>
            </a:r>
          </a:p>
          <a:p>
            <a:pPr marL="1079501" lvl="1" indent="-539750" algn="l">
              <a:lnSpc>
                <a:spcPts val="7000"/>
              </a:lnSpc>
              <a:buFont typeface="Arial"/>
              <a:buChar char="•"/>
            </a:pPr>
            <a:r>
              <a:rPr lang="en-US" sz="5000" dirty="0">
                <a:solidFill>
                  <a:srgbClr val="000000"/>
                </a:solidFill>
                <a:latin typeface="Roboto"/>
                <a:ea typeface="Roboto"/>
                <a:cs typeface="Roboto"/>
                <a:sym typeface="Roboto"/>
              </a:rPr>
              <a:t> Team Leader Name –Rahul </a:t>
            </a:r>
            <a:r>
              <a:rPr lang="en-US" sz="5000" dirty="0" err="1">
                <a:solidFill>
                  <a:srgbClr val="000000"/>
                </a:solidFill>
                <a:latin typeface="Roboto"/>
                <a:ea typeface="Roboto"/>
                <a:cs typeface="Roboto"/>
                <a:sym typeface="Roboto"/>
              </a:rPr>
              <a:t>Guggilla</a:t>
            </a:r>
            <a:r>
              <a:rPr lang="en-US" sz="5000" dirty="0">
                <a:solidFill>
                  <a:srgbClr val="000000"/>
                </a:solidFill>
                <a:latin typeface="Roboto"/>
                <a:ea typeface="Roboto"/>
                <a:cs typeface="Roboto"/>
                <a:sym typeface="Roboto"/>
              </a:rPr>
              <a:t> </a:t>
            </a:r>
          </a:p>
          <a:p>
            <a:pPr marL="1079501" lvl="1" indent="-539750" algn="l">
              <a:lnSpc>
                <a:spcPts val="7000"/>
              </a:lnSpc>
              <a:buFont typeface="Arial"/>
              <a:buChar char="•"/>
            </a:pPr>
            <a:r>
              <a:rPr lang="en-US" sz="5000" dirty="0">
                <a:solidFill>
                  <a:srgbClr val="000000"/>
                </a:solidFill>
                <a:latin typeface="Roboto"/>
                <a:ea typeface="Roboto"/>
                <a:cs typeface="Roboto"/>
                <a:sym typeface="Roboto"/>
              </a:rPr>
              <a:t>Track - </a:t>
            </a:r>
            <a:r>
              <a:rPr lang="en-IN" sz="5400"/>
              <a:t>Software - Blockchain</a:t>
            </a:r>
            <a:endParaRPr lang="en-US" sz="5000" dirty="0">
              <a:solidFill>
                <a:srgbClr val="000000"/>
              </a:solidFill>
              <a:latin typeface="Roboto"/>
              <a:ea typeface="Roboto"/>
              <a:cs typeface="Roboto"/>
              <a:sym typeface="Roboto"/>
            </a:endParaRPr>
          </a:p>
          <a:p>
            <a:pPr marL="1079501" lvl="1" indent="-539750" algn="l">
              <a:lnSpc>
                <a:spcPts val="7000"/>
              </a:lnSpc>
              <a:buFont typeface="Arial"/>
              <a:buChar char="•"/>
            </a:pPr>
            <a:r>
              <a:rPr lang="en-US" sz="5000" dirty="0">
                <a:solidFill>
                  <a:srgbClr val="000000"/>
                </a:solidFill>
                <a:latin typeface="Roboto"/>
                <a:ea typeface="Roboto"/>
                <a:cs typeface="Roboto"/>
                <a:sym typeface="Roboto"/>
              </a:rPr>
              <a:t>Title of the Project - </a:t>
            </a:r>
            <a:r>
              <a:rPr lang="en-IN" sz="5400" dirty="0"/>
              <a:t>Blockchain-Based Voting System</a:t>
            </a:r>
            <a:endParaRPr lang="en-US" sz="5000" dirty="0">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451164" y="2553741"/>
            <a:ext cx="17347104" cy="881010"/>
          </a:xfrm>
          <a:prstGeom prst="rect">
            <a:avLst/>
          </a:prstGeom>
        </p:spPr>
        <p:txBody>
          <a:bodyPr wrap="square" lIns="0" tIns="0" rIns="0" bIns="0" rtlCol="0" anchor="t">
            <a:spAutoFit/>
          </a:bodyPr>
          <a:lstStyle/>
          <a:p>
            <a:pPr algn="ctr">
              <a:lnSpc>
                <a:spcPts val="7000"/>
              </a:lnSpc>
              <a:spcBef>
                <a:spcPct val="0"/>
              </a:spcBef>
            </a:pPr>
            <a:r>
              <a:rPr lang="en-US" sz="5000" dirty="0">
                <a:solidFill>
                  <a:srgbClr val="000000"/>
                </a:solidFill>
                <a:latin typeface="League Spartan"/>
                <a:ea typeface="League Spartan"/>
                <a:cs typeface="League Spartan"/>
                <a:sym typeface="League Spartan"/>
              </a:rPr>
              <a:t>Brief About the Idea: </a:t>
            </a:r>
            <a:r>
              <a:rPr lang="en-IN" sz="5400" dirty="0"/>
              <a:t>Blockchain-Based Voting System</a:t>
            </a:r>
            <a:endParaRPr lang="en-US" sz="5000" dirty="0">
              <a:solidFill>
                <a:srgbClr val="000000"/>
              </a:solidFill>
              <a:latin typeface="League Spartan"/>
              <a:ea typeface="League Spartan"/>
              <a:cs typeface="League Spartan"/>
              <a:sym typeface="League Spartan"/>
            </a:endParaRPr>
          </a:p>
        </p:txBody>
      </p:sp>
      <p:sp>
        <p:nvSpPr>
          <p:cNvPr id="20" name="TextBox 20"/>
          <p:cNvSpPr txBox="1"/>
          <p:nvPr/>
        </p:nvSpPr>
        <p:spPr>
          <a:xfrm>
            <a:off x="926385" y="3906011"/>
            <a:ext cx="16614574" cy="4028090"/>
          </a:xfrm>
          <a:prstGeom prst="rect">
            <a:avLst/>
          </a:prstGeom>
        </p:spPr>
        <p:txBody>
          <a:bodyPr wrap="square" lIns="0" tIns="0" rIns="0" bIns="0" rtlCol="0" anchor="t">
            <a:spAutoFit/>
          </a:bodyPr>
          <a:lstStyle/>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Describe the problem</a:t>
            </a:r>
            <a:r>
              <a:rPr lang="en-US" sz="2500" dirty="0">
                <a:solidFill>
                  <a:srgbClr val="000000"/>
                </a:solidFill>
                <a:latin typeface="DM Sans"/>
                <a:ea typeface="DM Sans"/>
                <a:cs typeface="DM Sans"/>
                <a:sym typeface="DM Sans"/>
              </a:rPr>
              <a:t> :</a:t>
            </a:r>
            <a:r>
              <a:rPr lang="en-US" sz="2800" dirty="0"/>
              <a:t>Traditional voting systems are prone to issues such as voter fraud, tampering, lack of transparency, and accessibility challenges. These problems can undermine public trust in elections, lead to disputes over results, and ultimately weaken democratic processes</a:t>
            </a: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Outline the solution</a:t>
            </a:r>
            <a:r>
              <a:rPr lang="en-US" sz="2500" dirty="0">
                <a:solidFill>
                  <a:srgbClr val="000000"/>
                </a:solidFill>
                <a:latin typeface="DM Sans"/>
                <a:ea typeface="DM Sans"/>
                <a:cs typeface="DM Sans"/>
                <a:sym typeface="DM Sans"/>
              </a:rPr>
              <a:t> : </a:t>
            </a:r>
            <a:r>
              <a:rPr lang="en-US" sz="2800" dirty="0"/>
              <a:t>A blockchain-based voting system addresses these issues by providing a secure, transparent, and decentralized platform for voting. By recording votes on an immutable blockchain ledger, the system ensures that votes cannot be altered or tampered with. It enhances transparency by allowing real-time monitoring of the voting process, while also protecting voter anonymity through encryption. Additionally, the system's online accessibility increases voter participation, making elections more inclusive and trustworthy.</a:t>
            </a:r>
            <a:endParaRPr lang="en-US" sz="2500" dirty="0">
              <a:solidFill>
                <a:srgbClr val="000000"/>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dirty="0">
                <a:solidFill>
                  <a:srgbClr val="000000"/>
                </a:solidFill>
                <a:latin typeface="League Spartan"/>
                <a:ea typeface="League Spartan"/>
                <a:cs typeface="League Spartan"/>
                <a:sym typeface="League Spartan"/>
              </a:rPr>
              <a:t>What problem your project aims to solve?</a:t>
            </a:r>
          </a:p>
        </p:txBody>
      </p:sp>
      <p:sp>
        <p:nvSpPr>
          <p:cNvPr id="20" name="TextBox 20"/>
          <p:cNvSpPr txBox="1"/>
          <p:nvPr/>
        </p:nvSpPr>
        <p:spPr>
          <a:xfrm>
            <a:off x="760400" y="3746662"/>
            <a:ext cx="16767198" cy="5817490"/>
          </a:xfrm>
          <a:prstGeom prst="rect">
            <a:avLst/>
          </a:prstGeom>
        </p:spPr>
        <p:txBody>
          <a:bodyPr wrap="square" lIns="0" tIns="0" rIns="0" bIns="0" rtlCol="0" anchor="t">
            <a:spAutoFit/>
          </a:bodyPr>
          <a:lstStyle/>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Identify the issue</a:t>
            </a:r>
            <a:r>
              <a:rPr lang="en-US" sz="2500" dirty="0">
                <a:solidFill>
                  <a:srgbClr val="000000"/>
                </a:solidFill>
                <a:latin typeface="DM Sans"/>
                <a:ea typeface="DM Sans"/>
                <a:cs typeface="DM Sans"/>
                <a:sym typeface="DM Sans"/>
              </a:rPr>
              <a:t> : D</a:t>
            </a:r>
            <a:r>
              <a:rPr lang="en-US" sz="2800" dirty="0"/>
              <a:t> The project targets the significant issues of voter fraud, election tampering, lack of transparency, and limited accessibility in traditional voting systems. These problems often result in disputed election outcomes, low voter confidence, and reduced public trust in the electoral process. Additionally, many existing systems fail to provide a secure, transparent, and accessible platform for all eligible voters, particularly those who cannot easily access physical polling stations </a:t>
            </a:r>
          </a:p>
          <a:p>
            <a:pPr marL="539751" lvl="1" indent="-269876" algn="just">
              <a:lnSpc>
                <a:spcPts val="3500"/>
              </a:lnSpc>
              <a:buFont typeface="Arial"/>
              <a:buChar char="•"/>
            </a:pPr>
            <a:endParaRPr lang="en-US" sz="2800" dirty="0"/>
          </a:p>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Explain its significance</a:t>
            </a:r>
            <a:r>
              <a:rPr lang="en-US" sz="2500" dirty="0">
                <a:solidFill>
                  <a:srgbClr val="000000"/>
                </a:solidFill>
                <a:latin typeface="DM Sans"/>
                <a:ea typeface="DM Sans"/>
                <a:cs typeface="DM Sans"/>
                <a:sym typeface="DM Sans"/>
              </a:rPr>
              <a:t>: </a:t>
            </a:r>
            <a:r>
              <a:rPr lang="en-US" sz="2800" dirty="0"/>
              <a:t>Addressing these issues is crucial because the integrity of elections is fundamental to a functioning democracy. When voters doubt the security and fairness of the electoral process, it undermines the legitimacy of elected officials and weakens democratic governance. By ensuring that every vote is accurately recorded, securely stored, and transparently counted, the project can significantly enhance voter confidence, increase participation, and ensure that election outcomes truly reflect the will of the people. Solving these problems is essential for strengthening democratic institutions and ensuring that all citizens have an equal voice in the political process.</a:t>
            </a:r>
            <a:r>
              <a:rPr lang="en-US" sz="2500" dirty="0">
                <a:solidFill>
                  <a:srgbClr val="000000"/>
                </a:solidFill>
                <a:latin typeface="DM Sans"/>
                <a:ea typeface="DM Sans"/>
                <a:cs typeface="DM Sans"/>
                <a:sym typeface="DM Sans"/>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60120" y="2476051"/>
            <a:ext cx="16635281" cy="1749280"/>
          </a:xfrm>
          <a:prstGeom prst="rect">
            <a:avLst/>
          </a:prstGeom>
        </p:spPr>
        <p:txBody>
          <a:bodyPr lIns="0" tIns="0" rIns="0" bIns="0" rtlCol="0" anchor="t">
            <a:spAutoFit/>
          </a:bodyPr>
          <a:lstStyle/>
          <a:p>
            <a:pPr algn="l">
              <a:lnSpc>
                <a:spcPts val="7000"/>
              </a:lnSpc>
              <a:spcBef>
                <a:spcPct val="0"/>
              </a:spcBef>
            </a:pPr>
            <a:r>
              <a:rPr lang="en-US" sz="5000" dirty="0">
                <a:solidFill>
                  <a:srgbClr val="000000"/>
                </a:solidFill>
                <a:latin typeface="League Spartan"/>
                <a:ea typeface="League Spartan"/>
                <a:cs typeface="League Spartan"/>
                <a:sym typeface="League Spartan"/>
              </a:rPr>
              <a:t>How different is it from any of the other existing ideas?</a:t>
            </a:r>
          </a:p>
        </p:txBody>
      </p:sp>
      <p:sp>
        <p:nvSpPr>
          <p:cNvPr id="20" name="TextBox 20"/>
          <p:cNvSpPr txBox="1"/>
          <p:nvPr/>
        </p:nvSpPr>
        <p:spPr>
          <a:xfrm>
            <a:off x="680188" y="4225331"/>
            <a:ext cx="17047692" cy="5663089"/>
          </a:xfrm>
          <a:prstGeom prst="rect">
            <a:avLst/>
          </a:prstGeom>
        </p:spPr>
        <p:txBody>
          <a:bodyPr wrap="square" lIns="0" tIns="0" rIns="0" bIns="0" rtlCol="0" anchor="t">
            <a:spAutoFit/>
          </a:bodyPr>
          <a:lstStyle/>
          <a:p>
            <a:pPr marL="539751" lvl="1" indent="-269876" algn="just">
              <a:lnSpc>
                <a:spcPts val="3500"/>
              </a:lnSpc>
              <a:buFont typeface="Arial"/>
              <a:buChar char="•"/>
            </a:pPr>
            <a:r>
              <a:rPr lang="en-US" sz="2500" dirty="0">
                <a:solidFill>
                  <a:srgbClr val="000000"/>
                </a:solidFill>
                <a:latin typeface="DM Sans Bold"/>
                <a:ea typeface="DM Sans Bold"/>
                <a:cs typeface="DM Sans Bold"/>
                <a:sym typeface="DM Sans Bold"/>
              </a:rPr>
              <a:t>Highlight uniqueness </a:t>
            </a:r>
            <a:r>
              <a:rPr lang="en-US" sz="2500" dirty="0">
                <a:solidFill>
                  <a:srgbClr val="000000"/>
                </a:solidFill>
                <a:latin typeface="DM Sans"/>
                <a:ea typeface="DM Sans"/>
                <a:cs typeface="DM Sans"/>
                <a:sym typeface="DM Sans"/>
              </a:rPr>
              <a:t>: </a:t>
            </a:r>
            <a:r>
              <a:rPr lang="en-US" sz="2800" dirty="0"/>
              <a:t>The blockchain-based voting system stands out due to its combination of security, transparency, and decentralization, all of which are inherently provided by blockchain technology. Unlike traditional or digital voting systems that rely on centralized databases susceptible to tampering or hacking, this system leverages a decentralized ledger where every vote is recorded in an immutable and transparent manner. This ensures that no single entity controls the voting process, reducing the risk of manipulation and enhancing trust in the electoral process.</a:t>
            </a:r>
            <a:endParaRPr lang="en-US" sz="2500" dirty="0">
              <a:solidFill>
                <a:srgbClr val="000000"/>
              </a:solidFill>
              <a:latin typeface="DM Sans"/>
              <a:ea typeface="DM Sans"/>
              <a:cs typeface="DM Sans"/>
              <a:sym typeface="DM Sans"/>
            </a:endParaRPr>
          </a:p>
          <a:p>
            <a:r>
              <a:rPr lang="en-US" sz="2500" dirty="0">
                <a:solidFill>
                  <a:srgbClr val="000000"/>
                </a:solidFill>
                <a:latin typeface="DM Sans Bold"/>
                <a:ea typeface="DM Sans Bold"/>
                <a:cs typeface="DM Sans Bold"/>
                <a:sym typeface="DM Sans Bold"/>
              </a:rPr>
              <a:t>Compare features </a:t>
            </a:r>
            <a:r>
              <a:rPr lang="en-US" sz="2500" dirty="0">
                <a:solidFill>
                  <a:srgbClr val="000000"/>
                </a:solidFill>
                <a:latin typeface="DM Sans"/>
                <a:ea typeface="DM Sans"/>
                <a:cs typeface="DM Sans"/>
                <a:sym typeface="DM Sans"/>
              </a:rPr>
              <a:t>:</a:t>
            </a:r>
          </a:p>
          <a:p>
            <a:r>
              <a:rPr lang="en-US" sz="2500" b="1" dirty="0">
                <a:solidFill>
                  <a:srgbClr val="000000"/>
                </a:solidFill>
                <a:latin typeface="DM Sans"/>
                <a:sym typeface="DM Sans"/>
              </a:rPr>
              <a:t>         </a:t>
            </a:r>
            <a:r>
              <a:rPr lang="en-US" sz="2800" b="1" dirty="0"/>
              <a:t>Security: Traditional:</a:t>
            </a:r>
            <a:r>
              <a:rPr lang="en-US" sz="2800" dirty="0"/>
              <a:t> Centralized, vulnerable to tampering. </a:t>
            </a:r>
            <a:r>
              <a:rPr lang="en-US" sz="2800" b="1" dirty="0"/>
              <a:t>Blockchain:</a:t>
            </a:r>
            <a:r>
              <a:rPr lang="en-US" sz="2800" dirty="0"/>
              <a:t> Decentralized, tamper-proof ledger.</a:t>
            </a:r>
          </a:p>
          <a:p>
            <a:r>
              <a:rPr lang="en-US" sz="2800" b="1" dirty="0"/>
              <a:t>         Transparency: Traditional:</a:t>
            </a:r>
            <a:r>
              <a:rPr lang="en-US" sz="2800" dirty="0"/>
              <a:t> Limited visibility, trust issues. </a:t>
            </a:r>
            <a:r>
              <a:rPr lang="en-US" sz="2800" b="1" dirty="0"/>
              <a:t>Blockchain:</a:t>
            </a:r>
            <a:r>
              <a:rPr lang="en-US" sz="2800" dirty="0"/>
              <a:t> Real-time tracking, public verification.</a:t>
            </a:r>
          </a:p>
          <a:p>
            <a:r>
              <a:rPr lang="en-IN" sz="2800" b="1" dirty="0"/>
              <a:t>         Anonymity: Traditional:</a:t>
            </a:r>
            <a:r>
              <a:rPr lang="en-IN" sz="2800" dirty="0"/>
              <a:t> Privacy concerns, potential exposure. </a:t>
            </a:r>
            <a:r>
              <a:rPr lang="en-IN" sz="2800" b="1" dirty="0"/>
              <a:t>Blockchain:</a:t>
            </a:r>
            <a:r>
              <a:rPr lang="en-IN" sz="2800" dirty="0"/>
              <a:t> Strong cryptographic protection, guaranteed anonymity.</a:t>
            </a:r>
          </a:p>
          <a:p>
            <a:r>
              <a:rPr lang="en-US" sz="2800" b="1" dirty="0"/>
              <a:t>          Accessibility:</a:t>
            </a:r>
            <a:r>
              <a:rPr lang="en-US" sz="2800" dirty="0"/>
              <a:t> </a:t>
            </a:r>
            <a:r>
              <a:rPr lang="en-US" sz="2800" b="1" dirty="0"/>
              <a:t>Traditional:</a:t>
            </a:r>
            <a:r>
              <a:rPr lang="en-US" sz="2800" dirty="0"/>
              <a:t> Requires physical presence, limited remote access. </a:t>
            </a:r>
            <a:r>
              <a:rPr lang="en-US" sz="2800" b="1" dirty="0"/>
              <a:t>Blockchain:</a:t>
            </a:r>
            <a:r>
              <a:rPr lang="en-US" sz="2800" dirty="0"/>
              <a:t> Accessible from anywhere, increases voter participation.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dirty="0">
                <a:solidFill>
                  <a:srgbClr val="000000"/>
                </a:solidFill>
                <a:latin typeface="League Spartan"/>
                <a:ea typeface="League Spartan"/>
                <a:cs typeface="League Spartan"/>
                <a:sym typeface="League Spartan"/>
              </a:rPr>
              <a:t>What are the key features your Solution offer?</a:t>
            </a:r>
          </a:p>
        </p:txBody>
      </p:sp>
      <p:sp>
        <p:nvSpPr>
          <p:cNvPr id="20" name="TextBox 20"/>
          <p:cNvSpPr txBox="1"/>
          <p:nvPr/>
        </p:nvSpPr>
        <p:spPr>
          <a:xfrm>
            <a:off x="1340955" y="3908619"/>
            <a:ext cx="15816346" cy="7394268"/>
          </a:xfrm>
          <a:prstGeom prst="rect">
            <a:avLst/>
          </a:prstGeom>
        </p:spPr>
        <p:txBody>
          <a:bodyPr wrap="square" lIns="0" tIns="0" rIns="0" bIns="0" rtlCol="0" anchor="t">
            <a:spAutoFit/>
          </a:bodyPr>
          <a:lstStyle/>
          <a:p>
            <a:r>
              <a:rPr lang="en-US" sz="2800" b="1" dirty="0"/>
              <a:t>Decentralized Ledger</a:t>
            </a:r>
            <a:endParaRPr lang="en-US" sz="2800" dirty="0"/>
          </a:p>
          <a:p>
            <a:pPr>
              <a:buFont typeface="Arial" panose="020B0604020202020204" pitchFamily="34" charset="0"/>
              <a:buChar char="•"/>
            </a:pPr>
            <a:r>
              <a:rPr lang="en-US" sz="2800" b="1" dirty="0"/>
              <a:t>     Benefit:</a:t>
            </a:r>
            <a:r>
              <a:rPr lang="en-US" sz="2800" dirty="0"/>
              <a:t> Prevents tampering by eliminating single points of failure.</a:t>
            </a:r>
          </a:p>
          <a:p>
            <a:r>
              <a:rPr lang="en-US" sz="2800" b="1" dirty="0"/>
              <a:t>Real-Time Transparency</a:t>
            </a:r>
            <a:endParaRPr lang="en-US" sz="2800" dirty="0"/>
          </a:p>
          <a:p>
            <a:pPr>
              <a:buFont typeface="Arial" panose="020B0604020202020204" pitchFamily="34" charset="0"/>
              <a:buChar char="•"/>
            </a:pPr>
            <a:r>
              <a:rPr lang="en-US" sz="2800" b="1" dirty="0"/>
              <a:t>     Benefit:</a:t>
            </a:r>
            <a:r>
              <a:rPr lang="en-US" sz="2800" dirty="0"/>
              <a:t> Enhances trust with visible, real-time vote tracking.</a:t>
            </a:r>
          </a:p>
          <a:p>
            <a:r>
              <a:rPr lang="en-US" sz="2800" b="1" dirty="0"/>
              <a:t>Cryptographic Anonymity</a:t>
            </a:r>
            <a:endParaRPr lang="en-US" sz="2800" dirty="0"/>
          </a:p>
          <a:p>
            <a:pPr>
              <a:buFont typeface="Arial" panose="020B0604020202020204" pitchFamily="34" charset="0"/>
              <a:buChar char="•"/>
            </a:pPr>
            <a:r>
              <a:rPr lang="en-US" sz="2800" b="1" dirty="0"/>
              <a:t>     Benefit:</a:t>
            </a:r>
            <a:r>
              <a:rPr lang="en-US" sz="2800" dirty="0"/>
              <a:t> Protects voter privacy with secure, anonymous voting.</a:t>
            </a:r>
          </a:p>
          <a:p>
            <a:r>
              <a:rPr lang="en-US" sz="2800" b="1" dirty="0"/>
              <a:t>Immutable Recording</a:t>
            </a:r>
            <a:endParaRPr lang="en-US" sz="2800" dirty="0"/>
          </a:p>
          <a:p>
            <a:pPr>
              <a:buFont typeface="Arial" panose="020B0604020202020204" pitchFamily="34" charset="0"/>
              <a:buChar char="•"/>
            </a:pPr>
            <a:r>
              <a:rPr lang="en-US" sz="2800" b="1" dirty="0"/>
              <a:t>     Benefit:</a:t>
            </a:r>
            <a:r>
              <a:rPr lang="en-US" sz="2800" dirty="0"/>
              <a:t> Ensures votes cannot be altered, guaranteeing result integrity.</a:t>
            </a:r>
          </a:p>
          <a:p>
            <a:r>
              <a:rPr lang="en-US" sz="2800" b="1" dirty="0"/>
              <a:t>Remote Accessibility</a:t>
            </a:r>
            <a:endParaRPr lang="en-US" sz="2800" dirty="0"/>
          </a:p>
          <a:p>
            <a:pPr>
              <a:buFont typeface="Arial" panose="020B0604020202020204" pitchFamily="34" charset="0"/>
              <a:buChar char="•"/>
            </a:pPr>
            <a:r>
              <a:rPr lang="en-US" sz="2800" b="1" dirty="0"/>
              <a:t>      Benefit:</a:t>
            </a:r>
            <a:r>
              <a:rPr lang="en-US" sz="2800" dirty="0"/>
              <a:t> Increases voter participation with secure, anywhere access.</a:t>
            </a:r>
          </a:p>
          <a:p>
            <a:r>
              <a:rPr lang="en-US" sz="2800" b="1" dirty="0"/>
              <a:t>Auditability and Verification</a:t>
            </a:r>
            <a:endParaRPr lang="en-US" sz="2800" dirty="0"/>
          </a:p>
          <a:p>
            <a:pPr>
              <a:buFont typeface="Arial" panose="020B0604020202020204" pitchFamily="34" charset="0"/>
              <a:buChar char="•"/>
            </a:pPr>
            <a:r>
              <a:rPr lang="en-US" sz="2800" b="1" dirty="0"/>
              <a:t>      Benefit:</a:t>
            </a:r>
            <a:r>
              <a:rPr lang="en-US" sz="2800" dirty="0"/>
              <a:t> Allows independent verification, ensuring accurate and trusted results</a:t>
            </a: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p:txBody>
      </p:sp>
      <p:sp>
        <p:nvSpPr>
          <p:cNvPr id="25" name="Rectangle 5">
            <a:extLst>
              <a:ext uri="{FF2B5EF4-FFF2-40B4-BE49-F238E27FC236}">
                <a16:creationId xmlns:a16="http://schemas.microsoft.com/office/drawing/2014/main" id="{9E75BC4C-0704-43C1-26DE-84D10039BD5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Real-Time Transparency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Benefit:</a:t>
            </a:r>
            <a:r>
              <a:rPr kumimoji="0" lang="en-US" altLang="en-US" sz="1800" b="0" i="0" u="none" strike="noStrike" cap="none" normalizeH="0" baseline="0">
                <a:ln>
                  <a:noFill/>
                </a:ln>
                <a:solidFill>
                  <a:schemeClr val="tx1"/>
                </a:solidFill>
                <a:effectLst/>
                <a:latin typeface="Arial" panose="020B0604020202020204" pitchFamily="34" charset="0"/>
              </a:rPr>
              <a:t> Enhances trust with visible, real-time vote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Cryptographic Anonymity</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Benefit:</a:t>
            </a:r>
            <a:r>
              <a:rPr kumimoji="0" lang="en-US" altLang="en-US" sz="1800" b="0" i="0" u="none" strike="noStrike" cap="none" normalizeH="0" baseline="0">
                <a:ln>
                  <a:noFill/>
                </a:ln>
                <a:solidFill>
                  <a:schemeClr val="tx1"/>
                </a:solidFill>
                <a:effectLst/>
                <a:latin typeface="Arial" panose="020B0604020202020204" pitchFamily="34" charset="0"/>
              </a:rPr>
              <a:t> Protects voter privacy with secure, anonymous voting.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485740"/>
            <a:ext cx="16635281" cy="863528"/>
          </a:xfrm>
          <a:prstGeom prst="rect">
            <a:avLst/>
          </a:prstGeom>
        </p:spPr>
        <p:txBody>
          <a:bodyPr lIns="0" tIns="0" rIns="0" bIns="0" rtlCol="0" anchor="t">
            <a:spAutoFit/>
          </a:bodyPr>
          <a:lstStyle/>
          <a:p>
            <a:pPr algn="l">
              <a:lnSpc>
                <a:spcPts val="7000"/>
              </a:lnSpc>
              <a:spcBef>
                <a:spcPct val="0"/>
              </a:spcBef>
            </a:pPr>
            <a:r>
              <a:rPr lang="en-US" sz="5000" dirty="0">
                <a:solidFill>
                  <a:srgbClr val="000000"/>
                </a:solidFill>
                <a:latin typeface="League Spartan"/>
                <a:ea typeface="League Spartan"/>
                <a:cs typeface="League Spartan"/>
                <a:sym typeface="League Spartan"/>
              </a:rPr>
              <a:t>Technologies to be used in the solution</a:t>
            </a:r>
          </a:p>
        </p:txBody>
      </p:sp>
      <p:sp>
        <p:nvSpPr>
          <p:cNvPr id="20" name="TextBox 20"/>
          <p:cNvSpPr txBox="1"/>
          <p:nvPr/>
        </p:nvSpPr>
        <p:spPr>
          <a:xfrm>
            <a:off x="407720" y="3491199"/>
            <a:ext cx="17537380" cy="6047746"/>
          </a:xfrm>
          <a:prstGeom prst="rect">
            <a:avLst/>
          </a:prstGeom>
        </p:spPr>
        <p:txBody>
          <a:bodyPr wrap="square" lIns="0" tIns="0" rIns="0" bIns="0" rtlCol="0" anchor="t">
            <a:spAutoFit/>
          </a:bodyPr>
          <a:lstStyle/>
          <a:p>
            <a:pPr marL="269875" lvl="1" algn="just">
              <a:lnSpc>
                <a:spcPts val="3500"/>
              </a:lnSpc>
            </a:pPr>
            <a:r>
              <a:rPr lang="en-US" sz="2500" dirty="0">
                <a:solidFill>
                  <a:srgbClr val="000000"/>
                </a:solidFill>
                <a:latin typeface="DM Sans Bold"/>
                <a:ea typeface="DM Sans Bold"/>
                <a:cs typeface="DM Sans Bold"/>
                <a:sym typeface="DM Sans Bold"/>
              </a:rPr>
              <a:t>Tech Stack Overview</a:t>
            </a:r>
            <a:r>
              <a:rPr lang="en-US" sz="2500" dirty="0">
                <a:solidFill>
                  <a:srgbClr val="000000"/>
                </a:solidFill>
                <a:latin typeface="DM Sans"/>
                <a:ea typeface="DM Sans"/>
                <a:cs typeface="DM Sans"/>
                <a:sym typeface="DM Sans"/>
              </a:rPr>
              <a:t> : </a:t>
            </a:r>
          </a:p>
          <a:p>
            <a:r>
              <a:rPr lang="en-US" sz="2800" b="1" dirty="0"/>
              <a:t>Ethereum Blockchain</a:t>
            </a:r>
            <a:r>
              <a:rPr lang="en-US" sz="2800" dirty="0"/>
              <a:t>: </a:t>
            </a:r>
            <a:r>
              <a:rPr lang="en-US" sz="2800" b="1" dirty="0"/>
              <a:t>Purpose:</a:t>
            </a:r>
            <a:r>
              <a:rPr lang="en-US" sz="2800" dirty="0"/>
              <a:t> Provides a decentralized platform for securely recording votes.</a:t>
            </a:r>
          </a:p>
          <a:p>
            <a:pPr>
              <a:buFont typeface="Arial" panose="020B0604020202020204" pitchFamily="34" charset="0"/>
              <a:buChar char="•"/>
            </a:pPr>
            <a:r>
              <a:rPr lang="en-US" sz="2800" b="1" dirty="0"/>
              <a:t>                                       Benefits:</a:t>
            </a:r>
            <a:r>
              <a:rPr lang="en-US" sz="2800" dirty="0"/>
              <a:t> Ensures immutability, transparency, and decentralization in the voting process.</a:t>
            </a:r>
          </a:p>
          <a:p>
            <a:r>
              <a:rPr lang="en-US" sz="2800" b="1" dirty="0"/>
              <a:t>Solidity</a:t>
            </a:r>
            <a:r>
              <a:rPr lang="en-US" sz="2800" dirty="0"/>
              <a:t>: </a:t>
            </a:r>
            <a:r>
              <a:rPr lang="en-US" sz="2800" b="1" dirty="0"/>
              <a:t>Purpose:</a:t>
            </a:r>
            <a:r>
              <a:rPr lang="en-US" sz="2800" dirty="0"/>
              <a:t> Used to write smart contracts that handle voting logic and voter registration.</a:t>
            </a:r>
          </a:p>
          <a:p>
            <a:pPr>
              <a:buFont typeface="Arial" panose="020B0604020202020204" pitchFamily="34" charset="0"/>
              <a:buChar char="•"/>
            </a:pPr>
            <a:r>
              <a:rPr lang="en-US" sz="2800" b="1" dirty="0"/>
              <a:t>               Benefits:</a:t>
            </a:r>
            <a:r>
              <a:rPr lang="en-US" sz="2800" dirty="0"/>
              <a:t> Enables automated, self-executing voting processes with predefined rules.</a:t>
            </a:r>
          </a:p>
          <a:p>
            <a:r>
              <a:rPr lang="en-US" sz="2500" dirty="0">
                <a:solidFill>
                  <a:srgbClr val="000000"/>
                </a:solidFill>
                <a:latin typeface="DM Sans"/>
                <a:ea typeface="DM Sans"/>
                <a:cs typeface="DM Sans"/>
                <a:sym typeface="DM Sans"/>
              </a:rPr>
              <a:t>.</a:t>
            </a:r>
            <a:r>
              <a:rPr lang="en-US" sz="2800" b="1" dirty="0"/>
              <a:t> Web3.js</a:t>
            </a:r>
            <a:r>
              <a:rPr lang="en-US" sz="2800" dirty="0"/>
              <a:t>: </a:t>
            </a:r>
            <a:r>
              <a:rPr lang="en-US" sz="2800" b="1" dirty="0"/>
              <a:t>Purpose:</a:t>
            </a:r>
            <a:r>
              <a:rPr lang="en-US" sz="2800" dirty="0"/>
              <a:t> Facilitates interaction between the frontend and the Ethereum blockchain.</a:t>
            </a:r>
          </a:p>
          <a:p>
            <a:pPr>
              <a:buFont typeface="Arial" panose="020B0604020202020204" pitchFamily="34" charset="0"/>
              <a:buChar char="•"/>
            </a:pPr>
            <a:r>
              <a:rPr lang="en-US" sz="2800" b="1" dirty="0"/>
              <a:t>                 Benefits:</a:t>
            </a:r>
            <a:r>
              <a:rPr lang="en-US" sz="2800" dirty="0"/>
              <a:t> Allows users to securely interact with the blockchain through a web interface</a:t>
            </a:r>
          </a:p>
          <a:p>
            <a:r>
              <a:rPr lang="en-US" sz="2800" b="1" dirty="0"/>
              <a:t>Node.js</a:t>
            </a:r>
            <a:r>
              <a:rPr lang="en-US" sz="2800" dirty="0"/>
              <a:t>: </a:t>
            </a:r>
            <a:r>
              <a:rPr lang="en-US" sz="2800" b="1" dirty="0"/>
              <a:t>Purpose:</a:t>
            </a:r>
            <a:r>
              <a:rPr lang="en-US" sz="2800" dirty="0"/>
              <a:t> Powers the backend server, managing requests and processing data.</a:t>
            </a:r>
          </a:p>
          <a:p>
            <a:pPr>
              <a:buFont typeface="Arial" panose="020B0604020202020204" pitchFamily="34" charset="0"/>
              <a:buChar char="•"/>
            </a:pPr>
            <a:r>
              <a:rPr lang="en-US" sz="2800" b="1" dirty="0"/>
              <a:t>              Benefits:</a:t>
            </a:r>
            <a:r>
              <a:rPr lang="en-US" sz="2800" dirty="0"/>
              <a:t> Provides a scalable, efficient environment for handling real-time interactions</a:t>
            </a:r>
          </a:p>
          <a:p>
            <a:r>
              <a:rPr lang="en-US" sz="2800" b="1" dirty="0"/>
              <a:t>React.js</a:t>
            </a:r>
            <a:r>
              <a:rPr lang="en-US" sz="2800" dirty="0"/>
              <a:t>: </a:t>
            </a:r>
            <a:r>
              <a:rPr lang="en-US" sz="2800" b="1" dirty="0"/>
              <a:t>Purpose:</a:t>
            </a:r>
            <a:r>
              <a:rPr lang="en-US" sz="2800" dirty="0"/>
              <a:t> Builds the user interface for the voting platform.</a:t>
            </a:r>
          </a:p>
          <a:p>
            <a:pPr>
              <a:buFont typeface="Arial" panose="020B0604020202020204" pitchFamily="34" charset="0"/>
              <a:buChar char="•"/>
            </a:pPr>
            <a:r>
              <a:rPr lang="en-US" sz="2800" b="1" dirty="0"/>
              <a:t>               Benefits:</a:t>
            </a:r>
            <a:r>
              <a:rPr lang="en-US" sz="2800" dirty="0"/>
              <a:t> Offers a dynamic and responsive user experience, making the platform easy to use.</a:t>
            </a:r>
          </a:p>
          <a:p>
            <a:r>
              <a:rPr lang="en-US" sz="2800" b="1" dirty="0"/>
              <a:t>IPFS (</a:t>
            </a:r>
            <a:r>
              <a:rPr lang="en-US" sz="2800" b="1" dirty="0" err="1"/>
              <a:t>InterPlanetary</a:t>
            </a:r>
            <a:r>
              <a:rPr lang="en-US" sz="2800" b="1" dirty="0"/>
              <a:t> File System)</a:t>
            </a:r>
            <a:r>
              <a:rPr lang="en-US" sz="2800" dirty="0"/>
              <a:t>: </a:t>
            </a:r>
            <a:r>
              <a:rPr lang="en-US" sz="2800" b="1" dirty="0"/>
              <a:t>Purpose:</a:t>
            </a:r>
            <a:r>
              <a:rPr lang="en-US" sz="2800" dirty="0"/>
              <a:t> Decentralized storage for voting records and results.</a:t>
            </a:r>
          </a:p>
          <a:p>
            <a:pPr>
              <a:buFont typeface="Arial" panose="020B0604020202020204" pitchFamily="34" charset="0"/>
              <a:buChar char="•"/>
            </a:pPr>
            <a:r>
              <a:rPr lang="en-US" sz="2800" b="1" dirty="0"/>
              <a:t>                                                            Benefits:</a:t>
            </a:r>
            <a:r>
              <a:rPr lang="en-US" sz="2800" dirty="0"/>
              <a:t> Ensures that all data related to the election is securely stored and accessible.</a:t>
            </a:r>
          </a:p>
          <a:p>
            <a:pPr marL="539751" lvl="1" indent="-269876" algn="just">
              <a:lnSpc>
                <a:spcPts val="3500"/>
              </a:lnSpc>
              <a:buFont typeface="Arial"/>
              <a:buChar char="•"/>
            </a:pPr>
            <a:endParaRPr lang="en-US" sz="2500" dirty="0">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22020" y="2616467"/>
            <a:ext cx="16635281" cy="863528"/>
          </a:xfrm>
          <a:prstGeom prst="rect">
            <a:avLst/>
          </a:prstGeom>
        </p:spPr>
        <p:txBody>
          <a:bodyPr lIns="0" tIns="0" rIns="0" bIns="0" rtlCol="0" anchor="t">
            <a:spAutoFit/>
          </a:bodyPr>
          <a:lstStyle/>
          <a:p>
            <a:pPr algn="l">
              <a:lnSpc>
                <a:spcPts val="7000"/>
              </a:lnSpc>
              <a:spcBef>
                <a:spcPct val="0"/>
              </a:spcBef>
            </a:pPr>
            <a:r>
              <a:rPr lang="en-US" sz="5000" dirty="0">
                <a:solidFill>
                  <a:srgbClr val="000000"/>
                </a:solidFill>
                <a:latin typeface="League Spartan"/>
                <a:ea typeface="League Spartan"/>
                <a:cs typeface="League Spartan"/>
                <a:sym typeface="League Spartan"/>
              </a:rPr>
              <a:t>Architecture diagram of the proposed solution</a:t>
            </a:r>
          </a:p>
        </p:txBody>
      </p:sp>
      <p:sp>
        <p:nvSpPr>
          <p:cNvPr id="20" name="TextBox 20"/>
          <p:cNvSpPr txBox="1"/>
          <p:nvPr/>
        </p:nvSpPr>
        <p:spPr>
          <a:xfrm>
            <a:off x="762000" y="3908619"/>
            <a:ext cx="16635280" cy="4476931"/>
          </a:xfrm>
          <a:prstGeom prst="rect">
            <a:avLst/>
          </a:prstGeom>
        </p:spPr>
        <p:txBody>
          <a:bodyPr wrap="square" lIns="0" tIns="0" rIns="0" bIns="0" rtlCol="0" anchor="t">
            <a:spAutoFit/>
          </a:bodyPr>
          <a:lstStyle/>
          <a:p>
            <a:pPr marL="269875" lvl="1" algn="just">
              <a:lnSpc>
                <a:spcPts val="3500"/>
              </a:lnSpc>
            </a:pPr>
            <a:r>
              <a:rPr lang="en-US" sz="2500" dirty="0">
                <a:solidFill>
                  <a:srgbClr val="000000"/>
                </a:solidFill>
                <a:latin typeface="DM Sans Bold"/>
                <a:ea typeface="DM Sans Bold"/>
                <a:cs typeface="DM Sans Bold"/>
                <a:sym typeface="DM Sans Bold"/>
              </a:rPr>
              <a:t>Component Relationships </a:t>
            </a:r>
            <a:r>
              <a:rPr lang="en-US" sz="2500" dirty="0">
                <a:solidFill>
                  <a:srgbClr val="000000"/>
                </a:solidFill>
                <a:latin typeface="DM Sans"/>
                <a:ea typeface="DM Sans"/>
                <a:cs typeface="DM Sans"/>
                <a:sym typeface="DM Sans"/>
              </a:rPr>
              <a:t>:</a:t>
            </a:r>
            <a:r>
              <a:rPr lang="en-US" sz="2800" b="1" dirty="0"/>
              <a:t> User Interface (Frontend)</a:t>
            </a:r>
            <a:r>
              <a:rPr lang="en-US" sz="2800" dirty="0"/>
              <a:t> is connected to </a:t>
            </a:r>
            <a:r>
              <a:rPr lang="en-US" sz="2800" b="1" dirty="0"/>
              <a:t>Web3.js</a:t>
            </a:r>
            <a:r>
              <a:rPr lang="en-US" sz="2800" dirty="0"/>
              <a:t>, which handles communication with the blockchain.</a:t>
            </a:r>
          </a:p>
          <a:p>
            <a:pPr marL="269875" lvl="1" algn="just">
              <a:lnSpc>
                <a:spcPts val="3500"/>
              </a:lnSpc>
            </a:pPr>
            <a:r>
              <a:rPr lang="en-US" sz="2800" b="1" dirty="0"/>
              <a:t>Web3.js</a:t>
            </a:r>
            <a:r>
              <a:rPr lang="en-US" sz="2800" dirty="0"/>
              <a:t> interacts with both the </a:t>
            </a:r>
            <a:r>
              <a:rPr lang="en-US" sz="2800" b="1" dirty="0"/>
              <a:t>Node.js Backend</a:t>
            </a:r>
            <a:r>
              <a:rPr lang="en-US" sz="2800" dirty="0"/>
              <a:t> and the </a:t>
            </a:r>
            <a:r>
              <a:rPr lang="en-US" sz="2800" b="1" dirty="0"/>
              <a:t>Ethereum Blockchain</a:t>
            </a:r>
            <a:r>
              <a:rPr lang="en-US" sz="2800" dirty="0"/>
              <a:t>, facilitating the transfer of data and transaction execution.</a:t>
            </a:r>
          </a:p>
          <a:p>
            <a:pPr marL="269875" lvl="1" algn="just">
              <a:lnSpc>
                <a:spcPts val="3500"/>
              </a:lnSpc>
            </a:pPr>
            <a:r>
              <a:rPr lang="en-US" sz="2800" b="1" dirty="0"/>
              <a:t>Node.js Backend</a:t>
            </a:r>
            <a:r>
              <a:rPr lang="en-US" sz="2800" dirty="0"/>
              <a:t> is also connected directly to the </a:t>
            </a:r>
            <a:r>
              <a:rPr lang="en-US" sz="2800" b="1" dirty="0"/>
              <a:t>Ethereum Blockchain</a:t>
            </a:r>
            <a:r>
              <a:rPr lang="en-US" sz="2800" dirty="0"/>
              <a:t> for handling backend logic related to voting processes and interacting with smart contracts.</a:t>
            </a:r>
          </a:p>
          <a:p>
            <a:pPr marL="269875" lvl="1" algn="just">
              <a:lnSpc>
                <a:spcPts val="3500"/>
              </a:lnSpc>
            </a:pPr>
            <a:r>
              <a:rPr lang="en-US" sz="2800" b="1" dirty="0"/>
              <a:t>Solidity Smart Contracts</a:t>
            </a:r>
            <a:r>
              <a:rPr lang="en-US" sz="2800" dirty="0"/>
              <a:t> are a part of the </a:t>
            </a:r>
            <a:r>
              <a:rPr lang="en-US" sz="2800" b="1" dirty="0"/>
              <a:t>Ethereum Blockchain</a:t>
            </a:r>
            <a:r>
              <a:rPr lang="en-US" sz="2800" dirty="0"/>
              <a:t> and contain the rules for voting, voter registration, and result calculation.</a:t>
            </a:r>
          </a:p>
          <a:p>
            <a:pPr marL="269875" lvl="1" algn="just">
              <a:lnSpc>
                <a:spcPts val="3500"/>
              </a:lnSpc>
            </a:pPr>
            <a:r>
              <a:rPr lang="en-US" sz="2800" b="1" dirty="0"/>
              <a:t>IPFS</a:t>
            </a:r>
            <a:r>
              <a:rPr lang="en-US" sz="2800" dirty="0"/>
              <a:t> connects to both the </a:t>
            </a:r>
            <a:r>
              <a:rPr lang="en-US" sz="2800" b="1" dirty="0"/>
              <a:t>Node.js Backend</a:t>
            </a:r>
            <a:r>
              <a:rPr lang="en-US" sz="2800" dirty="0"/>
              <a:t> and the </a:t>
            </a:r>
            <a:r>
              <a:rPr lang="en-US" sz="2800" b="1" dirty="0"/>
              <a:t>Ethereum Blockchain</a:t>
            </a:r>
            <a:r>
              <a:rPr lang="en-US" sz="2800" dirty="0"/>
              <a:t>, providing decentralized storage for voting data.</a:t>
            </a:r>
            <a:endParaRPr lang="en-US" sz="2500" dirty="0">
              <a:solidFill>
                <a:srgbClr val="000000"/>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grpSp>
        <p:nvGrpSpPr>
          <p:cNvPr id="15" name="Group 15"/>
          <p:cNvGrpSpPr/>
          <p:nvPr/>
        </p:nvGrpSpPr>
        <p:grpSpPr>
          <a:xfrm>
            <a:off x="1690255" y="3584335"/>
            <a:ext cx="5917408" cy="3086100"/>
            <a:chOff x="0" y="0"/>
            <a:chExt cx="1457098" cy="812800"/>
          </a:xfrm>
        </p:grpSpPr>
        <p:sp>
          <p:nvSpPr>
            <p:cNvPr id="16" name="Freeform 16"/>
            <p:cNvSpPr/>
            <p:nvPr/>
          </p:nvSpPr>
          <p:spPr>
            <a:xfrm>
              <a:off x="0" y="0"/>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sp>
        <p:sp>
          <p:nvSpPr>
            <p:cNvPr id="17" name="TextBox 17"/>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9" name="TextBox 19"/>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20" name="TextBox 20"/>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21" name="TextBox 21"/>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22" name="TextBox 22"/>
          <p:cNvSpPr txBox="1"/>
          <p:nvPr/>
        </p:nvSpPr>
        <p:spPr>
          <a:xfrm>
            <a:off x="2024821" y="4022322"/>
            <a:ext cx="2416969"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Lead </a:t>
            </a:r>
          </a:p>
        </p:txBody>
      </p:sp>
      <p:sp>
        <p:nvSpPr>
          <p:cNvPr id="23" name="TextBox 23"/>
          <p:cNvSpPr txBox="1"/>
          <p:nvPr/>
        </p:nvSpPr>
        <p:spPr>
          <a:xfrm>
            <a:off x="1447801" y="4645265"/>
            <a:ext cx="6096000" cy="1577355"/>
          </a:xfrm>
          <a:prstGeom prst="rect">
            <a:avLst/>
          </a:prstGeom>
        </p:spPr>
        <p:txBody>
          <a:bodyPr wrap="square" lIns="0" tIns="0" rIns="0" bIns="0" rtlCol="0" anchor="t">
            <a:spAutoFit/>
          </a:bodyPr>
          <a:lstStyle/>
          <a:p>
            <a:pPr marL="647700" lvl="1" indent="-323850" algn="l">
              <a:lnSpc>
                <a:spcPts val="4200"/>
              </a:lnSpc>
              <a:buFont typeface="Arial"/>
              <a:buChar char="•"/>
            </a:pPr>
            <a:r>
              <a:rPr lang="en-US" sz="3000" dirty="0">
                <a:solidFill>
                  <a:srgbClr val="000000"/>
                </a:solidFill>
                <a:latin typeface="Roboto"/>
                <a:ea typeface="Roboto"/>
                <a:cs typeface="Roboto"/>
                <a:sym typeface="Roboto"/>
              </a:rPr>
              <a:t>Name :Rahul </a:t>
            </a:r>
            <a:r>
              <a:rPr lang="en-US" sz="3000" dirty="0" err="1">
                <a:solidFill>
                  <a:srgbClr val="000000"/>
                </a:solidFill>
                <a:latin typeface="Roboto"/>
                <a:ea typeface="Roboto"/>
                <a:cs typeface="Roboto"/>
                <a:sym typeface="Roboto"/>
              </a:rPr>
              <a:t>Guggilla</a:t>
            </a:r>
            <a:endParaRPr lang="en-US" sz="3000" dirty="0">
              <a:solidFill>
                <a:srgbClr val="000000"/>
              </a:solidFill>
              <a:latin typeface="Roboto"/>
              <a:ea typeface="Roboto"/>
              <a:cs typeface="Roboto"/>
              <a:sym typeface="Roboto"/>
            </a:endParaRPr>
          </a:p>
          <a:p>
            <a:pPr marL="647700" lvl="1" indent="-323850" algn="l">
              <a:lnSpc>
                <a:spcPts val="4200"/>
              </a:lnSpc>
              <a:buFont typeface="Arial"/>
              <a:buChar char="•"/>
            </a:pPr>
            <a:r>
              <a:rPr lang="en-US" sz="3000" dirty="0">
                <a:solidFill>
                  <a:srgbClr val="000000"/>
                </a:solidFill>
                <a:latin typeface="Roboto"/>
                <a:ea typeface="Roboto"/>
                <a:cs typeface="Roboto"/>
                <a:sym typeface="Roboto"/>
              </a:rPr>
              <a:t>College : JSSATEB</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Email :sgrahul447@gmail.com</a:t>
            </a:r>
          </a:p>
        </p:txBody>
      </p:sp>
      <p:sp>
        <p:nvSpPr>
          <p:cNvPr id="24" name="TextBox 24"/>
          <p:cNvSpPr txBox="1"/>
          <p:nvPr/>
        </p:nvSpPr>
        <p:spPr>
          <a:xfrm>
            <a:off x="5499855" y="2639932"/>
            <a:ext cx="7465321" cy="820578"/>
          </a:xfrm>
          <a:prstGeom prst="rect">
            <a:avLst/>
          </a:prstGeom>
        </p:spPr>
        <p:txBody>
          <a:bodyPr lIns="0" tIns="0" rIns="0" bIns="0" rtlCol="0" anchor="t">
            <a:spAutoFit/>
          </a:bodyPr>
          <a:lstStyle/>
          <a:p>
            <a:pPr algn="ctr">
              <a:lnSpc>
                <a:spcPts val="6855"/>
              </a:lnSpc>
              <a:spcBef>
                <a:spcPct val="0"/>
              </a:spcBef>
            </a:pPr>
            <a:r>
              <a:rPr lang="en-US" sz="4897">
                <a:solidFill>
                  <a:srgbClr val="000000"/>
                </a:solidFill>
                <a:latin typeface="League Spartan"/>
                <a:ea typeface="League Spartan"/>
                <a:cs typeface="League Spartan"/>
                <a:sym typeface="League Spartan"/>
              </a:rPr>
              <a:t>Team Members Details </a:t>
            </a:r>
          </a:p>
        </p:txBody>
      </p:sp>
      <p:sp>
        <p:nvSpPr>
          <p:cNvPr id="25" name="TextBox 25"/>
          <p:cNvSpPr txBox="1"/>
          <p:nvPr/>
        </p:nvSpPr>
        <p:spPr>
          <a:xfrm>
            <a:off x="11491929" y="4022322"/>
            <a:ext cx="3558976"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Member 2 </a:t>
            </a:r>
          </a:p>
        </p:txBody>
      </p:sp>
      <p:sp>
        <p:nvSpPr>
          <p:cNvPr id="26" name="TextBox 26"/>
          <p:cNvSpPr txBox="1"/>
          <p:nvPr/>
        </p:nvSpPr>
        <p:spPr>
          <a:xfrm>
            <a:off x="11240252" y="4645265"/>
            <a:ext cx="4471155" cy="2115964"/>
          </a:xfrm>
          <a:prstGeom prst="rect">
            <a:avLst/>
          </a:prstGeom>
        </p:spPr>
        <p:txBody>
          <a:bodyPr lIns="0" tIns="0" rIns="0" bIns="0" rtlCol="0" anchor="t">
            <a:spAutoFit/>
          </a:bodyPr>
          <a:lstStyle/>
          <a:p>
            <a:pPr marL="647700" lvl="1" indent="-323850" algn="l">
              <a:lnSpc>
                <a:spcPts val="4200"/>
              </a:lnSpc>
              <a:buFont typeface="Arial"/>
              <a:buChar char="•"/>
            </a:pPr>
            <a:r>
              <a:rPr lang="en-US" sz="3000" dirty="0">
                <a:solidFill>
                  <a:srgbClr val="000000"/>
                </a:solidFill>
                <a:latin typeface="Roboto"/>
                <a:ea typeface="Roboto"/>
                <a:cs typeface="Roboto"/>
                <a:sym typeface="Roboto"/>
              </a:rPr>
              <a:t>Name : Ramya KN</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College : JSSATEB </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Email:</a:t>
            </a:r>
            <a:r>
              <a:rPr lang="en-US" sz="2800" dirty="0">
                <a:solidFill>
                  <a:srgbClr val="000000"/>
                </a:solidFill>
                <a:latin typeface="Roboto"/>
                <a:ea typeface="Roboto"/>
                <a:cs typeface="Roboto"/>
                <a:sym typeface="Roboto"/>
              </a:rPr>
              <a:t>ramyakolli0405@gmail.com</a:t>
            </a:r>
          </a:p>
        </p:txBody>
      </p:sp>
      <p:sp>
        <p:nvSpPr>
          <p:cNvPr id="27" name="TextBox 27"/>
          <p:cNvSpPr txBox="1"/>
          <p:nvPr/>
        </p:nvSpPr>
        <p:spPr>
          <a:xfrm>
            <a:off x="1981276" y="7054207"/>
            <a:ext cx="3558976" cy="537809"/>
          </a:xfrm>
          <a:prstGeom prst="rect">
            <a:avLst/>
          </a:prstGeom>
        </p:spPr>
        <p:txBody>
          <a:bodyPr lIns="0" tIns="0" rIns="0" bIns="0" rtlCol="0" anchor="t">
            <a:spAutoFit/>
          </a:bodyPr>
          <a:lstStyle/>
          <a:p>
            <a:pPr algn="ctr">
              <a:lnSpc>
                <a:spcPts val="4480"/>
              </a:lnSpc>
              <a:spcBef>
                <a:spcPct val="0"/>
              </a:spcBef>
            </a:pPr>
            <a:r>
              <a:rPr lang="en-US" sz="3200">
                <a:solidFill>
                  <a:srgbClr val="000000"/>
                </a:solidFill>
                <a:latin typeface="League Spartan"/>
                <a:ea typeface="League Spartan"/>
                <a:cs typeface="League Spartan"/>
                <a:sym typeface="League Spartan"/>
              </a:rPr>
              <a:t>Team Member 2 </a:t>
            </a:r>
          </a:p>
        </p:txBody>
      </p:sp>
      <p:sp>
        <p:nvSpPr>
          <p:cNvPr id="28" name="TextBox 28"/>
          <p:cNvSpPr txBox="1"/>
          <p:nvPr/>
        </p:nvSpPr>
        <p:spPr>
          <a:xfrm>
            <a:off x="1729600" y="7677150"/>
            <a:ext cx="5814200" cy="2115964"/>
          </a:xfrm>
          <a:prstGeom prst="rect">
            <a:avLst/>
          </a:prstGeom>
        </p:spPr>
        <p:txBody>
          <a:bodyPr wrap="square" lIns="0" tIns="0" rIns="0" bIns="0" rtlCol="0" anchor="t">
            <a:spAutoFit/>
          </a:bodyPr>
          <a:lstStyle/>
          <a:p>
            <a:pPr marL="647700" lvl="1" indent="-323850" algn="l">
              <a:lnSpc>
                <a:spcPts val="4200"/>
              </a:lnSpc>
              <a:buFont typeface="Arial"/>
              <a:buChar char="•"/>
            </a:pPr>
            <a:r>
              <a:rPr lang="en-US" sz="3000" dirty="0">
                <a:solidFill>
                  <a:srgbClr val="000000"/>
                </a:solidFill>
                <a:latin typeface="Roboto"/>
                <a:ea typeface="Roboto"/>
                <a:cs typeface="Roboto"/>
                <a:sym typeface="Roboto"/>
              </a:rPr>
              <a:t>Name :</a:t>
            </a:r>
            <a:r>
              <a:rPr lang="en-US" sz="3000" dirty="0" err="1">
                <a:solidFill>
                  <a:srgbClr val="000000"/>
                </a:solidFill>
                <a:latin typeface="Roboto"/>
                <a:ea typeface="Roboto"/>
                <a:cs typeface="Roboto"/>
                <a:sym typeface="Roboto"/>
              </a:rPr>
              <a:t>Chandushree</a:t>
            </a:r>
            <a:r>
              <a:rPr lang="en-US" sz="3000" dirty="0">
                <a:solidFill>
                  <a:srgbClr val="000000"/>
                </a:solidFill>
                <a:latin typeface="Roboto"/>
                <a:ea typeface="Roboto"/>
                <a:cs typeface="Roboto"/>
                <a:sym typeface="Roboto"/>
              </a:rPr>
              <a:t> SM</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College : JSSATEB</a:t>
            </a:r>
          </a:p>
          <a:p>
            <a:pPr marL="647700" lvl="1" indent="-323850" algn="l">
              <a:lnSpc>
                <a:spcPts val="4200"/>
              </a:lnSpc>
              <a:buFont typeface="Arial"/>
              <a:buChar char="•"/>
            </a:pPr>
            <a:r>
              <a:rPr lang="en-US" sz="3000" dirty="0">
                <a:solidFill>
                  <a:srgbClr val="000000"/>
                </a:solidFill>
                <a:latin typeface="Roboto"/>
                <a:ea typeface="Roboto"/>
                <a:cs typeface="Roboto"/>
                <a:sym typeface="Roboto"/>
              </a:rPr>
              <a:t>Email:</a:t>
            </a:r>
            <a:r>
              <a:rPr lang="en-US" sz="2800" dirty="0">
                <a:solidFill>
                  <a:srgbClr val="000000"/>
                </a:solidFill>
                <a:latin typeface="Roboto"/>
                <a:ea typeface="Roboto"/>
                <a:cs typeface="Roboto"/>
                <a:sym typeface="Roboto"/>
              </a:rPr>
              <a:t>chandushreesm123@gmail.com</a:t>
            </a:r>
          </a:p>
        </p:txBody>
      </p:sp>
      <p:grpSp>
        <p:nvGrpSpPr>
          <p:cNvPr id="34" name="Group 34"/>
          <p:cNvGrpSpPr/>
          <p:nvPr/>
        </p:nvGrpSpPr>
        <p:grpSpPr>
          <a:xfrm>
            <a:off x="6621678" y="-5975040"/>
            <a:ext cx="9976067" cy="12937852"/>
            <a:chOff x="0" y="-38100"/>
            <a:chExt cx="2627441" cy="3407501"/>
          </a:xfrm>
        </p:grpSpPr>
        <p:sp>
          <p:nvSpPr>
            <p:cNvPr id="35" name="Freeform 35"/>
            <p:cNvSpPr/>
            <p:nvPr/>
          </p:nvSpPr>
          <p:spPr>
            <a:xfrm>
              <a:off x="1068947" y="2483772"/>
              <a:ext cx="1558494" cy="885629"/>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txBody>
            <a:bodyPr/>
            <a:lstStyle/>
            <a:p>
              <a:endParaRPr lang="en-IN" dirty="0"/>
            </a:p>
          </p:txBody>
        </p:sp>
        <p:sp>
          <p:nvSpPr>
            <p:cNvPr id="36" name="TextBox 36"/>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729600" y="6875115"/>
            <a:ext cx="5878063" cy="3086100"/>
            <a:chOff x="0" y="0"/>
            <a:chExt cx="1457098" cy="812800"/>
          </a:xfrm>
        </p:grpSpPr>
        <p:sp>
          <p:nvSpPr>
            <p:cNvPr id="38" name="Freeform 38"/>
            <p:cNvSpPr/>
            <p:nvPr/>
          </p:nvSpPr>
          <p:spPr>
            <a:xfrm>
              <a:off x="0" y="0"/>
              <a:ext cx="1457098" cy="812800"/>
            </a:xfrm>
            <a:custGeom>
              <a:avLst/>
              <a:gdLst/>
              <a:ahLst/>
              <a:cxnLst/>
              <a:rect l="l" t="t" r="r" b="b"/>
              <a:pathLst>
                <a:path w="1457098" h="812800">
                  <a:moveTo>
                    <a:pt x="55975" y="0"/>
                  </a:moveTo>
                  <a:lnTo>
                    <a:pt x="1401123" y="0"/>
                  </a:lnTo>
                  <a:cubicBezTo>
                    <a:pt x="1415969" y="0"/>
                    <a:pt x="1430206" y="5897"/>
                    <a:pt x="1440704" y="16395"/>
                  </a:cubicBezTo>
                  <a:cubicBezTo>
                    <a:pt x="1451201" y="26892"/>
                    <a:pt x="1457098" y="41129"/>
                    <a:pt x="1457098" y="55975"/>
                  </a:cubicBezTo>
                  <a:lnTo>
                    <a:pt x="1457098" y="756825"/>
                  </a:lnTo>
                  <a:cubicBezTo>
                    <a:pt x="1457098" y="787739"/>
                    <a:pt x="1432037" y="812800"/>
                    <a:pt x="1401123" y="812800"/>
                  </a:cubicBezTo>
                  <a:lnTo>
                    <a:pt x="55975" y="812800"/>
                  </a:lnTo>
                  <a:cubicBezTo>
                    <a:pt x="25061" y="812800"/>
                    <a:pt x="0" y="787739"/>
                    <a:pt x="0" y="756825"/>
                  </a:cubicBezTo>
                  <a:lnTo>
                    <a:pt x="0" y="55975"/>
                  </a:lnTo>
                  <a:cubicBezTo>
                    <a:pt x="0" y="25061"/>
                    <a:pt x="25061" y="0"/>
                    <a:pt x="55975" y="0"/>
                  </a:cubicBezTo>
                  <a:close/>
                </a:path>
              </a:pathLst>
            </a:custGeom>
            <a:solidFill>
              <a:srgbClr val="000000">
                <a:alpha val="0"/>
              </a:srgbClr>
            </a:solidFill>
            <a:ln w="19050" cap="rnd">
              <a:solidFill>
                <a:srgbClr val="000000"/>
              </a:solidFill>
              <a:prstDash val="solid"/>
              <a:round/>
            </a:ln>
          </p:spPr>
          <p:txBody>
            <a:bodyPr/>
            <a:lstStyle/>
            <a:p>
              <a:endParaRPr lang="en-IN" dirty="0"/>
            </a:p>
          </p:txBody>
        </p:sp>
        <p:sp>
          <p:nvSpPr>
            <p:cNvPr id="39" name="TextBox 39"/>
            <p:cNvSpPr txBox="1"/>
            <p:nvPr/>
          </p:nvSpPr>
          <p:spPr>
            <a:xfrm>
              <a:off x="0" y="-38100"/>
              <a:ext cx="1457098" cy="85090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0120" y="622846"/>
            <a:ext cx="17347108" cy="1612035"/>
            <a:chOff x="0" y="0"/>
            <a:chExt cx="4568786" cy="424569"/>
          </a:xfrm>
        </p:grpSpPr>
        <p:sp>
          <p:nvSpPr>
            <p:cNvPr id="3" name="Freeform 3"/>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000000"/>
            </a:solidFill>
            <a:ln w="9525" cap="rnd">
              <a:solidFill>
                <a:srgbClr val="000000"/>
              </a:solidFill>
              <a:prstDash val="solid"/>
              <a:round/>
            </a:ln>
          </p:spPr>
        </p:sp>
        <p:sp>
          <p:nvSpPr>
            <p:cNvPr id="4" name="TextBox 4"/>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07720" y="470446"/>
            <a:ext cx="17347108" cy="1612035"/>
            <a:chOff x="0" y="0"/>
            <a:chExt cx="4568786" cy="424569"/>
          </a:xfrm>
        </p:grpSpPr>
        <p:sp>
          <p:nvSpPr>
            <p:cNvPr id="6" name="Freeform 6"/>
            <p:cNvSpPr/>
            <p:nvPr/>
          </p:nvSpPr>
          <p:spPr>
            <a:xfrm>
              <a:off x="0" y="0"/>
              <a:ext cx="4568785" cy="424569"/>
            </a:xfrm>
            <a:custGeom>
              <a:avLst/>
              <a:gdLst/>
              <a:ahLst/>
              <a:cxnLst/>
              <a:rect l="l" t="t" r="r" b="b"/>
              <a:pathLst>
                <a:path w="4568785" h="424569">
                  <a:moveTo>
                    <a:pt x="13389" y="0"/>
                  </a:moveTo>
                  <a:lnTo>
                    <a:pt x="4555397" y="0"/>
                  </a:lnTo>
                  <a:cubicBezTo>
                    <a:pt x="4558948" y="0"/>
                    <a:pt x="4562353" y="1411"/>
                    <a:pt x="4564864" y="3921"/>
                  </a:cubicBezTo>
                  <a:cubicBezTo>
                    <a:pt x="4567375" y="6432"/>
                    <a:pt x="4568785" y="9838"/>
                    <a:pt x="4568785" y="13389"/>
                  </a:cubicBezTo>
                  <a:lnTo>
                    <a:pt x="4568785" y="411180"/>
                  </a:lnTo>
                  <a:cubicBezTo>
                    <a:pt x="4568785" y="414731"/>
                    <a:pt x="4567375" y="418137"/>
                    <a:pt x="4564864" y="420647"/>
                  </a:cubicBezTo>
                  <a:cubicBezTo>
                    <a:pt x="4562353" y="423158"/>
                    <a:pt x="4558948" y="424569"/>
                    <a:pt x="4555397" y="424569"/>
                  </a:cubicBezTo>
                  <a:lnTo>
                    <a:pt x="13389" y="424569"/>
                  </a:lnTo>
                  <a:cubicBezTo>
                    <a:pt x="5994" y="424569"/>
                    <a:pt x="0" y="418575"/>
                    <a:pt x="0" y="411180"/>
                  </a:cubicBezTo>
                  <a:lnTo>
                    <a:pt x="0" y="13389"/>
                  </a:lnTo>
                  <a:cubicBezTo>
                    <a:pt x="0" y="5994"/>
                    <a:pt x="5994" y="0"/>
                    <a:pt x="13389" y="0"/>
                  </a:cubicBezTo>
                  <a:close/>
                </a:path>
              </a:pathLst>
            </a:custGeom>
            <a:solidFill>
              <a:srgbClr val="FFFFFF"/>
            </a:solidFill>
            <a:ln w="9525" cap="rnd">
              <a:solidFill>
                <a:srgbClr val="000000"/>
              </a:solidFill>
              <a:prstDash val="solid"/>
              <a:round/>
            </a:ln>
          </p:spPr>
        </p:sp>
        <p:sp>
          <p:nvSpPr>
            <p:cNvPr id="7" name="TextBox 7"/>
            <p:cNvSpPr txBox="1"/>
            <p:nvPr/>
          </p:nvSpPr>
          <p:spPr>
            <a:xfrm>
              <a:off x="0" y="-38100"/>
              <a:ext cx="4568786" cy="462669"/>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5010508" y="719787"/>
            <a:ext cx="697023" cy="697023"/>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a:stretch>
            </a:blipFill>
            <a:ln w="9525" cap="sq">
              <a:solidFill>
                <a:srgbClr val="000000"/>
              </a:solidFill>
              <a:prstDash val="solid"/>
              <a:miter/>
            </a:ln>
          </p:spPr>
        </p:sp>
      </p:grpSp>
      <p:grpSp>
        <p:nvGrpSpPr>
          <p:cNvPr id="10" name="Group 10"/>
          <p:cNvGrpSpPr/>
          <p:nvPr/>
        </p:nvGrpSpPr>
        <p:grpSpPr>
          <a:xfrm>
            <a:off x="16286769" y="719787"/>
            <a:ext cx="697023" cy="69702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a:stretch>
            </a:blipFill>
            <a:ln w="9525" cap="sq">
              <a:solidFill>
                <a:srgbClr val="000000"/>
              </a:solidFill>
              <a:prstDash val="solid"/>
              <a:miter/>
            </a:ln>
          </p:spPr>
        </p:sp>
      </p:grpSp>
      <p:sp>
        <p:nvSpPr>
          <p:cNvPr id="12" name="AutoShape 12"/>
          <p:cNvSpPr/>
          <p:nvPr/>
        </p:nvSpPr>
        <p:spPr>
          <a:xfrm flipV="1">
            <a:off x="16032498" y="719787"/>
            <a:ext cx="0" cy="1113353"/>
          </a:xfrm>
          <a:prstGeom prst="line">
            <a:avLst/>
          </a:prstGeom>
          <a:ln w="9525" cap="rnd">
            <a:solidFill>
              <a:srgbClr val="000000"/>
            </a:solidFill>
            <a:prstDash val="solid"/>
            <a:headEnd type="none" w="sm" len="sm"/>
            <a:tailEnd type="none" w="sm" len="sm"/>
          </a:ln>
        </p:spPr>
      </p:sp>
      <p:grpSp>
        <p:nvGrpSpPr>
          <p:cNvPr id="13" name="Group 13"/>
          <p:cNvGrpSpPr/>
          <p:nvPr/>
        </p:nvGrpSpPr>
        <p:grpSpPr>
          <a:xfrm>
            <a:off x="680188" y="622846"/>
            <a:ext cx="1321534" cy="1321534"/>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a:stretch>
            </a:blipFill>
            <a:ln w="9525" cap="sq">
              <a:solidFill>
                <a:srgbClr val="000000"/>
              </a:solidFill>
              <a:prstDash val="solid"/>
              <a:miter/>
            </a:ln>
          </p:spPr>
        </p:sp>
      </p:grpSp>
      <p:sp>
        <p:nvSpPr>
          <p:cNvPr id="15" name="TextBox 15"/>
          <p:cNvSpPr txBox="1"/>
          <p:nvPr/>
        </p:nvSpPr>
        <p:spPr>
          <a:xfrm>
            <a:off x="7297622" y="337096"/>
            <a:ext cx="3692755" cy="1072376"/>
          </a:xfrm>
          <a:prstGeom prst="rect">
            <a:avLst/>
          </a:prstGeom>
        </p:spPr>
        <p:txBody>
          <a:bodyPr lIns="0" tIns="0" rIns="0" bIns="0" rtlCol="0" anchor="t">
            <a:spAutoFit/>
          </a:bodyPr>
          <a:lstStyle/>
          <a:p>
            <a:pPr algn="ctr">
              <a:lnSpc>
                <a:spcPts val="8634"/>
              </a:lnSpc>
              <a:spcBef>
                <a:spcPct val="0"/>
              </a:spcBef>
            </a:pPr>
            <a:r>
              <a:rPr lang="en-US" sz="6167">
                <a:solidFill>
                  <a:srgbClr val="C0FF38"/>
                </a:solidFill>
                <a:latin typeface="Paalalabas Wide"/>
                <a:ea typeface="Paalalabas Wide"/>
                <a:cs typeface="Paalalabas Wide"/>
                <a:sym typeface="Paalalabas Wide"/>
              </a:rPr>
              <a:t>COLOSSUS</a:t>
            </a:r>
          </a:p>
        </p:txBody>
      </p:sp>
      <p:sp>
        <p:nvSpPr>
          <p:cNvPr id="16" name="TextBox 16"/>
          <p:cNvSpPr txBox="1"/>
          <p:nvPr/>
        </p:nvSpPr>
        <p:spPr>
          <a:xfrm>
            <a:off x="7297622" y="1171689"/>
            <a:ext cx="3692755" cy="892396"/>
          </a:xfrm>
          <a:prstGeom prst="rect">
            <a:avLst/>
          </a:prstGeom>
        </p:spPr>
        <p:txBody>
          <a:bodyPr lIns="0" tIns="0" rIns="0" bIns="0" rtlCol="0" anchor="t">
            <a:spAutoFit/>
          </a:bodyPr>
          <a:lstStyle/>
          <a:p>
            <a:pPr algn="ctr">
              <a:lnSpc>
                <a:spcPts val="7268"/>
              </a:lnSpc>
              <a:spcBef>
                <a:spcPct val="0"/>
              </a:spcBef>
            </a:pPr>
            <a:r>
              <a:rPr lang="en-US" sz="5192">
                <a:solidFill>
                  <a:srgbClr val="000000"/>
                </a:solidFill>
                <a:latin typeface="Paalalabas Wide"/>
                <a:ea typeface="Paalalabas Wide"/>
                <a:cs typeface="Paalalabas Wide"/>
                <a:sym typeface="Paalalabas Wide"/>
              </a:rPr>
              <a:t>HACKATHON</a:t>
            </a:r>
          </a:p>
        </p:txBody>
      </p:sp>
      <p:sp>
        <p:nvSpPr>
          <p:cNvPr id="17" name="TextBox 17"/>
          <p:cNvSpPr txBox="1"/>
          <p:nvPr/>
        </p:nvSpPr>
        <p:spPr>
          <a:xfrm>
            <a:off x="14946645" y="1536668"/>
            <a:ext cx="824747"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GDSC </a:t>
            </a:r>
          </a:p>
          <a:p>
            <a:pPr algn="ctr">
              <a:lnSpc>
                <a:spcPts val="1240"/>
              </a:lnSpc>
              <a:spcBef>
                <a:spcPct val="0"/>
              </a:spcBef>
            </a:pPr>
            <a:r>
              <a:rPr lang="en-US" sz="885">
                <a:solidFill>
                  <a:srgbClr val="000000"/>
                </a:solidFill>
                <a:latin typeface="Roboto Bold"/>
                <a:ea typeface="Roboto Bold"/>
                <a:cs typeface="Roboto Bold"/>
                <a:sym typeface="Roboto Bold"/>
              </a:rPr>
              <a:t>Chapter - Dr.AIT</a:t>
            </a:r>
          </a:p>
        </p:txBody>
      </p:sp>
      <p:sp>
        <p:nvSpPr>
          <p:cNvPr id="18" name="TextBox 18"/>
          <p:cNvSpPr txBox="1"/>
          <p:nvPr/>
        </p:nvSpPr>
        <p:spPr>
          <a:xfrm>
            <a:off x="16286769" y="1519851"/>
            <a:ext cx="679313" cy="296472"/>
          </a:xfrm>
          <a:prstGeom prst="rect">
            <a:avLst/>
          </a:prstGeom>
        </p:spPr>
        <p:txBody>
          <a:bodyPr lIns="0" tIns="0" rIns="0" bIns="0" rtlCol="0" anchor="t">
            <a:spAutoFit/>
          </a:bodyPr>
          <a:lstStyle/>
          <a:p>
            <a:pPr algn="ctr">
              <a:lnSpc>
                <a:spcPts val="1240"/>
              </a:lnSpc>
            </a:pPr>
            <a:r>
              <a:rPr lang="en-US" sz="885">
                <a:solidFill>
                  <a:srgbClr val="000000"/>
                </a:solidFill>
                <a:latin typeface="Roboto Bold"/>
                <a:ea typeface="Roboto Bold"/>
                <a:cs typeface="Roboto Bold"/>
                <a:sym typeface="Roboto Bold"/>
              </a:rPr>
              <a:t>NanoGram</a:t>
            </a:r>
          </a:p>
          <a:p>
            <a:pPr algn="ctr">
              <a:lnSpc>
                <a:spcPts val="1240"/>
              </a:lnSpc>
              <a:spcBef>
                <a:spcPct val="0"/>
              </a:spcBef>
            </a:pPr>
            <a:r>
              <a:rPr lang="en-US" sz="885">
                <a:solidFill>
                  <a:srgbClr val="000000"/>
                </a:solidFill>
                <a:latin typeface="Roboto Bold"/>
                <a:ea typeface="Roboto Bold"/>
                <a:cs typeface="Roboto Bold"/>
                <a:sym typeface="Roboto Bold"/>
              </a:rPr>
              <a:t>The TechHub</a:t>
            </a:r>
          </a:p>
        </p:txBody>
      </p:sp>
      <p:sp>
        <p:nvSpPr>
          <p:cNvPr id="19" name="TextBox 19"/>
          <p:cNvSpPr txBox="1"/>
          <p:nvPr/>
        </p:nvSpPr>
        <p:spPr>
          <a:xfrm>
            <a:off x="5975302" y="4725168"/>
            <a:ext cx="6516743" cy="1559831"/>
          </a:xfrm>
          <a:prstGeom prst="rect">
            <a:avLst/>
          </a:prstGeom>
        </p:spPr>
        <p:txBody>
          <a:bodyPr lIns="0" tIns="0" rIns="0" bIns="0" rtlCol="0" anchor="t">
            <a:spAutoFit/>
          </a:bodyPr>
          <a:lstStyle/>
          <a:p>
            <a:pPr algn="l">
              <a:lnSpc>
                <a:spcPts val="12723"/>
              </a:lnSpc>
              <a:spcBef>
                <a:spcPct val="0"/>
              </a:spcBef>
            </a:pPr>
            <a:r>
              <a:rPr lang="en-US" sz="9087">
                <a:solidFill>
                  <a:srgbClr val="000000"/>
                </a:solidFill>
                <a:latin typeface="League Spartan"/>
                <a:ea typeface="League Spartan"/>
                <a:cs typeface="League Spartan"/>
                <a:sym typeface="League Spartan"/>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1143</Words>
  <Application>Microsoft Office PowerPoint</Application>
  <PresentationFormat>Custom</PresentationFormat>
  <Paragraphs>128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Roboto</vt:lpstr>
      <vt:lpstr>DM Sans</vt:lpstr>
      <vt:lpstr>DM Sans Bold</vt:lpstr>
      <vt:lpstr>Roboto Bold</vt:lpstr>
      <vt:lpstr>Arial</vt:lpstr>
      <vt:lpstr>League Spartan</vt:lpstr>
      <vt:lpstr>Calibri</vt:lpstr>
      <vt:lpstr>Paalalabas Wide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paragraph text</dc:title>
  <dc:creator>Rahul S G</dc:creator>
  <cp:lastModifiedBy>Rahul S G</cp:lastModifiedBy>
  <cp:revision>3</cp:revision>
  <dcterms:created xsi:type="dcterms:W3CDTF">2006-08-16T00:00:00Z</dcterms:created>
  <dcterms:modified xsi:type="dcterms:W3CDTF">2024-09-04T03:00:06Z</dcterms:modified>
  <dc:identifier>DAGM4f6EHHs</dc:identifier>
</cp:coreProperties>
</file>