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DM Sans" pitchFamily="2" charset="0"/>
      <p:regular r:id="rId11"/>
    </p:embeddedFont>
    <p:embeddedFont>
      <p:font typeface="DM Sans Bold" charset="0"/>
      <p:regular r:id="rId12"/>
    </p:embeddedFont>
    <p:embeddedFont>
      <p:font typeface="League Spartan" panose="020B0604020202020204" charset="0"/>
      <p:regular r:id="rId13"/>
    </p:embeddedFont>
    <p:embeddedFont>
      <p:font typeface="Paalalabas Wide" panose="020B0604020202020204" charset="0"/>
      <p:regular r:id="rId14"/>
    </p:embeddedFont>
    <p:embeddedFont>
      <p:font typeface="Roboto" panose="02000000000000000000" pitchFamily="2" charset="0"/>
      <p:regular r:id="rId15"/>
    </p:embeddedFont>
    <p:embeddedFont>
      <p:font typeface="Roboto Bold" panose="02000000000000000000"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60120" y="622846"/>
            <a:ext cx="17347108" cy="1612035"/>
            <a:chOff x="0" y="0"/>
            <a:chExt cx="4568786" cy="424569"/>
          </a:xfrm>
        </p:grpSpPr>
        <p:sp>
          <p:nvSpPr>
            <p:cNvPr id="3" name="Freeform 3"/>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000000"/>
            </a:solidFill>
            <a:ln w="9525" cap="rnd">
              <a:solidFill>
                <a:srgbClr val="000000"/>
              </a:solidFill>
              <a:prstDash val="solid"/>
              <a:round/>
            </a:ln>
          </p:spPr>
        </p:sp>
        <p:sp>
          <p:nvSpPr>
            <p:cNvPr id="4" name="TextBox 4"/>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07720" y="470446"/>
            <a:ext cx="17347108" cy="1612035"/>
            <a:chOff x="0" y="0"/>
            <a:chExt cx="4568786" cy="424569"/>
          </a:xfrm>
        </p:grpSpPr>
        <p:sp>
          <p:nvSpPr>
            <p:cNvPr id="6" name="Freeform 6"/>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FFFFFF"/>
            </a:solidFill>
            <a:ln w="9525" cap="rnd">
              <a:solidFill>
                <a:srgbClr val="000000"/>
              </a:solidFill>
              <a:prstDash val="solid"/>
              <a:round/>
            </a:ln>
          </p:spPr>
        </p:sp>
        <p:sp>
          <p:nvSpPr>
            <p:cNvPr id="7" name="TextBox 7"/>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5010508" y="719787"/>
            <a:ext cx="697023" cy="6970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a:ln w="9525" cap="sq">
              <a:solidFill>
                <a:srgbClr val="000000"/>
              </a:solidFill>
              <a:prstDash val="solid"/>
              <a:miter/>
            </a:ln>
          </p:spPr>
        </p:sp>
      </p:grpSp>
      <p:grpSp>
        <p:nvGrpSpPr>
          <p:cNvPr id="10" name="Group 10"/>
          <p:cNvGrpSpPr/>
          <p:nvPr/>
        </p:nvGrpSpPr>
        <p:grpSpPr>
          <a:xfrm>
            <a:off x="16286769" y="719787"/>
            <a:ext cx="697023" cy="69702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a:stretch>
            </a:blipFill>
            <a:ln w="9525" cap="sq">
              <a:solidFill>
                <a:srgbClr val="000000"/>
              </a:solidFill>
              <a:prstDash val="solid"/>
              <a:miter/>
            </a:ln>
          </p:spPr>
        </p:sp>
      </p:grpSp>
      <p:sp>
        <p:nvSpPr>
          <p:cNvPr id="12" name="AutoShape 12"/>
          <p:cNvSpPr/>
          <p:nvPr/>
        </p:nvSpPr>
        <p:spPr>
          <a:xfrm flipV="1">
            <a:off x="16032498" y="719787"/>
            <a:ext cx="0" cy="1113353"/>
          </a:xfrm>
          <a:prstGeom prst="line">
            <a:avLst/>
          </a:prstGeom>
          <a:ln w="9525" cap="rnd">
            <a:solidFill>
              <a:srgbClr val="000000"/>
            </a:solidFill>
            <a:prstDash val="solid"/>
            <a:headEnd type="none" w="sm" len="sm"/>
            <a:tailEnd type="none" w="sm" len="sm"/>
          </a:ln>
        </p:spPr>
      </p:sp>
      <p:grpSp>
        <p:nvGrpSpPr>
          <p:cNvPr id="13" name="Group 13"/>
          <p:cNvGrpSpPr/>
          <p:nvPr/>
        </p:nvGrpSpPr>
        <p:grpSpPr>
          <a:xfrm>
            <a:off x="680188" y="622846"/>
            <a:ext cx="1321534" cy="132153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a:ln w="9525" cap="sq">
              <a:solidFill>
                <a:srgbClr val="000000"/>
              </a:solidFill>
              <a:prstDash val="solid"/>
              <a:miter/>
            </a:ln>
          </p:spPr>
        </p:sp>
      </p:grpSp>
      <p:sp>
        <p:nvSpPr>
          <p:cNvPr id="15" name="TextBox 15"/>
          <p:cNvSpPr txBox="1"/>
          <p:nvPr/>
        </p:nvSpPr>
        <p:spPr>
          <a:xfrm>
            <a:off x="7297622" y="337096"/>
            <a:ext cx="3692755" cy="1072376"/>
          </a:xfrm>
          <a:prstGeom prst="rect">
            <a:avLst/>
          </a:prstGeom>
        </p:spPr>
        <p:txBody>
          <a:bodyPr lIns="0" tIns="0" rIns="0" bIns="0" rtlCol="0" anchor="t">
            <a:spAutoFit/>
          </a:bodyPr>
          <a:lstStyle/>
          <a:p>
            <a:pPr algn="ctr">
              <a:lnSpc>
                <a:spcPts val="8634"/>
              </a:lnSpc>
              <a:spcBef>
                <a:spcPct val="0"/>
              </a:spcBef>
            </a:pPr>
            <a:r>
              <a:rPr lang="en-US" sz="6167">
                <a:solidFill>
                  <a:srgbClr val="C0FF38"/>
                </a:solidFill>
                <a:latin typeface="Paalalabas Wide"/>
                <a:ea typeface="Paalalabas Wide"/>
                <a:cs typeface="Paalalabas Wide"/>
                <a:sym typeface="Paalalabas Wide"/>
              </a:rPr>
              <a:t>COLOSSUS</a:t>
            </a:r>
          </a:p>
        </p:txBody>
      </p:sp>
      <p:sp>
        <p:nvSpPr>
          <p:cNvPr id="16" name="TextBox 16"/>
          <p:cNvSpPr txBox="1"/>
          <p:nvPr/>
        </p:nvSpPr>
        <p:spPr>
          <a:xfrm>
            <a:off x="7297622" y="1171689"/>
            <a:ext cx="3692755" cy="892396"/>
          </a:xfrm>
          <a:prstGeom prst="rect">
            <a:avLst/>
          </a:prstGeom>
        </p:spPr>
        <p:txBody>
          <a:bodyPr lIns="0" tIns="0" rIns="0" bIns="0" rtlCol="0" anchor="t">
            <a:spAutoFit/>
          </a:bodyPr>
          <a:lstStyle/>
          <a:p>
            <a:pPr algn="ctr">
              <a:lnSpc>
                <a:spcPts val="7268"/>
              </a:lnSpc>
              <a:spcBef>
                <a:spcPct val="0"/>
              </a:spcBef>
            </a:pPr>
            <a:r>
              <a:rPr lang="en-US" sz="5192">
                <a:solidFill>
                  <a:srgbClr val="000000"/>
                </a:solidFill>
                <a:latin typeface="Paalalabas Wide"/>
                <a:ea typeface="Paalalabas Wide"/>
                <a:cs typeface="Paalalabas Wide"/>
                <a:sym typeface="Paalalabas Wide"/>
              </a:rPr>
              <a:t>HACKATHON</a:t>
            </a:r>
          </a:p>
        </p:txBody>
      </p:sp>
      <p:sp>
        <p:nvSpPr>
          <p:cNvPr id="17" name="TextBox 17"/>
          <p:cNvSpPr txBox="1"/>
          <p:nvPr/>
        </p:nvSpPr>
        <p:spPr>
          <a:xfrm>
            <a:off x="14946645" y="1536668"/>
            <a:ext cx="824747"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GDSC </a:t>
            </a:r>
          </a:p>
          <a:p>
            <a:pPr algn="ctr">
              <a:lnSpc>
                <a:spcPts val="1240"/>
              </a:lnSpc>
              <a:spcBef>
                <a:spcPct val="0"/>
              </a:spcBef>
            </a:pPr>
            <a:r>
              <a:rPr lang="en-US" sz="885">
                <a:solidFill>
                  <a:srgbClr val="000000"/>
                </a:solidFill>
                <a:latin typeface="Roboto Bold"/>
                <a:ea typeface="Roboto Bold"/>
                <a:cs typeface="Roboto Bold"/>
                <a:sym typeface="Roboto Bold"/>
              </a:rPr>
              <a:t>Chapter - Dr.AIT</a:t>
            </a:r>
          </a:p>
        </p:txBody>
      </p:sp>
      <p:sp>
        <p:nvSpPr>
          <p:cNvPr id="18" name="TextBox 18"/>
          <p:cNvSpPr txBox="1"/>
          <p:nvPr/>
        </p:nvSpPr>
        <p:spPr>
          <a:xfrm>
            <a:off x="16286769" y="1519851"/>
            <a:ext cx="679313"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NanoGram</a:t>
            </a:r>
          </a:p>
          <a:p>
            <a:pPr algn="ctr">
              <a:lnSpc>
                <a:spcPts val="1240"/>
              </a:lnSpc>
              <a:spcBef>
                <a:spcPct val="0"/>
              </a:spcBef>
            </a:pPr>
            <a:r>
              <a:rPr lang="en-US" sz="885">
                <a:solidFill>
                  <a:srgbClr val="000000"/>
                </a:solidFill>
                <a:latin typeface="Roboto Bold"/>
                <a:ea typeface="Roboto Bold"/>
                <a:cs typeface="Roboto Bold"/>
                <a:sym typeface="Roboto Bold"/>
              </a:rPr>
              <a:t>The TechHub</a:t>
            </a:r>
          </a:p>
        </p:txBody>
      </p:sp>
      <p:sp>
        <p:nvSpPr>
          <p:cNvPr id="19" name="TextBox 19"/>
          <p:cNvSpPr txBox="1"/>
          <p:nvPr/>
        </p:nvSpPr>
        <p:spPr>
          <a:xfrm>
            <a:off x="407720" y="3105773"/>
            <a:ext cx="5597449" cy="1079342"/>
          </a:xfrm>
          <a:prstGeom prst="rect">
            <a:avLst/>
          </a:prstGeom>
        </p:spPr>
        <p:txBody>
          <a:bodyPr lIns="0" tIns="0" rIns="0" bIns="0" rtlCol="0" anchor="t">
            <a:spAutoFit/>
          </a:bodyPr>
          <a:lstStyle/>
          <a:p>
            <a:pPr algn="ctr">
              <a:lnSpc>
                <a:spcPts val="8914"/>
              </a:lnSpc>
              <a:spcBef>
                <a:spcPct val="0"/>
              </a:spcBef>
            </a:pPr>
            <a:r>
              <a:rPr lang="en-US" sz="6367">
                <a:solidFill>
                  <a:srgbClr val="000000"/>
                </a:solidFill>
                <a:latin typeface="League Spartan"/>
                <a:ea typeface="League Spartan"/>
                <a:cs typeface="League Spartan"/>
                <a:sym typeface="League Spartan"/>
              </a:rPr>
              <a:t>Team Details </a:t>
            </a:r>
          </a:p>
        </p:txBody>
      </p:sp>
      <p:sp>
        <p:nvSpPr>
          <p:cNvPr id="20" name="TextBox 20"/>
          <p:cNvSpPr txBox="1"/>
          <p:nvPr/>
        </p:nvSpPr>
        <p:spPr>
          <a:xfrm>
            <a:off x="2570938" y="4557654"/>
            <a:ext cx="12973862" cy="4444678"/>
          </a:xfrm>
          <a:prstGeom prst="rect">
            <a:avLst/>
          </a:prstGeom>
        </p:spPr>
        <p:txBody>
          <a:bodyPr wrap="square" lIns="0" tIns="0" rIns="0" bIns="0" rtlCol="0" anchor="t">
            <a:spAutoFit/>
          </a:bodyPr>
          <a:lstStyle/>
          <a:p>
            <a:pPr marL="1079501" lvl="1" indent="-539750" algn="l">
              <a:lnSpc>
                <a:spcPts val="7000"/>
              </a:lnSpc>
              <a:buFont typeface="Arial"/>
              <a:buChar char="•"/>
            </a:pPr>
            <a:r>
              <a:rPr lang="en-US" sz="5000" dirty="0">
                <a:solidFill>
                  <a:srgbClr val="000000"/>
                </a:solidFill>
                <a:latin typeface="Roboto"/>
                <a:ea typeface="Roboto"/>
                <a:cs typeface="Roboto"/>
                <a:sym typeface="Roboto"/>
              </a:rPr>
              <a:t>Team  Name – Secret Society</a:t>
            </a:r>
          </a:p>
          <a:p>
            <a:pPr marL="1079501" lvl="1" indent="-539750" algn="l">
              <a:lnSpc>
                <a:spcPts val="7000"/>
              </a:lnSpc>
              <a:buFont typeface="Arial"/>
              <a:buChar char="•"/>
            </a:pPr>
            <a:r>
              <a:rPr lang="en-US" sz="5000" dirty="0">
                <a:solidFill>
                  <a:srgbClr val="000000"/>
                </a:solidFill>
                <a:latin typeface="Roboto"/>
                <a:ea typeface="Roboto"/>
                <a:cs typeface="Roboto"/>
                <a:sym typeface="Roboto"/>
              </a:rPr>
              <a:t> Team Leader Name –Rahul </a:t>
            </a:r>
            <a:r>
              <a:rPr lang="en-US" sz="5000" dirty="0" err="1">
                <a:solidFill>
                  <a:srgbClr val="000000"/>
                </a:solidFill>
                <a:latin typeface="Roboto"/>
                <a:ea typeface="Roboto"/>
                <a:cs typeface="Roboto"/>
                <a:sym typeface="Roboto"/>
              </a:rPr>
              <a:t>Guggilla</a:t>
            </a:r>
            <a:r>
              <a:rPr lang="en-US" sz="5000" dirty="0">
                <a:solidFill>
                  <a:srgbClr val="000000"/>
                </a:solidFill>
                <a:latin typeface="Roboto"/>
                <a:ea typeface="Roboto"/>
                <a:cs typeface="Roboto"/>
                <a:sym typeface="Roboto"/>
              </a:rPr>
              <a:t> </a:t>
            </a:r>
          </a:p>
          <a:p>
            <a:pPr marL="1079501" lvl="1" indent="-539750" algn="l">
              <a:lnSpc>
                <a:spcPts val="7000"/>
              </a:lnSpc>
              <a:buFont typeface="Arial"/>
              <a:buChar char="•"/>
            </a:pPr>
            <a:r>
              <a:rPr lang="en-US" sz="5000" dirty="0">
                <a:solidFill>
                  <a:srgbClr val="000000"/>
                </a:solidFill>
                <a:latin typeface="Roboto"/>
                <a:ea typeface="Roboto"/>
                <a:cs typeface="Roboto"/>
                <a:sym typeface="Roboto"/>
              </a:rPr>
              <a:t>Track - </a:t>
            </a:r>
            <a:r>
              <a:rPr lang="en-IN" sz="5400" dirty="0"/>
              <a:t>Software - Blockchain</a:t>
            </a:r>
            <a:endParaRPr lang="en-US" sz="5000" dirty="0">
              <a:solidFill>
                <a:srgbClr val="000000"/>
              </a:solidFill>
              <a:latin typeface="Roboto"/>
              <a:ea typeface="Roboto"/>
              <a:cs typeface="Roboto"/>
              <a:sym typeface="Roboto"/>
            </a:endParaRPr>
          </a:p>
          <a:p>
            <a:pPr marL="1079501" lvl="1" indent="-539750" algn="l">
              <a:lnSpc>
                <a:spcPts val="7000"/>
              </a:lnSpc>
              <a:buFont typeface="Arial"/>
              <a:buChar char="•"/>
            </a:pPr>
            <a:r>
              <a:rPr lang="en-US" sz="5000" dirty="0">
                <a:solidFill>
                  <a:srgbClr val="000000"/>
                </a:solidFill>
                <a:latin typeface="Roboto"/>
                <a:ea typeface="Roboto"/>
                <a:cs typeface="Roboto"/>
                <a:sym typeface="Roboto"/>
              </a:rPr>
              <a:t>Title of the Project - </a:t>
            </a:r>
            <a:r>
              <a:rPr lang="en-IN" sz="5400"/>
              <a:t>Blockchain-Based    Voting System</a:t>
            </a:r>
            <a:endParaRPr lang="en-US" sz="5000" dirty="0">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60120" y="622846"/>
            <a:ext cx="17347108" cy="1612035"/>
            <a:chOff x="0" y="0"/>
            <a:chExt cx="4568786" cy="424569"/>
          </a:xfrm>
        </p:grpSpPr>
        <p:sp>
          <p:nvSpPr>
            <p:cNvPr id="3" name="Freeform 3"/>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000000"/>
            </a:solidFill>
            <a:ln w="9525" cap="rnd">
              <a:solidFill>
                <a:srgbClr val="000000"/>
              </a:solidFill>
              <a:prstDash val="solid"/>
              <a:round/>
            </a:ln>
          </p:spPr>
        </p:sp>
        <p:sp>
          <p:nvSpPr>
            <p:cNvPr id="4" name="TextBox 4"/>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07720" y="470446"/>
            <a:ext cx="17347108" cy="1612035"/>
            <a:chOff x="0" y="0"/>
            <a:chExt cx="4568786" cy="424569"/>
          </a:xfrm>
        </p:grpSpPr>
        <p:sp>
          <p:nvSpPr>
            <p:cNvPr id="6" name="Freeform 6"/>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FFFFFF"/>
            </a:solidFill>
            <a:ln w="9525" cap="rnd">
              <a:solidFill>
                <a:srgbClr val="000000"/>
              </a:solidFill>
              <a:prstDash val="solid"/>
              <a:round/>
            </a:ln>
          </p:spPr>
        </p:sp>
        <p:sp>
          <p:nvSpPr>
            <p:cNvPr id="7" name="TextBox 7"/>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5010508" y="719787"/>
            <a:ext cx="697023" cy="6970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a:ln w="9525" cap="sq">
              <a:solidFill>
                <a:srgbClr val="000000"/>
              </a:solidFill>
              <a:prstDash val="solid"/>
              <a:miter/>
            </a:ln>
          </p:spPr>
        </p:sp>
      </p:grpSp>
      <p:grpSp>
        <p:nvGrpSpPr>
          <p:cNvPr id="10" name="Group 10"/>
          <p:cNvGrpSpPr/>
          <p:nvPr/>
        </p:nvGrpSpPr>
        <p:grpSpPr>
          <a:xfrm>
            <a:off x="16286769" y="719787"/>
            <a:ext cx="697023" cy="69702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a:stretch>
            </a:blipFill>
            <a:ln w="9525" cap="sq">
              <a:solidFill>
                <a:srgbClr val="000000"/>
              </a:solidFill>
              <a:prstDash val="solid"/>
              <a:miter/>
            </a:ln>
          </p:spPr>
        </p:sp>
      </p:grpSp>
      <p:sp>
        <p:nvSpPr>
          <p:cNvPr id="12" name="AutoShape 12"/>
          <p:cNvSpPr/>
          <p:nvPr/>
        </p:nvSpPr>
        <p:spPr>
          <a:xfrm flipV="1">
            <a:off x="16032498" y="719787"/>
            <a:ext cx="0" cy="1113353"/>
          </a:xfrm>
          <a:prstGeom prst="line">
            <a:avLst/>
          </a:prstGeom>
          <a:ln w="9525" cap="rnd">
            <a:solidFill>
              <a:srgbClr val="000000"/>
            </a:solidFill>
            <a:prstDash val="solid"/>
            <a:headEnd type="none" w="sm" len="sm"/>
            <a:tailEnd type="none" w="sm" len="sm"/>
          </a:ln>
        </p:spPr>
      </p:sp>
      <p:grpSp>
        <p:nvGrpSpPr>
          <p:cNvPr id="13" name="Group 13"/>
          <p:cNvGrpSpPr/>
          <p:nvPr/>
        </p:nvGrpSpPr>
        <p:grpSpPr>
          <a:xfrm>
            <a:off x="680188" y="622846"/>
            <a:ext cx="1321534" cy="132153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a:ln w="9525" cap="sq">
              <a:solidFill>
                <a:srgbClr val="000000"/>
              </a:solidFill>
              <a:prstDash val="solid"/>
              <a:miter/>
            </a:ln>
          </p:spPr>
        </p:sp>
      </p:grpSp>
      <p:sp>
        <p:nvSpPr>
          <p:cNvPr id="15" name="TextBox 15"/>
          <p:cNvSpPr txBox="1"/>
          <p:nvPr/>
        </p:nvSpPr>
        <p:spPr>
          <a:xfrm>
            <a:off x="7297622" y="337096"/>
            <a:ext cx="3692755" cy="1072376"/>
          </a:xfrm>
          <a:prstGeom prst="rect">
            <a:avLst/>
          </a:prstGeom>
        </p:spPr>
        <p:txBody>
          <a:bodyPr lIns="0" tIns="0" rIns="0" bIns="0" rtlCol="0" anchor="t">
            <a:spAutoFit/>
          </a:bodyPr>
          <a:lstStyle/>
          <a:p>
            <a:pPr algn="ctr">
              <a:lnSpc>
                <a:spcPts val="8634"/>
              </a:lnSpc>
              <a:spcBef>
                <a:spcPct val="0"/>
              </a:spcBef>
            </a:pPr>
            <a:r>
              <a:rPr lang="en-US" sz="6167">
                <a:solidFill>
                  <a:srgbClr val="C0FF38"/>
                </a:solidFill>
                <a:latin typeface="Paalalabas Wide"/>
                <a:ea typeface="Paalalabas Wide"/>
                <a:cs typeface="Paalalabas Wide"/>
                <a:sym typeface="Paalalabas Wide"/>
              </a:rPr>
              <a:t>COLOSSUS</a:t>
            </a:r>
          </a:p>
        </p:txBody>
      </p:sp>
      <p:sp>
        <p:nvSpPr>
          <p:cNvPr id="16" name="TextBox 16"/>
          <p:cNvSpPr txBox="1"/>
          <p:nvPr/>
        </p:nvSpPr>
        <p:spPr>
          <a:xfrm>
            <a:off x="7297622" y="1171689"/>
            <a:ext cx="3692755" cy="892396"/>
          </a:xfrm>
          <a:prstGeom prst="rect">
            <a:avLst/>
          </a:prstGeom>
        </p:spPr>
        <p:txBody>
          <a:bodyPr lIns="0" tIns="0" rIns="0" bIns="0" rtlCol="0" anchor="t">
            <a:spAutoFit/>
          </a:bodyPr>
          <a:lstStyle/>
          <a:p>
            <a:pPr algn="ctr">
              <a:lnSpc>
                <a:spcPts val="7268"/>
              </a:lnSpc>
              <a:spcBef>
                <a:spcPct val="0"/>
              </a:spcBef>
            </a:pPr>
            <a:r>
              <a:rPr lang="en-US" sz="5192">
                <a:solidFill>
                  <a:srgbClr val="000000"/>
                </a:solidFill>
                <a:latin typeface="Paalalabas Wide"/>
                <a:ea typeface="Paalalabas Wide"/>
                <a:cs typeface="Paalalabas Wide"/>
                <a:sym typeface="Paalalabas Wide"/>
              </a:rPr>
              <a:t>HACKATHON</a:t>
            </a:r>
          </a:p>
        </p:txBody>
      </p:sp>
      <p:sp>
        <p:nvSpPr>
          <p:cNvPr id="17" name="TextBox 17"/>
          <p:cNvSpPr txBox="1"/>
          <p:nvPr/>
        </p:nvSpPr>
        <p:spPr>
          <a:xfrm>
            <a:off x="14946645" y="1536668"/>
            <a:ext cx="824747"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GDSC </a:t>
            </a:r>
          </a:p>
          <a:p>
            <a:pPr algn="ctr">
              <a:lnSpc>
                <a:spcPts val="1240"/>
              </a:lnSpc>
              <a:spcBef>
                <a:spcPct val="0"/>
              </a:spcBef>
            </a:pPr>
            <a:r>
              <a:rPr lang="en-US" sz="885">
                <a:solidFill>
                  <a:srgbClr val="000000"/>
                </a:solidFill>
                <a:latin typeface="Roboto Bold"/>
                <a:ea typeface="Roboto Bold"/>
                <a:cs typeface="Roboto Bold"/>
                <a:sym typeface="Roboto Bold"/>
              </a:rPr>
              <a:t>Chapter - Dr.AIT</a:t>
            </a:r>
          </a:p>
        </p:txBody>
      </p:sp>
      <p:sp>
        <p:nvSpPr>
          <p:cNvPr id="18" name="TextBox 18"/>
          <p:cNvSpPr txBox="1"/>
          <p:nvPr/>
        </p:nvSpPr>
        <p:spPr>
          <a:xfrm>
            <a:off x="16286769" y="1519851"/>
            <a:ext cx="679313"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NanoGram</a:t>
            </a:r>
          </a:p>
          <a:p>
            <a:pPr algn="ctr">
              <a:lnSpc>
                <a:spcPts val="1240"/>
              </a:lnSpc>
              <a:spcBef>
                <a:spcPct val="0"/>
              </a:spcBef>
            </a:pPr>
            <a:r>
              <a:rPr lang="en-US" sz="885">
                <a:solidFill>
                  <a:srgbClr val="000000"/>
                </a:solidFill>
                <a:latin typeface="Roboto Bold"/>
                <a:ea typeface="Roboto Bold"/>
                <a:cs typeface="Roboto Bold"/>
                <a:sym typeface="Roboto Bold"/>
              </a:rPr>
              <a:t>The TechHub</a:t>
            </a:r>
          </a:p>
        </p:txBody>
      </p:sp>
      <p:sp>
        <p:nvSpPr>
          <p:cNvPr id="19" name="TextBox 19"/>
          <p:cNvSpPr txBox="1"/>
          <p:nvPr/>
        </p:nvSpPr>
        <p:spPr>
          <a:xfrm>
            <a:off x="451164" y="2553741"/>
            <a:ext cx="17347104" cy="881010"/>
          </a:xfrm>
          <a:prstGeom prst="rect">
            <a:avLst/>
          </a:prstGeom>
        </p:spPr>
        <p:txBody>
          <a:bodyPr wrap="square" lIns="0" tIns="0" rIns="0" bIns="0" rtlCol="0" anchor="t">
            <a:spAutoFit/>
          </a:bodyPr>
          <a:lstStyle/>
          <a:p>
            <a:pPr algn="ctr">
              <a:lnSpc>
                <a:spcPts val="7000"/>
              </a:lnSpc>
              <a:spcBef>
                <a:spcPct val="0"/>
              </a:spcBef>
            </a:pPr>
            <a:r>
              <a:rPr lang="en-US" sz="5000" dirty="0">
                <a:solidFill>
                  <a:srgbClr val="000000"/>
                </a:solidFill>
                <a:latin typeface="League Spartan"/>
                <a:ea typeface="League Spartan"/>
                <a:cs typeface="League Spartan"/>
                <a:sym typeface="League Spartan"/>
              </a:rPr>
              <a:t>Brief About the Idea: </a:t>
            </a:r>
            <a:r>
              <a:rPr lang="en-IN" sz="5400" dirty="0"/>
              <a:t>Blockchain-Based Voting System</a:t>
            </a:r>
            <a:endParaRPr lang="en-US" sz="5000" dirty="0">
              <a:solidFill>
                <a:srgbClr val="000000"/>
              </a:solidFill>
              <a:latin typeface="League Spartan"/>
              <a:ea typeface="League Spartan"/>
              <a:cs typeface="League Spartan"/>
              <a:sym typeface="League Spartan"/>
            </a:endParaRPr>
          </a:p>
        </p:txBody>
      </p:sp>
      <p:sp>
        <p:nvSpPr>
          <p:cNvPr id="20" name="TextBox 20"/>
          <p:cNvSpPr txBox="1"/>
          <p:nvPr/>
        </p:nvSpPr>
        <p:spPr>
          <a:xfrm>
            <a:off x="926385" y="3906011"/>
            <a:ext cx="16614574" cy="4028090"/>
          </a:xfrm>
          <a:prstGeom prst="rect">
            <a:avLst/>
          </a:prstGeom>
        </p:spPr>
        <p:txBody>
          <a:bodyPr wrap="square" lIns="0" tIns="0" rIns="0" bIns="0" rtlCol="0" anchor="t">
            <a:spAutoFit/>
          </a:bodyPr>
          <a:lstStyle/>
          <a:p>
            <a:pPr marL="539751" lvl="1" indent="-269876" algn="just">
              <a:lnSpc>
                <a:spcPts val="3500"/>
              </a:lnSpc>
              <a:buFont typeface="Arial"/>
              <a:buChar char="•"/>
            </a:pPr>
            <a:r>
              <a:rPr lang="en-US" sz="2500" dirty="0">
                <a:solidFill>
                  <a:srgbClr val="000000"/>
                </a:solidFill>
                <a:latin typeface="DM Sans Bold"/>
                <a:ea typeface="DM Sans Bold"/>
                <a:cs typeface="DM Sans Bold"/>
                <a:sym typeface="DM Sans Bold"/>
              </a:rPr>
              <a:t>Describe the problem</a:t>
            </a:r>
            <a:r>
              <a:rPr lang="en-US" sz="2500" dirty="0">
                <a:solidFill>
                  <a:srgbClr val="000000"/>
                </a:solidFill>
                <a:latin typeface="DM Sans"/>
                <a:ea typeface="DM Sans"/>
                <a:cs typeface="DM Sans"/>
                <a:sym typeface="DM Sans"/>
              </a:rPr>
              <a:t> :</a:t>
            </a:r>
            <a:r>
              <a:rPr lang="en-US" sz="2800" dirty="0"/>
              <a:t>Traditional voting systems are prone to issues such as voter fraud, tampering, lack of transparency, and accessibility challenges. These problems can undermine public trust in elections, lead to disputes over results, and ultimately weaken democratic processes</a:t>
            </a:r>
          </a:p>
          <a:p>
            <a:pPr marL="539751" lvl="1" indent="-269876" algn="just">
              <a:lnSpc>
                <a:spcPts val="3500"/>
              </a:lnSpc>
              <a:buFont typeface="Arial"/>
              <a:buChar char="•"/>
            </a:pPr>
            <a:endParaRPr lang="en-US" sz="2500" dirty="0">
              <a:solidFill>
                <a:srgbClr val="000000"/>
              </a:solidFill>
              <a:latin typeface="DM Sans"/>
              <a:ea typeface="DM Sans"/>
              <a:cs typeface="DM Sans"/>
              <a:sym typeface="DM Sans"/>
            </a:endParaRPr>
          </a:p>
          <a:p>
            <a:pPr marL="539751" lvl="1" indent="-269876" algn="just">
              <a:lnSpc>
                <a:spcPts val="3500"/>
              </a:lnSpc>
              <a:buFont typeface="Arial"/>
              <a:buChar char="•"/>
            </a:pPr>
            <a:r>
              <a:rPr lang="en-US" sz="2500" dirty="0">
                <a:solidFill>
                  <a:srgbClr val="000000"/>
                </a:solidFill>
                <a:latin typeface="DM Sans Bold"/>
                <a:ea typeface="DM Sans Bold"/>
                <a:cs typeface="DM Sans Bold"/>
                <a:sym typeface="DM Sans Bold"/>
              </a:rPr>
              <a:t>Outline the solution</a:t>
            </a:r>
            <a:r>
              <a:rPr lang="en-US" sz="2500" dirty="0">
                <a:solidFill>
                  <a:srgbClr val="000000"/>
                </a:solidFill>
                <a:latin typeface="DM Sans"/>
                <a:ea typeface="DM Sans"/>
                <a:cs typeface="DM Sans"/>
                <a:sym typeface="DM Sans"/>
              </a:rPr>
              <a:t> : </a:t>
            </a:r>
            <a:r>
              <a:rPr lang="en-US" sz="2800" dirty="0"/>
              <a:t>A blockchain-based voting system addresses these issues by providing a secure, transparent, and decentralized platform for voting. By recording votes on an immutable blockchain ledger, the system ensures that votes cannot be altered or tampered with. It enhances transparency by allowing real-time monitoring of the voting process, while also protecting voter anonymity through encryption. Additionally, the system's online accessibility increases voter participation, making elections more inclusive and trustworthy.</a:t>
            </a:r>
            <a:endParaRPr lang="en-US" sz="2500" dirty="0">
              <a:solidFill>
                <a:srgbClr val="000000"/>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60120" y="622846"/>
            <a:ext cx="17347108" cy="1612035"/>
            <a:chOff x="0" y="0"/>
            <a:chExt cx="4568786" cy="424569"/>
          </a:xfrm>
        </p:grpSpPr>
        <p:sp>
          <p:nvSpPr>
            <p:cNvPr id="3" name="Freeform 3"/>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000000"/>
            </a:solidFill>
            <a:ln w="9525" cap="rnd">
              <a:solidFill>
                <a:srgbClr val="000000"/>
              </a:solidFill>
              <a:prstDash val="solid"/>
              <a:round/>
            </a:ln>
          </p:spPr>
        </p:sp>
        <p:sp>
          <p:nvSpPr>
            <p:cNvPr id="4" name="TextBox 4"/>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07720" y="470446"/>
            <a:ext cx="17347108" cy="1612035"/>
            <a:chOff x="0" y="0"/>
            <a:chExt cx="4568786" cy="424569"/>
          </a:xfrm>
        </p:grpSpPr>
        <p:sp>
          <p:nvSpPr>
            <p:cNvPr id="6" name="Freeform 6"/>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FFFFFF"/>
            </a:solidFill>
            <a:ln w="9525" cap="rnd">
              <a:solidFill>
                <a:srgbClr val="000000"/>
              </a:solidFill>
              <a:prstDash val="solid"/>
              <a:round/>
            </a:ln>
          </p:spPr>
        </p:sp>
        <p:sp>
          <p:nvSpPr>
            <p:cNvPr id="7" name="TextBox 7"/>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5010508" y="719787"/>
            <a:ext cx="697023" cy="6970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a:ln w="9525" cap="sq">
              <a:solidFill>
                <a:srgbClr val="000000"/>
              </a:solidFill>
              <a:prstDash val="solid"/>
              <a:miter/>
            </a:ln>
          </p:spPr>
        </p:sp>
      </p:grpSp>
      <p:grpSp>
        <p:nvGrpSpPr>
          <p:cNvPr id="10" name="Group 10"/>
          <p:cNvGrpSpPr/>
          <p:nvPr/>
        </p:nvGrpSpPr>
        <p:grpSpPr>
          <a:xfrm>
            <a:off x="16286769" y="719787"/>
            <a:ext cx="697023" cy="69702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a:stretch>
            </a:blipFill>
            <a:ln w="9525" cap="sq">
              <a:solidFill>
                <a:srgbClr val="000000"/>
              </a:solidFill>
              <a:prstDash val="solid"/>
              <a:miter/>
            </a:ln>
          </p:spPr>
        </p:sp>
      </p:grpSp>
      <p:sp>
        <p:nvSpPr>
          <p:cNvPr id="12" name="AutoShape 12"/>
          <p:cNvSpPr/>
          <p:nvPr/>
        </p:nvSpPr>
        <p:spPr>
          <a:xfrm flipV="1">
            <a:off x="16032498" y="719787"/>
            <a:ext cx="0" cy="1113353"/>
          </a:xfrm>
          <a:prstGeom prst="line">
            <a:avLst/>
          </a:prstGeom>
          <a:ln w="9525" cap="rnd">
            <a:solidFill>
              <a:srgbClr val="000000"/>
            </a:solidFill>
            <a:prstDash val="solid"/>
            <a:headEnd type="none" w="sm" len="sm"/>
            <a:tailEnd type="none" w="sm" len="sm"/>
          </a:ln>
        </p:spPr>
      </p:sp>
      <p:grpSp>
        <p:nvGrpSpPr>
          <p:cNvPr id="13" name="Group 13"/>
          <p:cNvGrpSpPr/>
          <p:nvPr/>
        </p:nvGrpSpPr>
        <p:grpSpPr>
          <a:xfrm>
            <a:off x="680188" y="622846"/>
            <a:ext cx="1321534" cy="132153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a:ln w="9525" cap="sq">
              <a:solidFill>
                <a:srgbClr val="000000"/>
              </a:solidFill>
              <a:prstDash val="solid"/>
              <a:miter/>
            </a:ln>
          </p:spPr>
        </p:sp>
      </p:grpSp>
      <p:sp>
        <p:nvSpPr>
          <p:cNvPr id="15" name="TextBox 15"/>
          <p:cNvSpPr txBox="1"/>
          <p:nvPr/>
        </p:nvSpPr>
        <p:spPr>
          <a:xfrm>
            <a:off x="7297622" y="337096"/>
            <a:ext cx="3692755" cy="1072376"/>
          </a:xfrm>
          <a:prstGeom prst="rect">
            <a:avLst/>
          </a:prstGeom>
        </p:spPr>
        <p:txBody>
          <a:bodyPr lIns="0" tIns="0" rIns="0" bIns="0" rtlCol="0" anchor="t">
            <a:spAutoFit/>
          </a:bodyPr>
          <a:lstStyle/>
          <a:p>
            <a:pPr algn="ctr">
              <a:lnSpc>
                <a:spcPts val="8634"/>
              </a:lnSpc>
              <a:spcBef>
                <a:spcPct val="0"/>
              </a:spcBef>
            </a:pPr>
            <a:r>
              <a:rPr lang="en-US" sz="6167">
                <a:solidFill>
                  <a:srgbClr val="C0FF38"/>
                </a:solidFill>
                <a:latin typeface="Paalalabas Wide"/>
                <a:ea typeface="Paalalabas Wide"/>
                <a:cs typeface="Paalalabas Wide"/>
                <a:sym typeface="Paalalabas Wide"/>
              </a:rPr>
              <a:t>COLOSSUS</a:t>
            </a:r>
          </a:p>
        </p:txBody>
      </p:sp>
      <p:sp>
        <p:nvSpPr>
          <p:cNvPr id="16" name="TextBox 16"/>
          <p:cNvSpPr txBox="1"/>
          <p:nvPr/>
        </p:nvSpPr>
        <p:spPr>
          <a:xfrm>
            <a:off x="7297622" y="1171689"/>
            <a:ext cx="3692755" cy="892396"/>
          </a:xfrm>
          <a:prstGeom prst="rect">
            <a:avLst/>
          </a:prstGeom>
        </p:spPr>
        <p:txBody>
          <a:bodyPr lIns="0" tIns="0" rIns="0" bIns="0" rtlCol="0" anchor="t">
            <a:spAutoFit/>
          </a:bodyPr>
          <a:lstStyle/>
          <a:p>
            <a:pPr algn="ctr">
              <a:lnSpc>
                <a:spcPts val="7268"/>
              </a:lnSpc>
              <a:spcBef>
                <a:spcPct val="0"/>
              </a:spcBef>
            </a:pPr>
            <a:r>
              <a:rPr lang="en-US" sz="5192">
                <a:solidFill>
                  <a:srgbClr val="000000"/>
                </a:solidFill>
                <a:latin typeface="Paalalabas Wide"/>
                <a:ea typeface="Paalalabas Wide"/>
                <a:cs typeface="Paalalabas Wide"/>
                <a:sym typeface="Paalalabas Wide"/>
              </a:rPr>
              <a:t>HACKATHON</a:t>
            </a:r>
          </a:p>
        </p:txBody>
      </p:sp>
      <p:sp>
        <p:nvSpPr>
          <p:cNvPr id="17" name="TextBox 17"/>
          <p:cNvSpPr txBox="1"/>
          <p:nvPr/>
        </p:nvSpPr>
        <p:spPr>
          <a:xfrm>
            <a:off x="14946645" y="1536668"/>
            <a:ext cx="824747"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GDSC </a:t>
            </a:r>
          </a:p>
          <a:p>
            <a:pPr algn="ctr">
              <a:lnSpc>
                <a:spcPts val="1240"/>
              </a:lnSpc>
              <a:spcBef>
                <a:spcPct val="0"/>
              </a:spcBef>
            </a:pPr>
            <a:r>
              <a:rPr lang="en-US" sz="885">
                <a:solidFill>
                  <a:srgbClr val="000000"/>
                </a:solidFill>
                <a:latin typeface="Roboto Bold"/>
                <a:ea typeface="Roboto Bold"/>
                <a:cs typeface="Roboto Bold"/>
                <a:sym typeface="Roboto Bold"/>
              </a:rPr>
              <a:t>Chapter - Dr.AIT</a:t>
            </a:r>
          </a:p>
        </p:txBody>
      </p:sp>
      <p:sp>
        <p:nvSpPr>
          <p:cNvPr id="18" name="TextBox 18"/>
          <p:cNvSpPr txBox="1"/>
          <p:nvPr/>
        </p:nvSpPr>
        <p:spPr>
          <a:xfrm>
            <a:off x="16286769" y="1519851"/>
            <a:ext cx="679313"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NanoGram</a:t>
            </a:r>
          </a:p>
          <a:p>
            <a:pPr algn="ctr">
              <a:lnSpc>
                <a:spcPts val="1240"/>
              </a:lnSpc>
              <a:spcBef>
                <a:spcPct val="0"/>
              </a:spcBef>
            </a:pPr>
            <a:r>
              <a:rPr lang="en-US" sz="885">
                <a:solidFill>
                  <a:srgbClr val="000000"/>
                </a:solidFill>
                <a:latin typeface="Roboto Bold"/>
                <a:ea typeface="Roboto Bold"/>
                <a:cs typeface="Roboto Bold"/>
                <a:sym typeface="Roboto Bold"/>
              </a:rPr>
              <a:t>The TechHub</a:t>
            </a:r>
          </a:p>
        </p:txBody>
      </p:sp>
      <p:sp>
        <p:nvSpPr>
          <p:cNvPr id="19" name="TextBox 19"/>
          <p:cNvSpPr txBox="1"/>
          <p:nvPr/>
        </p:nvSpPr>
        <p:spPr>
          <a:xfrm>
            <a:off x="522020" y="2616467"/>
            <a:ext cx="16635281" cy="863528"/>
          </a:xfrm>
          <a:prstGeom prst="rect">
            <a:avLst/>
          </a:prstGeom>
        </p:spPr>
        <p:txBody>
          <a:bodyPr lIns="0" tIns="0" rIns="0" bIns="0" rtlCol="0" anchor="t">
            <a:spAutoFit/>
          </a:bodyPr>
          <a:lstStyle/>
          <a:p>
            <a:pPr algn="l">
              <a:lnSpc>
                <a:spcPts val="7000"/>
              </a:lnSpc>
              <a:spcBef>
                <a:spcPct val="0"/>
              </a:spcBef>
            </a:pPr>
            <a:r>
              <a:rPr lang="en-US" sz="5000" dirty="0">
                <a:solidFill>
                  <a:srgbClr val="000000"/>
                </a:solidFill>
                <a:latin typeface="League Spartan"/>
                <a:ea typeface="League Spartan"/>
                <a:cs typeface="League Spartan"/>
                <a:sym typeface="League Spartan"/>
              </a:rPr>
              <a:t>What problem your project aims to solve?</a:t>
            </a:r>
          </a:p>
        </p:txBody>
      </p:sp>
      <p:sp>
        <p:nvSpPr>
          <p:cNvPr id="20" name="TextBox 20"/>
          <p:cNvSpPr txBox="1"/>
          <p:nvPr/>
        </p:nvSpPr>
        <p:spPr>
          <a:xfrm>
            <a:off x="760400" y="3746662"/>
            <a:ext cx="16767198" cy="5817490"/>
          </a:xfrm>
          <a:prstGeom prst="rect">
            <a:avLst/>
          </a:prstGeom>
        </p:spPr>
        <p:txBody>
          <a:bodyPr wrap="square" lIns="0" tIns="0" rIns="0" bIns="0" rtlCol="0" anchor="t">
            <a:spAutoFit/>
          </a:bodyPr>
          <a:lstStyle/>
          <a:p>
            <a:pPr marL="539751" lvl="1" indent="-269876" algn="just">
              <a:lnSpc>
                <a:spcPts val="3500"/>
              </a:lnSpc>
              <a:buFont typeface="Arial"/>
              <a:buChar char="•"/>
            </a:pPr>
            <a:r>
              <a:rPr lang="en-US" sz="2500" dirty="0">
                <a:solidFill>
                  <a:srgbClr val="000000"/>
                </a:solidFill>
                <a:latin typeface="DM Sans Bold"/>
                <a:ea typeface="DM Sans Bold"/>
                <a:cs typeface="DM Sans Bold"/>
                <a:sym typeface="DM Sans Bold"/>
              </a:rPr>
              <a:t>Identify the issue</a:t>
            </a:r>
            <a:r>
              <a:rPr lang="en-US" sz="2500" dirty="0">
                <a:solidFill>
                  <a:srgbClr val="000000"/>
                </a:solidFill>
                <a:latin typeface="DM Sans"/>
                <a:ea typeface="DM Sans"/>
                <a:cs typeface="DM Sans"/>
                <a:sym typeface="DM Sans"/>
              </a:rPr>
              <a:t> : D</a:t>
            </a:r>
            <a:r>
              <a:rPr lang="en-US" sz="2800" dirty="0"/>
              <a:t> The project targets the significant issues of voter fraud, election tampering, lack of transparency, and limited accessibility in traditional voting systems. These problems often result in disputed election outcomes, low voter confidence, and reduced public trust in the electoral process. Additionally, many existing systems fail to provide a secure, transparent, and accessible platform for all eligible voters, particularly those who cannot easily access physical polling stations </a:t>
            </a:r>
          </a:p>
          <a:p>
            <a:pPr marL="539751" lvl="1" indent="-269876" algn="just">
              <a:lnSpc>
                <a:spcPts val="3500"/>
              </a:lnSpc>
              <a:buFont typeface="Arial"/>
              <a:buChar char="•"/>
            </a:pPr>
            <a:endParaRPr lang="en-US" sz="2800" dirty="0"/>
          </a:p>
          <a:p>
            <a:pPr marL="539751" lvl="1" indent="-269876" algn="just">
              <a:lnSpc>
                <a:spcPts val="3500"/>
              </a:lnSpc>
              <a:buFont typeface="Arial"/>
              <a:buChar char="•"/>
            </a:pPr>
            <a:r>
              <a:rPr lang="en-US" sz="2500" dirty="0">
                <a:solidFill>
                  <a:srgbClr val="000000"/>
                </a:solidFill>
                <a:latin typeface="DM Sans Bold"/>
                <a:ea typeface="DM Sans Bold"/>
                <a:cs typeface="DM Sans Bold"/>
                <a:sym typeface="DM Sans Bold"/>
              </a:rPr>
              <a:t>Explain its significance</a:t>
            </a:r>
            <a:r>
              <a:rPr lang="en-US" sz="2500" dirty="0">
                <a:solidFill>
                  <a:srgbClr val="000000"/>
                </a:solidFill>
                <a:latin typeface="DM Sans"/>
                <a:ea typeface="DM Sans"/>
                <a:cs typeface="DM Sans"/>
                <a:sym typeface="DM Sans"/>
              </a:rPr>
              <a:t>: </a:t>
            </a:r>
            <a:r>
              <a:rPr lang="en-US" sz="2800" dirty="0"/>
              <a:t>Addressing these issues is crucial because the integrity of elections is fundamental to a functioning democracy. When voters doubt the security and fairness of the electoral process, it undermines the legitimacy of elected officials and weakens democratic governance. By ensuring that every vote is accurately recorded, securely stored, and transparently counted, the project can significantly enhance voter confidence, increase participation, and ensure that election outcomes truly reflect the will of the people. Solving these problems is essential for strengthening democratic institutions and ensuring that all citizens have an equal voice in the political process.</a:t>
            </a:r>
            <a:r>
              <a:rPr lang="en-US" sz="2500" dirty="0">
                <a:solidFill>
                  <a:srgbClr val="000000"/>
                </a:solidFill>
                <a:latin typeface="DM Sans"/>
                <a:ea typeface="DM Sans"/>
                <a:cs typeface="DM Sans"/>
                <a:sym typeface="DM Sans"/>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60120" y="622846"/>
            <a:ext cx="17347108" cy="1612035"/>
            <a:chOff x="0" y="0"/>
            <a:chExt cx="4568786" cy="424569"/>
          </a:xfrm>
        </p:grpSpPr>
        <p:sp>
          <p:nvSpPr>
            <p:cNvPr id="3" name="Freeform 3"/>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000000"/>
            </a:solidFill>
            <a:ln w="9525" cap="rnd">
              <a:solidFill>
                <a:srgbClr val="000000"/>
              </a:solidFill>
              <a:prstDash val="solid"/>
              <a:round/>
            </a:ln>
          </p:spPr>
        </p:sp>
        <p:sp>
          <p:nvSpPr>
            <p:cNvPr id="4" name="TextBox 4"/>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07720" y="470446"/>
            <a:ext cx="17347108" cy="1612035"/>
            <a:chOff x="0" y="0"/>
            <a:chExt cx="4568786" cy="424569"/>
          </a:xfrm>
        </p:grpSpPr>
        <p:sp>
          <p:nvSpPr>
            <p:cNvPr id="6" name="Freeform 6"/>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FFFFFF"/>
            </a:solidFill>
            <a:ln w="9525" cap="rnd">
              <a:solidFill>
                <a:srgbClr val="000000"/>
              </a:solidFill>
              <a:prstDash val="solid"/>
              <a:round/>
            </a:ln>
          </p:spPr>
        </p:sp>
        <p:sp>
          <p:nvSpPr>
            <p:cNvPr id="7" name="TextBox 7"/>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5010508" y="719787"/>
            <a:ext cx="697023" cy="6970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a:ln w="9525" cap="sq">
              <a:solidFill>
                <a:srgbClr val="000000"/>
              </a:solidFill>
              <a:prstDash val="solid"/>
              <a:miter/>
            </a:ln>
          </p:spPr>
        </p:sp>
      </p:grpSp>
      <p:grpSp>
        <p:nvGrpSpPr>
          <p:cNvPr id="10" name="Group 10"/>
          <p:cNvGrpSpPr/>
          <p:nvPr/>
        </p:nvGrpSpPr>
        <p:grpSpPr>
          <a:xfrm>
            <a:off x="16286769" y="719787"/>
            <a:ext cx="697023" cy="69702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a:stretch>
            </a:blipFill>
            <a:ln w="9525" cap="sq">
              <a:solidFill>
                <a:srgbClr val="000000"/>
              </a:solidFill>
              <a:prstDash val="solid"/>
              <a:miter/>
            </a:ln>
          </p:spPr>
        </p:sp>
      </p:grpSp>
      <p:sp>
        <p:nvSpPr>
          <p:cNvPr id="12" name="AutoShape 12"/>
          <p:cNvSpPr/>
          <p:nvPr/>
        </p:nvSpPr>
        <p:spPr>
          <a:xfrm flipV="1">
            <a:off x="16032498" y="719787"/>
            <a:ext cx="0" cy="1113353"/>
          </a:xfrm>
          <a:prstGeom prst="line">
            <a:avLst/>
          </a:prstGeom>
          <a:ln w="9525" cap="rnd">
            <a:solidFill>
              <a:srgbClr val="000000"/>
            </a:solidFill>
            <a:prstDash val="solid"/>
            <a:headEnd type="none" w="sm" len="sm"/>
            <a:tailEnd type="none" w="sm" len="sm"/>
          </a:ln>
        </p:spPr>
      </p:sp>
      <p:grpSp>
        <p:nvGrpSpPr>
          <p:cNvPr id="13" name="Group 13"/>
          <p:cNvGrpSpPr/>
          <p:nvPr/>
        </p:nvGrpSpPr>
        <p:grpSpPr>
          <a:xfrm>
            <a:off x="680188" y="622846"/>
            <a:ext cx="1321534" cy="132153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a:ln w="9525" cap="sq">
              <a:solidFill>
                <a:srgbClr val="000000"/>
              </a:solidFill>
              <a:prstDash val="solid"/>
              <a:miter/>
            </a:ln>
          </p:spPr>
        </p:sp>
      </p:grpSp>
      <p:sp>
        <p:nvSpPr>
          <p:cNvPr id="15" name="TextBox 15"/>
          <p:cNvSpPr txBox="1"/>
          <p:nvPr/>
        </p:nvSpPr>
        <p:spPr>
          <a:xfrm>
            <a:off x="7297622" y="337096"/>
            <a:ext cx="3692755" cy="1072376"/>
          </a:xfrm>
          <a:prstGeom prst="rect">
            <a:avLst/>
          </a:prstGeom>
        </p:spPr>
        <p:txBody>
          <a:bodyPr lIns="0" tIns="0" rIns="0" bIns="0" rtlCol="0" anchor="t">
            <a:spAutoFit/>
          </a:bodyPr>
          <a:lstStyle/>
          <a:p>
            <a:pPr algn="ctr">
              <a:lnSpc>
                <a:spcPts val="8634"/>
              </a:lnSpc>
              <a:spcBef>
                <a:spcPct val="0"/>
              </a:spcBef>
            </a:pPr>
            <a:r>
              <a:rPr lang="en-US" sz="6167">
                <a:solidFill>
                  <a:srgbClr val="C0FF38"/>
                </a:solidFill>
                <a:latin typeface="Paalalabas Wide"/>
                <a:ea typeface="Paalalabas Wide"/>
                <a:cs typeface="Paalalabas Wide"/>
                <a:sym typeface="Paalalabas Wide"/>
              </a:rPr>
              <a:t>COLOSSUS</a:t>
            </a:r>
          </a:p>
        </p:txBody>
      </p:sp>
      <p:sp>
        <p:nvSpPr>
          <p:cNvPr id="16" name="TextBox 16"/>
          <p:cNvSpPr txBox="1"/>
          <p:nvPr/>
        </p:nvSpPr>
        <p:spPr>
          <a:xfrm>
            <a:off x="7297622" y="1171689"/>
            <a:ext cx="3692755" cy="892396"/>
          </a:xfrm>
          <a:prstGeom prst="rect">
            <a:avLst/>
          </a:prstGeom>
        </p:spPr>
        <p:txBody>
          <a:bodyPr lIns="0" tIns="0" rIns="0" bIns="0" rtlCol="0" anchor="t">
            <a:spAutoFit/>
          </a:bodyPr>
          <a:lstStyle/>
          <a:p>
            <a:pPr algn="ctr">
              <a:lnSpc>
                <a:spcPts val="7268"/>
              </a:lnSpc>
              <a:spcBef>
                <a:spcPct val="0"/>
              </a:spcBef>
            </a:pPr>
            <a:r>
              <a:rPr lang="en-US" sz="5192">
                <a:solidFill>
                  <a:srgbClr val="000000"/>
                </a:solidFill>
                <a:latin typeface="Paalalabas Wide"/>
                <a:ea typeface="Paalalabas Wide"/>
                <a:cs typeface="Paalalabas Wide"/>
                <a:sym typeface="Paalalabas Wide"/>
              </a:rPr>
              <a:t>HACKATHON</a:t>
            </a:r>
          </a:p>
        </p:txBody>
      </p:sp>
      <p:sp>
        <p:nvSpPr>
          <p:cNvPr id="17" name="TextBox 17"/>
          <p:cNvSpPr txBox="1"/>
          <p:nvPr/>
        </p:nvSpPr>
        <p:spPr>
          <a:xfrm>
            <a:off x="14946645" y="1536668"/>
            <a:ext cx="824747"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GDSC </a:t>
            </a:r>
          </a:p>
          <a:p>
            <a:pPr algn="ctr">
              <a:lnSpc>
                <a:spcPts val="1240"/>
              </a:lnSpc>
              <a:spcBef>
                <a:spcPct val="0"/>
              </a:spcBef>
            </a:pPr>
            <a:r>
              <a:rPr lang="en-US" sz="885">
                <a:solidFill>
                  <a:srgbClr val="000000"/>
                </a:solidFill>
                <a:latin typeface="Roboto Bold"/>
                <a:ea typeface="Roboto Bold"/>
                <a:cs typeface="Roboto Bold"/>
                <a:sym typeface="Roboto Bold"/>
              </a:rPr>
              <a:t>Chapter - Dr.AIT</a:t>
            </a:r>
          </a:p>
        </p:txBody>
      </p:sp>
      <p:sp>
        <p:nvSpPr>
          <p:cNvPr id="18" name="TextBox 18"/>
          <p:cNvSpPr txBox="1"/>
          <p:nvPr/>
        </p:nvSpPr>
        <p:spPr>
          <a:xfrm>
            <a:off x="16286769" y="1519851"/>
            <a:ext cx="679313"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NanoGram</a:t>
            </a:r>
          </a:p>
          <a:p>
            <a:pPr algn="ctr">
              <a:lnSpc>
                <a:spcPts val="1240"/>
              </a:lnSpc>
              <a:spcBef>
                <a:spcPct val="0"/>
              </a:spcBef>
            </a:pPr>
            <a:r>
              <a:rPr lang="en-US" sz="885">
                <a:solidFill>
                  <a:srgbClr val="000000"/>
                </a:solidFill>
                <a:latin typeface="Roboto Bold"/>
                <a:ea typeface="Roboto Bold"/>
                <a:cs typeface="Roboto Bold"/>
                <a:sym typeface="Roboto Bold"/>
              </a:rPr>
              <a:t>The TechHub</a:t>
            </a:r>
          </a:p>
        </p:txBody>
      </p:sp>
      <p:sp>
        <p:nvSpPr>
          <p:cNvPr id="19" name="TextBox 19"/>
          <p:cNvSpPr txBox="1"/>
          <p:nvPr/>
        </p:nvSpPr>
        <p:spPr>
          <a:xfrm>
            <a:off x="522020" y="2616467"/>
            <a:ext cx="16635281" cy="1749280"/>
          </a:xfrm>
          <a:prstGeom prst="rect">
            <a:avLst/>
          </a:prstGeom>
        </p:spPr>
        <p:txBody>
          <a:bodyPr lIns="0" tIns="0" rIns="0" bIns="0" rtlCol="0" anchor="t">
            <a:spAutoFit/>
          </a:bodyPr>
          <a:lstStyle/>
          <a:p>
            <a:pPr algn="l">
              <a:lnSpc>
                <a:spcPts val="7000"/>
              </a:lnSpc>
              <a:spcBef>
                <a:spcPct val="0"/>
              </a:spcBef>
            </a:pPr>
            <a:r>
              <a:rPr lang="en-US" sz="5000">
                <a:solidFill>
                  <a:srgbClr val="000000"/>
                </a:solidFill>
                <a:latin typeface="League Spartan"/>
                <a:ea typeface="League Spartan"/>
                <a:cs typeface="League Spartan"/>
                <a:sym typeface="League Spartan"/>
              </a:rPr>
              <a:t>How different is it from any of the other existing ideas?</a:t>
            </a:r>
          </a:p>
        </p:txBody>
      </p:sp>
      <p:sp>
        <p:nvSpPr>
          <p:cNvPr id="20" name="TextBox 20"/>
          <p:cNvSpPr txBox="1"/>
          <p:nvPr/>
        </p:nvSpPr>
        <p:spPr>
          <a:xfrm>
            <a:off x="1609453" y="4466501"/>
            <a:ext cx="13801147" cy="869842"/>
          </a:xfrm>
          <a:prstGeom prst="rect">
            <a:avLst/>
          </a:prstGeom>
        </p:spPr>
        <p:txBody>
          <a:bodyPr lIns="0" tIns="0" rIns="0" bIns="0" rtlCol="0" anchor="t">
            <a:spAutoFit/>
          </a:bodyPr>
          <a:lstStyle/>
          <a:p>
            <a:pPr marL="539751" lvl="1" indent="-269876" algn="just">
              <a:lnSpc>
                <a:spcPts val="3500"/>
              </a:lnSpc>
              <a:buFont typeface="Arial"/>
              <a:buChar char="•"/>
            </a:pPr>
            <a:r>
              <a:rPr lang="en-US" sz="2500">
                <a:solidFill>
                  <a:srgbClr val="000000"/>
                </a:solidFill>
                <a:latin typeface="DM Sans Bold"/>
                <a:ea typeface="DM Sans Bold"/>
                <a:cs typeface="DM Sans Bold"/>
                <a:sym typeface="DM Sans Bold"/>
              </a:rPr>
              <a:t>Highlight uniqueness </a:t>
            </a:r>
            <a:r>
              <a:rPr lang="en-US" sz="2500">
                <a:solidFill>
                  <a:srgbClr val="000000"/>
                </a:solidFill>
                <a:latin typeface="DM Sans"/>
                <a:ea typeface="DM Sans"/>
                <a:cs typeface="DM Sans"/>
                <a:sym typeface="DM Sans"/>
              </a:rPr>
              <a:t>: Emphasize what makes your idea stand out from existing solutions.</a:t>
            </a:r>
          </a:p>
          <a:p>
            <a:pPr marL="539751" lvl="1" indent="-269876" algn="just">
              <a:lnSpc>
                <a:spcPts val="3500"/>
              </a:lnSpc>
              <a:buFont typeface="Arial"/>
              <a:buChar char="•"/>
            </a:pPr>
            <a:r>
              <a:rPr lang="en-US" sz="2500">
                <a:solidFill>
                  <a:srgbClr val="000000"/>
                </a:solidFill>
                <a:latin typeface="DM Sans Bold"/>
                <a:ea typeface="DM Sans Bold"/>
                <a:cs typeface="DM Sans Bold"/>
                <a:sym typeface="DM Sans Bold"/>
              </a:rPr>
              <a:t>Compare features </a:t>
            </a:r>
            <a:r>
              <a:rPr lang="en-US" sz="2500">
                <a:solidFill>
                  <a:srgbClr val="000000"/>
                </a:solidFill>
                <a:latin typeface="DM Sans"/>
                <a:ea typeface="DM Sans"/>
                <a:cs typeface="DM Sans"/>
                <a:sym typeface="DM Sans"/>
              </a:rPr>
              <a:t>: Detail how your solution differs in approach or benefits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60120" y="622846"/>
            <a:ext cx="17347108" cy="1612035"/>
            <a:chOff x="0" y="0"/>
            <a:chExt cx="4568786" cy="424569"/>
          </a:xfrm>
        </p:grpSpPr>
        <p:sp>
          <p:nvSpPr>
            <p:cNvPr id="3" name="Freeform 3"/>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000000"/>
            </a:solidFill>
            <a:ln w="9525" cap="rnd">
              <a:solidFill>
                <a:srgbClr val="000000"/>
              </a:solidFill>
              <a:prstDash val="solid"/>
              <a:round/>
            </a:ln>
          </p:spPr>
        </p:sp>
        <p:sp>
          <p:nvSpPr>
            <p:cNvPr id="4" name="TextBox 4"/>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07720" y="470446"/>
            <a:ext cx="17347108" cy="1612035"/>
            <a:chOff x="0" y="0"/>
            <a:chExt cx="4568786" cy="424569"/>
          </a:xfrm>
        </p:grpSpPr>
        <p:sp>
          <p:nvSpPr>
            <p:cNvPr id="6" name="Freeform 6"/>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FFFFFF"/>
            </a:solidFill>
            <a:ln w="9525" cap="rnd">
              <a:solidFill>
                <a:srgbClr val="000000"/>
              </a:solidFill>
              <a:prstDash val="solid"/>
              <a:round/>
            </a:ln>
          </p:spPr>
        </p:sp>
        <p:sp>
          <p:nvSpPr>
            <p:cNvPr id="7" name="TextBox 7"/>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5010508" y="719787"/>
            <a:ext cx="697023" cy="6970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a:ln w="9525" cap="sq">
              <a:solidFill>
                <a:srgbClr val="000000"/>
              </a:solidFill>
              <a:prstDash val="solid"/>
              <a:miter/>
            </a:ln>
          </p:spPr>
        </p:sp>
      </p:grpSp>
      <p:grpSp>
        <p:nvGrpSpPr>
          <p:cNvPr id="10" name="Group 10"/>
          <p:cNvGrpSpPr/>
          <p:nvPr/>
        </p:nvGrpSpPr>
        <p:grpSpPr>
          <a:xfrm>
            <a:off x="16286769" y="719787"/>
            <a:ext cx="697023" cy="69702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a:stretch>
            </a:blipFill>
            <a:ln w="9525" cap="sq">
              <a:solidFill>
                <a:srgbClr val="000000"/>
              </a:solidFill>
              <a:prstDash val="solid"/>
              <a:miter/>
            </a:ln>
          </p:spPr>
        </p:sp>
      </p:grpSp>
      <p:sp>
        <p:nvSpPr>
          <p:cNvPr id="12" name="AutoShape 12"/>
          <p:cNvSpPr/>
          <p:nvPr/>
        </p:nvSpPr>
        <p:spPr>
          <a:xfrm flipV="1">
            <a:off x="16032498" y="719787"/>
            <a:ext cx="0" cy="1113353"/>
          </a:xfrm>
          <a:prstGeom prst="line">
            <a:avLst/>
          </a:prstGeom>
          <a:ln w="9525" cap="rnd">
            <a:solidFill>
              <a:srgbClr val="000000"/>
            </a:solidFill>
            <a:prstDash val="solid"/>
            <a:headEnd type="none" w="sm" len="sm"/>
            <a:tailEnd type="none" w="sm" len="sm"/>
          </a:ln>
        </p:spPr>
      </p:sp>
      <p:grpSp>
        <p:nvGrpSpPr>
          <p:cNvPr id="13" name="Group 13"/>
          <p:cNvGrpSpPr/>
          <p:nvPr/>
        </p:nvGrpSpPr>
        <p:grpSpPr>
          <a:xfrm>
            <a:off x="680188" y="622846"/>
            <a:ext cx="1321534" cy="132153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a:ln w="9525" cap="sq">
              <a:solidFill>
                <a:srgbClr val="000000"/>
              </a:solidFill>
              <a:prstDash val="solid"/>
              <a:miter/>
            </a:ln>
          </p:spPr>
        </p:sp>
      </p:grpSp>
      <p:sp>
        <p:nvSpPr>
          <p:cNvPr id="15" name="TextBox 15"/>
          <p:cNvSpPr txBox="1"/>
          <p:nvPr/>
        </p:nvSpPr>
        <p:spPr>
          <a:xfrm>
            <a:off x="7297622" y="337096"/>
            <a:ext cx="3692755" cy="1072376"/>
          </a:xfrm>
          <a:prstGeom prst="rect">
            <a:avLst/>
          </a:prstGeom>
        </p:spPr>
        <p:txBody>
          <a:bodyPr lIns="0" tIns="0" rIns="0" bIns="0" rtlCol="0" anchor="t">
            <a:spAutoFit/>
          </a:bodyPr>
          <a:lstStyle/>
          <a:p>
            <a:pPr algn="ctr">
              <a:lnSpc>
                <a:spcPts val="8634"/>
              </a:lnSpc>
              <a:spcBef>
                <a:spcPct val="0"/>
              </a:spcBef>
            </a:pPr>
            <a:r>
              <a:rPr lang="en-US" sz="6167">
                <a:solidFill>
                  <a:srgbClr val="C0FF38"/>
                </a:solidFill>
                <a:latin typeface="Paalalabas Wide"/>
                <a:ea typeface="Paalalabas Wide"/>
                <a:cs typeface="Paalalabas Wide"/>
                <a:sym typeface="Paalalabas Wide"/>
              </a:rPr>
              <a:t>COLOSSUS</a:t>
            </a:r>
          </a:p>
        </p:txBody>
      </p:sp>
      <p:sp>
        <p:nvSpPr>
          <p:cNvPr id="16" name="TextBox 16"/>
          <p:cNvSpPr txBox="1"/>
          <p:nvPr/>
        </p:nvSpPr>
        <p:spPr>
          <a:xfrm>
            <a:off x="7297622" y="1171689"/>
            <a:ext cx="3692755" cy="892396"/>
          </a:xfrm>
          <a:prstGeom prst="rect">
            <a:avLst/>
          </a:prstGeom>
        </p:spPr>
        <p:txBody>
          <a:bodyPr lIns="0" tIns="0" rIns="0" bIns="0" rtlCol="0" anchor="t">
            <a:spAutoFit/>
          </a:bodyPr>
          <a:lstStyle/>
          <a:p>
            <a:pPr algn="ctr">
              <a:lnSpc>
                <a:spcPts val="7268"/>
              </a:lnSpc>
              <a:spcBef>
                <a:spcPct val="0"/>
              </a:spcBef>
            </a:pPr>
            <a:r>
              <a:rPr lang="en-US" sz="5192">
                <a:solidFill>
                  <a:srgbClr val="000000"/>
                </a:solidFill>
                <a:latin typeface="Paalalabas Wide"/>
                <a:ea typeface="Paalalabas Wide"/>
                <a:cs typeface="Paalalabas Wide"/>
                <a:sym typeface="Paalalabas Wide"/>
              </a:rPr>
              <a:t>HACKATHON</a:t>
            </a:r>
          </a:p>
        </p:txBody>
      </p:sp>
      <p:sp>
        <p:nvSpPr>
          <p:cNvPr id="17" name="TextBox 17"/>
          <p:cNvSpPr txBox="1"/>
          <p:nvPr/>
        </p:nvSpPr>
        <p:spPr>
          <a:xfrm>
            <a:off x="14946645" y="1536668"/>
            <a:ext cx="824747"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GDSC </a:t>
            </a:r>
          </a:p>
          <a:p>
            <a:pPr algn="ctr">
              <a:lnSpc>
                <a:spcPts val="1240"/>
              </a:lnSpc>
              <a:spcBef>
                <a:spcPct val="0"/>
              </a:spcBef>
            </a:pPr>
            <a:r>
              <a:rPr lang="en-US" sz="885">
                <a:solidFill>
                  <a:srgbClr val="000000"/>
                </a:solidFill>
                <a:latin typeface="Roboto Bold"/>
                <a:ea typeface="Roboto Bold"/>
                <a:cs typeface="Roboto Bold"/>
                <a:sym typeface="Roboto Bold"/>
              </a:rPr>
              <a:t>Chapter - Dr.AIT</a:t>
            </a:r>
          </a:p>
        </p:txBody>
      </p:sp>
      <p:sp>
        <p:nvSpPr>
          <p:cNvPr id="18" name="TextBox 18"/>
          <p:cNvSpPr txBox="1"/>
          <p:nvPr/>
        </p:nvSpPr>
        <p:spPr>
          <a:xfrm>
            <a:off x="16286769" y="1519851"/>
            <a:ext cx="679313"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NanoGram</a:t>
            </a:r>
          </a:p>
          <a:p>
            <a:pPr algn="ctr">
              <a:lnSpc>
                <a:spcPts val="1240"/>
              </a:lnSpc>
              <a:spcBef>
                <a:spcPct val="0"/>
              </a:spcBef>
            </a:pPr>
            <a:r>
              <a:rPr lang="en-US" sz="885">
                <a:solidFill>
                  <a:srgbClr val="000000"/>
                </a:solidFill>
                <a:latin typeface="Roboto Bold"/>
                <a:ea typeface="Roboto Bold"/>
                <a:cs typeface="Roboto Bold"/>
                <a:sym typeface="Roboto Bold"/>
              </a:rPr>
              <a:t>The TechHub</a:t>
            </a:r>
          </a:p>
        </p:txBody>
      </p:sp>
      <p:sp>
        <p:nvSpPr>
          <p:cNvPr id="19" name="TextBox 19"/>
          <p:cNvSpPr txBox="1"/>
          <p:nvPr/>
        </p:nvSpPr>
        <p:spPr>
          <a:xfrm>
            <a:off x="522020" y="2616467"/>
            <a:ext cx="16635281" cy="863528"/>
          </a:xfrm>
          <a:prstGeom prst="rect">
            <a:avLst/>
          </a:prstGeom>
        </p:spPr>
        <p:txBody>
          <a:bodyPr lIns="0" tIns="0" rIns="0" bIns="0" rtlCol="0" anchor="t">
            <a:spAutoFit/>
          </a:bodyPr>
          <a:lstStyle/>
          <a:p>
            <a:pPr algn="l">
              <a:lnSpc>
                <a:spcPts val="7000"/>
              </a:lnSpc>
              <a:spcBef>
                <a:spcPct val="0"/>
              </a:spcBef>
            </a:pPr>
            <a:r>
              <a:rPr lang="en-US" sz="5000">
                <a:solidFill>
                  <a:srgbClr val="000000"/>
                </a:solidFill>
                <a:latin typeface="League Spartan"/>
                <a:ea typeface="League Spartan"/>
                <a:cs typeface="League Spartan"/>
                <a:sym typeface="League Spartan"/>
              </a:rPr>
              <a:t>What are the key features your Solution offer?</a:t>
            </a:r>
          </a:p>
        </p:txBody>
      </p:sp>
      <p:sp>
        <p:nvSpPr>
          <p:cNvPr id="20" name="TextBox 20"/>
          <p:cNvSpPr txBox="1"/>
          <p:nvPr/>
        </p:nvSpPr>
        <p:spPr>
          <a:xfrm>
            <a:off x="1340955" y="3908619"/>
            <a:ext cx="12366444" cy="869842"/>
          </a:xfrm>
          <a:prstGeom prst="rect">
            <a:avLst/>
          </a:prstGeom>
        </p:spPr>
        <p:txBody>
          <a:bodyPr lIns="0" tIns="0" rIns="0" bIns="0" rtlCol="0" anchor="t">
            <a:spAutoFit/>
          </a:bodyPr>
          <a:lstStyle/>
          <a:p>
            <a:pPr marL="539751" lvl="1" indent="-269876" algn="just">
              <a:lnSpc>
                <a:spcPts val="3500"/>
              </a:lnSpc>
              <a:buFont typeface="Arial"/>
              <a:buChar char="•"/>
            </a:pPr>
            <a:r>
              <a:rPr lang="en-US" sz="2500">
                <a:solidFill>
                  <a:srgbClr val="000000"/>
                </a:solidFill>
                <a:latin typeface="DM Sans Bold"/>
                <a:ea typeface="DM Sans Bold"/>
                <a:cs typeface="DM Sans Bold"/>
                <a:sym typeface="DM Sans Bold"/>
              </a:rPr>
              <a:t>List core functionalities </a:t>
            </a:r>
            <a:r>
              <a:rPr lang="en-US" sz="2500">
                <a:solidFill>
                  <a:srgbClr val="000000"/>
                </a:solidFill>
                <a:latin typeface="DM Sans"/>
                <a:ea typeface="DM Sans"/>
                <a:cs typeface="DM Sans"/>
                <a:sym typeface="DM Sans"/>
              </a:rPr>
              <a:t>: Highlight the main features of your solution.</a:t>
            </a:r>
          </a:p>
          <a:p>
            <a:pPr marL="539751" lvl="1" indent="-269876" algn="just">
              <a:lnSpc>
                <a:spcPts val="3500"/>
              </a:lnSpc>
              <a:buFont typeface="Arial"/>
              <a:buChar char="•"/>
            </a:pPr>
            <a:r>
              <a:rPr lang="en-US" sz="2500">
                <a:solidFill>
                  <a:srgbClr val="000000"/>
                </a:solidFill>
                <a:latin typeface="DM Sans Bold"/>
                <a:ea typeface="DM Sans Bold"/>
                <a:cs typeface="DM Sans Bold"/>
                <a:sym typeface="DM Sans Bold"/>
              </a:rPr>
              <a:t>Explain benefits </a:t>
            </a:r>
            <a:r>
              <a:rPr lang="en-US" sz="2500">
                <a:solidFill>
                  <a:srgbClr val="000000"/>
                </a:solidFill>
                <a:latin typeface="DM Sans"/>
                <a:ea typeface="DM Sans"/>
                <a:cs typeface="DM Sans"/>
                <a:sym typeface="DM Sans"/>
              </a:rPr>
              <a:t>: Describe how each feature addresses the problem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60120" y="622846"/>
            <a:ext cx="17347108" cy="1612035"/>
            <a:chOff x="0" y="0"/>
            <a:chExt cx="4568786" cy="424569"/>
          </a:xfrm>
        </p:grpSpPr>
        <p:sp>
          <p:nvSpPr>
            <p:cNvPr id="3" name="Freeform 3"/>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000000"/>
            </a:solidFill>
            <a:ln w="9525" cap="rnd">
              <a:solidFill>
                <a:srgbClr val="000000"/>
              </a:solidFill>
              <a:prstDash val="solid"/>
              <a:round/>
            </a:ln>
          </p:spPr>
        </p:sp>
        <p:sp>
          <p:nvSpPr>
            <p:cNvPr id="4" name="TextBox 4"/>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07720" y="470446"/>
            <a:ext cx="17347108" cy="1612035"/>
            <a:chOff x="0" y="0"/>
            <a:chExt cx="4568786" cy="424569"/>
          </a:xfrm>
        </p:grpSpPr>
        <p:sp>
          <p:nvSpPr>
            <p:cNvPr id="6" name="Freeform 6"/>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FFFFFF"/>
            </a:solidFill>
            <a:ln w="9525" cap="rnd">
              <a:solidFill>
                <a:srgbClr val="000000"/>
              </a:solidFill>
              <a:prstDash val="solid"/>
              <a:round/>
            </a:ln>
          </p:spPr>
        </p:sp>
        <p:sp>
          <p:nvSpPr>
            <p:cNvPr id="7" name="TextBox 7"/>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5010508" y="719787"/>
            <a:ext cx="697023" cy="6970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a:ln w="9525" cap="sq">
              <a:solidFill>
                <a:srgbClr val="000000"/>
              </a:solidFill>
              <a:prstDash val="solid"/>
              <a:miter/>
            </a:ln>
          </p:spPr>
        </p:sp>
      </p:grpSp>
      <p:grpSp>
        <p:nvGrpSpPr>
          <p:cNvPr id="10" name="Group 10"/>
          <p:cNvGrpSpPr/>
          <p:nvPr/>
        </p:nvGrpSpPr>
        <p:grpSpPr>
          <a:xfrm>
            <a:off x="16286769" y="719787"/>
            <a:ext cx="697023" cy="69702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a:stretch>
            </a:blipFill>
            <a:ln w="9525" cap="sq">
              <a:solidFill>
                <a:srgbClr val="000000"/>
              </a:solidFill>
              <a:prstDash val="solid"/>
              <a:miter/>
            </a:ln>
          </p:spPr>
        </p:sp>
      </p:grpSp>
      <p:sp>
        <p:nvSpPr>
          <p:cNvPr id="12" name="AutoShape 12"/>
          <p:cNvSpPr/>
          <p:nvPr/>
        </p:nvSpPr>
        <p:spPr>
          <a:xfrm flipV="1">
            <a:off x="16032498" y="719787"/>
            <a:ext cx="0" cy="1113353"/>
          </a:xfrm>
          <a:prstGeom prst="line">
            <a:avLst/>
          </a:prstGeom>
          <a:ln w="9525" cap="rnd">
            <a:solidFill>
              <a:srgbClr val="000000"/>
            </a:solidFill>
            <a:prstDash val="solid"/>
            <a:headEnd type="none" w="sm" len="sm"/>
            <a:tailEnd type="none" w="sm" len="sm"/>
          </a:ln>
        </p:spPr>
      </p:sp>
      <p:grpSp>
        <p:nvGrpSpPr>
          <p:cNvPr id="13" name="Group 13"/>
          <p:cNvGrpSpPr/>
          <p:nvPr/>
        </p:nvGrpSpPr>
        <p:grpSpPr>
          <a:xfrm>
            <a:off x="680188" y="622846"/>
            <a:ext cx="1321534" cy="132153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a:ln w="9525" cap="sq">
              <a:solidFill>
                <a:srgbClr val="000000"/>
              </a:solidFill>
              <a:prstDash val="solid"/>
              <a:miter/>
            </a:ln>
          </p:spPr>
        </p:sp>
      </p:grpSp>
      <p:sp>
        <p:nvSpPr>
          <p:cNvPr id="15" name="TextBox 15"/>
          <p:cNvSpPr txBox="1"/>
          <p:nvPr/>
        </p:nvSpPr>
        <p:spPr>
          <a:xfrm>
            <a:off x="7297622" y="337096"/>
            <a:ext cx="3692755" cy="1072376"/>
          </a:xfrm>
          <a:prstGeom prst="rect">
            <a:avLst/>
          </a:prstGeom>
        </p:spPr>
        <p:txBody>
          <a:bodyPr lIns="0" tIns="0" rIns="0" bIns="0" rtlCol="0" anchor="t">
            <a:spAutoFit/>
          </a:bodyPr>
          <a:lstStyle/>
          <a:p>
            <a:pPr algn="ctr">
              <a:lnSpc>
                <a:spcPts val="8634"/>
              </a:lnSpc>
              <a:spcBef>
                <a:spcPct val="0"/>
              </a:spcBef>
            </a:pPr>
            <a:r>
              <a:rPr lang="en-US" sz="6167">
                <a:solidFill>
                  <a:srgbClr val="C0FF38"/>
                </a:solidFill>
                <a:latin typeface="Paalalabas Wide"/>
                <a:ea typeface="Paalalabas Wide"/>
                <a:cs typeface="Paalalabas Wide"/>
                <a:sym typeface="Paalalabas Wide"/>
              </a:rPr>
              <a:t>COLOSSUS</a:t>
            </a:r>
          </a:p>
        </p:txBody>
      </p:sp>
      <p:sp>
        <p:nvSpPr>
          <p:cNvPr id="16" name="TextBox 16"/>
          <p:cNvSpPr txBox="1"/>
          <p:nvPr/>
        </p:nvSpPr>
        <p:spPr>
          <a:xfrm>
            <a:off x="7297622" y="1171689"/>
            <a:ext cx="3692755" cy="892396"/>
          </a:xfrm>
          <a:prstGeom prst="rect">
            <a:avLst/>
          </a:prstGeom>
        </p:spPr>
        <p:txBody>
          <a:bodyPr lIns="0" tIns="0" rIns="0" bIns="0" rtlCol="0" anchor="t">
            <a:spAutoFit/>
          </a:bodyPr>
          <a:lstStyle/>
          <a:p>
            <a:pPr algn="ctr">
              <a:lnSpc>
                <a:spcPts val="7268"/>
              </a:lnSpc>
              <a:spcBef>
                <a:spcPct val="0"/>
              </a:spcBef>
            </a:pPr>
            <a:r>
              <a:rPr lang="en-US" sz="5192">
                <a:solidFill>
                  <a:srgbClr val="000000"/>
                </a:solidFill>
                <a:latin typeface="Paalalabas Wide"/>
                <a:ea typeface="Paalalabas Wide"/>
                <a:cs typeface="Paalalabas Wide"/>
                <a:sym typeface="Paalalabas Wide"/>
              </a:rPr>
              <a:t>HACKATHON</a:t>
            </a:r>
          </a:p>
        </p:txBody>
      </p:sp>
      <p:sp>
        <p:nvSpPr>
          <p:cNvPr id="17" name="TextBox 17"/>
          <p:cNvSpPr txBox="1"/>
          <p:nvPr/>
        </p:nvSpPr>
        <p:spPr>
          <a:xfrm>
            <a:off x="14946645" y="1536668"/>
            <a:ext cx="824747"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GDSC </a:t>
            </a:r>
          </a:p>
          <a:p>
            <a:pPr algn="ctr">
              <a:lnSpc>
                <a:spcPts val="1240"/>
              </a:lnSpc>
              <a:spcBef>
                <a:spcPct val="0"/>
              </a:spcBef>
            </a:pPr>
            <a:r>
              <a:rPr lang="en-US" sz="885">
                <a:solidFill>
                  <a:srgbClr val="000000"/>
                </a:solidFill>
                <a:latin typeface="Roboto Bold"/>
                <a:ea typeface="Roboto Bold"/>
                <a:cs typeface="Roboto Bold"/>
                <a:sym typeface="Roboto Bold"/>
              </a:rPr>
              <a:t>Chapter - Dr.AIT</a:t>
            </a:r>
          </a:p>
        </p:txBody>
      </p:sp>
      <p:sp>
        <p:nvSpPr>
          <p:cNvPr id="18" name="TextBox 18"/>
          <p:cNvSpPr txBox="1"/>
          <p:nvPr/>
        </p:nvSpPr>
        <p:spPr>
          <a:xfrm>
            <a:off x="16286769" y="1519851"/>
            <a:ext cx="679313"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NanoGram</a:t>
            </a:r>
          </a:p>
          <a:p>
            <a:pPr algn="ctr">
              <a:lnSpc>
                <a:spcPts val="1240"/>
              </a:lnSpc>
              <a:spcBef>
                <a:spcPct val="0"/>
              </a:spcBef>
            </a:pPr>
            <a:r>
              <a:rPr lang="en-US" sz="885">
                <a:solidFill>
                  <a:srgbClr val="000000"/>
                </a:solidFill>
                <a:latin typeface="Roboto Bold"/>
                <a:ea typeface="Roboto Bold"/>
                <a:cs typeface="Roboto Bold"/>
                <a:sym typeface="Roboto Bold"/>
              </a:rPr>
              <a:t>The TechHub</a:t>
            </a:r>
          </a:p>
        </p:txBody>
      </p:sp>
      <p:sp>
        <p:nvSpPr>
          <p:cNvPr id="19" name="TextBox 19"/>
          <p:cNvSpPr txBox="1"/>
          <p:nvPr/>
        </p:nvSpPr>
        <p:spPr>
          <a:xfrm>
            <a:off x="522020" y="2616467"/>
            <a:ext cx="16635281" cy="863528"/>
          </a:xfrm>
          <a:prstGeom prst="rect">
            <a:avLst/>
          </a:prstGeom>
        </p:spPr>
        <p:txBody>
          <a:bodyPr lIns="0" tIns="0" rIns="0" bIns="0" rtlCol="0" anchor="t">
            <a:spAutoFit/>
          </a:bodyPr>
          <a:lstStyle/>
          <a:p>
            <a:pPr algn="l">
              <a:lnSpc>
                <a:spcPts val="7000"/>
              </a:lnSpc>
              <a:spcBef>
                <a:spcPct val="0"/>
              </a:spcBef>
            </a:pPr>
            <a:r>
              <a:rPr lang="en-US" sz="5000">
                <a:solidFill>
                  <a:srgbClr val="000000"/>
                </a:solidFill>
                <a:latin typeface="League Spartan"/>
                <a:ea typeface="League Spartan"/>
                <a:cs typeface="League Spartan"/>
                <a:sym typeface="League Spartan"/>
              </a:rPr>
              <a:t>Technologies to be used in the solution</a:t>
            </a:r>
          </a:p>
        </p:txBody>
      </p:sp>
      <p:sp>
        <p:nvSpPr>
          <p:cNvPr id="20" name="TextBox 20"/>
          <p:cNvSpPr txBox="1"/>
          <p:nvPr/>
        </p:nvSpPr>
        <p:spPr>
          <a:xfrm>
            <a:off x="1515532" y="3908619"/>
            <a:ext cx="11585953" cy="869842"/>
          </a:xfrm>
          <a:prstGeom prst="rect">
            <a:avLst/>
          </a:prstGeom>
        </p:spPr>
        <p:txBody>
          <a:bodyPr lIns="0" tIns="0" rIns="0" bIns="0" rtlCol="0" anchor="t">
            <a:spAutoFit/>
          </a:bodyPr>
          <a:lstStyle/>
          <a:p>
            <a:pPr marL="539751" lvl="1" indent="-269876" algn="just">
              <a:lnSpc>
                <a:spcPts val="3500"/>
              </a:lnSpc>
              <a:buFont typeface="Arial"/>
              <a:buChar char="•"/>
            </a:pPr>
            <a:r>
              <a:rPr lang="en-US" sz="2500">
                <a:solidFill>
                  <a:srgbClr val="000000"/>
                </a:solidFill>
                <a:latin typeface="DM Sans Bold"/>
                <a:ea typeface="DM Sans Bold"/>
                <a:cs typeface="DM Sans Bold"/>
                <a:sym typeface="DM Sans Bold"/>
              </a:rPr>
              <a:t>Tech Stack Overview</a:t>
            </a:r>
            <a:r>
              <a:rPr lang="en-US" sz="2500">
                <a:solidFill>
                  <a:srgbClr val="000000"/>
                </a:solidFill>
                <a:latin typeface="DM Sans"/>
                <a:ea typeface="DM Sans"/>
                <a:cs typeface="DM Sans"/>
                <a:sym typeface="DM Sans"/>
              </a:rPr>
              <a:t> : List the key technologies and tools used.</a:t>
            </a:r>
          </a:p>
          <a:p>
            <a:pPr marL="539751" lvl="1" indent="-269876" algn="just">
              <a:lnSpc>
                <a:spcPts val="3500"/>
              </a:lnSpc>
              <a:buFont typeface="Arial"/>
              <a:buChar char="•"/>
            </a:pPr>
            <a:r>
              <a:rPr lang="en-US" sz="2500">
                <a:solidFill>
                  <a:srgbClr val="000000"/>
                </a:solidFill>
                <a:latin typeface="DM Sans Bold"/>
                <a:ea typeface="DM Sans Bold"/>
                <a:cs typeface="DM Sans Bold"/>
                <a:sym typeface="DM Sans Bold"/>
              </a:rPr>
              <a:t>Purpose and Benefits </a:t>
            </a:r>
            <a:r>
              <a:rPr lang="en-US" sz="2500">
                <a:solidFill>
                  <a:srgbClr val="000000"/>
                </a:solidFill>
                <a:latin typeface="DM Sans"/>
                <a:ea typeface="DM Sans"/>
                <a:cs typeface="DM Sans"/>
                <a:sym typeface="DM Sans"/>
              </a:rPr>
              <a:t>: Explain how each technology supports the solution.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60120" y="622846"/>
            <a:ext cx="17347108" cy="1612035"/>
            <a:chOff x="0" y="0"/>
            <a:chExt cx="4568786" cy="424569"/>
          </a:xfrm>
        </p:grpSpPr>
        <p:sp>
          <p:nvSpPr>
            <p:cNvPr id="3" name="Freeform 3"/>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000000"/>
            </a:solidFill>
            <a:ln w="9525" cap="rnd">
              <a:solidFill>
                <a:srgbClr val="000000"/>
              </a:solidFill>
              <a:prstDash val="solid"/>
              <a:round/>
            </a:ln>
          </p:spPr>
        </p:sp>
        <p:sp>
          <p:nvSpPr>
            <p:cNvPr id="4" name="TextBox 4"/>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07720" y="470446"/>
            <a:ext cx="17347108" cy="1612035"/>
            <a:chOff x="0" y="0"/>
            <a:chExt cx="4568786" cy="424569"/>
          </a:xfrm>
        </p:grpSpPr>
        <p:sp>
          <p:nvSpPr>
            <p:cNvPr id="6" name="Freeform 6"/>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FFFFFF"/>
            </a:solidFill>
            <a:ln w="9525" cap="rnd">
              <a:solidFill>
                <a:srgbClr val="000000"/>
              </a:solidFill>
              <a:prstDash val="solid"/>
              <a:round/>
            </a:ln>
          </p:spPr>
        </p:sp>
        <p:sp>
          <p:nvSpPr>
            <p:cNvPr id="7" name="TextBox 7"/>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5010508" y="719787"/>
            <a:ext cx="697023" cy="6970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a:ln w="9525" cap="sq">
              <a:solidFill>
                <a:srgbClr val="000000"/>
              </a:solidFill>
              <a:prstDash val="solid"/>
              <a:miter/>
            </a:ln>
          </p:spPr>
        </p:sp>
      </p:grpSp>
      <p:grpSp>
        <p:nvGrpSpPr>
          <p:cNvPr id="10" name="Group 10"/>
          <p:cNvGrpSpPr/>
          <p:nvPr/>
        </p:nvGrpSpPr>
        <p:grpSpPr>
          <a:xfrm>
            <a:off x="16286769" y="719787"/>
            <a:ext cx="697023" cy="69702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a:stretch>
            </a:blipFill>
            <a:ln w="9525" cap="sq">
              <a:solidFill>
                <a:srgbClr val="000000"/>
              </a:solidFill>
              <a:prstDash val="solid"/>
              <a:miter/>
            </a:ln>
          </p:spPr>
        </p:sp>
      </p:grpSp>
      <p:sp>
        <p:nvSpPr>
          <p:cNvPr id="12" name="AutoShape 12"/>
          <p:cNvSpPr/>
          <p:nvPr/>
        </p:nvSpPr>
        <p:spPr>
          <a:xfrm flipV="1">
            <a:off x="16032498" y="719787"/>
            <a:ext cx="0" cy="1113353"/>
          </a:xfrm>
          <a:prstGeom prst="line">
            <a:avLst/>
          </a:prstGeom>
          <a:ln w="9525" cap="rnd">
            <a:solidFill>
              <a:srgbClr val="000000"/>
            </a:solidFill>
            <a:prstDash val="solid"/>
            <a:headEnd type="none" w="sm" len="sm"/>
            <a:tailEnd type="none" w="sm" len="sm"/>
          </a:ln>
        </p:spPr>
      </p:sp>
      <p:grpSp>
        <p:nvGrpSpPr>
          <p:cNvPr id="13" name="Group 13"/>
          <p:cNvGrpSpPr/>
          <p:nvPr/>
        </p:nvGrpSpPr>
        <p:grpSpPr>
          <a:xfrm>
            <a:off x="680188" y="622846"/>
            <a:ext cx="1321534" cy="132153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a:ln w="9525" cap="sq">
              <a:solidFill>
                <a:srgbClr val="000000"/>
              </a:solidFill>
              <a:prstDash val="solid"/>
              <a:miter/>
            </a:ln>
          </p:spPr>
        </p:sp>
      </p:grpSp>
      <p:sp>
        <p:nvSpPr>
          <p:cNvPr id="15" name="TextBox 15"/>
          <p:cNvSpPr txBox="1"/>
          <p:nvPr/>
        </p:nvSpPr>
        <p:spPr>
          <a:xfrm>
            <a:off x="7297622" y="337096"/>
            <a:ext cx="3692755" cy="1072376"/>
          </a:xfrm>
          <a:prstGeom prst="rect">
            <a:avLst/>
          </a:prstGeom>
        </p:spPr>
        <p:txBody>
          <a:bodyPr lIns="0" tIns="0" rIns="0" bIns="0" rtlCol="0" anchor="t">
            <a:spAutoFit/>
          </a:bodyPr>
          <a:lstStyle/>
          <a:p>
            <a:pPr algn="ctr">
              <a:lnSpc>
                <a:spcPts val="8634"/>
              </a:lnSpc>
              <a:spcBef>
                <a:spcPct val="0"/>
              </a:spcBef>
            </a:pPr>
            <a:r>
              <a:rPr lang="en-US" sz="6167">
                <a:solidFill>
                  <a:srgbClr val="C0FF38"/>
                </a:solidFill>
                <a:latin typeface="Paalalabas Wide"/>
                <a:ea typeface="Paalalabas Wide"/>
                <a:cs typeface="Paalalabas Wide"/>
                <a:sym typeface="Paalalabas Wide"/>
              </a:rPr>
              <a:t>COLOSSUS</a:t>
            </a:r>
          </a:p>
        </p:txBody>
      </p:sp>
      <p:sp>
        <p:nvSpPr>
          <p:cNvPr id="16" name="TextBox 16"/>
          <p:cNvSpPr txBox="1"/>
          <p:nvPr/>
        </p:nvSpPr>
        <p:spPr>
          <a:xfrm>
            <a:off x="7297622" y="1171689"/>
            <a:ext cx="3692755" cy="892396"/>
          </a:xfrm>
          <a:prstGeom prst="rect">
            <a:avLst/>
          </a:prstGeom>
        </p:spPr>
        <p:txBody>
          <a:bodyPr lIns="0" tIns="0" rIns="0" bIns="0" rtlCol="0" anchor="t">
            <a:spAutoFit/>
          </a:bodyPr>
          <a:lstStyle/>
          <a:p>
            <a:pPr algn="ctr">
              <a:lnSpc>
                <a:spcPts val="7268"/>
              </a:lnSpc>
              <a:spcBef>
                <a:spcPct val="0"/>
              </a:spcBef>
            </a:pPr>
            <a:r>
              <a:rPr lang="en-US" sz="5192">
                <a:solidFill>
                  <a:srgbClr val="000000"/>
                </a:solidFill>
                <a:latin typeface="Paalalabas Wide"/>
                <a:ea typeface="Paalalabas Wide"/>
                <a:cs typeface="Paalalabas Wide"/>
                <a:sym typeface="Paalalabas Wide"/>
              </a:rPr>
              <a:t>HACKATHON</a:t>
            </a:r>
          </a:p>
        </p:txBody>
      </p:sp>
      <p:sp>
        <p:nvSpPr>
          <p:cNvPr id="17" name="TextBox 17"/>
          <p:cNvSpPr txBox="1"/>
          <p:nvPr/>
        </p:nvSpPr>
        <p:spPr>
          <a:xfrm>
            <a:off x="14946645" y="1536668"/>
            <a:ext cx="824747"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GDSC </a:t>
            </a:r>
          </a:p>
          <a:p>
            <a:pPr algn="ctr">
              <a:lnSpc>
                <a:spcPts val="1240"/>
              </a:lnSpc>
              <a:spcBef>
                <a:spcPct val="0"/>
              </a:spcBef>
            </a:pPr>
            <a:r>
              <a:rPr lang="en-US" sz="885">
                <a:solidFill>
                  <a:srgbClr val="000000"/>
                </a:solidFill>
                <a:latin typeface="Roboto Bold"/>
                <a:ea typeface="Roboto Bold"/>
                <a:cs typeface="Roboto Bold"/>
                <a:sym typeface="Roboto Bold"/>
              </a:rPr>
              <a:t>Chapter - Dr.AIT</a:t>
            </a:r>
          </a:p>
        </p:txBody>
      </p:sp>
      <p:sp>
        <p:nvSpPr>
          <p:cNvPr id="18" name="TextBox 18"/>
          <p:cNvSpPr txBox="1"/>
          <p:nvPr/>
        </p:nvSpPr>
        <p:spPr>
          <a:xfrm>
            <a:off x="16286769" y="1519851"/>
            <a:ext cx="679313"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NanoGram</a:t>
            </a:r>
          </a:p>
          <a:p>
            <a:pPr algn="ctr">
              <a:lnSpc>
                <a:spcPts val="1240"/>
              </a:lnSpc>
              <a:spcBef>
                <a:spcPct val="0"/>
              </a:spcBef>
            </a:pPr>
            <a:r>
              <a:rPr lang="en-US" sz="885">
                <a:solidFill>
                  <a:srgbClr val="000000"/>
                </a:solidFill>
                <a:latin typeface="Roboto Bold"/>
                <a:ea typeface="Roboto Bold"/>
                <a:cs typeface="Roboto Bold"/>
                <a:sym typeface="Roboto Bold"/>
              </a:rPr>
              <a:t>The TechHub</a:t>
            </a:r>
          </a:p>
        </p:txBody>
      </p:sp>
      <p:sp>
        <p:nvSpPr>
          <p:cNvPr id="19" name="TextBox 19"/>
          <p:cNvSpPr txBox="1"/>
          <p:nvPr/>
        </p:nvSpPr>
        <p:spPr>
          <a:xfrm>
            <a:off x="522020" y="2616467"/>
            <a:ext cx="16635281" cy="863528"/>
          </a:xfrm>
          <a:prstGeom prst="rect">
            <a:avLst/>
          </a:prstGeom>
        </p:spPr>
        <p:txBody>
          <a:bodyPr lIns="0" tIns="0" rIns="0" bIns="0" rtlCol="0" anchor="t">
            <a:spAutoFit/>
          </a:bodyPr>
          <a:lstStyle/>
          <a:p>
            <a:pPr algn="l">
              <a:lnSpc>
                <a:spcPts val="7000"/>
              </a:lnSpc>
              <a:spcBef>
                <a:spcPct val="0"/>
              </a:spcBef>
            </a:pPr>
            <a:r>
              <a:rPr lang="en-US" sz="5000">
                <a:solidFill>
                  <a:srgbClr val="000000"/>
                </a:solidFill>
                <a:latin typeface="League Spartan"/>
                <a:ea typeface="League Spartan"/>
                <a:cs typeface="League Spartan"/>
                <a:sym typeface="League Spartan"/>
              </a:rPr>
              <a:t>Architecture diagram of the proposed solution</a:t>
            </a:r>
          </a:p>
        </p:txBody>
      </p:sp>
      <p:sp>
        <p:nvSpPr>
          <p:cNvPr id="20" name="TextBox 20"/>
          <p:cNvSpPr txBox="1"/>
          <p:nvPr/>
        </p:nvSpPr>
        <p:spPr>
          <a:xfrm>
            <a:off x="1504646" y="3908619"/>
            <a:ext cx="13370628" cy="869842"/>
          </a:xfrm>
          <a:prstGeom prst="rect">
            <a:avLst/>
          </a:prstGeom>
        </p:spPr>
        <p:txBody>
          <a:bodyPr lIns="0" tIns="0" rIns="0" bIns="0" rtlCol="0" anchor="t">
            <a:spAutoFit/>
          </a:bodyPr>
          <a:lstStyle/>
          <a:p>
            <a:pPr marL="539751" lvl="1" indent="-269876" algn="just">
              <a:lnSpc>
                <a:spcPts val="3500"/>
              </a:lnSpc>
              <a:buFont typeface="Arial"/>
              <a:buChar char="•"/>
            </a:pPr>
            <a:r>
              <a:rPr lang="en-US" sz="2500">
                <a:solidFill>
                  <a:srgbClr val="000000"/>
                </a:solidFill>
                <a:latin typeface="DM Sans Bold"/>
                <a:ea typeface="DM Sans Bold"/>
                <a:cs typeface="DM Sans Bold"/>
                <a:sym typeface="DM Sans Bold"/>
              </a:rPr>
              <a:t>Block Diagram Overview </a:t>
            </a:r>
            <a:r>
              <a:rPr lang="en-US" sz="2500">
                <a:solidFill>
                  <a:srgbClr val="000000"/>
                </a:solidFill>
                <a:latin typeface="DM Sans"/>
                <a:ea typeface="DM Sans"/>
                <a:cs typeface="DM Sans"/>
                <a:sym typeface="DM Sans"/>
              </a:rPr>
              <a:t>: Provide a visual representation of the system’s components.</a:t>
            </a:r>
          </a:p>
          <a:p>
            <a:pPr marL="539751" lvl="1" indent="-269876" algn="just">
              <a:lnSpc>
                <a:spcPts val="3500"/>
              </a:lnSpc>
              <a:buFont typeface="Arial"/>
              <a:buChar char="•"/>
            </a:pPr>
            <a:r>
              <a:rPr lang="en-US" sz="2500">
                <a:solidFill>
                  <a:srgbClr val="000000"/>
                </a:solidFill>
                <a:latin typeface="DM Sans Bold"/>
                <a:ea typeface="DM Sans Bold"/>
                <a:cs typeface="DM Sans Bold"/>
                <a:sym typeface="DM Sans Bold"/>
              </a:rPr>
              <a:t>Component Relationships </a:t>
            </a:r>
            <a:r>
              <a:rPr lang="en-US" sz="2500">
                <a:solidFill>
                  <a:srgbClr val="000000"/>
                </a:solidFill>
                <a:latin typeface="DM Sans"/>
                <a:ea typeface="DM Sans"/>
                <a:cs typeface="DM Sans"/>
                <a:sym typeface="DM Sans"/>
              </a:rPr>
              <a:t>: Show how each block or module interacts and integrates.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60120" y="622846"/>
            <a:ext cx="17347108" cy="1612035"/>
            <a:chOff x="0" y="0"/>
            <a:chExt cx="4568786" cy="424569"/>
          </a:xfrm>
        </p:grpSpPr>
        <p:sp>
          <p:nvSpPr>
            <p:cNvPr id="3" name="Freeform 3"/>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000000"/>
            </a:solidFill>
            <a:ln w="9525" cap="rnd">
              <a:solidFill>
                <a:srgbClr val="000000"/>
              </a:solidFill>
              <a:prstDash val="solid"/>
              <a:round/>
            </a:ln>
          </p:spPr>
        </p:sp>
        <p:sp>
          <p:nvSpPr>
            <p:cNvPr id="4" name="TextBox 4"/>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07720" y="470446"/>
            <a:ext cx="17347108" cy="1612035"/>
            <a:chOff x="0" y="0"/>
            <a:chExt cx="4568786" cy="424569"/>
          </a:xfrm>
        </p:grpSpPr>
        <p:sp>
          <p:nvSpPr>
            <p:cNvPr id="6" name="Freeform 6"/>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FFFFFF"/>
            </a:solidFill>
            <a:ln w="9525" cap="rnd">
              <a:solidFill>
                <a:srgbClr val="000000"/>
              </a:solidFill>
              <a:prstDash val="solid"/>
              <a:round/>
            </a:ln>
          </p:spPr>
        </p:sp>
        <p:sp>
          <p:nvSpPr>
            <p:cNvPr id="7" name="TextBox 7"/>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5010508" y="719787"/>
            <a:ext cx="697023" cy="6970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a:ln w="9525" cap="sq">
              <a:solidFill>
                <a:srgbClr val="000000"/>
              </a:solidFill>
              <a:prstDash val="solid"/>
              <a:miter/>
            </a:ln>
          </p:spPr>
        </p:sp>
      </p:grpSp>
      <p:grpSp>
        <p:nvGrpSpPr>
          <p:cNvPr id="10" name="Group 10"/>
          <p:cNvGrpSpPr/>
          <p:nvPr/>
        </p:nvGrpSpPr>
        <p:grpSpPr>
          <a:xfrm>
            <a:off x="16286769" y="719787"/>
            <a:ext cx="697023" cy="69702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a:stretch>
            </a:blipFill>
            <a:ln w="9525" cap="sq">
              <a:solidFill>
                <a:srgbClr val="000000"/>
              </a:solidFill>
              <a:prstDash val="solid"/>
              <a:miter/>
            </a:ln>
          </p:spPr>
        </p:sp>
      </p:grpSp>
      <p:sp>
        <p:nvSpPr>
          <p:cNvPr id="12" name="AutoShape 12"/>
          <p:cNvSpPr/>
          <p:nvPr/>
        </p:nvSpPr>
        <p:spPr>
          <a:xfrm flipV="1">
            <a:off x="16032498" y="719787"/>
            <a:ext cx="0" cy="1113353"/>
          </a:xfrm>
          <a:prstGeom prst="line">
            <a:avLst/>
          </a:prstGeom>
          <a:ln w="9525" cap="rnd">
            <a:solidFill>
              <a:srgbClr val="000000"/>
            </a:solidFill>
            <a:prstDash val="solid"/>
            <a:headEnd type="none" w="sm" len="sm"/>
            <a:tailEnd type="none" w="sm" len="sm"/>
          </a:ln>
        </p:spPr>
      </p:sp>
      <p:grpSp>
        <p:nvGrpSpPr>
          <p:cNvPr id="13" name="Group 13"/>
          <p:cNvGrpSpPr/>
          <p:nvPr/>
        </p:nvGrpSpPr>
        <p:grpSpPr>
          <a:xfrm>
            <a:off x="680188" y="622846"/>
            <a:ext cx="1321534" cy="132153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a:ln w="9525" cap="sq">
              <a:solidFill>
                <a:srgbClr val="000000"/>
              </a:solidFill>
              <a:prstDash val="solid"/>
              <a:miter/>
            </a:ln>
          </p:spPr>
        </p:sp>
      </p:grpSp>
      <p:grpSp>
        <p:nvGrpSpPr>
          <p:cNvPr id="15" name="Group 15"/>
          <p:cNvGrpSpPr/>
          <p:nvPr/>
        </p:nvGrpSpPr>
        <p:grpSpPr>
          <a:xfrm>
            <a:off x="1690255" y="3584335"/>
            <a:ext cx="5532420" cy="3086100"/>
            <a:chOff x="0" y="0"/>
            <a:chExt cx="1457098" cy="812800"/>
          </a:xfrm>
        </p:grpSpPr>
        <p:sp>
          <p:nvSpPr>
            <p:cNvPr id="16" name="Freeform 16"/>
            <p:cNvSpPr/>
            <p:nvPr/>
          </p:nvSpPr>
          <p:spPr>
            <a:xfrm>
              <a:off x="0" y="0"/>
              <a:ext cx="1457098" cy="812800"/>
            </a:xfrm>
            <a:custGeom>
              <a:avLst/>
              <a:gdLst/>
              <a:ahLst/>
              <a:cxnLst/>
              <a:rect l="l" t="t" r="r" b="b"/>
              <a:pathLst>
                <a:path w="1457098" h="812800">
                  <a:moveTo>
                    <a:pt x="55975" y="0"/>
                  </a:moveTo>
                  <a:lnTo>
                    <a:pt x="1401123" y="0"/>
                  </a:lnTo>
                  <a:cubicBezTo>
                    <a:pt x="1415969" y="0"/>
                    <a:pt x="1430206" y="5897"/>
                    <a:pt x="1440704" y="16395"/>
                  </a:cubicBezTo>
                  <a:cubicBezTo>
                    <a:pt x="1451201" y="26892"/>
                    <a:pt x="1457098" y="41129"/>
                    <a:pt x="1457098" y="55975"/>
                  </a:cubicBezTo>
                  <a:lnTo>
                    <a:pt x="1457098" y="756825"/>
                  </a:lnTo>
                  <a:cubicBezTo>
                    <a:pt x="1457098" y="787739"/>
                    <a:pt x="1432037" y="812800"/>
                    <a:pt x="1401123" y="812800"/>
                  </a:cubicBezTo>
                  <a:lnTo>
                    <a:pt x="55975" y="812800"/>
                  </a:lnTo>
                  <a:cubicBezTo>
                    <a:pt x="25061" y="812800"/>
                    <a:pt x="0" y="787739"/>
                    <a:pt x="0" y="756825"/>
                  </a:cubicBezTo>
                  <a:lnTo>
                    <a:pt x="0" y="55975"/>
                  </a:lnTo>
                  <a:cubicBezTo>
                    <a:pt x="0" y="25061"/>
                    <a:pt x="25061" y="0"/>
                    <a:pt x="55975" y="0"/>
                  </a:cubicBezTo>
                  <a:close/>
                </a:path>
              </a:pathLst>
            </a:custGeom>
            <a:solidFill>
              <a:srgbClr val="000000">
                <a:alpha val="0"/>
              </a:srgbClr>
            </a:solidFill>
            <a:ln w="19050" cap="rnd">
              <a:solidFill>
                <a:srgbClr val="000000"/>
              </a:solidFill>
              <a:prstDash val="solid"/>
              <a:round/>
            </a:ln>
          </p:spPr>
        </p:sp>
        <p:sp>
          <p:nvSpPr>
            <p:cNvPr id="17" name="TextBox 17"/>
            <p:cNvSpPr txBox="1"/>
            <p:nvPr/>
          </p:nvSpPr>
          <p:spPr>
            <a:xfrm>
              <a:off x="0" y="-38100"/>
              <a:ext cx="1457098" cy="850900"/>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7297622" y="337096"/>
            <a:ext cx="3692755" cy="1072376"/>
          </a:xfrm>
          <a:prstGeom prst="rect">
            <a:avLst/>
          </a:prstGeom>
        </p:spPr>
        <p:txBody>
          <a:bodyPr lIns="0" tIns="0" rIns="0" bIns="0" rtlCol="0" anchor="t">
            <a:spAutoFit/>
          </a:bodyPr>
          <a:lstStyle/>
          <a:p>
            <a:pPr algn="ctr">
              <a:lnSpc>
                <a:spcPts val="8634"/>
              </a:lnSpc>
              <a:spcBef>
                <a:spcPct val="0"/>
              </a:spcBef>
            </a:pPr>
            <a:r>
              <a:rPr lang="en-US" sz="6167">
                <a:solidFill>
                  <a:srgbClr val="C0FF38"/>
                </a:solidFill>
                <a:latin typeface="Paalalabas Wide"/>
                <a:ea typeface="Paalalabas Wide"/>
                <a:cs typeface="Paalalabas Wide"/>
                <a:sym typeface="Paalalabas Wide"/>
              </a:rPr>
              <a:t>COLOSSUS</a:t>
            </a:r>
          </a:p>
        </p:txBody>
      </p:sp>
      <p:sp>
        <p:nvSpPr>
          <p:cNvPr id="19" name="TextBox 19"/>
          <p:cNvSpPr txBox="1"/>
          <p:nvPr/>
        </p:nvSpPr>
        <p:spPr>
          <a:xfrm>
            <a:off x="7297622" y="1171689"/>
            <a:ext cx="3692755" cy="892396"/>
          </a:xfrm>
          <a:prstGeom prst="rect">
            <a:avLst/>
          </a:prstGeom>
        </p:spPr>
        <p:txBody>
          <a:bodyPr lIns="0" tIns="0" rIns="0" bIns="0" rtlCol="0" anchor="t">
            <a:spAutoFit/>
          </a:bodyPr>
          <a:lstStyle/>
          <a:p>
            <a:pPr algn="ctr">
              <a:lnSpc>
                <a:spcPts val="7268"/>
              </a:lnSpc>
              <a:spcBef>
                <a:spcPct val="0"/>
              </a:spcBef>
            </a:pPr>
            <a:r>
              <a:rPr lang="en-US" sz="5192">
                <a:solidFill>
                  <a:srgbClr val="000000"/>
                </a:solidFill>
                <a:latin typeface="Paalalabas Wide"/>
                <a:ea typeface="Paalalabas Wide"/>
                <a:cs typeface="Paalalabas Wide"/>
                <a:sym typeface="Paalalabas Wide"/>
              </a:rPr>
              <a:t>HACKATHON</a:t>
            </a:r>
          </a:p>
        </p:txBody>
      </p:sp>
      <p:sp>
        <p:nvSpPr>
          <p:cNvPr id="20" name="TextBox 20"/>
          <p:cNvSpPr txBox="1"/>
          <p:nvPr/>
        </p:nvSpPr>
        <p:spPr>
          <a:xfrm>
            <a:off x="14946645" y="1536668"/>
            <a:ext cx="824747"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GDSC </a:t>
            </a:r>
          </a:p>
          <a:p>
            <a:pPr algn="ctr">
              <a:lnSpc>
                <a:spcPts val="1240"/>
              </a:lnSpc>
              <a:spcBef>
                <a:spcPct val="0"/>
              </a:spcBef>
            </a:pPr>
            <a:r>
              <a:rPr lang="en-US" sz="885">
                <a:solidFill>
                  <a:srgbClr val="000000"/>
                </a:solidFill>
                <a:latin typeface="Roboto Bold"/>
                <a:ea typeface="Roboto Bold"/>
                <a:cs typeface="Roboto Bold"/>
                <a:sym typeface="Roboto Bold"/>
              </a:rPr>
              <a:t>Chapter - Dr.AIT</a:t>
            </a:r>
          </a:p>
        </p:txBody>
      </p:sp>
      <p:sp>
        <p:nvSpPr>
          <p:cNvPr id="21" name="TextBox 21"/>
          <p:cNvSpPr txBox="1"/>
          <p:nvPr/>
        </p:nvSpPr>
        <p:spPr>
          <a:xfrm>
            <a:off x="16286769" y="1519851"/>
            <a:ext cx="679313"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NanoGram</a:t>
            </a:r>
          </a:p>
          <a:p>
            <a:pPr algn="ctr">
              <a:lnSpc>
                <a:spcPts val="1240"/>
              </a:lnSpc>
              <a:spcBef>
                <a:spcPct val="0"/>
              </a:spcBef>
            </a:pPr>
            <a:r>
              <a:rPr lang="en-US" sz="885">
                <a:solidFill>
                  <a:srgbClr val="000000"/>
                </a:solidFill>
                <a:latin typeface="Roboto Bold"/>
                <a:ea typeface="Roboto Bold"/>
                <a:cs typeface="Roboto Bold"/>
                <a:sym typeface="Roboto Bold"/>
              </a:rPr>
              <a:t>The TechHub</a:t>
            </a:r>
          </a:p>
        </p:txBody>
      </p:sp>
      <p:sp>
        <p:nvSpPr>
          <p:cNvPr id="22" name="TextBox 22"/>
          <p:cNvSpPr txBox="1"/>
          <p:nvPr/>
        </p:nvSpPr>
        <p:spPr>
          <a:xfrm>
            <a:off x="2024821" y="4022322"/>
            <a:ext cx="2416969" cy="537809"/>
          </a:xfrm>
          <a:prstGeom prst="rect">
            <a:avLst/>
          </a:prstGeom>
        </p:spPr>
        <p:txBody>
          <a:bodyPr lIns="0" tIns="0" rIns="0" bIns="0" rtlCol="0" anchor="t">
            <a:spAutoFit/>
          </a:bodyPr>
          <a:lstStyle/>
          <a:p>
            <a:pPr algn="ctr">
              <a:lnSpc>
                <a:spcPts val="4480"/>
              </a:lnSpc>
              <a:spcBef>
                <a:spcPct val="0"/>
              </a:spcBef>
            </a:pPr>
            <a:r>
              <a:rPr lang="en-US" sz="3200">
                <a:solidFill>
                  <a:srgbClr val="000000"/>
                </a:solidFill>
                <a:latin typeface="League Spartan"/>
                <a:ea typeface="League Spartan"/>
                <a:cs typeface="League Spartan"/>
                <a:sym typeface="League Spartan"/>
              </a:rPr>
              <a:t>Team Lead </a:t>
            </a:r>
          </a:p>
        </p:txBody>
      </p:sp>
      <p:sp>
        <p:nvSpPr>
          <p:cNvPr id="23" name="TextBox 23"/>
          <p:cNvSpPr txBox="1"/>
          <p:nvPr/>
        </p:nvSpPr>
        <p:spPr>
          <a:xfrm>
            <a:off x="1729600" y="4645265"/>
            <a:ext cx="4471155" cy="1600038"/>
          </a:xfrm>
          <a:prstGeom prst="rect">
            <a:avLst/>
          </a:prstGeom>
        </p:spPr>
        <p:txBody>
          <a:bodyPr lIns="0" tIns="0" rIns="0" bIns="0" rtlCol="0" anchor="t">
            <a:spAutoFit/>
          </a:bodyPr>
          <a:lstStyle/>
          <a:p>
            <a:pPr marL="647700" lvl="1" indent="-323850" algn="l">
              <a:lnSpc>
                <a:spcPts val="4200"/>
              </a:lnSpc>
              <a:buFont typeface="Arial"/>
              <a:buChar char="•"/>
            </a:pPr>
            <a:r>
              <a:rPr lang="en-US" sz="3000" dirty="0">
                <a:solidFill>
                  <a:srgbClr val="000000"/>
                </a:solidFill>
                <a:latin typeface="Roboto"/>
                <a:ea typeface="Roboto"/>
                <a:cs typeface="Roboto"/>
                <a:sym typeface="Roboto"/>
              </a:rPr>
              <a:t>Name :</a:t>
            </a:r>
          </a:p>
          <a:p>
            <a:pPr marL="647700" lvl="1" indent="-323850" algn="l">
              <a:lnSpc>
                <a:spcPts val="4200"/>
              </a:lnSpc>
              <a:buFont typeface="Arial"/>
              <a:buChar char="•"/>
            </a:pPr>
            <a:r>
              <a:rPr lang="en-US" sz="3000" dirty="0">
                <a:solidFill>
                  <a:srgbClr val="000000"/>
                </a:solidFill>
                <a:latin typeface="Roboto"/>
                <a:ea typeface="Roboto"/>
                <a:cs typeface="Roboto"/>
                <a:sym typeface="Roboto"/>
              </a:rPr>
              <a:t>College : </a:t>
            </a:r>
          </a:p>
          <a:p>
            <a:pPr marL="647700" lvl="1" indent="-323850" algn="l">
              <a:lnSpc>
                <a:spcPts val="4200"/>
              </a:lnSpc>
              <a:buFont typeface="Arial"/>
              <a:buChar char="•"/>
            </a:pPr>
            <a:r>
              <a:rPr lang="en-US" sz="3000" dirty="0">
                <a:solidFill>
                  <a:srgbClr val="000000"/>
                </a:solidFill>
                <a:latin typeface="Roboto"/>
                <a:ea typeface="Roboto"/>
                <a:cs typeface="Roboto"/>
                <a:sym typeface="Roboto"/>
              </a:rPr>
              <a:t>Email :</a:t>
            </a:r>
          </a:p>
        </p:txBody>
      </p:sp>
      <p:sp>
        <p:nvSpPr>
          <p:cNvPr id="24" name="TextBox 24"/>
          <p:cNvSpPr txBox="1"/>
          <p:nvPr/>
        </p:nvSpPr>
        <p:spPr>
          <a:xfrm>
            <a:off x="5499855" y="2639932"/>
            <a:ext cx="7465321" cy="820578"/>
          </a:xfrm>
          <a:prstGeom prst="rect">
            <a:avLst/>
          </a:prstGeom>
        </p:spPr>
        <p:txBody>
          <a:bodyPr lIns="0" tIns="0" rIns="0" bIns="0" rtlCol="0" anchor="t">
            <a:spAutoFit/>
          </a:bodyPr>
          <a:lstStyle/>
          <a:p>
            <a:pPr algn="ctr">
              <a:lnSpc>
                <a:spcPts val="6855"/>
              </a:lnSpc>
              <a:spcBef>
                <a:spcPct val="0"/>
              </a:spcBef>
            </a:pPr>
            <a:r>
              <a:rPr lang="en-US" sz="4897">
                <a:solidFill>
                  <a:srgbClr val="000000"/>
                </a:solidFill>
                <a:latin typeface="League Spartan"/>
                <a:ea typeface="League Spartan"/>
                <a:cs typeface="League Spartan"/>
                <a:sym typeface="League Spartan"/>
              </a:rPr>
              <a:t>Team Members Details </a:t>
            </a:r>
          </a:p>
        </p:txBody>
      </p:sp>
      <p:sp>
        <p:nvSpPr>
          <p:cNvPr id="25" name="TextBox 25"/>
          <p:cNvSpPr txBox="1"/>
          <p:nvPr/>
        </p:nvSpPr>
        <p:spPr>
          <a:xfrm>
            <a:off x="11491929" y="4022322"/>
            <a:ext cx="3558976" cy="537809"/>
          </a:xfrm>
          <a:prstGeom prst="rect">
            <a:avLst/>
          </a:prstGeom>
        </p:spPr>
        <p:txBody>
          <a:bodyPr lIns="0" tIns="0" rIns="0" bIns="0" rtlCol="0" anchor="t">
            <a:spAutoFit/>
          </a:bodyPr>
          <a:lstStyle/>
          <a:p>
            <a:pPr algn="ctr">
              <a:lnSpc>
                <a:spcPts val="4480"/>
              </a:lnSpc>
              <a:spcBef>
                <a:spcPct val="0"/>
              </a:spcBef>
            </a:pPr>
            <a:r>
              <a:rPr lang="en-US" sz="3200">
                <a:solidFill>
                  <a:srgbClr val="000000"/>
                </a:solidFill>
                <a:latin typeface="League Spartan"/>
                <a:ea typeface="League Spartan"/>
                <a:cs typeface="League Spartan"/>
                <a:sym typeface="League Spartan"/>
              </a:rPr>
              <a:t>Team Member 2 </a:t>
            </a:r>
          </a:p>
        </p:txBody>
      </p:sp>
      <p:sp>
        <p:nvSpPr>
          <p:cNvPr id="26" name="TextBox 26"/>
          <p:cNvSpPr txBox="1"/>
          <p:nvPr/>
        </p:nvSpPr>
        <p:spPr>
          <a:xfrm>
            <a:off x="11240252" y="4645265"/>
            <a:ext cx="4471155" cy="1600038"/>
          </a:xfrm>
          <a:prstGeom prst="rect">
            <a:avLst/>
          </a:prstGeom>
        </p:spPr>
        <p:txBody>
          <a:bodyPr lIns="0" tIns="0" rIns="0" bIns="0" rtlCol="0" anchor="t">
            <a:spAutoFit/>
          </a:bodyPr>
          <a:lstStyle/>
          <a:p>
            <a:pPr marL="647700" lvl="1" indent="-323850" algn="l">
              <a:lnSpc>
                <a:spcPts val="4200"/>
              </a:lnSpc>
              <a:buFont typeface="Arial"/>
              <a:buChar char="•"/>
            </a:pPr>
            <a:r>
              <a:rPr lang="en-US" sz="3000">
                <a:solidFill>
                  <a:srgbClr val="000000"/>
                </a:solidFill>
                <a:latin typeface="Roboto"/>
                <a:ea typeface="Roboto"/>
                <a:cs typeface="Roboto"/>
                <a:sym typeface="Roboto"/>
              </a:rPr>
              <a:t>Name :</a:t>
            </a:r>
          </a:p>
          <a:p>
            <a:pPr marL="647700" lvl="1" indent="-323850" algn="l">
              <a:lnSpc>
                <a:spcPts val="4200"/>
              </a:lnSpc>
              <a:buFont typeface="Arial"/>
              <a:buChar char="•"/>
            </a:pPr>
            <a:r>
              <a:rPr lang="en-US" sz="3000">
                <a:solidFill>
                  <a:srgbClr val="000000"/>
                </a:solidFill>
                <a:latin typeface="Roboto"/>
                <a:ea typeface="Roboto"/>
                <a:cs typeface="Roboto"/>
                <a:sym typeface="Roboto"/>
              </a:rPr>
              <a:t>College : </a:t>
            </a:r>
          </a:p>
          <a:p>
            <a:pPr marL="647700" lvl="1" indent="-323850" algn="l">
              <a:lnSpc>
                <a:spcPts val="4200"/>
              </a:lnSpc>
              <a:buFont typeface="Arial"/>
              <a:buChar char="•"/>
            </a:pPr>
            <a:r>
              <a:rPr lang="en-US" sz="3000">
                <a:solidFill>
                  <a:srgbClr val="000000"/>
                </a:solidFill>
                <a:latin typeface="Roboto"/>
                <a:ea typeface="Roboto"/>
                <a:cs typeface="Roboto"/>
                <a:sym typeface="Roboto"/>
              </a:rPr>
              <a:t>Email :</a:t>
            </a:r>
          </a:p>
        </p:txBody>
      </p:sp>
      <p:sp>
        <p:nvSpPr>
          <p:cNvPr id="27" name="TextBox 27"/>
          <p:cNvSpPr txBox="1"/>
          <p:nvPr/>
        </p:nvSpPr>
        <p:spPr>
          <a:xfrm>
            <a:off x="1981276" y="7054207"/>
            <a:ext cx="3558976" cy="537809"/>
          </a:xfrm>
          <a:prstGeom prst="rect">
            <a:avLst/>
          </a:prstGeom>
        </p:spPr>
        <p:txBody>
          <a:bodyPr lIns="0" tIns="0" rIns="0" bIns="0" rtlCol="0" anchor="t">
            <a:spAutoFit/>
          </a:bodyPr>
          <a:lstStyle/>
          <a:p>
            <a:pPr algn="ctr">
              <a:lnSpc>
                <a:spcPts val="4480"/>
              </a:lnSpc>
              <a:spcBef>
                <a:spcPct val="0"/>
              </a:spcBef>
            </a:pPr>
            <a:r>
              <a:rPr lang="en-US" sz="3200">
                <a:solidFill>
                  <a:srgbClr val="000000"/>
                </a:solidFill>
                <a:latin typeface="League Spartan"/>
                <a:ea typeface="League Spartan"/>
                <a:cs typeface="League Spartan"/>
                <a:sym typeface="League Spartan"/>
              </a:rPr>
              <a:t>Team Member 2 </a:t>
            </a:r>
          </a:p>
        </p:txBody>
      </p:sp>
      <p:sp>
        <p:nvSpPr>
          <p:cNvPr id="28" name="TextBox 28"/>
          <p:cNvSpPr txBox="1"/>
          <p:nvPr/>
        </p:nvSpPr>
        <p:spPr>
          <a:xfrm>
            <a:off x="1729600" y="7677150"/>
            <a:ext cx="4471155" cy="1600038"/>
          </a:xfrm>
          <a:prstGeom prst="rect">
            <a:avLst/>
          </a:prstGeom>
        </p:spPr>
        <p:txBody>
          <a:bodyPr lIns="0" tIns="0" rIns="0" bIns="0" rtlCol="0" anchor="t">
            <a:spAutoFit/>
          </a:bodyPr>
          <a:lstStyle/>
          <a:p>
            <a:pPr marL="647700" lvl="1" indent="-323850" algn="l">
              <a:lnSpc>
                <a:spcPts val="4200"/>
              </a:lnSpc>
              <a:buFont typeface="Arial"/>
              <a:buChar char="•"/>
            </a:pPr>
            <a:r>
              <a:rPr lang="en-US" sz="3000">
                <a:solidFill>
                  <a:srgbClr val="000000"/>
                </a:solidFill>
                <a:latin typeface="Roboto"/>
                <a:ea typeface="Roboto"/>
                <a:cs typeface="Roboto"/>
                <a:sym typeface="Roboto"/>
              </a:rPr>
              <a:t>Name :</a:t>
            </a:r>
          </a:p>
          <a:p>
            <a:pPr marL="647700" lvl="1" indent="-323850" algn="l">
              <a:lnSpc>
                <a:spcPts val="4200"/>
              </a:lnSpc>
              <a:buFont typeface="Arial"/>
              <a:buChar char="•"/>
            </a:pPr>
            <a:r>
              <a:rPr lang="en-US" sz="3000">
                <a:solidFill>
                  <a:srgbClr val="000000"/>
                </a:solidFill>
                <a:latin typeface="Roboto"/>
                <a:ea typeface="Roboto"/>
                <a:cs typeface="Roboto"/>
                <a:sym typeface="Roboto"/>
              </a:rPr>
              <a:t>College : </a:t>
            </a:r>
          </a:p>
          <a:p>
            <a:pPr marL="647700" lvl="1" indent="-323850" algn="l">
              <a:lnSpc>
                <a:spcPts val="4200"/>
              </a:lnSpc>
              <a:buFont typeface="Arial"/>
              <a:buChar char="•"/>
            </a:pPr>
            <a:r>
              <a:rPr lang="en-US" sz="3000">
                <a:solidFill>
                  <a:srgbClr val="000000"/>
                </a:solidFill>
                <a:latin typeface="Roboto"/>
                <a:ea typeface="Roboto"/>
                <a:cs typeface="Roboto"/>
                <a:sym typeface="Roboto"/>
              </a:rPr>
              <a:t>Email :</a:t>
            </a:r>
          </a:p>
        </p:txBody>
      </p:sp>
      <p:grpSp>
        <p:nvGrpSpPr>
          <p:cNvPr id="29" name="Group 29"/>
          <p:cNvGrpSpPr/>
          <p:nvPr/>
        </p:nvGrpSpPr>
        <p:grpSpPr>
          <a:xfrm>
            <a:off x="10939872" y="6813310"/>
            <a:ext cx="5532420" cy="3086100"/>
            <a:chOff x="0" y="0"/>
            <a:chExt cx="1457098" cy="812800"/>
          </a:xfrm>
        </p:grpSpPr>
        <p:sp>
          <p:nvSpPr>
            <p:cNvPr id="30" name="Freeform 30"/>
            <p:cNvSpPr/>
            <p:nvPr/>
          </p:nvSpPr>
          <p:spPr>
            <a:xfrm>
              <a:off x="0" y="0"/>
              <a:ext cx="1457098" cy="812800"/>
            </a:xfrm>
            <a:custGeom>
              <a:avLst/>
              <a:gdLst/>
              <a:ahLst/>
              <a:cxnLst/>
              <a:rect l="l" t="t" r="r" b="b"/>
              <a:pathLst>
                <a:path w="1457098" h="812800">
                  <a:moveTo>
                    <a:pt x="55975" y="0"/>
                  </a:moveTo>
                  <a:lnTo>
                    <a:pt x="1401123" y="0"/>
                  </a:lnTo>
                  <a:cubicBezTo>
                    <a:pt x="1415969" y="0"/>
                    <a:pt x="1430206" y="5897"/>
                    <a:pt x="1440704" y="16395"/>
                  </a:cubicBezTo>
                  <a:cubicBezTo>
                    <a:pt x="1451201" y="26892"/>
                    <a:pt x="1457098" y="41129"/>
                    <a:pt x="1457098" y="55975"/>
                  </a:cubicBezTo>
                  <a:lnTo>
                    <a:pt x="1457098" y="756825"/>
                  </a:lnTo>
                  <a:cubicBezTo>
                    <a:pt x="1457098" y="787739"/>
                    <a:pt x="1432037" y="812800"/>
                    <a:pt x="1401123" y="812800"/>
                  </a:cubicBezTo>
                  <a:lnTo>
                    <a:pt x="55975" y="812800"/>
                  </a:lnTo>
                  <a:cubicBezTo>
                    <a:pt x="25061" y="812800"/>
                    <a:pt x="0" y="787739"/>
                    <a:pt x="0" y="756825"/>
                  </a:cubicBezTo>
                  <a:lnTo>
                    <a:pt x="0" y="55975"/>
                  </a:lnTo>
                  <a:cubicBezTo>
                    <a:pt x="0" y="25061"/>
                    <a:pt x="25061" y="0"/>
                    <a:pt x="55975" y="0"/>
                  </a:cubicBezTo>
                  <a:close/>
                </a:path>
              </a:pathLst>
            </a:custGeom>
            <a:solidFill>
              <a:srgbClr val="000000">
                <a:alpha val="0"/>
              </a:srgbClr>
            </a:solidFill>
            <a:ln w="19050" cap="rnd">
              <a:solidFill>
                <a:srgbClr val="000000"/>
              </a:solidFill>
              <a:prstDash val="solid"/>
              <a:round/>
            </a:ln>
          </p:spPr>
        </p:sp>
        <p:sp>
          <p:nvSpPr>
            <p:cNvPr id="31" name="TextBox 31"/>
            <p:cNvSpPr txBox="1"/>
            <p:nvPr/>
          </p:nvSpPr>
          <p:spPr>
            <a:xfrm>
              <a:off x="0" y="-38100"/>
              <a:ext cx="1457098" cy="850900"/>
            </a:xfrm>
            <a:prstGeom prst="rect">
              <a:avLst/>
            </a:prstGeom>
          </p:spPr>
          <p:txBody>
            <a:bodyPr lIns="50800" tIns="50800" rIns="50800" bIns="50800" rtlCol="0" anchor="ctr"/>
            <a:lstStyle/>
            <a:p>
              <a:pPr algn="ctr">
                <a:lnSpc>
                  <a:spcPts val="2659"/>
                </a:lnSpc>
              </a:pPr>
              <a:endParaRPr/>
            </a:p>
          </p:txBody>
        </p:sp>
      </p:grpSp>
      <p:sp>
        <p:nvSpPr>
          <p:cNvPr id="32" name="TextBox 32"/>
          <p:cNvSpPr txBox="1"/>
          <p:nvPr/>
        </p:nvSpPr>
        <p:spPr>
          <a:xfrm>
            <a:off x="11491929" y="7054207"/>
            <a:ext cx="3558976" cy="537809"/>
          </a:xfrm>
          <a:prstGeom prst="rect">
            <a:avLst/>
          </a:prstGeom>
        </p:spPr>
        <p:txBody>
          <a:bodyPr lIns="0" tIns="0" rIns="0" bIns="0" rtlCol="0" anchor="t">
            <a:spAutoFit/>
          </a:bodyPr>
          <a:lstStyle/>
          <a:p>
            <a:pPr algn="ctr">
              <a:lnSpc>
                <a:spcPts val="4480"/>
              </a:lnSpc>
              <a:spcBef>
                <a:spcPct val="0"/>
              </a:spcBef>
            </a:pPr>
            <a:r>
              <a:rPr lang="en-US" sz="3200">
                <a:solidFill>
                  <a:srgbClr val="000000"/>
                </a:solidFill>
                <a:latin typeface="League Spartan"/>
                <a:ea typeface="League Spartan"/>
                <a:cs typeface="League Spartan"/>
                <a:sym typeface="League Spartan"/>
              </a:rPr>
              <a:t>Team Member 2 </a:t>
            </a:r>
          </a:p>
        </p:txBody>
      </p:sp>
      <p:sp>
        <p:nvSpPr>
          <p:cNvPr id="33" name="TextBox 33"/>
          <p:cNvSpPr txBox="1"/>
          <p:nvPr/>
        </p:nvSpPr>
        <p:spPr>
          <a:xfrm>
            <a:off x="11240252" y="7570194"/>
            <a:ext cx="4471155" cy="1600038"/>
          </a:xfrm>
          <a:prstGeom prst="rect">
            <a:avLst/>
          </a:prstGeom>
        </p:spPr>
        <p:txBody>
          <a:bodyPr lIns="0" tIns="0" rIns="0" bIns="0" rtlCol="0" anchor="t">
            <a:spAutoFit/>
          </a:bodyPr>
          <a:lstStyle/>
          <a:p>
            <a:pPr marL="647700" lvl="1" indent="-323850" algn="l">
              <a:lnSpc>
                <a:spcPts val="4200"/>
              </a:lnSpc>
              <a:buFont typeface="Arial"/>
              <a:buChar char="•"/>
            </a:pPr>
            <a:r>
              <a:rPr lang="en-US" sz="3000">
                <a:solidFill>
                  <a:srgbClr val="000000"/>
                </a:solidFill>
                <a:latin typeface="Roboto"/>
                <a:ea typeface="Roboto"/>
                <a:cs typeface="Roboto"/>
                <a:sym typeface="Roboto"/>
              </a:rPr>
              <a:t>Name :</a:t>
            </a:r>
          </a:p>
          <a:p>
            <a:pPr marL="647700" lvl="1" indent="-323850" algn="l">
              <a:lnSpc>
                <a:spcPts val="4200"/>
              </a:lnSpc>
              <a:buFont typeface="Arial"/>
              <a:buChar char="•"/>
            </a:pPr>
            <a:r>
              <a:rPr lang="en-US" sz="3000">
                <a:solidFill>
                  <a:srgbClr val="000000"/>
                </a:solidFill>
                <a:latin typeface="Roboto"/>
                <a:ea typeface="Roboto"/>
                <a:cs typeface="Roboto"/>
                <a:sym typeface="Roboto"/>
              </a:rPr>
              <a:t>College : </a:t>
            </a:r>
          </a:p>
          <a:p>
            <a:pPr marL="647700" lvl="1" indent="-323850" algn="l">
              <a:lnSpc>
                <a:spcPts val="4200"/>
              </a:lnSpc>
              <a:buFont typeface="Arial"/>
              <a:buChar char="•"/>
            </a:pPr>
            <a:r>
              <a:rPr lang="en-US" sz="3000">
                <a:solidFill>
                  <a:srgbClr val="000000"/>
                </a:solidFill>
                <a:latin typeface="Roboto"/>
                <a:ea typeface="Roboto"/>
                <a:cs typeface="Roboto"/>
                <a:sym typeface="Roboto"/>
              </a:rPr>
              <a:t>Email :</a:t>
            </a:r>
          </a:p>
        </p:txBody>
      </p:sp>
      <p:grpSp>
        <p:nvGrpSpPr>
          <p:cNvPr id="34" name="Group 34"/>
          <p:cNvGrpSpPr/>
          <p:nvPr/>
        </p:nvGrpSpPr>
        <p:grpSpPr>
          <a:xfrm>
            <a:off x="10876010" y="3584335"/>
            <a:ext cx="5532420" cy="3086100"/>
            <a:chOff x="0" y="0"/>
            <a:chExt cx="1457098" cy="812800"/>
          </a:xfrm>
        </p:grpSpPr>
        <p:sp>
          <p:nvSpPr>
            <p:cNvPr id="35" name="Freeform 35"/>
            <p:cNvSpPr/>
            <p:nvPr/>
          </p:nvSpPr>
          <p:spPr>
            <a:xfrm>
              <a:off x="0" y="0"/>
              <a:ext cx="1457098" cy="812800"/>
            </a:xfrm>
            <a:custGeom>
              <a:avLst/>
              <a:gdLst/>
              <a:ahLst/>
              <a:cxnLst/>
              <a:rect l="l" t="t" r="r" b="b"/>
              <a:pathLst>
                <a:path w="1457098" h="812800">
                  <a:moveTo>
                    <a:pt x="55975" y="0"/>
                  </a:moveTo>
                  <a:lnTo>
                    <a:pt x="1401123" y="0"/>
                  </a:lnTo>
                  <a:cubicBezTo>
                    <a:pt x="1415969" y="0"/>
                    <a:pt x="1430206" y="5897"/>
                    <a:pt x="1440704" y="16395"/>
                  </a:cubicBezTo>
                  <a:cubicBezTo>
                    <a:pt x="1451201" y="26892"/>
                    <a:pt x="1457098" y="41129"/>
                    <a:pt x="1457098" y="55975"/>
                  </a:cubicBezTo>
                  <a:lnTo>
                    <a:pt x="1457098" y="756825"/>
                  </a:lnTo>
                  <a:cubicBezTo>
                    <a:pt x="1457098" y="787739"/>
                    <a:pt x="1432037" y="812800"/>
                    <a:pt x="1401123" y="812800"/>
                  </a:cubicBezTo>
                  <a:lnTo>
                    <a:pt x="55975" y="812800"/>
                  </a:lnTo>
                  <a:cubicBezTo>
                    <a:pt x="25061" y="812800"/>
                    <a:pt x="0" y="787739"/>
                    <a:pt x="0" y="756825"/>
                  </a:cubicBezTo>
                  <a:lnTo>
                    <a:pt x="0" y="55975"/>
                  </a:lnTo>
                  <a:cubicBezTo>
                    <a:pt x="0" y="25061"/>
                    <a:pt x="25061" y="0"/>
                    <a:pt x="55975" y="0"/>
                  </a:cubicBezTo>
                  <a:close/>
                </a:path>
              </a:pathLst>
            </a:custGeom>
            <a:solidFill>
              <a:srgbClr val="000000">
                <a:alpha val="0"/>
              </a:srgbClr>
            </a:solidFill>
            <a:ln w="19050" cap="rnd">
              <a:solidFill>
                <a:srgbClr val="000000"/>
              </a:solidFill>
              <a:prstDash val="solid"/>
              <a:round/>
            </a:ln>
          </p:spPr>
        </p:sp>
        <p:sp>
          <p:nvSpPr>
            <p:cNvPr id="36" name="TextBox 36"/>
            <p:cNvSpPr txBox="1"/>
            <p:nvPr/>
          </p:nvSpPr>
          <p:spPr>
            <a:xfrm>
              <a:off x="0" y="-38100"/>
              <a:ext cx="1457098" cy="850900"/>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a:off x="1729600" y="6775210"/>
            <a:ext cx="5532420" cy="3086100"/>
            <a:chOff x="0" y="0"/>
            <a:chExt cx="1457098" cy="812800"/>
          </a:xfrm>
        </p:grpSpPr>
        <p:sp>
          <p:nvSpPr>
            <p:cNvPr id="38" name="Freeform 38"/>
            <p:cNvSpPr/>
            <p:nvPr/>
          </p:nvSpPr>
          <p:spPr>
            <a:xfrm>
              <a:off x="0" y="0"/>
              <a:ext cx="1457098" cy="812800"/>
            </a:xfrm>
            <a:custGeom>
              <a:avLst/>
              <a:gdLst/>
              <a:ahLst/>
              <a:cxnLst/>
              <a:rect l="l" t="t" r="r" b="b"/>
              <a:pathLst>
                <a:path w="1457098" h="812800">
                  <a:moveTo>
                    <a:pt x="55975" y="0"/>
                  </a:moveTo>
                  <a:lnTo>
                    <a:pt x="1401123" y="0"/>
                  </a:lnTo>
                  <a:cubicBezTo>
                    <a:pt x="1415969" y="0"/>
                    <a:pt x="1430206" y="5897"/>
                    <a:pt x="1440704" y="16395"/>
                  </a:cubicBezTo>
                  <a:cubicBezTo>
                    <a:pt x="1451201" y="26892"/>
                    <a:pt x="1457098" y="41129"/>
                    <a:pt x="1457098" y="55975"/>
                  </a:cubicBezTo>
                  <a:lnTo>
                    <a:pt x="1457098" y="756825"/>
                  </a:lnTo>
                  <a:cubicBezTo>
                    <a:pt x="1457098" y="787739"/>
                    <a:pt x="1432037" y="812800"/>
                    <a:pt x="1401123" y="812800"/>
                  </a:cubicBezTo>
                  <a:lnTo>
                    <a:pt x="55975" y="812800"/>
                  </a:lnTo>
                  <a:cubicBezTo>
                    <a:pt x="25061" y="812800"/>
                    <a:pt x="0" y="787739"/>
                    <a:pt x="0" y="756825"/>
                  </a:cubicBezTo>
                  <a:lnTo>
                    <a:pt x="0" y="55975"/>
                  </a:lnTo>
                  <a:cubicBezTo>
                    <a:pt x="0" y="25061"/>
                    <a:pt x="25061" y="0"/>
                    <a:pt x="55975" y="0"/>
                  </a:cubicBezTo>
                  <a:close/>
                </a:path>
              </a:pathLst>
            </a:custGeom>
            <a:solidFill>
              <a:srgbClr val="000000">
                <a:alpha val="0"/>
              </a:srgbClr>
            </a:solidFill>
            <a:ln w="19050" cap="rnd">
              <a:solidFill>
                <a:srgbClr val="000000"/>
              </a:solidFill>
              <a:prstDash val="solid"/>
              <a:round/>
            </a:ln>
          </p:spPr>
        </p:sp>
        <p:sp>
          <p:nvSpPr>
            <p:cNvPr id="39" name="TextBox 39"/>
            <p:cNvSpPr txBox="1"/>
            <p:nvPr/>
          </p:nvSpPr>
          <p:spPr>
            <a:xfrm>
              <a:off x="0" y="-38100"/>
              <a:ext cx="1457098" cy="8509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60120" y="622846"/>
            <a:ext cx="17347108" cy="1612035"/>
            <a:chOff x="0" y="0"/>
            <a:chExt cx="4568786" cy="424569"/>
          </a:xfrm>
        </p:grpSpPr>
        <p:sp>
          <p:nvSpPr>
            <p:cNvPr id="3" name="Freeform 3"/>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000000"/>
            </a:solidFill>
            <a:ln w="9525" cap="rnd">
              <a:solidFill>
                <a:srgbClr val="000000"/>
              </a:solidFill>
              <a:prstDash val="solid"/>
              <a:round/>
            </a:ln>
          </p:spPr>
        </p:sp>
        <p:sp>
          <p:nvSpPr>
            <p:cNvPr id="4" name="TextBox 4"/>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07720" y="470446"/>
            <a:ext cx="17347108" cy="1612035"/>
            <a:chOff x="0" y="0"/>
            <a:chExt cx="4568786" cy="424569"/>
          </a:xfrm>
        </p:grpSpPr>
        <p:sp>
          <p:nvSpPr>
            <p:cNvPr id="6" name="Freeform 6"/>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FFFFFF"/>
            </a:solidFill>
            <a:ln w="9525" cap="rnd">
              <a:solidFill>
                <a:srgbClr val="000000"/>
              </a:solidFill>
              <a:prstDash val="solid"/>
              <a:round/>
            </a:ln>
          </p:spPr>
        </p:sp>
        <p:sp>
          <p:nvSpPr>
            <p:cNvPr id="7" name="TextBox 7"/>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5010508" y="719787"/>
            <a:ext cx="697023" cy="6970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a:ln w="9525" cap="sq">
              <a:solidFill>
                <a:srgbClr val="000000"/>
              </a:solidFill>
              <a:prstDash val="solid"/>
              <a:miter/>
            </a:ln>
          </p:spPr>
        </p:sp>
      </p:grpSp>
      <p:grpSp>
        <p:nvGrpSpPr>
          <p:cNvPr id="10" name="Group 10"/>
          <p:cNvGrpSpPr/>
          <p:nvPr/>
        </p:nvGrpSpPr>
        <p:grpSpPr>
          <a:xfrm>
            <a:off x="16286769" y="719787"/>
            <a:ext cx="697023" cy="69702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a:stretch>
            </a:blipFill>
            <a:ln w="9525" cap="sq">
              <a:solidFill>
                <a:srgbClr val="000000"/>
              </a:solidFill>
              <a:prstDash val="solid"/>
              <a:miter/>
            </a:ln>
          </p:spPr>
        </p:sp>
      </p:grpSp>
      <p:sp>
        <p:nvSpPr>
          <p:cNvPr id="12" name="AutoShape 12"/>
          <p:cNvSpPr/>
          <p:nvPr/>
        </p:nvSpPr>
        <p:spPr>
          <a:xfrm flipV="1">
            <a:off x="16032498" y="719787"/>
            <a:ext cx="0" cy="1113353"/>
          </a:xfrm>
          <a:prstGeom prst="line">
            <a:avLst/>
          </a:prstGeom>
          <a:ln w="9525" cap="rnd">
            <a:solidFill>
              <a:srgbClr val="000000"/>
            </a:solidFill>
            <a:prstDash val="solid"/>
            <a:headEnd type="none" w="sm" len="sm"/>
            <a:tailEnd type="none" w="sm" len="sm"/>
          </a:ln>
        </p:spPr>
      </p:sp>
      <p:grpSp>
        <p:nvGrpSpPr>
          <p:cNvPr id="13" name="Group 13"/>
          <p:cNvGrpSpPr/>
          <p:nvPr/>
        </p:nvGrpSpPr>
        <p:grpSpPr>
          <a:xfrm>
            <a:off x="680188" y="622846"/>
            <a:ext cx="1321534" cy="132153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a:ln w="9525" cap="sq">
              <a:solidFill>
                <a:srgbClr val="000000"/>
              </a:solidFill>
              <a:prstDash val="solid"/>
              <a:miter/>
            </a:ln>
          </p:spPr>
        </p:sp>
      </p:grpSp>
      <p:sp>
        <p:nvSpPr>
          <p:cNvPr id="15" name="TextBox 15"/>
          <p:cNvSpPr txBox="1"/>
          <p:nvPr/>
        </p:nvSpPr>
        <p:spPr>
          <a:xfrm>
            <a:off x="7297622" y="337096"/>
            <a:ext cx="3692755" cy="1072376"/>
          </a:xfrm>
          <a:prstGeom prst="rect">
            <a:avLst/>
          </a:prstGeom>
        </p:spPr>
        <p:txBody>
          <a:bodyPr lIns="0" tIns="0" rIns="0" bIns="0" rtlCol="0" anchor="t">
            <a:spAutoFit/>
          </a:bodyPr>
          <a:lstStyle/>
          <a:p>
            <a:pPr algn="ctr">
              <a:lnSpc>
                <a:spcPts val="8634"/>
              </a:lnSpc>
              <a:spcBef>
                <a:spcPct val="0"/>
              </a:spcBef>
            </a:pPr>
            <a:r>
              <a:rPr lang="en-US" sz="6167">
                <a:solidFill>
                  <a:srgbClr val="C0FF38"/>
                </a:solidFill>
                <a:latin typeface="Paalalabas Wide"/>
                <a:ea typeface="Paalalabas Wide"/>
                <a:cs typeface="Paalalabas Wide"/>
                <a:sym typeface="Paalalabas Wide"/>
              </a:rPr>
              <a:t>COLOSSUS</a:t>
            </a:r>
          </a:p>
        </p:txBody>
      </p:sp>
      <p:sp>
        <p:nvSpPr>
          <p:cNvPr id="16" name="TextBox 16"/>
          <p:cNvSpPr txBox="1"/>
          <p:nvPr/>
        </p:nvSpPr>
        <p:spPr>
          <a:xfrm>
            <a:off x="7297622" y="1171689"/>
            <a:ext cx="3692755" cy="892396"/>
          </a:xfrm>
          <a:prstGeom prst="rect">
            <a:avLst/>
          </a:prstGeom>
        </p:spPr>
        <p:txBody>
          <a:bodyPr lIns="0" tIns="0" rIns="0" bIns="0" rtlCol="0" anchor="t">
            <a:spAutoFit/>
          </a:bodyPr>
          <a:lstStyle/>
          <a:p>
            <a:pPr algn="ctr">
              <a:lnSpc>
                <a:spcPts val="7268"/>
              </a:lnSpc>
              <a:spcBef>
                <a:spcPct val="0"/>
              </a:spcBef>
            </a:pPr>
            <a:r>
              <a:rPr lang="en-US" sz="5192">
                <a:solidFill>
                  <a:srgbClr val="000000"/>
                </a:solidFill>
                <a:latin typeface="Paalalabas Wide"/>
                <a:ea typeface="Paalalabas Wide"/>
                <a:cs typeface="Paalalabas Wide"/>
                <a:sym typeface="Paalalabas Wide"/>
              </a:rPr>
              <a:t>HACKATHON</a:t>
            </a:r>
          </a:p>
        </p:txBody>
      </p:sp>
      <p:sp>
        <p:nvSpPr>
          <p:cNvPr id="17" name="TextBox 17"/>
          <p:cNvSpPr txBox="1"/>
          <p:nvPr/>
        </p:nvSpPr>
        <p:spPr>
          <a:xfrm>
            <a:off x="14946645" y="1536668"/>
            <a:ext cx="824747"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GDSC </a:t>
            </a:r>
          </a:p>
          <a:p>
            <a:pPr algn="ctr">
              <a:lnSpc>
                <a:spcPts val="1240"/>
              </a:lnSpc>
              <a:spcBef>
                <a:spcPct val="0"/>
              </a:spcBef>
            </a:pPr>
            <a:r>
              <a:rPr lang="en-US" sz="885">
                <a:solidFill>
                  <a:srgbClr val="000000"/>
                </a:solidFill>
                <a:latin typeface="Roboto Bold"/>
                <a:ea typeface="Roboto Bold"/>
                <a:cs typeface="Roboto Bold"/>
                <a:sym typeface="Roboto Bold"/>
              </a:rPr>
              <a:t>Chapter - Dr.AIT</a:t>
            </a:r>
          </a:p>
        </p:txBody>
      </p:sp>
      <p:sp>
        <p:nvSpPr>
          <p:cNvPr id="18" name="TextBox 18"/>
          <p:cNvSpPr txBox="1"/>
          <p:nvPr/>
        </p:nvSpPr>
        <p:spPr>
          <a:xfrm>
            <a:off x="16286769" y="1519851"/>
            <a:ext cx="679313"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NanoGram</a:t>
            </a:r>
          </a:p>
          <a:p>
            <a:pPr algn="ctr">
              <a:lnSpc>
                <a:spcPts val="1240"/>
              </a:lnSpc>
              <a:spcBef>
                <a:spcPct val="0"/>
              </a:spcBef>
            </a:pPr>
            <a:r>
              <a:rPr lang="en-US" sz="885">
                <a:solidFill>
                  <a:srgbClr val="000000"/>
                </a:solidFill>
                <a:latin typeface="Roboto Bold"/>
                <a:ea typeface="Roboto Bold"/>
                <a:cs typeface="Roboto Bold"/>
                <a:sym typeface="Roboto Bold"/>
              </a:rPr>
              <a:t>The TechHub</a:t>
            </a:r>
          </a:p>
        </p:txBody>
      </p:sp>
      <p:sp>
        <p:nvSpPr>
          <p:cNvPr id="19" name="TextBox 19"/>
          <p:cNvSpPr txBox="1"/>
          <p:nvPr/>
        </p:nvSpPr>
        <p:spPr>
          <a:xfrm>
            <a:off x="5975302" y="4725168"/>
            <a:ext cx="6516743" cy="1559831"/>
          </a:xfrm>
          <a:prstGeom prst="rect">
            <a:avLst/>
          </a:prstGeom>
        </p:spPr>
        <p:txBody>
          <a:bodyPr lIns="0" tIns="0" rIns="0" bIns="0" rtlCol="0" anchor="t">
            <a:spAutoFit/>
          </a:bodyPr>
          <a:lstStyle/>
          <a:p>
            <a:pPr algn="l">
              <a:lnSpc>
                <a:spcPts val="12723"/>
              </a:lnSpc>
              <a:spcBef>
                <a:spcPct val="0"/>
              </a:spcBef>
            </a:pPr>
            <a:r>
              <a:rPr lang="en-US" sz="9087">
                <a:solidFill>
                  <a:srgbClr val="000000"/>
                </a:solidFill>
                <a:latin typeface="League Spartan"/>
                <a:ea typeface="League Spartan"/>
                <a:cs typeface="League Spartan"/>
                <a:sym typeface="League Spartan"/>
              </a:rPr>
              <a:t>Thank You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634</Words>
  <Application>Microsoft Office PowerPoint</Application>
  <PresentationFormat>Custom</PresentationFormat>
  <Paragraphs>97</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DM Sans</vt:lpstr>
      <vt:lpstr>Paalalabas Wide</vt:lpstr>
      <vt:lpstr>Arial</vt:lpstr>
      <vt:lpstr>League Spartan</vt:lpstr>
      <vt:lpstr>Roboto Bold</vt:lpstr>
      <vt:lpstr>Calibri</vt:lpstr>
      <vt:lpstr>DM Sans Bold</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paragraph text</dc:title>
  <dc:creator>Rahul S G</dc:creator>
  <cp:lastModifiedBy>Rahul S G</cp:lastModifiedBy>
  <cp:revision>3</cp:revision>
  <dcterms:created xsi:type="dcterms:W3CDTF">2006-08-16T00:00:00Z</dcterms:created>
  <dcterms:modified xsi:type="dcterms:W3CDTF">2024-09-03T17:56:03Z</dcterms:modified>
  <dc:identifier>DAGM4f6EHHs</dc:identifier>
</cp:coreProperties>
</file>