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1" r:id="rId5"/>
    <p:sldId id="262" r:id="rId6"/>
    <p:sldId id="267"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D9417-AA28-4A35-A25A-40D74ED741A9}" type="datetimeFigureOut">
              <a:rPr lang="en-IN" smtClean="0"/>
              <a:t>21-08-2023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ACC90-DF3D-4561-A465-FFF4F821608D}" type="slidenum">
              <a:rPr lang="en-IN" smtClean="0"/>
              <a:t>‹#›</a:t>
            </a:fld>
            <a:endParaRPr lang="en-IN"/>
          </a:p>
        </p:txBody>
      </p:sp>
    </p:spTree>
    <p:extLst>
      <p:ext uri="{BB962C8B-B14F-4D97-AF65-F5344CB8AC3E}">
        <p14:creationId xmlns:p14="http://schemas.microsoft.com/office/powerpoint/2010/main" val="67471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d66b632a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5d66b632ad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d66b632a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d66b632ad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A509-09CB-E8E7-5EB8-CBA891D310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1E76B6-847E-3884-64DD-3BFEA82C2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EFA49F-FE0C-6673-DDD4-C960E00540AA}"/>
              </a:ext>
            </a:extLst>
          </p:cNvPr>
          <p:cNvSpPr>
            <a:spLocks noGrp="1"/>
          </p:cNvSpPr>
          <p:nvPr>
            <p:ph type="dt" sz="half" idx="10"/>
          </p:nvPr>
        </p:nvSpPr>
        <p:spPr/>
        <p:txBody>
          <a:bodyPr/>
          <a:lstStyle/>
          <a:p>
            <a:fld id="{3CEDDB90-86C2-4AED-ACD0-8D4B6EB2E990}" type="datetimeFigureOut">
              <a:rPr lang="en-IN" smtClean="0"/>
              <a:t>21-08-2023</a:t>
            </a:fld>
            <a:endParaRPr lang="en-IN"/>
          </a:p>
        </p:txBody>
      </p:sp>
      <p:sp>
        <p:nvSpPr>
          <p:cNvPr id="5" name="Footer Placeholder 4">
            <a:extLst>
              <a:ext uri="{FF2B5EF4-FFF2-40B4-BE49-F238E27FC236}">
                <a16:creationId xmlns:a16="http://schemas.microsoft.com/office/drawing/2014/main" id="{C0129482-8451-813A-CF19-1E11B8129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7B2153-F5D7-2D1D-8F86-41FECA16DBA8}"/>
              </a:ext>
            </a:extLst>
          </p:cNvPr>
          <p:cNvSpPr>
            <a:spLocks noGrp="1"/>
          </p:cNvSpPr>
          <p:nvPr>
            <p:ph type="sldNum" sz="quarter" idx="12"/>
          </p:nvPr>
        </p:nvSpPr>
        <p:spPr/>
        <p:txBody>
          <a:bodyPr/>
          <a:lstStyle/>
          <a:p>
            <a:fld id="{00D818B7-C5CD-40BB-B64F-11BE34B1B0A2}" type="slidenum">
              <a:rPr lang="en-IN" smtClean="0"/>
              <a:t>‹#›</a:t>
            </a:fld>
            <a:endParaRPr lang="en-IN"/>
          </a:p>
        </p:txBody>
      </p:sp>
    </p:spTree>
    <p:extLst>
      <p:ext uri="{BB962C8B-B14F-4D97-AF65-F5344CB8AC3E}">
        <p14:creationId xmlns:p14="http://schemas.microsoft.com/office/powerpoint/2010/main" val="3299693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9089-F776-26F5-1FDD-7C6543AD94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103494-FA72-21C4-70AD-E7277B87D6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F4A5A-6581-4039-C73D-CAB35BB688C6}"/>
              </a:ext>
            </a:extLst>
          </p:cNvPr>
          <p:cNvSpPr>
            <a:spLocks noGrp="1"/>
          </p:cNvSpPr>
          <p:nvPr>
            <p:ph type="dt" sz="half" idx="10"/>
          </p:nvPr>
        </p:nvSpPr>
        <p:spPr/>
        <p:txBody>
          <a:bodyPr/>
          <a:lstStyle/>
          <a:p>
            <a:fld id="{3CEDDB90-86C2-4AED-ACD0-8D4B6EB2E990}" type="datetimeFigureOut">
              <a:rPr lang="en-IN" smtClean="0"/>
              <a:t>21-08-2023</a:t>
            </a:fld>
            <a:endParaRPr lang="en-IN"/>
          </a:p>
        </p:txBody>
      </p:sp>
      <p:sp>
        <p:nvSpPr>
          <p:cNvPr id="5" name="Footer Placeholder 4">
            <a:extLst>
              <a:ext uri="{FF2B5EF4-FFF2-40B4-BE49-F238E27FC236}">
                <a16:creationId xmlns:a16="http://schemas.microsoft.com/office/drawing/2014/main" id="{1C4865D7-4828-B8F6-C75F-B7A486F50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DA418-0A76-18F8-5382-92E586963185}"/>
              </a:ext>
            </a:extLst>
          </p:cNvPr>
          <p:cNvSpPr>
            <a:spLocks noGrp="1"/>
          </p:cNvSpPr>
          <p:nvPr>
            <p:ph type="sldNum" sz="quarter" idx="12"/>
          </p:nvPr>
        </p:nvSpPr>
        <p:spPr/>
        <p:txBody>
          <a:bodyPr/>
          <a:lstStyle/>
          <a:p>
            <a:fld id="{00D818B7-C5CD-40BB-B64F-11BE34B1B0A2}" type="slidenum">
              <a:rPr lang="en-IN" smtClean="0"/>
              <a:t>‹#›</a:t>
            </a:fld>
            <a:endParaRPr lang="en-IN"/>
          </a:p>
        </p:txBody>
      </p:sp>
    </p:spTree>
    <p:extLst>
      <p:ext uri="{BB962C8B-B14F-4D97-AF65-F5344CB8AC3E}">
        <p14:creationId xmlns:p14="http://schemas.microsoft.com/office/powerpoint/2010/main" val="362913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53725-6724-0CD0-7DD0-705F76B8A0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FDFF47-956C-8888-555F-7363C4B21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084E24-1CD8-4A9A-644D-D462A92A21CA}"/>
              </a:ext>
            </a:extLst>
          </p:cNvPr>
          <p:cNvSpPr>
            <a:spLocks noGrp="1"/>
          </p:cNvSpPr>
          <p:nvPr>
            <p:ph type="dt" sz="half" idx="10"/>
          </p:nvPr>
        </p:nvSpPr>
        <p:spPr/>
        <p:txBody>
          <a:bodyPr/>
          <a:lstStyle/>
          <a:p>
            <a:fld id="{3CEDDB90-86C2-4AED-ACD0-8D4B6EB2E990}" type="datetimeFigureOut">
              <a:rPr lang="en-IN" smtClean="0"/>
              <a:t>21-08-2023</a:t>
            </a:fld>
            <a:endParaRPr lang="en-IN"/>
          </a:p>
        </p:txBody>
      </p:sp>
      <p:sp>
        <p:nvSpPr>
          <p:cNvPr id="5" name="Footer Placeholder 4">
            <a:extLst>
              <a:ext uri="{FF2B5EF4-FFF2-40B4-BE49-F238E27FC236}">
                <a16:creationId xmlns:a16="http://schemas.microsoft.com/office/drawing/2014/main" id="{43390FF8-1C4F-0C4C-D806-3F0F06126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BC064E-EB18-97F1-BDB4-256E1CB00A76}"/>
              </a:ext>
            </a:extLst>
          </p:cNvPr>
          <p:cNvSpPr>
            <a:spLocks noGrp="1"/>
          </p:cNvSpPr>
          <p:nvPr>
            <p:ph type="sldNum" sz="quarter" idx="12"/>
          </p:nvPr>
        </p:nvSpPr>
        <p:spPr/>
        <p:txBody>
          <a:bodyPr/>
          <a:lstStyle/>
          <a:p>
            <a:fld id="{00D818B7-C5CD-40BB-B64F-11BE34B1B0A2}" type="slidenum">
              <a:rPr lang="en-IN" smtClean="0"/>
              <a:t>‹#›</a:t>
            </a:fld>
            <a:endParaRPr lang="en-IN"/>
          </a:p>
        </p:txBody>
      </p:sp>
    </p:spTree>
    <p:extLst>
      <p:ext uri="{BB962C8B-B14F-4D97-AF65-F5344CB8AC3E}">
        <p14:creationId xmlns:p14="http://schemas.microsoft.com/office/powerpoint/2010/main" val="2401902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 header 1 1 1 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1"/>
            <a:ext cx="12192024" cy="6858001"/>
          </a:xfrm>
          <a:prstGeom prst="rect">
            <a:avLst/>
          </a:prstGeom>
          <a:noFill/>
          <a:ln>
            <a:noFill/>
          </a:ln>
        </p:spPr>
      </p:pic>
    </p:spTree>
    <p:extLst>
      <p:ext uri="{BB962C8B-B14F-4D97-AF65-F5344CB8AC3E}">
        <p14:creationId xmlns:p14="http://schemas.microsoft.com/office/powerpoint/2010/main" val="226249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5238-A98F-793E-C426-64BA2538EC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60B71D-BDFE-3056-4757-338C4F5D99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0959B-DD09-E7F3-F96A-9FC6B195BCBE}"/>
              </a:ext>
            </a:extLst>
          </p:cNvPr>
          <p:cNvSpPr>
            <a:spLocks noGrp="1"/>
          </p:cNvSpPr>
          <p:nvPr>
            <p:ph type="dt" sz="half" idx="10"/>
          </p:nvPr>
        </p:nvSpPr>
        <p:spPr/>
        <p:txBody>
          <a:bodyPr/>
          <a:lstStyle/>
          <a:p>
            <a:fld id="{3CEDDB90-86C2-4AED-ACD0-8D4B6EB2E990}" type="datetimeFigureOut">
              <a:rPr lang="en-IN" smtClean="0"/>
              <a:t>21-08-2023</a:t>
            </a:fld>
            <a:endParaRPr lang="en-IN"/>
          </a:p>
        </p:txBody>
      </p:sp>
      <p:sp>
        <p:nvSpPr>
          <p:cNvPr id="5" name="Footer Placeholder 4">
            <a:extLst>
              <a:ext uri="{FF2B5EF4-FFF2-40B4-BE49-F238E27FC236}">
                <a16:creationId xmlns:a16="http://schemas.microsoft.com/office/drawing/2014/main" id="{3FE0858D-762B-EB2C-7D76-6A2C10526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E7251-C4E0-3E83-3DEA-3142AFE60832}"/>
              </a:ext>
            </a:extLst>
          </p:cNvPr>
          <p:cNvSpPr>
            <a:spLocks noGrp="1"/>
          </p:cNvSpPr>
          <p:nvPr>
            <p:ph type="sldNum" sz="quarter" idx="12"/>
          </p:nvPr>
        </p:nvSpPr>
        <p:spPr/>
        <p:txBody>
          <a:bodyPr/>
          <a:lstStyle/>
          <a:p>
            <a:fld id="{00D818B7-C5CD-40BB-B64F-11BE34B1B0A2}" type="slidenum">
              <a:rPr lang="en-IN" smtClean="0"/>
              <a:t>‹#›</a:t>
            </a:fld>
            <a:endParaRPr lang="en-IN"/>
          </a:p>
        </p:txBody>
      </p:sp>
    </p:spTree>
    <p:extLst>
      <p:ext uri="{BB962C8B-B14F-4D97-AF65-F5344CB8AC3E}">
        <p14:creationId xmlns:p14="http://schemas.microsoft.com/office/powerpoint/2010/main" val="246936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BAD7-256C-F986-7596-6B7A654EFC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5ABFCB-B941-D986-6E94-88563C211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4AB44F-69EA-8ED9-3932-991942B8079A}"/>
              </a:ext>
            </a:extLst>
          </p:cNvPr>
          <p:cNvSpPr>
            <a:spLocks noGrp="1"/>
          </p:cNvSpPr>
          <p:nvPr>
            <p:ph type="dt" sz="half" idx="10"/>
          </p:nvPr>
        </p:nvSpPr>
        <p:spPr/>
        <p:txBody>
          <a:bodyPr/>
          <a:lstStyle/>
          <a:p>
            <a:fld id="{3CEDDB90-86C2-4AED-ACD0-8D4B6EB2E990}" type="datetimeFigureOut">
              <a:rPr lang="en-IN" smtClean="0"/>
              <a:t>21-08-2023</a:t>
            </a:fld>
            <a:endParaRPr lang="en-IN"/>
          </a:p>
        </p:txBody>
      </p:sp>
      <p:sp>
        <p:nvSpPr>
          <p:cNvPr id="5" name="Footer Placeholder 4">
            <a:extLst>
              <a:ext uri="{FF2B5EF4-FFF2-40B4-BE49-F238E27FC236}">
                <a16:creationId xmlns:a16="http://schemas.microsoft.com/office/drawing/2014/main" id="{5905426A-F67C-B29A-9461-6EBD000A6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6ACFB-238B-7D32-AF11-70369BB7EBE4}"/>
              </a:ext>
            </a:extLst>
          </p:cNvPr>
          <p:cNvSpPr>
            <a:spLocks noGrp="1"/>
          </p:cNvSpPr>
          <p:nvPr>
            <p:ph type="sldNum" sz="quarter" idx="12"/>
          </p:nvPr>
        </p:nvSpPr>
        <p:spPr/>
        <p:txBody>
          <a:bodyPr/>
          <a:lstStyle/>
          <a:p>
            <a:fld id="{00D818B7-C5CD-40BB-B64F-11BE34B1B0A2}" type="slidenum">
              <a:rPr lang="en-IN" smtClean="0"/>
              <a:t>‹#›</a:t>
            </a:fld>
            <a:endParaRPr lang="en-IN"/>
          </a:p>
        </p:txBody>
      </p:sp>
    </p:spTree>
    <p:extLst>
      <p:ext uri="{BB962C8B-B14F-4D97-AF65-F5344CB8AC3E}">
        <p14:creationId xmlns:p14="http://schemas.microsoft.com/office/powerpoint/2010/main" val="224245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68AF-65EA-5294-5917-4C0E81520B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40DEF3-193B-A40A-868A-34D22E06E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560B45-4CEF-CAF4-7A13-4419B8196B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FB1DBD-761A-C6D2-DB8D-2257E70C2BE1}"/>
              </a:ext>
            </a:extLst>
          </p:cNvPr>
          <p:cNvSpPr>
            <a:spLocks noGrp="1"/>
          </p:cNvSpPr>
          <p:nvPr>
            <p:ph type="dt" sz="half" idx="10"/>
          </p:nvPr>
        </p:nvSpPr>
        <p:spPr/>
        <p:txBody>
          <a:bodyPr/>
          <a:lstStyle/>
          <a:p>
            <a:fld id="{3CEDDB90-86C2-4AED-ACD0-8D4B6EB2E990}" type="datetimeFigureOut">
              <a:rPr lang="en-IN" smtClean="0"/>
              <a:t>21-08-2023</a:t>
            </a:fld>
            <a:endParaRPr lang="en-IN"/>
          </a:p>
        </p:txBody>
      </p:sp>
      <p:sp>
        <p:nvSpPr>
          <p:cNvPr id="6" name="Footer Placeholder 5">
            <a:extLst>
              <a:ext uri="{FF2B5EF4-FFF2-40B4-BE49-F238E27FC236}">
                <a16:creationId xmlns:a16="http://schemas.microsoft.com/office/drawing/2014/main" id="{03C71B14-3D56-CA68-6711-32236CE2FB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594534-52BF-C1B7-86EA-D100363FF8B3}"/>
              </a:ext>
            </a:extLst>
          </p:cNvPr>
          <p:cNvSpPr>
            <a:spLocks noGrp="1"/>
          </p:cNvSpPr>
          <p:nvPr>
            <p:ph type="sldNum" sz="quarter" idx="12"/>
          </p:nvPr>
        </p:nvSpPr>
        <p:spPr/>
        <p:txBody>
          <a:bodyPr/>
          <a:lstStyle/>
          <a:p>
            <a:fld id="{00D818B7-C5CD-40BB-B64F-11BE34B1B0A2}" type="slidenum">
              <a:rPr lang="en-IN" smtClean="0"/>
              <a:t>‹#›</a:t>
            </a:fld>
            <a:endParaRPr lang="en-IN"/>
          </a:p>
        </p:txBody>
      </p:sp>
    </p:spTree>
    <p:extLst>
      <p:ext uri="{BB962C8B-B14F-4D97-AF65-F5344CB8AC3E}">
        <p14:creationId xmlns:p14="http://schemas.microsoft.com/office/powerpoint/2010/main" val="178790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6AF6-FFB8-6854-2A00-1E15C4002E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12F6C1-BAA6-D6E9-65C4-DBC9CECA6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E3FDAE-2CA2-783D-7E6F-F26BA3D3C0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A6CAFC-79B1-5D7A-494C-35932A74F0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02A4C-4047-DE7C-1603-FDDF6D085A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913CC3-3AE0-6E7E-A07C-450E80AF6703}"/>
              </a:ext>
            </a:extLst>
          </p:cNvPr>
          <p:cNvSpPr>
            <a:spLocks noGrp="1"/>
          </p:cNvSpPr>
          <p:nvPr>
            <p:ph type="dt" sz="half" idx="10"/>
          </p:nvPr>
        </p:nvSpPr>
        <p:spPr/>
        <p:txBody>
          <a:bodyPr/>
          <a:lstStyle/>
          <a:p>
            <a:fld id="{3CEDDB90-86C2-4AED-ACD0-8D4B6EB2E990}" type="datetimeFigureOut">
              <a:rPr lang="en-IN" smtClean="0"/>
              <a:t>21-08-2023</a:t>
            </a:fld>
            <a:endParaRPr lang="en-IN"/>
          </a:p>
        </p:txBody>
      </p:sp>
      <p:sp>
        <p:nvSpPr>
          <p:cNvPr id="8" name="Footer Placeholder 7">
            <a:extLst>
              <a:ext uri="{FF2B5EF4-FFF2-40B4-BE49-F238E27FC236}">
                <a16:creationId xmlns:a16="http://schemas.microsoft.com/office/drawing/2014/main" id="{6F81A263-FE38-48E8-FA48-63ED5EACA2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06FFFA-A5FF-F923-B401-578B8B308874}"/>
              </a:ext>
            </a:extLst>
          </p:cNvPr>
          <p:cNvSpPr>
            <a:spLocks noGrp="1"/>
          </p:cNvSpPr>
          <p:nvPr>
            <p:ph type="sldNum" sz="quarter" idx="12"/>
          </p:nvPr>
        </p:nvSpPr>
        <p:spPr/>
        <p:txBody>
          <a:bodyPr/>
          <a:lstStyle/>
          <a:p>
            <a:fld id="{00D818B7-C5CD-40BB-B64F-11BE34B1B0A2}" type="slidenum">
              <a:rPr lang="en-IN" smtClean="0"/>
              <a:t>‹#›</a:t>
            </a:fld>
            <a:endParaRPr lang="en-IN"/>
          </a:p>
        </p:txBody>
      </p:sp>
    </p:spTree>
    <p:extLst>
      <p:ext uri="{BB962C8B-B14F-4D97-AF65-F5344CB8AC3E}">
        <p14:creationId xmlns:p14="http://schemas.microsoft.com/office/powerpoint/2010/main" val="11775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F636-D4FB-5EA3-6437-52CA0B6497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86853-E621-594A-9EDC-1349CB4EA08A}"/>
              </a:ext>
            </a:extLst>
          </p:cNvPr>
          <p:cNvSpPr>
            <a:spLocks noGrp="1"/>
          </p:cNvSpPr>
          <p:nvPr>
            <p:ph type="dt" sz="half" idx="10"/>
          </p:nvPr>
        </p:nvSpPr>
        <p:spPr/>
        <p:txBody>
          <a:bodyPr/>
          <a:lstStyle/>
          <a:p>
            <a:fld id="{3CEDDB90-86C2-4AED-ACD0-8D4B6EB2E990}" type="datetimeFigureOut">
              <a:rPr lang="en-IN" smtClean="0"/>
              <a:t>21-08-2023</a:t>
            </a:fld>
            <a:endParaRPr lang="en-IN"/>
          </a:p>
        </p:txBody>
      </p:sp>
      <p:sp>
        <p:nvSpPr>
          <p:cNvPr id="4" name="Footer Placeholder 3">
            <a:extLst>
              <a:ext uri="{FF2B5EF4-FFF2-40B4-BE49-F238E27FC236}">
                <a16:creationId xmlns:a16="http://schemas.microsoft.com/office/drawing/2014/main" id="{90B7F198-0B00-AE41-BE79-203A839D7E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E48D8C-B3F1-50D9-6F78-E37541A4BFD9}"/>
              </a:ext>
            </a:extLst>
          </p:cNvPr>
          <p:cNvSpPr>
            <a:spLocks noGrp="1"/>
          </p:cNvSpPr>
          <p:nvPr>
            <p:ph type="sldNum" sz="quarter" idx="12"/>
          </p:nvPr>
        </p:nvSpPr>
        <p:spPr/>
        <p:txBody>
          <a:bodyPr/>
          <a:lstStyle/>
          <a:p>
            <a:fld id="{00D818B7-C5CD-40BB-B64F-11BE34B1B0A2}" type="slidenum">
              <a:rPr lang="en-IN" smtClean="0"/>
              <a:t>‹#›</a:t>
            </a:fld>
            <a:endParaRPr lang="en-IN"/>
          </a:p>
        </p:txBody>
      </p:sp>
    </p:spTree>
    <p:extLst>
      <p:ext uri="{BB962C8B-B14F-4D97-AF65-F5344CB8AC3E}">
        <p14:creationId xmlns:p14="http://schemas.microsoft.com/office/powerpoint/2010/main" val="81418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EB9FD-6D26-5233-DD58-8213478DA310}"/>
              </a:ext>
            </a:extLst>
          </p:cNvPr>
          <p:cNvSpPr>
            <a:spLocks noGrp="1"/>
          </p:cNvSpPr>
          <p:nvPr>
            <p:ph type="dt" sz="half" idx="10"/>
          </p:nvPr>
        </p:nvSpPr>
        <p:spPr/>
        <p:txBody>
          <a:bodyPr/>
          <a:lstStyle/>
          <a:p>
            <a:fld id="{3CEDDB90-86C2-4AED-ACD0-8D4B6EB2E990}" type="datetimeFigureOut">
              <a:rPr lang="en-IN" smtClean="0"/>
              <a:t>21-08-2023</a:t>
            </a:fld>
            <a:endParaRPr lang="en-IN"/>
          </a:p>
        </p:txBody>
      </p:sp>
      <p:sp>
        <p:nvSpPr>
          <p:cNvPr id="3" name="Footer Placeholder 2">
            <a:extLst>
              <a:ext uri="{FF2B5EF4-FFF2-40B4-BE49-F238E27FC236}">
                <a16:creationId xmlns:a16="http://schemas.microsoft.com/office/drawing/2014/main" id="{918F2E9B-E483-337D-291E-6706D1DD5E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765FD3-6F43-5CDD-12D3-1B5A1BEFB036}"/>
              </a:ext>
            </a:extLst>
          </p:cNvPr>
          <p:cNvSpPr>
            <a:spLocks noGrp="1"/>
          </p:cNvSpPr>
          <p:nvPr>
            <p:ph type="sldNum" sz="quarter" idx="12"/>
          </p:nvPr>
        </p:nvSpPr>
        <p:spPr/>
        <p:txBody>
          <a:bodyPr/>
          <a:lstStyle/>
          <a:p>
            <a:fld id="{00D818B7-C5CD-40BB-B64F-11BE34B1B0A2}" type="slidenum">
              <a:rPr lang="en-IN" smtClean="0"/>
              <a:t>‹#›</a:t>
            </a:fld>
            <a:endParaRPr lang="en-IN"/>
          </a:p>
        </p:txBody>
      </p:sp>
    </p:spTree>
    <p:extLst>
      <p:ext uri="{BB962C8B-B14F-4D97-AF65-F5344CB8AC3E}">
        <p14:creationId xmlns:p14="http://schemas.microsoft.com/office/powerpoint/2010/main" val="428070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27D4-16E3-AC14-7BDF-4BD89A4C9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667329-1187-766D-EEDC-662C0C71BB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794790-7C2B-7649-4ACD-D0599BC2D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5BEA5-80A4-6F39-9CDC-D7DDAC64B95A}"/>
              </a:ext>
            </a:extLst>
          </p:cNvPr>
          <p:cNvSpPr>
            <a:spLocks noGrp="1"/>
          </p:cNvSpPr>
          <p:nvPr>
            <p:ph type="dt" sz="half" idx="10"/>
          </p:nvPr>
        </p:nvSpPr>
        <p:spPr/>
        <p:txBody>
          <a:bodyPr/>
          <a:lstStyle/>
          <a:p>
            <a:fld id="{3CEDDB90-86C2-4AED-ACD0-8D4B6EB2E990}" type="datetimeFigureOut">
              <a:rPr lang="en-IN" smtClean="0"/>
              <a:t>21-08-2023</a:t>
            </a:fld>
            <a:endParaRPr lang="en-IN"/>
          </a:p>
        </p:txBody>
      </p:sp>
      <p:sp>
        <p:nvSpPr>
          <p:cNvPr id="6" name="Footer Placeholder 5">
            <a:extLst>
              <a:ext uri="{FF2B5EF4-FFF2-40B4-BE49-F238E27FC236}">
                <a16:creationId xmlns:a16="http://schemas.microsoft.com/office/drawing/2014/main" id="{9614E9BC-48CA-6A78-A631-28FC255D5B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A39BE8-A4D4-7665-3244-9EED49DF8091}"/>
              </a:ext>
            </a:extLst>
          </p:cNvPr>
          <p:cNvSpPr>
            <a:spLocks noGrp="1"/>
          </p:cNvSpPr>
          <p:nvPr>
            <p:ph type="sldNum" sz="quarter" idx="12"/>
          </p:nvPr>
        </p:nvSpPr>
        <p:spPr/>
        <p:txBody>
          <a:bodyPr/>
          <a:lstStyle/>
          <a:p>
            <a:fld id="{00D818B7-C5CD-40BB-B64F-11BE34B1B0A2}" type="slidenum">
              <a:rPr lang="en-IN" smtClean="0"/>
              <a:t>‹#›</a:t>
            </a:fld>
            <a:endParaRPr lang="en-IN"/>
          </a:p>
        </p:txBody>
      </p:sp>
    </p:spTree>
    <p:extLst>
      <p:ext uri="{BB962C8B-B14F-4D97-AF65-F5344CB8AC3E}">
        <p14:creationId xmlns:p14="http://schemas.microsoft.com/office/powerpoint/2010/main" val="248923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E7DD-4B14-CC91-8CD9-CB55A3438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1F03CD-919A-B3CE-3771-99E36BC2F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37890B-CB40-36E2-0B80-D2CBA34BF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1B806-13DD-941A-B983-A0DF2E777454}"/>
              </a:ext>
            </a:extLst>
          </p:cNvPr>
          <p:cNvSpPr>
            <a:spLocks noGrp="1"/>
          </p:cNvSpPr>
          <p:nvPr>
            <p:ph type="dt" sz="half" idx="10"/>
          </p:nvPr>
        </p:nvSpPr>
        <p:spPr/>
        <p:txBody>
          <a:bodyPr/>
          <a:lstStyle/>
          <a:p>
            <a:fld id="{3CEDDB90-86C2-4AED-ACD0-8D4B6EB2E990}" type="datetimeFigureOut">
              <a:rPr lang="en-IN" smtClean="0"/>
              <a:t>21-08-2023</a:t>
            </a:fld>
            <a:endParaRPr lang="en-IN"/>
          </a:p>
        </p:txBody>
      </p:sp>
      <p:sp>
        <p:nvSpPr>
          <p:cNvPr id="6" name="Footer Placeholder 5">
            <a:extLst>
              <a:ext uri="{FF2B5EF4-FFF2-40B4-BE49-F238E27FC236}">
                <a16:creationId xmlns:a16="http://schemas.microsoft.com/office/drawing/2014/main" id="{3C3D4910-BC90-8FFB-3752-1E96594FA2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385696-4906-8A4F-0395-78DED706F0B4}"/>
              </a:ext>
            </a:extLst>
          </p:cNvPr>
          <p:cNvSpPr>
            <a:spLocks noGrp="1"/>
          </p:cNvSpPr>
          <p:nvPr>
            <p:ph type="sldNum" sz="quarter" idx="12"/>
          </p:nvPr>
        </p:nvSpPr>
        <p:spPr/>
        <p:txBody>
          <a:bodyPr/>
          <a:lstStyle/>
          <a:p>
            <a:fld id="{00D818B7-C5CD-40BB-B64F-11BE34B1B0A2}" type="slidenum">
              <a:rPr lang="en-IN" smtClean="0"/>
              <a:t>‹#›</a:t>
            </a:fld>
            <a:endParaRPr lang="en-IN"/>
          </a:p>
        </p:txBody>
      </p:sp>
    </p:spTree>
    <p:extLst>
      <p:ext uri="{BB962C8B-B14F-4D97-AF65-F5344CB8AC3E}">
        <p14:creationId xmlns:p14="http://schemas.microsoft.com/office/powerpoint/2010/main" val="71593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8E23F-F825-7BFD-7743-861D6D579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7F0F49-00D6-7558-263E-4B8C6989D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F0E2B2-CCE0-EDAE-2998-BC9B7F34F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DDB90-86C2-4AED-ACD0-8D4B6EB2E990}" type="datetimeFigureOut">
              <a:rPr lang="en-IN" smtClean="0"/>
              <a:t>21-08-2023</a:t>
            </a:fld>
            <a:endParaRPr lang="en-IN"/>
          </a:p>
        </p:txBody>
      </p:sp>
      <p:sp>
        <p:nvSpPr>
          <p:cNvPr id="5" name="Footer Placeholder 4">
            <a:extLst>
              <a:ext uri="{FF2B5EF4-FFF2-40B4-BE49-F238E27FC236}">
                <a16:creationId xmlns:a16="http://schemas.microsoft.com/office/drawing/2014/main" id="{7704D8D5-1D6D-4AEC-E68B-06668870D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1E8E93-D1BA-4843-CD75-5A7C27498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818B7-C5CD-40BB-B64F-11BE34B1B0A2}" type="slidenum">
              <a:rPr lang="en-IN" smtClean="0"/>
              <a:t>‹#›</a:t>
            </a:fld>
            <a:endParaRPr lang="en-IN"/>
          </a:p>
        </p:txBody>
      </p:sp>
    </p:spTree>
    <p:extLst>
      <p:ext uri="{BB962C8B-B14F-4D97-AF65-F5344CB8AC3E}">
        <p14:creationId xmlns:p14="http://schemas.microsoft.com/office/powerpoint/2010/main" val="345961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1512358" y="3591197"/>
            <a:ext cx="10377801" cy="816400"/>
          </a:xfrm>
          <a:prstGeom prst="rect">
            <a:avLst/>
          </a:prstGeom>
        </p:spPr>
        <p:txBody>
          <a:bodyPr spcFirstLastPara="1" vert="horz" wrap="square" lIns="121900" tIns="121900" rIns="121900" bIns="121900" rtlCol="0" anchor="t" anchorCtr="0">
            <a:noAutofit/>
          </a:bodyPr>
          <a:lstStyle/>
          <a:p>
            <a:pPr>
              <a:spcBef>
                <a:spcPts val="0"/>
              </a:spcBef>
            </a:pPr>
            <a:r>
              <a:rPr lang="en" sz="3200" b="1" i="1" dirty="0">
                <a:solidFill>
                  <a:schemeClr val="lt1"/>
                </a:solidFill>
                <a:latin typeface="Roboto"/>
                <a:ea typeface="Roboto"/>
                <a:cs typeface="Roboto"/>
                <a:sym typeface="Roboto"/>
              </a:rPr>
              <a:t>Problem Statement Title: </a:t>
            </a:r>
            <a:r>
              <a:rPr lang="en" sz="2400" dirty="0">
                <a:solidFill>
                  <a:schemeClr val="lt1"/>
                </a:solidFill>
                <a:effectLst>
                  <a:outerShdw blurRad="38100" dist="38100" dir="2700000" algn="tl">
                    <a:srgbClr val="000000">
                      <a:alpha val="43137"/>
                    </a:srgbClr>
                  </a:outerShdw>
                </a:effectLst>
                <a:latin typeface="Roboto"/>
                <a:ea typeface="Roboto"/>
                <a:cs typeface="Roboto"/>
                <a:sym typeface="Roboto"/>
              </a:rPr>
              <a:t>Personalized Product Recommendation</a:t>
            </a:r>
            <a:endParaRPr sz="2400" dirty="0">
              <a:solidFill>
                <a:schemeClr val="lt1"/>
              </a:solidFill>
              <a:effectLst>
                <a:outerShdw blurRad="38100" dist="38100" dir="2700000" algn="tl">
                  <a:srgbClr val="000000">
                    <a:alpha val="43137"/>
                  </a:srgbClr>
                </a:outerShdw>
              </a:effectLst>
              <a:latin typeface="Roboto"/>
              <a:ea typeface="Roboto"/>
              <a:cs typeface="Roboto"/>
              <a:sym typeface="Roboto"/>
            </a:endParaRPr>
          </a:p>
          <a:p>
            <a:pPr>
              <a:spcBef>
                <a:spcPts val="0"/>
              </a:spcBef>
            </a:pPr>
            <a:r>
              <a:rPr lang="en" sz="3200" b="1" i="1" dirty="0">
                <a:solidFill>
                  <a:schemeClr val="lt1"/>
                </a:solidFill>
                <a:latin typeface="Roboto"/>
                <a:ea typeface="Roboto"/>
                <a:cs typeface="Roboto"/>
                <a:sym typeface="Roboto"/>
              </a:rPr>
              <a:t>Team Name: </a:t>
            </a:r>
            <a:r>
              <a:rPr lang="en-US" sz="2400" u="none" strike="noStrike" cap="none" dirty="0">
                <a:solidFill>
                  <a:schemeClr val="bg1"/>
                </a:solidFill>
                <a:effectLst>
                  <a:outerShdw blurRad="38100" dist="38100" dir="2700000" algn="tl">
                    <a:srgbClr val="000000">
                      <a:alpha val="43137"/>
                    </a:srgbClr>
                  </a:outerShdw>
                </a:effectLst>
                <a:latin typeface="Roboto Mono" panose="00000009000000000000" pitchFamily="49" charset="0"/>
                <a:ea typeface="Roboto Mono" panose="00000009000000000000" pitchFamily="49" charset="0"/>
              </a:rPr>
              <a:t>686157-U89GYS79</a:t>
            </a:r>
            <a:br>
              <a:rPr lang="en-US" sz="3200" u="none" strike="noStrike" cap="none" dirty="0">
                <a:latin typeface="Roboto Mono" panose="00000009000000000000" pitchFamily="49" charset="0"/>
                <a:ea typeface="Roboto Mono" panose="00000009000000000000" pitchFamily="49" charset="0"/>
              </a:rPr>
            </a:br>
            <a:endParaRPr sz="3200" b="1" i="1" dirty="0">
              <a:solidFill>
                <a:schemeClr val="lt1"/>
              </a:solidFill>
              <a:latin typeface="Roboto"/>
              <a:ea typeface="Roboto"/>
              <a:cs typeface="Roboto"/>
              <a:sym typeface="Roboto"/>
            </a:endParaRPr>
          </a:p>
          <a:p>
            <a:pPr algn="ctr">
              <a:spcBef>
                <a:spcPts val="0"/>
              </a:spcBef>
            </a:pPr>
            <a:endParaRPr sz="3200" b="1" i="1" dirty="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1" y="0"/>
            <a:ext cx="12196767" cy="6858000"/>
          </a:xfrm>
          <a:prstGeom prst="rect">
            <a:avLst/>
          </a:prstGeom>
          <a:noFill/>
          <a:ln>
            <a:noFill/>
          </a:ln>
        </p:spPr>
      </p:pic>
      <p:sp>
        <p:nvSpPr>
          <p:cNvPr id="62" name="Google Shape;62;p15"/>
          <p:cNvSpPr txBox="1"/>
          <p:nvPr/>
        </p:nvSpPr>
        <p:spPr>
          <a:xfrm>
            <a:off x="181167" y="193700"/>
            <a:ext cx="9722800" cy="960000"/>
          </a:xfrm>
          <a:prstGeom prst="rect">
            <a:avLst/>
          </a:prstGeom>
          <a:noFill/>
          <a:ln>
            <a:noFill/>
          </a:ln>
        </p:spPr>
        <p:txBody>
          <a:bodyPr spcFirstLastPara="1" wrap="square" lIns="121900" tIns="121900" rIns="121900" bIns="121900" anchor="t" anchorCtr="0">
            <a:noAutofit/>
          </a:bodyPr>
          <a:lstStyle/>
          <a:p>
            <a:pPr>
              <a:buClr>
                <a:srgbClr val="000000"/>
              </a:buClr>
              <a:buSzPts val="2400"/>
            </a:pPr>
            <a:r>
              <a:rPr lang="en" sz="3200" b="1">
                <a:solidFill>
                  <a:srgbClr val="000000"/>
                </a:solidFill>
                <a:latin typeface="Roboto Mono"/>
                <a:ea typeface="Roboto Mono"/>
                <a:cs typeface="Roboto Mono"/>
                <a:sym typeface="Roboto Mono"/>
              </a:rPr>
              <a:t>Team members details</a:t>
            </a:r>
            <a:endParaRPr sz="3200" b="1">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3180968671"/>
              </p:ext>
            </p:extLst>
          </p:nvPr>
        </p:nvGraphicFramePr>
        <p:xfrm>
          <a:off x="260918" y="1526000"/>
          <a:ext cx="11674934" cy="3950399"/>
        </p:xfrm>
        <a:graphic>
          <a:graphicData uri="http://schemas.openxmlformats.org/drawingml/2006/table">
            <a:tbl>
              <a:tblPr>
                <a:noFill/>
              </a:tblPr>
              <a:tblGrid>
                <a:gridCol w="3375233">
                  <a:extLst>
                    <a:ext uri="{9D8B030D-6E8A-4147-A177-3AD203B41FA5}">
                      <a16:colId xmlns:a16="http://schemas.microsoft.com/office/drawing/2014/main" val="20000"/>
                    </a:ext>
                  </a:extLst>
                </a:gridCol>
                <a:gridCol w="2766567">
                  <a:extLst>
                    <a:ext uri="{9D8B030D-6E8A-4147-A177-3AD203B41FA5}">
                      <a16:colId xmlns:a16="http://schemas.microsoft.com/office/drawing/2014/main" val="20001"/>
                    </a:ext>
                  </a:extLst>
                </a:gridCol>
                <a:gridCol w="2766567">
                  <a:extLst>
                    <a:ext uri="{9D8B030D-6E8A-4147-A177-3AD203B41FA5}">
                      <a16:colId xmlns:a16="http://schemas.microsoft.com/office/drawing/2014/main" val="20002"/>
                    </a:ext>
                  </a:extLst>
                </a:gridCol>
                <a:gridCol w="2766567">
                  <a:extLst>
                    <a:ext uri="{9D8B030D-6E8A-4147-A177-3AD203B41FA5}">
                      <a16:colId xmlns:a16="http://schemas.microsoft.com/office/drawing/2014/main" val="20003"/>
                    </a:ext>
                  </a:extLst>
                </a:gridCol>
              </a:tblGrid>
              <a:tr h="817333">
                <a:tc>
                  <a:txBody>
                    <a:bodyPr/>
                    <a:lstStyle/>
                    <a:p>
                      <a:pPr marL="0" marR="0" lvl="0" indent="0" algn="l" rtl="0">
                        <a:lnSpc>
                          <a:spcPct val="100000"/>
                        </a:lnSpc>
                        <a:spcBef>
                          <a:spcPts val="0"/>
                        </a:spcBef>
                        <a:spcAft>
                          <a:spcPts val="0"/>
                        </a:spcAft>
                        <a:buClr>
                          <a:srgbClr val="000000"/>
                        </a:buClr>
                        <a:buSzPts val="1000"/>
                        <a:buFont typeface="Arial"/>
                        <a:buNone/>
                      </a:pPr>
                      <a:r>
                        <a:rPr lang="en" sz="1300" b="1" u="none" strike="noStrike" cap="none">
                          <a:latin typeface="Roboto Mono"/>
                          <a:ea typeface="Roboto Mono"/>
                          <a:cs typeface="Roboto Mono"/>
                          <a:sym typeface="Roboto Mono"/>
                        </a:rPr>
                        <a:t>Team Name</a:t>
                      </a:r>
                      <a:endParaRPr sz="1300" b="1" u="none" strike="noStrike" cap="none">
                        <a:latin typeface="Roboto Mono"/>
                        <a:ea typeface="Roboto Mono"/>
                        <a:cs typeface="Roboto Mono"/>
                        <a:sym typeface="Roboto Mono"/>
                      </a:endParaRPr>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latin typeface="Roboto Mono" panose="00000009000000000000" pitchFamily="49" charset="0"/>
                          <a:ea typeface="Roboto Mono" panose="00000009000000000000" pitchFamily="49" charset="0"/>
                        </a:rPr>
                        <a:t>686157-U89GYS79</a:t>
                      </a:r>
                      <a:endParaRPr sz="1600" u="none" strike="noStrike" cap="none" dirty="0">
                        <a:latin typeface="Roboto Mono" panose="00000009000000000000" pitchFamily="49" charset="0"/>
                        <a:ea typeface="Roboto Mono" panose="00000009000000000000" pitchFamily="49" charset="0"/>
                      </a:endParaRPr>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17333">
                <a:tc>
                  <a:txBody>
                    <a:bodyPr/>
                    <a:lstStyle/>
                    <a:p>
                      <a:pPr marL="0" marR="0" lvl="0" indent="0" algn="l" rtl="0">
                        <a:lnSpc>
                          <a:spcPct val="100000"/>
                        </a:lnSpc>
                        <a:spcBef>
                          <a:spcPts val="0"/>
                        </a:spcBef>
                        <a:spcAft>
                          <a:spcPts val="0"/>
                        </a:spcAft>
                        <a:buClr>
                          <a:srgbClr val="000000"/>
                        </a:buClr>
                        <a:buSzPts val="1000"/>
                        <a:buFont typeface="Arial"/>
                        <a:buNone/>
                      </a:pPr>
                      <a:r>
                        <a:rPr lang="en" sz="1300" b="1" u="none" strike="noStrike" cap="none">
                          <a:latin typeface="Roboto Mono"/>
                          <a:ea typeface="Roboto Mono"/>
                          <a:cs typeface="Roboto Mono"/>
                          <a:sym typeface="Roboto Mono"/>
                        </a:rPr>
                        <a:t>Institute Name/Names</a:t>
                      </a:r>
                      <a:endParaRPr sz="1300" b="1" u="none" strike="noStrike" cap="none">
                        <a:latin typeface="Roboto Mono"/>
                        <a:ea typeface="Roboto Mono"/>
                        <a:cs typeface="Roboto Mono"/>
                        <a:sym typeface="Roboto Mono"/>
                      </a:endParaRPr>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latin typeface="Roboto Mono" panose="00000009000000000000" pitchFamily="49" charset="0"/>
                          <a:ea typeface="Roboto Mono" panose="00000009000000000000" pitchFamily="49" charset="0"/>
                        </a:rPr>
                        <a:t>National Institute of Technology, Agartala</a:t>
                      </a:r>
                      <a:endParaRPr sz="1600" u="none" strike="noStrike" cap="none" dirty="0">
                        <a:latin typeface="Roboto Mono" panose="00000009000000000000" pitchFamily="49" charset="0"/>
                        <a:ea typeface="Roboto Mono" panose="00000009000000000000" pitchFamily="49" charset="0"/>
                      </a:endParaRPr>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1067">
                <a:tc>
                  <a:txBody>
                    <a:bodyPr/>
                    <a:lstStyle/>
                    <a:p>
                      <a:pPr marL="0" marR="0" lvl="0" indent="0" algn="l" rtl="0">
                        <a:lnSpc>
                          <a:spcPct val="100000"/>
                        </a:lnSpc>
                        <a:spcBef>
                          <a:spcPts val="0"/>
                        </a:spcBef>
                        <a:spcAft>
                          <a:spcPts val="0"/>
                        </a:spcAft>
                        <a:buClr>
                          <a:srgbClr val="000000"/>
                        </a:buClr>
                        <a:buSzPts val="1000"/>
                        <a:buFont typeface="Arial"/>
                        <a:buNone/>
                      </a:pPr>
                      <a:r>
                        <a:rPr lang="en" sz="1300" b="1" u="none" strike="noStrike" cap="none">
                          <a:latin typeface="Roboto Mono"/>
                          <a:ea typeface="Roboto Mono"/>
                          <a:cs typeface="Roboto Mono"/>
                          <a:sym typeface="Roboto Mono"/>
                        </a:rPr>
                        <a:t>Team Members &gt;</a:t>
                      </a:r>
                      <a:endParaRPr sz="1300" b="1" u="none" strike="noStrike" cap="none">
                        <a:latin typeface="Roboto Mono"/>
                        <a:ea typeface="Roboto Mono"/>
                        <a:cs typeface="Roboto Mono"/>
                        <a:sym typeface="Roboto Mono"/>
                      </a:endParaRPr>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300" b="1" u="none" strike="noStrike" cap="none">
                          <a:latin typeface="Roboto Mono"/>
                          <a:ea typeface="Roboto Mono"/>
                          <a:cs typeface="Roboto Mono"/>
                          <a:sym typeface="Roboto Mono"/>
                        </a:rPr>
                        <a:t>1 (Leader)</a:t>
                      </a:r>
                      <a:endParaRPr sz="1300" b="1" u="none" strike="noStrike" cap="none">
                        <a:latin typeface="Roboto Mono"/>
                        <a:ea typeface="Roboto Mono"/>
                        <a:cs typeface="Roboto Mono"/>
                        <a:sym typeface="Roboto Mono"/>
                      </a:endParaRPr>
                    </a:p>
                  </a:txBody>
                  <a:tcPr marL="38100" marR="38100" marT="25400" marB="2540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300" b="1" u="none" strike="noStrike" cap="none">
                          <a:latin typeface="Roboto Mono"/>
                          <a:ea typeface="Roboto Mono"/>
                          <a:cs typeface="Roboto Mono"/>
                          <a:sym typeface="Roboto Mono"/>
                        </a:rPr>
                        <a:t>2</a:t>
                      </a:r>
                      <a:endParaRPr sz="1300" b="1" u="none" strike="noStrike" cap="none">
                        <a:latin typeface="Roboto Mono"/>
                        <a:ea typeface="Roboto Mono"/>
                        <a:cs typeface="Roboto Mono"/>
                        <a:sym typeface="Roboto Mono"/>
                      </a:endParaRPr>
                    </a:p>
                  </a:txBody>
                  <a:tcPr marL="38100" marR="38100" marT="25400" marB="2540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300" b="1" u="none" strike="noStrike" cap="none">
                          <a:latin typeface="Roboto Mono"/>
                          <a:ea typeface="Roboto Mono"/>
                          <a:cs typeface="Roboto Mono"/>
                          <a:sym typeface="Roboto Mono"/>
                        </a:rPr>
                        <a:t>3</a:t>
                      </a:r>
                      <a:endParaRPr sz="1300" b="1" u="none" strike="noStrike" cap="none">
                        <a:latin typeface="Roboto Mono"/>
                        <a:ea typeface="Roboto Mono"/>
                        <a:cs typeface="Roboto Mono"/>
                        <a:sym typeface="Roboto Mono"/>
                      </a:endParaRPr>
                    </a:p>
                  </a:txBody>
                  <a:tcPr marL="38100" marR="38100" marT="25400" marB="2540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17333">
                <a:tc>
                  <a:txBody>
                    <a:bodyPr/>
                    <a:lstStyle/>
                    <a:p>
                      <a:pPr marL="0" marR="0" lvl="0" indent="0" algn="l" rtl="0">
                        <a:lnSpc>
                          <a:spcPct val="100000"/>
                        </a:lnSpc>
                        <a:spcBef>
                          <a:spcPts val="0"/>
                        </a:spcBef>
                        <a:spcAft>
                          <a:spcPts val="0"/>
                        </a:spcAft>
                        <a:buClr>
                          <a:srgbClr val="000000"/>
                        </a:buClr>
                        <a:buSzPts val="1000"/>
                        <a:buFont typeface="Arial"/>
                        <a:buNone/>
                      </a:pPr>
                      <a:r>
                        <a:rPr lang="en" sz="1300" b="1" u="none" strike="noStrike" cap="none">
                          <a:latin typeface="Roboto Mono"/>
                          <a:ea typeface="Roboto Mono"/>
                          <a:cs typeface="Roboto Mono"/>
                          <a:sym typeface="Roboto Mono"/>
                        </a:rPr>
                        <a:t>Name</a:t>
                      </a:r>
                      <a:endParaRPr sz="1300" b="1" u="none" strike="noStrike" cap="none">
                        <a:latin typeface="Roboto Mono"/>
                        <a:ea typeface="Roboto Mono"/>
                        <a:cs typeface="Roboto Mono"/>
                        <a:sym typeface="Roboto Mono"/>
                      </a:endParaRPr>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Roboto Mono" panose="00000009000000000000" pitchFamily="49" charset="0"/>
                          <a:ea typeface="Roboto Mono" panose="00000009000000000000" pitchFamily="49" charset="0"/>
                        </a:rPr>
                        <a:t>Ms. Sarita Jakhar</a:t>
                      </a:r>
                      <a:endParaRPr sz="1400" u="none" strike="noStrike" cap="none" dirty="0">
                        <a:latin typeface="Roboto Mono" panose="00000009000000000000" pitchFamily="49" charset="0"/>
                        <a:ea typeface="Roboto Mono" panose="00000009000000000000" pitchFamily="49" charset="0"/>
                      </a:endParaRPr>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Roboto Mono" panose="00000009000000000000" pitchFamily="49" charset="0"/>
                          <a:ea typeface="Roboto Mono" panose="00000009000000000000" pitchFamily="49" charset="0"/>
                        </a:rPr>
                        <a:t>Rahul Kumawat</a:t>
                      </a:r>
                      <a:endParaRPr sz="1400" u="none" strike="noStrike" cap="none" dirty="0">
                        <a:latin typeface="Roboto Mono" panose="00000009000000000000" pitchFamily="49" charset="0"/>
                        <a:ea typeface="Roboto Mono" panose="00000009000000000000" pitchFamily="49" charset="0"/>
                      </a:endParaRPr>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Roboto Mono" panose="00000009000000000000" pitchFamily="49" charset="0"/>
                          <a:ea typeface="Roboto Mono" panose="00000009000000000000" pitchFamily="49" charset="0"/>
                        </a:rPr>
                        <a:t>Tanu Baghel</a:t>
                      </a:r>
                      <a:endParaRPr sz="1400" u="none" strike="noStrike" cap="none" dirty="0">
                        <a:latin typeface="Roboto Mono" panose="00000009000000000000" pitchFamily="49" charset="0"/>
                        <a:ea typeface="Roboto Mono" panose="00000009000000000000" pitchFamily="49" charset="0"/>
                      </a:endParaRPr>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17333">
                <a:tc>
                  <a:txBody>
                    <a:bodyPr/>
                    <a:lstStyle/>
                    <a:p>
                      <a:pPr marL="0" marR="0" lvl="0" indent="0" algn="l" rtl="0">
                        <a:lnSpc>
                          <a:spcPct val="100000"/>
                        </a:lnSpc>
                        <a:spcBef>
                          <a:spcPts val="0"/>
                        </a:spcBef>
                        <a:spcAft>
                          <a:spcPts val="0"/>
                        </a:spcAft>
                        <a:buClr>
                          <a:srgbClr val="000000"/>
                        </a:buClr>
                        <a:buSzPts val="1000"/>
                        <a:buFont typeface="Arial"/>
                        <a:buNone/>
                      </a:pPr>
                      <a:r>
                        <a:rPr lang="en" sz="1300" b="1" u="none" strike="noStrike" cap="none">
                          <a:latin typeface="Roboto Mono"/>
                          <a:ea typeface="Roboto Mono"/>
                          <a:cs typeface="Roboto Mono"/>
                          <a:sym typeface="Roboto Mono"/>
                        </a:rPr>
                        <a:t>Batch</a:t>
                      </a:r>
                      <a:endParaRPr sz="1300" b="1" u="none" strike="noStrike" cap="none">
                        <a:latin typeface="Roboto Mono"/>
                        <a:ea typeface="Roboto Mono"/>
                        <a:cs typeface="Roboto Mono"/>
                        <a:sym typeface="Roboto Mono"/>
                      </a:endParaRPr>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t>2024</a:t>
                      </a:r>
                      <a:endParaRPr sz="1600" u="none" strike="noStrike" cap="none" dirty="0"/>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t>2024</a:t>
                      </a:r>
                      <a:endParaRPr sz="1600" u="none" strike="noStrike" cap="none" dirty="0"/>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t>2024</a:t>
                      </a:r>
                      <a:endParaRPr sz="1600" u="none" strike="noStrike" cap="none" dirty="0"/>
                    </a:p>
                  </a:txBody>
                  <a:tcPr marL="38100" marR="38100" marT="25400" marB="2540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p:nvPr/>
        </p:nvSpPr>
        <p:spPr>
          <a:xfrm>
            <a:off x="181167" y="193700"/>
            <a:ext cx="11908800" cy="9600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3200" b="1">
                <a:solidFill>
                  <a:srgbClr val="000000"/>
                </a:solidFill>
                <a:latin typeface="Roboto Mono"/>
                <a:ea typeface="Roboto Mono"/>
                <a:cs typeface="Roboto Mono"/>
                <a:sym typeface="Roboto Mono"/>
              </a:rPr>
              <a:t>Deliverables/Expectations for Level 2 (Idea + Code Submission)</a:t>
            </a:r>
            <a:endParaRPr sz="3200" b="1">
              <a:solidFill>
                <a:srgbClr val="000000"/>
              </a:solidFill>
              <a:latin typeface="Roboto Mono"/>
              <a:ea typeface="Roboto Mono"/>
              <a:cs typeface="Roboto Mono"/>
              <a:sym typeface="Roboto Mono"/>
            </a:endParaRPr>
          </a:p>
          <a:p>
            <a:pPr>
              <a:buClr>
                <a:schemeClr val="dk1"/>
              </a:buClr>
              <a:buSzPts val="1100"/>
            </a:pPr>
            <a:endParaRPr sz="3200" b="1">
              <a:solidFill>
                <a:srgbClr val="000000"/>
              </a:solidFill>
              <a:latin typeface="Roboto Mono"/>
              <a:ea typeface="Roboto Mono"/>
              <a:cs typeface="Roboto Mono"/>
              <a:sym typeface="Roboto Mono"/>
            </a:endParaRPr>
          </a:p>
          <a:p>
            <a:pPr>
              <a:buClr>
                <a:srgbClr val="000000"/>
              </a:buClr>
              <a:buSzPts val="2400"/>
            </a:pPr>
            <a:endParaRPr sz="3200" b="1">
              <a:solidFill>
                <a:srgbClr val="000000"/>
              </a:solidFill>
              <a:latin typeface="Roboto Mono"/>
              <a:ea typeface="Roboto Mono"/>
              <a:cs typeface="Roboto Mono"/>
              <a:sym typeface="Roboto Mono"/>
            </a:endParaRPr>
          </a:p>
        </p:txBody>
      </p:sp>
      <p:sp>
        <p:nvSpPr>
          <p:cNvPr id="69" name="Google Shape;69;p16"/>
          <p:cNvSpPr txBox="1"/>
          <p:nvPr/>
        </p:nvSpPr>
        <p:spPr>
          <a:xfrm>
            <a:off x="86755" y="1638454"/>
            <a:ext cx="11809600" cy="5030000"/>
          </a:xfrm>
          <a:prstGeom prst="rect">
            <a:avLst/>
          </a:prstGeom>
          <a:noFill/>
          <a:ln>
            <a:noFill/>
          </a:ln>
        </p:spPr>
        <p:txBody>
          <a:bodyPr spcFirstLastPara="1" wrap="square" lIns="121900" tIns="121900" rIns="121900" bIns="121900" anchor="ctr" anchorCtr="0">
            <a:noAutofit/>
          </a:bodyPr>
          <a:lstStyle/>
          <a:p>
            <a:pPr marL="203195" algn="just">
              <a:buClr>
                <a:schemeClr val="dk1"/>
              </a:buClr>
              <a:buSzPts val="1200"/>
            </a:pPr>
            <a:r>
              <a:rPr lang="en-US" dirty="0">
                <a:solidFill>
                  <a:schemeClr val="dk1"/>
                </a:solidFill>
                <a:effectLst>
                  <a:outerShdw blurRad="38100" dist="38100" dir="2700000" algn="tl">
                    <a:srgbClr val="000000">
                      <a:alpha val="43137"/>
                    </a:srgbClr>
                  </a:outerShdw>
                </a:effectLst>
                <a:latin typeface="Roboto Mono"/>
                <a:ea typeface="Roboto Mono"/>
                <a:cs typeface="Roboto Mono"/>
                <a:sym typeface="Roboto Mono"/>
              </a:rPr>
              <a:t>This project focuses on enhancing user experience through a sophisticated recommendation system that effectively addresses four key user scenarios. Firstly, for new users without purchase history, the system employs a weighted scoring mechanism, combining item popularity and quality to suggest top products. Secondly, a model-based collaborative filtering approach leverages user purchase histories and similar ratings to predict personalized recommendations using techniques like Singular Value Decomposition. Thirdly, a search engine-based system aids users without purchase history by utilizing textual analysis in product descriptions, allowing keyword-based searches to match products, followed by recommendations based on cosine similarity. Lastly, a hybrid recommendation system is employed to enhance user experience taking into account both the user’s interests as well as the product search history. This comprehensive project aims to cater to diverse user needs by seamlessly integrating popularity-based, collaborative, and search-driven recommendation strategies.</a:t>
            </a:r>
          </a:p>
          <a:p>
            <a:pPr marL="203195" algn="just">
              <a:buClr>
                <a:schemeClr val="dk1"/>
              </a:buClr>
              <a:buSzPts val="1200"/>
            </a:pPr>
            <a:endParaRPr lang="en-US" dirty="0">
              <a:solidFill>
                <a:schemeClr val="dk1"/>
              </a:solidFill>
              <a:effectLst>
                <a:outerShdw blurRad="38100" dist="38100" dir="2700000" algn="tl">
                  <a:srgbClr val="000000">
                    <a:alpha val="43137"/>
                  </a:srgbClr>
                </a:outerShdw>
              </a:effectLst>
              <a:latin typeface="Roboto Mono"/>
              <a:ea typeface="Roboto Mono"/>
              <a:cs typeface="Roboto Mono"/>
              <a:sym typeface="Roboto Mono"/>
            </a:endParaRPr>
          </a:p>
          <a:p>
            <a:pPr marL="203195" algn="just">
              <a:buClr>
                <a:schemeClr val="dk1"/>
              </a:buClr>
              <a:buSzPts val="1200"/>
            </a:pPr>
            <a:r>
              <a:rPr lang="en-US" sz="1200" i="1" dirty="0">
                <a:solidFill>
                  <a:srgbClr val="0070C0"/>
                </a:solidFill>
                <a:effectLst>
                  <a:outerShdw blurRad="38100" dist="38100" dir="2700000" algn="tl">
                    <a:srgbClr val="000000">
                      <a:alpha val="43137"/>
                    </a:srgbClr>
                  </a:outerShdw>
                </a:effectLst>
                <a:latin typeface="Roboto Mono"/>
                <a:ea typeface="Roboto Mono"/>
                <a:cs typeface="Roboto Mono"/>
                <a:sym typeface="Roboto Mono"/>
              </a:rPr>
              <a:t>*The code files have been attached in the zip folder.</a:t>
            </a:r>
          </a:p>
          <a:p>
            <a:pPr marL="203195" algn="just">
              <a:buClr>
                <a:schemeClr val="dk1"/>
              </a:buClr>
              <a:buSzPts val="1200"/>
            </a:pPr>
            <a:endParaRPr lang="en-US" dirty="0">
              <a:solidFill>
                <a:schemeClr val="dk1"/>
              </a:solidFill>
              <a:effectLst>
                <a:outerShdw blurRad="38100" dist="38100" dir="2700000" algn="tl">
                  <a:srgbClr val="000000">
                    <a:alpha val="43137"/>
                  </a:srgbClr>
                </a:outerShdw>
              </a:effectLst>
              <a:latin typeface="Roboto Mono"/>
              <a:ea typeface="Roboto Mono"/>
              <a:cs typeface="Roboto Mono"/>
              <a:sym typeface="Roboto Mono"/>
            </a:endParaRPr>
          </a:p>
          <a:p>
            <a:pPr marL="203195" algn="just">
              <a:buClr>
                <a:schemeClr val="dk1"/>
              </a:buClr>
              <a:buSzPts val="1200"/>
            </a:pPr>
            <a:endParaRPr dirty="0">
              <a:solidFill>
                <a:schemeClr val="dk1"/>
              </a:solidFill>
              <a:effectLst>
                <a:outerShdw blurRad="38100" dist="38100" dir="2700000" algn="tl">
                  <a:srgbClr val="000000">
                    <a:alpha val="43137"/>
                  </a:srgbClr>
                </a:outerShdw>
              </a:effectLst>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3">
            <a:alphaModFix/>
          </a:blip>
          <a:srcRect b="4816"/>
          <a:stretch/>
        </p:blipFill>
        <p:spPr>
          <a:xfrm>
            <a:off x="1" y="0"/>
            <a:ext cx="12196767" cy="6858000"/>
          </a:xfrm>
          <a:prstGeom prst="rect">
            <a:avLst/>
          </a:prstGeom>
          <a:noFill/>
          <a:ln>
            <a:noFill/>
          </a:ln>
        </p:spPr>
      </p:pic>
      <p:sp>
        <p:nvSpPr>
          <p:cNvPr id="87" name="Google Shape;87;p19"/>
          <p:cNvSpPr txBox="1"/>
          <p:nvPr/>
        </p:nvSpPr>
        <p:spPr>
          <a:xfrm>
            <a:off x="181167" y="193700"/>
            <a:ext cx="10018400" cy="960000"/>
          </a:xfrm>
          <a:prstGeom prst="rect">
            <a:avLst/>
          </a:prstGeom>
          <a:noFill/>
          <a:ln>
            <a:noFill/>
          </a:ln>
        </p:spPr>
        <p:txBody>
          <a:bodyPr spcFirstLastPara="1" wrap="square" lIns="121900" tIns="121900" rIns="121900" bIns="121900" anchor="t" anchorCtr="0">
            <a:noAutofit/>
          </a:bodyPr>
          <a:lstStyle/>
          <a:p>
            <a:pPr>
              <a:buClr>
                <a:srgbClr val="000000"/>
              </a:buClr>
              <a:buSzPts val="2400"/>
            </a:pPr>
            <a:r>
              <a:rPr lang="en" sz="3200" b="1">
                <a:solidFill>
                  <a:srgbClr val="000000"/>
                </a:solidFill>
                <a:latin typeface="Roboto Mono"/>
                <a:ea typeface="Roboto Mono"/>
                <a:cs typeface="Roboto Mono"/>
                <a:sym typeface="Roboto Mono"/>
              </a:rPr>
              <a:t>Use-cases</a:t>
            </a:r>
            <a:endParaRPr sz="3200" b="1">
              <a:solidFill>
                <a:srgbClr val="000000"/>
              </a:solidFill>
              <a:latin typeface="Roboto Mono"/>
              <a:ea typeface="Roboto Mono"/>
              <a:cs typeface="Roboto Mono"/>
              <a:sym typeface="Roboto Mono"/>
            </a:endParaRPr>
          </a:p>
        </p:txBody>
      </p:sp>
      <p:sp>
        <p:nvSpPr>
          <p:cNvPr id="88" name="Google Shape;88;p19"/>
          <p:cNvSpPr txBox="1"/>
          <p:nvPr/>
        </p:nvSpPr>
        <p:spPr>
          <a:xfrm>
            <a:off x="-210451" y="3054606"/>
            <a:ext cx="11809600" cy="1738000"/>
          </a:xfrm>
          <a:prstGeom prst="rect">
            <a:avLst/>
          </a:prstGeom>
          <a:noFill/>
          <a:ln>
            <a:noFill/>
          </a:ln>
        </p:spPr>
        <p:txBody>
          <a:bodyPr spcFirstLastPara="1" wrap="square" lIns="121900" tIns="121900" rIns="121900" bIns="121900" anchor="ctr" anchorCtr="0">
            <a:noAutofit/>
          </a:bodyPr>
          <a:lstStyle/>
          <a:p>
            <a:pPr marL="609585">
              <a:buClr>
                <a:srgbClr val="000000"/>
              </a:buClr>
              <a:buSzPts val="1200"/>
            </a:pPr>
            <a:endParaRPr sz="1600" dirty="0">
              <a:solidFill>
                <a:srgbClr val="000000"/>
              </a:solidFill>
              <a:latin typeface="Roboto Mono"/>
              <a:ea typeface="Roboto Mono"/>
              <a:cs typeface="Roboto Mono"/>
              <a:sym typeface="Roboto Mono"/>
            </a:endParaRPr>
          </a:p>
        </p:txBody>
      </p:sp>
      <p:sp>
        <p:nvSpPr>
          <p:cNvPr id="3" name="TextBox 2">
            <a:extLst>
              <a:ext uri="{FF2B5EF4-FFF2-40B4-BE49-F238E27FC236}">
                <a16:creationId xmlns:a16="http://schemas.microsoft.com/office/drawing/2014/main" id="{200678F4-DEA7-CC67-CB64-356651030DF8}"/>
              </a:ext>
            </a:extLst>
          </p:cNvPr>
          <p:cNvSpPr txBox="1"/>
          <p:nvPr/>
        </p:nvSpPr>
        <p:spPr>
          <a:xfrm>
            <a:off x="665826" y="1713390"/>
            <a:ext cx="10839635" cy="3754874"/>
          </a:xfrm>
          <a:prstGeom prst="rect">
            <a:avLst/>
          </a:prstGeom>
          <a:noFill/>
        </p:spPr>
        <p:txBody>
          <a:bodyPr wrap="square" rtlCol="0">
            <a:spAutoFit/>
          </a:bodyPr>
          <a:lstStyle/>
          <a:p>
            <a:r>
              <a:rPr lang="en-US" sz="2800" b="1" dirty="0">
                <a:solidFill>
                  <a:srgbClr val="0070C0"/>
                </a:solidFill>
                <a:effectLst>
                  <a:outerShdw blurRad="38100" dist="38100" dir="2700000" algn="tl">
                    <a:srgbClr val="000000">
                      <a:alpha val="43137"/>
                    </a:srgbClr>
                  </a:outerShdw>
                </a:effectLst>
              </a:rPr>
              <a:t>P0</a:t>
            </a:r>
            <a:r>
              <a:rPr lang="en-US" dirty="0"/>
              <a:t>: </a:t>
            </a:r>
            <a:r>
              <a:rPr lang="en-US" i="1" dirty="0">
                <a:solidFill>
                  <a:srgbClr val="7030A0"/>
                </a:solidFill>
                <a:effectLst>
                  <a:outerShdw blurRad="38100" dist="38100" dir="2700000" algn="tl">
                    <a:srgbClr val="000000">
                      <a:alpha val="43137"/>
                    </a:srgbClr>
                  </a:outerShdw>
                </a:effectLst>
              </a:rPr>
              <a:t>POPULARITY BASED RECOMMENDATION SYSTEM  </a:t>
            </a:r>
          </a:p>
          <a:p>
            <a:r>
              <a:rPr lang="en-US" b="1" i="1" dirty="0">
                <a:solidFill>
                  <a:srgbClr val="7030A0"/>
                </a:solidFill>
                <a:effectLst>
                  <a:outerShdw blurRad="38100" dist="38100" dir="2700000" algn="tl">
                    <a:srgbClr val="000000">
                      <a:alpha val="43137"/>
                    </a:srgbClr>
                  </a:outerShdw>
                </a:effectLst>
              </a:rPr>
              <a:t>            *</a:t>
            </a:r>
            <a:r>
              <a:rPr lang="en-US" dirty="0"/>
              <a:t>gives the most popular products on the basis of evaluated weighted score of the product</a:t>
            </a:r>
          </a:p>
          <a:p>
            <a:endParaRPr lang="en-US" dirty="0"/>
          </a:p>
          <a:p>
            <a:r>
              <a:rPr lang="en-US" sz="2800" b="1" dirty="0">
                <a:solidFill>
                  <a:srgbClr val="0070C0"/>
                </a:solidFill>
                <a:effectLst>
                  <a:outerShdw blurRad="38100" dist="38100" dir="2700000" algn="tl">
                    <a:srgbClr val="000000">
                      <a:alpha val="43137"/>
                    </a:srgbClr>
                  </a:outerShdw>
                </a:effectLst>
              </a:rPr>
              <a:t>P1</a:t>
            </a:r>
            <a:r>
              <a:rPr lang="en-US" dirty="0"/>
              <a:t>:  </a:t>
            </a:r>
            <a:r>
              <a:rPr lang="en-US" i="1" dirty="0">
                <a:solidFill>
                  <a:srgbClr val="7030A0"/>
                </a:solidFill>
                <a:effectLst>
                  <a:outerShdw blurRad="38100" dist="38100" dir="2700000" algn="tl">
                    <a:srgbClr val="000000">
                      <a:alpha val="43137"/>
                    </a:srgbClr>
                  </a:outerShdw>
                </a:effectLst>
              </a:rPr>
              <a:t>MODEL-BASED COLLABORATIVE FILTERING SYSTEM</a:t>
            </a:r>
          </a:p>
          <a:p>
            <a:r>
              <a:rPr lang="en-US" i="1" dirty="0">
                <a:solidFill>
                  <a:srgbClr val="7030A0"/>
                </a:solidFill>
                <a:effectLst>
                  <a:outerShdw blurRad="38100" dist="38100" dir="2700000" algn="tl">
                    <a:srgbClr val="000000">
                      <a:alpha val="43137"/>
                    </a:srgbClr>
                  </a:outerShdw>
                </a:effectLst>
              </a:rPr>
              <a:t>             *</a:t>
            </a:r>
            <a:r>
              <a:rPr lang="en-US" dirty="0"/>
              <a:t>predicts products collecting multiple user data and using previous search patterns</a:t>
            </a:r>
            <a:endParaRPr lang="en-US" i="1" dirty="0">
              <a:solidFill>
                <a:srgbClr val="7030A0"/>
              </a:solidFill>
              <a:effectLst>
                <a:outerShdw blurRad="38100" dist="38100" dir="2700000" algn="tl">
                  <a:srgbClr val="000000">
                    <a:alpha val="43137"/>
                  </a:srgbClr>
                </a:outerShdw>
              </a:effectLst>
            </a:endParaRPr>
          </a:p>
          <a:p>
            <a:endParaRPr lang="en-US" dirty="0"/>
          </a:p>
          <a:p>
            <a:r>
              <a:rPr lang="en-US" sz="2800" b="1" dirty="0">
                <a:solidFill>
                  <a:srgbClr val="0070C0"/>
                </a:solidFill>
                <a:effectLst>
                  <a:outerShdw blurRad="38100" dist="38100" dir="2700000" algn="tl">
                    <a:srgbClr val="000000">
                      <a:alpha val="43137"/>
                    </a:srgbClr>
                  </a:outerShdw>
                </a:effectLst>
              </a:rPr>
              <a:t>P2</a:t>
            </a:r>
            <a:r>
              <a:rPr lang="en-US" dirty="0"/>
              <a:t>: </a:t>
            </a:r>
            <a:r>
              <a:rPr lang="en-US" i="1" dirty="0">
                <a:solidFill>
                  <a:srgbClr val="7030A0"/>
                </a:solidFill>
                <a:effectLst>
                  <a:outerShdw blurRad="38100" dist="38100" dir="2700000" algn="tl">
                    <a:srgbClr val="000000">
                      <a:alpha val="43137"/>
                    </a:srgbClr>
                  </a:outerShdw>
                </a:effectLst>
              </a:rPr>
              <a:t>SEARCH ENGINE BASED RECOMMENDATION SYSTEM</a:t>
            </a:r>
          </a:p>
          <a:p>
            <a:r>
              <a:rPr lang="en-US" i="1" dirty="0">
                <a:solidFill>
                  <a:srgbClr val="7030A0"/>
                </a:solidFill>
                <a:effectLst>
                  <a:outerShdw blurRad="38100" dist="38100" dir="2700000" algn="tl">
                    <a:srgbClr val="000000">
                      <a:alpha val="43137"/>
                    </a:srgbClr>
                  </a:outerShdw>
                </a:effectLst>
              </a:rPr>
              <a:t>              *</a:t>
            </a:r>
            <a:r>
              <a:rPr lang="en-US" dirty="0"/>
              <a:t>best products similar to entered keywords are recommended</a:t>
            </a:r>
          </a:p>
          <a:p>
            <a:endParaRPr lang="en-US" dirty="0"/>
          </a:p>
          <a:p>
            <a:r>
              <a:rPr lang="en-US" sz="2800" b="1" dirty="0">
                <a:solidFill>
                  <a:srgbClr val="0070C0"/>
                </a:solidFill>
                <a:effectLst>
                  <a:outerShdw blurRad="38100" dist="38100" dir="2700000" algn="tl">
                    <a:srgbClr val="000000">
                      <a:alpha val="43137"/>
                    </a:srgbClr>
                  </a:outerShdw>
                </a:effectLst>
              </a:rPr>
              <a:t>P3</a:t>
            </a:r>
            <a:r>
              <a:rPr lang="en-US" dirty="0"/>
              <a:t>: </a:t>
            </a:r>
            <a:r>
              <a:rPr lang="en-US" i="1" dirty="0">
                <a:solidFill>
                  <a:srgbClr val="7030A0"/>
                </a:solidFill>
                <a:effectLst>
                  <a:outerShdw blurRad="38100" dist="38100" dir="2700000" algn="tl">
                    <a:srgbClr val="000000">
                      <a:alpha val="43137"/>
                    </a:srgbClr>
                  </a:outerShdw>
                </a:effectLst>
              </a:rPr>
              <a:t>HYBRID RECOMMENDATION SYSTEM</a:t>
            </a:r>
          </a:p>
          <a:p>
            <a:r>
              <a:rPr lang="en-US" i="1" dirty="0">
                <a:solidFill>
                  <a:srgbClr val="7030A0"/>
                </a:solidFill>
                <a:effectLst>
                  <a:outerShdw blurRad="38100" dist="38100" dir="2700000" algn="tl">
                    <a:srgbClr val="000000">
                      <a:alpha val="43137"/>
                    </a:srgbClr>
                  </a:outerShdw>
                </a:effectLst>
                <a:sym typeface="Wingdings" panose="05000000000000000000" pitchFamily="2" charset="2"/>
              </a:rPr>
              <a:t>               *</a:t>
            </a:r>
            <a:r>
              <a:rPr lang="en-US" dirty="0">
                <a:sym typeface="Wingdings" panose="05000000000000000000" pitchFamily="2" charset="2"/>
              </a:rPr>
              <a:t>recommends based on user history and interests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1" y="0"/>
            <a:ext cx="12196767" cy="6858000"/>
          </a:xfrm>
          <a:prstGeom prst="rect">
            <a:avLst/>
          </a:prstGeom>
          <a:noFill/>
          <a:ln>
            <a:noFill/>
          </a:ln>
        </p:spPr>
      </p:pic>
      <p:sp>
        <p:nvSpPr>
          <p:cNvPr id="94" name="Google Shape;94;p20"/>
          <p:cNvSpPr txBox="1"/>
          <p:nvPr/>
        </p:nvSpPr>
        <p:spPr>
          <a:xfrm>
            <a:off x="181167" y="193700"/>
            <a:ext cx="10018400" cy="960000"/>
          </a:xfrm>
          <a:prstGeom prst="rect">
            <a:avLst/>
          </a:prstGeom>
          <a:noFill/>
          <a:ln>
            <a:noFill/>
          </a:ln>
        </p:spPr>
        <p:txBody>
          <a:bodyPr spcFirstLastPara="1" wrap="square" lIns="121900" tIns="121900" rIns="121900" bIns="121900" anchor="t" anchorCtr="0">
            <a:noAutofit/>
          </a:bodyPr>
          <a:lstStyle/>
          <a:p>
            <a:pPr>
              <a:buClr>
                <a:srgbClr val="000000"/>
              </a:buClr>
              <a:buSzPts val="2400"/>
            </a:pPr>
            <a:r>
              <a:rPr lang="en" sz="3200" b="1">
                <a:solidFill>
                  <a:srgbClr val="000000"/>
                </a:solidFill>
                <a:latin typeface="Roboto Mono"/>
                <a:ea typeface="Roboto Mono"/>
                <a:cs typeface="Roboto Mono"/>
                <a:sym typeface="Roboto Mono"/>
              </a:rPr>
              <a:t>Solution statement/ Proposed approach</a:t>
            </a:r>
            <a:endParaRPr sz="3200" b="1">
              <a:solidFill>
                <a:srgbClr val="000000"/>
              </a:solidFill>
              <a:latin typeface="Roboto Mono"/>
              <a:ea typeface="Roboto Mono"/>
              <a:cs typeface="Roboto Mono"/>
              <a:sym typeface="Roboto Mono"/>
            </a:endParaRPr>
          </a:p>
        </p:txBody>
      </p:sp>
      <p:sp>
        <p:nvSpPr>
          <p:cNvPr id="95" name="Google Shape;95;p20"/>
          <p:cNvSpPr txBox="1"/>
          <p:nvPr/>
        </p:nvSpPr>
        <p:spPr>
          <a:xfrm>
            <a:off x="-228207" y="2743889"/>
            <a:ext cx="11396000" cy="4003200"/>
          </a:xfrm>
          <a:prstGeom prst="rect">
            <a:avLst/>
          </a:prstGeom>
          <a:noFill/>
          <a:ln>
            <a:noFill/>
          </a:ln>
        </p:spPr>
        <p:txBody>
          <a:bodyPr spcFirstLastPara="1" wrap="square" lIns="121900" tIns="121900" rIns="121900" bIns="121900" anchor="ctr" anchorCtr="0">
            <a:noAutofit/>
          </a:bodyPr>
          <a:lstStyle/>
          <a:p>
            <a:pPr marL="609585" algn="just">
              <a:buClr>
                <a:srgbClr val="000000"/>
              </a:buClr>
              <a:buSzPts val="1200"/>
            </a:pPr>
            <a:r>
              <a:rPr lang="en-US" sz="1600" dirty="0">
                <a:solidFill>
                  <a:srgbClr val="000000"/>
                </a:solidFill>
                <a:latin typeface="Roboto Mono"/>
                <a:ea typeface="Roboto Mono"/>
                <a:cs typeface="Roboto Mono"/>
                <a:sym typeface="Roboto Mono"/>
              </a:rPr>
              <a:t>Our models aim to provide the best user experience via a refined recommendation system handling 4 prime corner cases that would encompass all possible categories of users.</a:t>
            </a:r>
          </a:p>
          <a:p>
            <a:pPr marL="609585" algn="just">
              <a:buClr>
                <a:srgbClr val="000000"/>
              </a:buClr>
              <a:buSzPts val="1200"/>
            </a:pPr>
            <a:endParaRPr lang="en-US" sz="1600" dirty="0">
              <a:solidFill>
                <a:srgbClr val="000000"/>
              </a:solidFill>
              <a:latin typeface="Roboto Mono"/>
              <a:ea typeface="Roboto Mono"/>
              <a:cs typeface="Roboto Mono"/>
              <a:sym typeface="Roboto Mono"/>
            </a:endParaRPr>
          </a:p>
          <a:p>
            <a:pPr marL="609585" algn="just">
              <a:buClr>
                <a:srgbClr val="000000"/>
              </a:buClr>
              <a:buSzPts val="1200"/>
            </a:pPr>
            <a:r>
              <a:rPr lang="en-US" sz="1600" dirty="0">
                <a:solidFill>
                  <a:srgbClr val="000000"/>
                </a:solidFill>
                <a:latin typeface="Roboto Mono"/>
                <a:ea typeface="Roboto Mono"/>
                <a:cs typeface="Roboto Mono"/>
                <a:sym typeface="Roboto Mono"/>
              </a:rPr>
              <a:t>1.The first corner case considers all new users who wouldn’t have a purchase history and will therefore, be recommended the top popular products. It calculates a </a:t>
            </a:r>
            <a:r>
              <a:rPr lang="en-US" sz="1600" b="1" i="1" dirty="0">
                <a:solidFill>
                  <a:schemeClr val="accent1">
                    <a:lumMod val="75000"/>
                  </a:schemeClr>
                </a:solidFill>
                <a:effectLst>
                  <a:outerShdw blurRad="38100" dist="38100" dir="2700000" algn="tl">
                    <a:srgbClr val="000000">
                      <a:alpha val="43137"/>
                    </a:srgbClr>
                  </a:outerShdw>
                </a:effectLst>
                <a:latin typeface="Roboto Mono"/>
                <a:ea typeface="Roboto Mono"/>
                <a:cs typeface="Roboto Mono"/>
                <a:sym typeface="Roboto Mono"/>
              </a:rPr>
              <a:t>weighted product score</a:t>
            </a:r>
            <a:r>
              <a:rPr lang="en-US" sz="1600" dirty="0">
                <a:solidFill>
                  <a:srgbClr val="000000"/>
                </a:solidFill>
                <a:latin typeface="Roboto Mono"/>
                <a:ea typeface="Roboto Mono"/>
                <a:cs typeface="Roboto Mono"/>
                <a:sym typeface="Roboto Mono"/>
              </a:rPr>
              <a:t> for a given item based on its rating-related metrics. It combines the item's mean rating (R) and number of ratings (v) with dataset statistics (mean rating C and quantile-based threshold m) to determine its overall score using a formula considering popularity and quality aspects.</a:t>
            </a:r>
          </a:p>
          <a:p>
            <a:pPr marL="609585" algn="just">
              <a:buClr>
                <a:srgbClr val="000000"/>
              </a:buClr>
              <a:buSzPts val="1200"/>
            </a:pPr>
            <a:endParaRPr lang="en-US" sz="1600" dirty="0">
              <a:solidFill>
                <a:srgbClr val="000000"/>
              </a:solidFill>
              <a:latin typeface="Roboto Mono"/>
              <a:ea typeface="Roboto Mono"/>
              <a:cs typeface="Roboto Mono"/>
              <a:sym typeface="Roboto Mono"/>
            </a:endParaRPr>
          </a:p>
          <a:p>
            <a:pPr marL="609585" algn="just">
              <a:buClr>
                <a:srgbClr val="000000"/>
              </a:buClr>
              <a:buSzPts val="1200"/>
            </a:pPr>
            <a:endParaRPr lang="en-US" sz="1600" dirty="0">
              <a:solidFill>
                <a:srgbClr val="000000"/>
              </a:solidFill>
              <a:latin typeface="Roboto Mono"/>
              <a:ea typeface="Roboto Mono"/>
              <a:cs typeface="Roboto Mono"/>
              <a:sym typeface="Roboto Mono"/>
            </a:endParaRPr>
          </a:p>
          <a:p>
            <a:pPr marL="609585" algn="just">
              <a:buClr>
                <a:srgbClr val="000000"/>
              </a:buClr>
              <a:buSzPts val="1200"/>
            </a:pPr>
            <a:r>
              <a:rPr lang="en-US" sz="1600" dirty="0">
                <a:solidFill>
                  <a:srgbClr val="000000"/>
                </a:solidFill>
                <a:latin typeface="Roboto Mono"/>
                <a:ea typeface="Roboto Mono"/>
                <a:cs typeface="Roboto Mono"/>
                <a:sym typeface="Roboto Mono"/>
              </a:rPr>
              <a:t>                       </a:t>
            </a:r>
          </a:p>
          <a:p>
            <a:pPr marL="609585" algn="just">
              <a:buClr>
                <a:srgbClr val="000000"/>
              </a:buClr>
              <a:buSzPts val="1200"/>
            </a:pPr>
            <a:endParaRPr lang="en-US" sz="1600" dirty="0">
              <a:solidFill>
                <a:srgbClr val="000000"/>
              </a:solidFill>
              <a:latin typeface="Roboto Mono"/>
              <a:ea typeface="Roboto Mono"/>
              <a:cs typeface="Roboto Mono"/>
              <a:sym typeface="Roboto Mono"/>
            </a:endParaRPr>
          </a:p>
          <a:p>
            <a:pPr marL="609585" algn="just">
              <a:buClr>
                <a:srgbClr val="000000"/>
              </a:buClr>
              <a:buSzPts val="1200"/>
            </a:pPr>
            <a:endParaRPr lang="en-US" sz="1600" dirty="0">
              <a:solidFill>
                <a:srgbClr val="000000"/>
              </a:solidFill>
              <a:latin typeface="Roboto Mono"/>
              <a:ea typeface="Roboto Mono"/>
              <a:cs typeface="Roboto Mono"/>
              <a:sym typeface="Roboto Mono"/>
            </a:endParaRPr>
          </a:p>
          <a:p>
            <a:pPr marL="609585" algn="just">
              <a:buClr>
                <a:srgbClr val="000000"/>
              </a:buClr>
              <a:buSzPts val="1200"/>
            </a:pPr>
            <a:endParaRPr lang="en-US" sz="1600" dirty="0">
              <a:solidFill>
                <a:srgbClr val="000000"/>
              </a:solidFill>
              <a:latin typeface="Roboto Mono"/>
              <a:ea typeface="Roboto Mono"/>
              <a:cs typeface="Roboto Mono"/>
              <a:sym typeface="Roboto Mono"/>
            </a:endParaRPr>
          </a:p>
          <a:p>
            <a:pPr marL="609585" algn="just">
              <a:buClr>
                <a:srgbClr val="000000"/>
              </a:buClr>
              <a:buSzPts val="1200"/>
            </a:pPr>
            <a:endParaRPr lang="en-US" sz="1600" dirty="0">
              <a:solidFill>
                <a:srgbClr val="000000"/>
              </a:solidFill>
              <a:latin typeface="Roboto Mono"/>
              <a:ea typeface="Roboto Mono"/>
              <a:cs typeface="Roboto Mono"/>
              <a:sym typeface="Roboto Mono"/>
            </a:endParaRPr>
          </a:p>
          <a:p>
            <a:pPr marL="609585" algn="just">
              <a:buClr>
                <a:srgbClr val="000000"/>
              </a:buClr>
              <a:buSzPts val="1200"/>
            </a:pPr>
            <a:endParaRPr lang="en-US" sz="1600" dirty="0">
              <a:solidFill>
                <a:srgbClr val="000000"/>
              </a:solidFill>
              <a:latin typeface="Roboto Mono"/>
              <a:ea typeface="Roboto Mono"/>
              <a:cs typeface="Roboto Mono"/>
              <a:sym typeface="Roboto Mono"/>
            </a:endParaRPr>
          </a:p>
          <a:p>
            <a:pPr marL="609585" algn="just">
              <a:buClr>
                <a:srgbClr val="000000"/>
              </a:buClr>
              <a:buSzPts val="1200"/>
            </a:pPr>
            <a:r>
              <a:rPr lang="en-US" sz="1600" dirty="0">
                <a:solidFill>
                  <a:srgbClr val="000000"/>
                </a:solidFill>
                <a:latin typeface="Roboto Mono"/>
                <a:ea typeface="Roboto Mono"/>
                <a:cs typeface="Roboto Mono"/>
                <a:sym typeface="Roboto Mono"/>
              </a:rPr>
              <a:t>2. </a:t>
            </a:r>
            <a:r>
              <a:rPr lang="en-US" sz="1600" b="1" i="1" dirty="0">
                <a:solidFill>
                  <a:schemeClr val="accent1">
                    <a:lumMod val="75000"/>
                  </a:schemeClr>
                </a:solidFill>
                <a:effectLst>
                  <a:outerShdw blurRad="38100" dist="38100" dir="2700000" algn="tl">
                    <a:srgbClr val="000000">
                      <a:alpha val="43137"/>
                    </a:srgbClr>
                  </a:outerShdw>
                </a:effectLst>
                <a:latin typeface="Roboto Mono"/>
                <a:ea typeface="Roboto Mono"/>
                <a:cs typeface="Roboto Mono"/>
                <a:sym typeface="Roboto Mono"/>
              </a:rPr>
              <a:t>Model-based collaborative filtering system </a:t>
            </a:r>
            <a:r>
              <a:rPr lang="en-US" sz="1600" dirty="0">
                <a:solidFill>
                  <a:srgbClr val="000000"/>
                </a:solidFill>
                <a:latin typeface="Roboto Mono"/>
                <a:ea typeface="Roboto Mono"/>
                <a:cs typeface="Roboto Mono"/>
                <a:sym typeface="Roboto Mono"/>
              </a:rPr>
              <a:t>recommends items to users based on purchase history and similarity of ratings provided by other users who bought items similar to that of a particular customer. A model based collaborative filtering technique is chosen here as it helps in predicting products for a particular user by identifying patterns based on preferences from multiple user data using </a:t>
            </a:r>
            <a:r>
              <a:rPr lang="en-US" sz="1600" b="1" i="1" dirty="0">
                <a:solidFill>
                  <a:srgbClr val="7030A0"/>
                </a:solidFill>
                <a:effectLst>
                  <a:outerShdw blurRad="38100" dist="38100" dir="2700000" algn="tl">
                    <a:srgbClr val="000000">
                      <a:alpha val="43137"/>
                    </a:srgbClr>
                  </a:outerShdw>
                </a:effectLst>
                <a:latin typeface="Roboto Mono"/>
                <a:ea typeface="Roboto Mono"/>
                <a:cs typeface="Roboto Mono"/>
                <a:sym typeface="Roboto Mono"/>
              </a:rPr>
              <a:t>Singular Value Decomposition (SVD)</a:t>
            </a:r>
            <a:r>
              <a:rPr lang="en-US" sz="1600" dirty="0">
                <a:solidFill>
                  <a:srgbClr val="000000"/>
                </a:solidFill>
                <a:latin typeface="Roboto Mono"/>
                <a:ea typeface="Roboto Mono"/>
                <a:cs typeface="Roboto Mono"/>
                <a:sym typeface="Roboto Mono"/>
              </a:rPr>
              <a:t>.</a:t>
            </a:r>
          </a:p>
          <a:p>
            <a:pPr marL="609585" algn="just">
              <a:buClr>
                <a:srgbClr val="000000"/>
              </a:buClr>
              <a:buSzPts val="1200"/>
            </a:pPr>
            <a:endParaRPr lang="en-US" sz="1600" dirty="0">
              <a:solidFill>
                <a:srgbClr val="000000"/>
              </a:solidFill>
              <a:latin typeface="Roboto Mono"/>
              <a:ea typeface="Roboto Mono"/>
              <a:cs typeface="Roboto Mono"/>
              <a:sym typeface="Roboto Mono"/>
            </a:endParaRPr>
          </a:p>
          <a:p>
            <a:pPr marL="609585" algn="just">
              <a:buClr>
                <a:srgbClr val="000000"/>
              </a:buClr>
              <a:buSzPts val="1200"/>
            </a:pPr>
            <a:endParaRPr lang="en-US" sz="1600" dirty="0">
              <a:solidFill>
                <a:srgbClr val="000000"/>
              </a:solidFill>
              <a:latin typeface="Roboto Mono"/>
              <a:ea typeface="Roboto Mono"/>
              <a:cs typeface="Roboto Mono"/>
              <a:sym typeface="Roboto Mono"/>
            </a:endParaRPr>
          </a:p>
          <a:p>
            <a:pPr algn="just">
              <a:buClr>
                <a:schemeClr val="dk1"/>
              </a:buClr>
              <a:buSzPts val="1100"/>
            </a:pPr>
            <a:endParaRPr sz="1600" dirty="0">
              <a:solidFill>
                <a:srgbClr val="000000"/>
              </a:solidFill>
              <a:latin typeface="Roboto Mono"/>
              <a:ea typeface="Roboto Mono"/>
              <a:cs typeface="Roboto Mono"/>
              <a:sym typeface="Roboto Mono"/>
            </a:endParaRPr>
          </a:p>
          <a:p>
            <a:pPr algn="just">
              <a:buClr>
                <a:srgbClr val="000000"/>
              </a:buClr>
              <a:buSzPts val="1200"/>
            </a:pPr>
            <a:endParaRPr sz="1600" dirty="0">
              <a:solidFill>
                <a:srgbClr val="000000"/>
              </a:solidFill>
              <a:latin typeface="Roboto Mono"/>
              <a:ea typeface="Roboto Mono"/>
              <a:cs typeface="Roboto Mono"/>
              <a:sym typeface="Roboto Mono"/>
            </a:endParaRPr>
          </a:p>
          <a:p>
            <a:pPr algn="just">
              <a:buClr>
                <a:srgbClr val="000000"/>
              </a:buClr>
              <a:buSzPts val="1200"/>
            </a:pPr>
            <a:endParaRPr sz="1600" dirty="0">
              <a:solidFill>
                <a:srgbClr val="000000"/>
              </a:solidFill>
              <a:latin typeface="Roboto Mono"/>
              <a:ea typeface="Roboto Mono"/>
              <a:cs typeface="Roboto Mono"/>
              <a:sym typeface="Roboto Mono"/>
            </a:endParaRPr>
          </a:p>
          <a:p>
            <a:pPr algn="just">
              <a:buClr>
                <a:schemeClr val="dk1"/>
              </a:buClr>
              <a:buSzPts val="1100"/>
            </a:pPr>
            <a:endParaRPr sz="1600" dirty="0">
              <a:solidFill>
                <a:srgbClr val="000000"/>
              </a:solidFill>
              <a:latin typeface="Roboto Mono"/>
              <a:ea typeface="Roboto Mono"/>
              <a:cs typeface="Roboto Mono"/>
              <a:sym typeface="Roboto Mono"/>
            </a:endParaRPr>
          </a:p>
          <a:p>
            <a:pPr algn="just">
              <a:buClr>
                <a:schemeClr val="dk1"/>
              </a:buClr>
              <a:buSzPts val="1100"/>
            </a:pPr>
            <a:endParaRPr sz="1600" dirty="0">
              <a:solidFill>
                <a:srgbClr val="000000"/>
              </a:solidFill>
              <a:latin typeface="Roboto Mono"/>
              <a:ea typeface="Roboto Mono"/>
              <a:cs typeface="Roboto Mono"/>
              <a:sym typeface="Roboto Mono"/>
            </a:endParaRPr>
          </a:p>
          <a:p>
            <a:pPr algn="just">
              <a:buClr>
                <a:srgbClr val="000000"/>
              </a:buClr>
              <a:buSzPts val="1200"/>
            </a:pPr>
            <a:endParaRPr sz="1600" dirty="0">
              <a:solidFill>
                <a:srgbClr val="000000"/>
              </a:solidFill>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0CF88FAE-67C4-8A2B-3CD2-F8756A96493B}"/>
              </a:ext>
            </a:extLst>
          </p:cNvPr>
          <p:cNvPicPr>
            <a:picLocks noChangeAspect="1"/>
          </p:cNvPicPr>
          <p:nvPr/>
        </p:nvPicPr>
        <p:blipFill rotWithShape="1">
          <a:blip r:embed="rId4">
            <a:extLst>
              <a:ext uri="{28A0092B-C50C-407E-A947-70E740481C1C}">
                <a14:useLocalDpi xmlns:a14="http://schemas.microsoft.com/office/drawing/2010/main" val="0"/>
              </a:ext>
            </a:extLst>
          </a:blip>
          <a:srcRect l="-1408" t="3305" r="47944" b="-3305"/>
          <a:stretch/>
        </p:blipFill>
        <p:spPr>
          <a:xfrm>
            <a:off x="3383224" y="3352291"/>
            <a:ext cx="5387914" cy="1343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4740D-AF58-7845-91F7-3AC0D0F60313}"/>
              </a:ext>
            </a:extLst>
          </p:cNvPr>
          <p:cNvSpPr>
            <a:spLocks noGrp="1"/>
          </p:cNvSpPr>
          <p:nvPr>
            <p:ph idx="1"/>
          </p:nvPr>
        </p:nvSpPr>
        <p:spPr>
          <a:xfrm>
            <a:off x="571870" y="476219"/>
            <a:ext cx="10782670" cy="6590406"/>
          </a:xfrm>
        </p:spPr>
        <p:txBody>
          <a:bodyPr>
            <a:normAutofit/>
          </a:bodyPr>
          <a:lstStyle/>
          <a:p>
            <a:pPr marL="0" indent="0" algn="just">
              <a:buNone/>
            </a:pPr>
            <a:endParaRPr lang="en-US" sz="1600" dirty="0">
              <a:solidFill>
                <a:srgbClr val="000000"/>
              </a:solidFill>
              <a:latin typeface="Roboto Mono" panose="00000009000000000000" pitchFamily="49" charset="0"/>
              <a:ea typeface="Roboto Mono" panose="00000009000000000000" pitchFamily="49" charset="0"/>
              <a:cs typeface="Roboto Mono"/>
              <a:sym typeface="Roboto Mono"/>
            </a:endParaRPr>
          </a:p>
          <a:p>
            <a:pPr marL="0" indent="0" algn="just">
              <a:buNone/>
            </a:pPr>
            <a:endParaRPr lang="en-US" sz="1600" dirty="0">
              <a:solidFill>
                <a:srgbClr val="000000"/>
              </a:solidFill>
              <a:latin typeface="Roboto Mono" panose="00000009000000000000" pitchFamily="49" charset="0"/>
              <a:ea typeface="Roboto Mono" panose="00000009000000000000" pitchFamily="49" charset="0"/>
              <a:cs typeface="Roboto Mono"/>
              <a:sym typeface="Roboto Mono"/>
            </a:endParaRPr>
          </a:p>
          <a:p>
            <a:pPr marL="0" indent="0" algn="just">
              <a:buNone/>
            </a:pPr>
            <a:endParaRPr lang="en-US" sz="1600" dirty="0">
              <a:solidFill>
                <a:srgbClr val="000000"/>
              </a:solidFill>
              <a:latin typeface="Roboto Mono" panose="00000009000000000000" pitchFamily="49" charset="0"/>
              <a:ea typeface="Roboto Mono" panose="00000009000000000000" pitchFamily="49" charset="0"/>
              <a:cs typeface="Roboto Mono"/>
              <a:sym typeface="Roboto Mono"/>
            </a:endParaRPr>
          </a:p>
          <a:p>
            <a:pPr marL="0" indent="0" algn="just">
              <a:buNone/>
            </a:pPr>
            <a:r>
              <a:rPr lang="en-US" sz="1600" dirty="0">
                <a:solidFill>
                  <a:srgbClr val="000000"/>
                </a:solidFill>
                <a:latin typeface="Roboto Mono" panose="00000009000000000000" pitchFamily="49" charset="0"/>
                <a:ea typeface="Roboto Mono" panose="00000009000000000000" pitchFamily="49" charset="0"/>
                <a:cs typeface="Roboto Mono"/>
                <a:sym typeface="Roboto Mono"/>
              </a:rPr>
              <a:t>3. This is a </a:t>
            </a:r>
            <a:r>
              <a:rPr lang="en-US" sz="1600" b="1" i="1" dirty="0">
                <a:solidFill>
                  <a:schemeClr val="accent1">
                    <a:lumMod val="75000"/>
                  </a:schemeClr>
                </a:solidFill>
                <a:effectLst>
                  <a:outerShdw blurRad="38100" dist="38100" dir="2700000" algn="tl">
                    <a:srgbClr val="000000">
                      <a:alpha val="43137"/>
                    </a:srgbClr>
                  </a:outerShdw>
                </a:effectLst>
                <a:latin typeface="Roboto Mono" panose="00000009000000000000" pitchFamily="49" charset="0"/>
                <a:ea typeface="Roboto Mono" panose="00000009000000000000" pitchFamily="49" charset="0"/>
                <a:cs typeface="Roboto Mono"/>
                <a:sym typeface="Roboto Mono"/>
              </a:rPr>
              <a:t>search engine-based recommendation system </a:t>
            </a:r>
            <a:r>
              <a:rPr lang="en-US" sz="1600" dirty="0">
                <a:solidFill>
                  <a:srgbClr val="000000"/>
                </a:solidFill>
                <a:latin typeface="Roboto Mono" panose="00000009000000000000" pitchFamily="49" charset="0"/>
                <a:ea typeface="Roboto Mono" panose="00000009000000000000" pitchFamily="49" charset="0"/>
                <a:cs typeface="Roboto Mono"/>
                <a:sym typeface="Roboto Mono"/>
              </a:rPr>
              <a:t>for customers of a company without any user-item purchase history. The </a:t>
            </a:r>
            <a:r>
              <a:rPr lang="en-US" sz="1600" b="1" i="1" dirty="0">
                <a:solidFill>
                  <a:srgbClr val="7030A0"/>
                </a:solidFill>
                <a:effectLst>
                  <a:outerShdw blurRad="38100" dist="38100" dir="2700000" algn="tl">
                    <a:srgbClr val="000000">
                      <a:alpha val="43137"/>
                    </a:srgbClr>
                  </a:outerShdw>
                </a:effectLst>
                <a:latin typeface="Roboto Mono" panose="00000009000000000000" pitchFamily="49" charset="0"/>
                <a:ea typeface="Roboto Mono" panose="00000009000000000000" pitchFamily="49" charset="0"/>
                <a:cs typeface="Roboto Mono"/>
                <a:sym typeface="Roboto Mono"/>
              </a:rPr>
              <a:t>textual clustering analysis </a:t>
            </a:r>
            <a:r>
              <a:rPr lang="en-US" sz="1600" dirty="0">
                <a:solidFill>
                  <a:srgbClr val="000000"/>
                </a:solidFill>
                <a:latin typeface="Roboto Mono" panose="00000009000000000000" pitchFamily="49" charset="0"/>
                <a:ea typeface="Roboto Mono" panose="00000009000000000000" pitchFamily="49" charset="0"/>
                <a:cs typeface="Roboto Mono"/>
                <a:sym typeface="Roboto Mono"/>
              </a:rPr>
              <a:t>provided in the product description may serve as the basis for the product suggestion. In this system, user enters any keyword and the best matching product is searched in the dataset after which the system recommends top 5 products. For this system, we are using </a:t>
            </a:r>
            <a:r>
              <a:rPr lang="en-US" sz="1600" b="1" i="1" dirty="0">
                <a:solidFill>
                  <a:srgbClr val="7030A0"/>
                </a:solidFill>
                <a:effectLst>
                  <a:outerShdw blurRad="38100" dist="38100" dir="2700000" algn="tl">
                    <a:srgbClr val="000000">
                      <a:alpha val="43137"/>
                    </a:srgbClr>
                  </a:outerShdw>
                </a:effectLst>
                <a:latin typeface="Roboto Mono" panose="00000009000000000000" pitchFamily="49" charset="0"/>
                <a:ea typeface="Roboto Mono" panose="00000009000000000000" pitchFamily="49" charset="0"/>
                <a:cs typeface="Roboto Mono"/>
                <a:sym typeface="Roboto Mono"/>
              </a:rPr>
              <a:t>cosine similarity algorithm </a:t>
            </a:r>
            <a:r>
              <a:rPr lang="en-US" sz="1600" dirty="0">
                <a:latin typeface="Roboto Mono" panose="00000009000000000000" pitchFamily="49" charset="0"/>
                <a:ea typeface="Roboto Mono" panose="00000009000000000000" pitchFamily="49" charset="0"/>
                <a:cs typeface="Roboto Mono"/>
                <a:sym typeface="Roboto Mono"/>
              </a:rPr>
              <a:t>from count vectorization.</a:t>
            </a:r>
          </a:p>
          <a:p>
            <a:pPr marL="0" indent="0" algn="just">
              <a:buNone/>
            </a:pPr>
            <a:endParaRPr lang="en-US" sz="1600" dirty="0">
              <a:latin typeface="Roboto Mono" panose="00000009000000000000" pitchFamily="49" charset="0"/>
              <a:ea typeface="Roboto Mono" panose="00000009000000000000" pitchFamily="49" charset="0"/>
              <a:cs typeface="Roboto Mono"/>
              <a:sym typeface="Roboto Mono"/>
            </a:endParaRPr>
          </a:p>
          <a:p>
            <a:pPr marL="0" indent="0" algn="just">
              <a:buNone/>
            </a:pPr>
            <a:endParaRPr lang="en-US" sz="1600" dirty="0">
              <a:latin typeface="Roboto Mono" panose="00000009000000000000" pitchFamily="49" charset="0"/>
              <a:ea typeface="Roboto Mono" panose="00000009000000000000" pitchFamily="49" charset="0"/>
              <a:cs typeface="Roboto Mono"/>
              <a:sym typeface="Roboto Mono"/>
            </a:endParaRPr>
          </a:p>
          <a:p>
            <a:pPr marL="0" indent="0" algn="just">
              <a:buNone/>
            </a:pPr>
            <a:endParaRPr lang="en-US" sz="1600" dirty="0">
              <a:latin typeface="Roboto Mono" panose="00000009000000000000" pitchFamily="49" charset="0"/>
              <a:ea typeface="Roboto Mono" panose="00000009000000000000" pitchFamily="49" charset="0"/>
              <a:cs typeface="Roboto Mono"/>
              <a:sym typeface="Roboto Mono"/>
            </a:endParaRPr>
          </a:p>
          <a:p>
            <a:pPr marL="0" indent="0" algn="just">
              <a:buNone/>
            </a:pPr>
            <a:endParaRPr lang="en-US" sz="1600" dirty="0">
              <a:latin typeface="Roboto Mono" panose="00000009000000000000" pitchFamily="49" charset="0"/>
              <a:ea typeface="Roboto Mono" panose="00000009000000000000" pitchFamily="49" charset="0"/>
              <a:cs typeface="Roboto Mono"/>
              <a:sym typeface="Roboto Mono"/>
            </a:endParaRPr>
          </a:p>
          <a:p>
            <a:pPr marL="0" indent="0" algn="just">
              <a:buNone/>
            </a:pPr>
            <a:r>
              <a:rPr lang="en-US" sz="1600" dirty="0">
                <a:latin typeface="Roboto Mono" panose="00000009000000000000" pitchFamily="49" charset="0"/>
                <a:ea typeface="Roboto Mono" panose="00000009000000000000" pitchFamily="49" charset="0"/>
                <a:cs typeface="Roboto Mono"/>
                <a:sym typeface="Roboto Mono"/>
              </a:rPr>
              <a:t>4. This is a </a:t>
            </a:r>
            <a:r>
              <a:rPr lang="en-US" sz="1600" b="1" i="1" dirty="0">
                <a:solidFill>
                  <a:schemeClr val="accent1">
                    <a:lumMod val="75000"/>
                  </a:schemeClr>
                </a:solidFill>
                <a:effectLst>
                  <a:outerShdw blurRad="38100" dist="38100" dir="2700000" algn="tl">
                    <a:srgbClr val="000000">
                      <a:alpha val="43137"/>
                    </a:srgbClr>
                  </a:outerShdw>
                </a:effectLst>
                <a:latin typeface="Roboto Mono" panose="00000009000000000000" pitchFamily="49" charset="0"/>
                <a:ea typeface="Roboto Mono" panose="00000009000000000000" pitchFamily="49" charset="0"/>
                <a:cs typeface="Roboto Mono"/>
                <a:sym typeface="Roboto Mono"/>
              </a:rPr>
              <a:t>hybrid recommendation system</a:t>
            </a:r>
            <a:r>
              <a:rPr lang="en-US" sz="1600" dirty="0">
                <a:latin typeface="Roboto Mono" panose="00000009000000000000" pitchFamily="49" charset="0"/>
                <a:ea typeface="Roboto Mono" panose="00000009000000000000" pitchFamily="49" charset="0"/>
                <a:cs typeface="Roboto Mono"/>
                <a:sym typeface="Roboto Mono"/>
              </a:rPr>
              <a:t>. </a:t>
            </a:r>
            <a:r>
              <a:rPr lang="en-US" sz="1600" dirty="0">
                <a:latin typeface="Roboto Mono" panose="00000009000000000000" pitchFamily="49" charset="0"/>
                <a:ea typeface="Roboto Mono" panose="00000009000000000000" pitchFamily="49" charset="0"/>
                <a:sym typeface="Wingdings" panose="05000000000000000000" pitchFamily="2" charset="2"/>
              </a:rPr>
              <a:t>It returns the product based on the user    history and search keyword. </a:t>
            </a:r>
            <a:r>
              <a:rPr lang="en-US" sz="1600" b="1" i="1" dirty="0">
                <a:solidFill>
                  <a:srgbClr val="7030A0"/>
                </a:solidFill>
                <a:effectLst>
                  <a:outerShdw blurRad="38100" dist="38100" dir="2700000" algn="tl">
                    <a:srgbClr val="000000">
                      <a:alpha val="43137"/>
                    </a:srgbClr>
                  </a:outerShdw>
                </a:effectLst>
                <a:latin typeface="Roboto Mono" panose="00000009000000000000" pitchFamily="49" charset="0"/>
                <a:ea typeface="Roboto Mono" panose="00000009000000000000" pitchFamily="49" charset="0"/>
                <a:sym typeface="Wingdings" panose="05000000000000000000" pitchFamily="2" charset="2"/>
              </a:rPr>
              <a:t>For example </a:t>
            </a:r>
            <a:r>
              <a:rPr lang="en-US" sz="1600" dirty="0">
                <a:latin typeface="Roboto Mono" panose="00000009000000000000" pitchFamily="49" charset="0"/>
                <a:ea typeface="Roboto Mono" panose="00000009000000000000" pitchFamily="49" charset="0"/>
                <a:sym typeface="Wingdings" panose="05000000000000000000" pitchFamily="2" charset="2"/>
              </a:rPr>
              <a:t>:- If a user having id 5635 is looking for a puma product then this model gives recommendation basis on his purchase history and keyword searching.</a:t>
            </a:r>
          </a:p>
          <a:p>
            <a:pPr marL="0" indent="0" algn="just">
              <a:buNone/>
            </a:pPr>
            <a:endParaRPr lang="en-US" sz="1600" dirty="0">
              <a:latin typeface="Roboto Mono" panose="00000009000000000000" pitchFamily="49" charset="0"/>
              <a:ea typeface="Roboto Mono" panose="00000009000000000000" pitchFamily="49" charset="0"/>
              <a:cs typeface="Roboto Mono"/>
              <a:sym typeface="Roboto Mono"/>
            </a:endParaRPr>
          </a:p>
          <a:p>
            <a:pPr algn="just"/>
            <a:endParaRPr lang="en-IN" sz="1600" dirty="0">
              <a:latin typeface="Roboto Mono" panose="00000009000000000000" pitchFamily="49" charset="0"/>
              <a:ea typeface="Roboto Mono" panose="00000009000000000000" pitchFamily="49" charset="0"/>
            </a:endParaRPr>
          </a:p>
        </p:txBody>
      </p:sp>
      <p:pic>
        <p:nvPicPr>
          <p:cNvPr id="5" name="Picture 4">
            <a:extLst>
              <a:ext uri="{FF2B5EF4-FFF2-40B4-BE49-F238E27FC236}">
                <a16:creationId xmlns:a16="http://schemas.microsoft.com/office/drawing/2014/main" id="{751E0F72-4276-473A-2A5F-C16A6F6B0878}"/>
              </a:ext>
            </a:extLst>
          </p:cNvPr>
          <p:cNvPicPr>
            <a:picLocks noChangeAspect="1"/>
          </p:cNvPicPr>
          <p:nvPr/>
        </p:nvPicPr>
        <p:blipFill rotWithShape="1">
          <a:blip r:embed="rId2">
            <a:extLst>
              <a:ext uri="{28A0092B-C50C-407E-A947-70E740481C1C}">
                <a14:useLocalDpi xmlns:a14="http://schemas.microsoft.com/office/drawing/2010/main" val="0"/>
              </a:ext>
            </a:extLst>
          </a:blip>
          <a:srcRect r="60316" b="13243"/>
          <a:stretch/>
        </p:blipFill>
        <p:spPr>
          <a:xfrm>
            <a:off x="3616265" y="3035947"/>
            <a:ext cx="3610158" cy="101227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CDEBA2E-62AC-D31A-5C27-086DB5BAFABA}"/>
              </a:ext>
            </a:extLst>
          </p:cNvPr>
          <p:cNvPicPr>
            <a:picLocks noChangeAspect="1"/>
          </p:cNvPicPr>
          <p:nvPr/>
        </p:nvPicPr>
        <p:blipFill rotWithShape="1">
          <a:blip r:embed="rId3">
            <a:extLst>
              <a:ext uri="{28A0092B-C50C-407E-A947-70E740481C1C}">
                <a14:useLocalDpi xmlns:a14="http://schemas.microsoft.com/office/drawing/2010/main" val="0"/>
              </a:ext>
            </a:extLst>
          </a:blip>
          <a:srcRect r="50398" b="8644"/>
          <a:stretch/>
        </p:blipFill>
        <p:spPr>
          <a:xfrm>
            <a:off x="3362696" y="104637"/>
            <a:ext cx="4121180" cy="116487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4017EDE7-DDC6-9D25-278B-3B54568B7522}"/>
              </a:ext>
            </a:extLst>
          </p:cNvPr>
          <p:cNvPicPr>
            <a:picLocks noChangeAspect="1"/>
          </p:cNvPicPr>
          <p:nvPr/>
        </p:nvPicPr>
        <p:blipFill rotWithShape="1">
          <a:blip r:embed="rId4">
            <a:extLst>
              <a:ext uri="{28A0092B-C50C-407E-A947-70E740481C1C}">
                <a14:useLocalDpi xmlns:a14="http://schemas.microsoft.com/office/drawing/2010/main" val="0"/>
              </a:ext>
            </a:extLst>
          </a:blip>
          <a:srcRect l="1902" t="1792" r="48620" b="-1792"/>
          <a:stretch/>
        </p:blipFill>
        <p:spPr>
          <a:xfrm>
            <a:off x="3506680" y="5317725"/>
            <a:ext cx="4154751" cy="14026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509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1" y="0"/>
            <a:ext cx="12196767" cy="6858000"/>
          </a:xfrm>
          <a:prstGeom prst="rect">
            <a:avLst/>
          </a:prstGeom>
          <a:noFill/>
          <a:ln>
            <a:noFill/>
          </a:ln>
        </p:spPr>
      </p:pic>
      <p:sp>
        <p:nvSpPr>
          <p:cNvPr id="101" name="Google Shape;101;p21"/>
          <p:cNvSpPr txBox="1"/>
          <p:nvPr/>
        </p:nvSpPr>
        <p:spPr>
          <a:xfrm>
            <a:off x="181167" y="193700"/>
            <a:ext cx="10018400" cy="960000"/>
          </a:xfrm>
          <a:prstGeom prst="rect">
            <a:avLst/>
          </a:prstGeom>
          <a:noFill/>
          <a:ln>
            <a:noFill/>
          </a:ln>
        </p:spPr>
        <p:txBody>
          <a:bodyPr spcFirstLastPara="1" wrap="square" lIns="121900" tIns="121900" rIns="121900" bIns="121900" anchor="t" anchorCtr="0">
            <a:noAutofit/>
          </a:bodyPr>
          <a:lstStyle/>
          <a:p>
            <a:pPr>
              <a:buClr>
                <a:srgbClr val="000000"/>
              </a:buClr>
              <a:buSzPts val="2400"/>
            </a:pPr>
            <a:r>
              <a:rPr lang="en" sz="3200" b="1">
                <a:solidFill>
                  <a:srgbClr val="000000"/>
                </a:solidFill>
                <a:latin typeface="Roboto Mono"/>
                <a:ea typeface="Roboto Mono"/>
                <a:cs typeface="Roboto Mono"/>
                <a:sym typeface="Roboto Mono"/>
              </a:rPr>
              <a:t>Limitations</a:t>
            </a:r>
            <a:endParaRPr sz="3200" b="1">
              <a:solidFill>
                <a:srgbClr val="000000"/>
              </a:solidFill>
              <a:latin typeface="Roboto Mono"/>
              <a:ea typeface="Roboto Mono"/>
              <a:cs typeface="Roboto Mono"/>
              <a:sym typeface="Roboto Mono"/>
            </a:endParaRPr>
          </a:p>
        </p:txBody>
      </p:sp>
      <p:sp>
        <p:nvSpPr>
          <p:cNvPr id="102" name="Google Shape;102;p21"/>
          <p:cNvSpPr txBox="1"/>
          <p:nvPr/>
        </p:nvSpPr>
        <p:spPr>
          <a:xfrm>
            <a:off x="446496" y="5886224"/>
            <a:ext cx="11396000" cy="4358800"/>
          </a:xfrm>
          <a:prstGeom prst="rect">
            <a:avLst/>
          </a:prstGeom>
          <a:noFill/>
          <a:ln>
            <a:noFill/>
          </a:ln>
        </p:spPr>
        <p:txBody>
          <a:bodyPr spcFirstLastPara="1" wrap="square" lIns="121900" tIns="121900" rIns="121900" bIns="121900" anchor="ctr" anchorCtr="0">
            <a:noAutofit/>
          </a:bodyPr>
          <a:lstStyle/>
          <a:p>
            <a:pPr marL="285750" indent="-285750">
              <a:lnSpc>
                <a:spcPct val="250000"/>
              </a:lnSpc>
              <a:buClr>
                <a:schemeClr val="dk1"/>
              </a:buClr>
              <a:buSzPts val="1100"/>
              <a:buFont typeface="Wingdings" panose="05000000000000000000" pitchFamily="2" charset="2"/>
              <a:buChar char="Ø"/>
            </a:pPr>
            <a:r>
              <a:rPr lang="en-US" sz="1400" b="0" i="0" dirty="0">
                <a:effectLst/>
                <a:latin typeface="Roboto Mono" panose="00000009000000000000" pitchFamily="49" charset="0"/>
                <a:ea typeface="Roboto Mono" panose="00000009000000000000" pitchFamily="49" charset="0"/>
              </a:rPr>
              <a:t>Computationally intensive techniques like Singular Value Decomposition (SVD) might face challenges in handling large datasets, causing delays in generating recommendations.</a:t>
            </a:r>
            <a:endParaRPr lang="en-US" sz="1400" dirty="0">
              <a:latin typeface="Roboto Mono" panose="00000009000000000000" pitchFamily="49" charset="0"/>
              <a:ea typeface="Roboto Mono" panose="00000009000000000000" pitchFamily="49" charset="0"/>
              <a:cs typeface="Roboto Mono"/>
              <a:sym typeface="Roboto Mono"/>
            </a:endParaRPr>
          </a:p>
          <a:p>
            <a:pPr marL="285750" indent="-285750">
              <a:lnSpc>
                <a:spcPct val="250000"/>
              </a:lnSpc>
              <a:buClr>
                <a:schemeClr val="dk1"/>
              </a:buClr>
              <a:buSzPts val="1100"/>
              <a:buFont typeface="Wingdings" panose="05000000000000000000" pitchFamily="2" charset="2"/>
              <a:buChar char="Ø"/>
            </a:pPr>
            <a:r>
              <a:rPr lang="en-US" sz="1400" b="0" i="0" dirty="0">
                <a:effectLst/>
                <a:latin typeface="Roboto Mono" panose="00000009000000000000" pitchFamily="49" charset="0"/>
                <a:ea typeface="Roboto Mono" panose="00000009000000000000" pitchFamily="49" charset="0"/>
              </a:rPr>
              <a:t>This approach assumes that new users have similar preferences to the overall user population, which might not be accurate for all users. It ignores individual preferences and might lead to generic recommendations that don't match a user's actual interests.</a:t>
            </a:r>
          </a:p>
          <a:p>
            <a:pPr marL="285750" indent="-285750">
              <a:lnSpc>
                <a:spcPct val="250000"/>
              </a:lnSpc>
              <a:buClr>
                <a:schemeClr val="dk1"/>
              </a:buClr>
              <a:buSzPts val="1100"/>
              <a:buFont typeface="Wingdings" panose="05000000000000000000" pitchFamily="2" charset="2"/>
              <a:buChar char="Ø"/>
            </a:pPr>
            <a:r>
              <a:rPr lang="en-US" sz="1400" b="0" i="0" dirty="0">
                <a:effectLst/>
                <a:latin typeface="Roboto Mono" panose="00000009000000000000" pitchFamily="49" charset="0"/>
                <a:ea typeface="Roboto Mono" panose="00000009000000000000" pitchFamily="49" charset="0"/>
              </a:rPr>
              <a:t>If users have provided very few ratings, it can lead to inaccurate recommendations due to a lack of sufficient data to identify meaningful patterns.</a:t>
            </a:r>
          </a:p>
          <a:p>
            <a:pPr marL="285750" indent="-285750">
              <a:lnSpc>
                <a:spcPct val="250000"/>
              </a:lnSpc>
              <a:buClr>
                <a:schemeClr val="dk1"/>
              </a:buClr>
              <a:buSzPts val="1100"/>
              <a:buFont typeface="Wingdings" panose="05000000000000000000" pitchFamily="2" charset="2"/>
              <a:buChar char="Ø"/>
            </a:pPr>
            <a:endParaRPr lang="en-US" sz="1400" dirty="0">
              <a:latin typeface="Roboto Mono" panose="00000009000000000000" pitchFamily="49" charset="0"/>
              <a:ea typeface="Roboto Mono" panose="00000009000000000000" pitchFamily="49" charset="0"/>
              <a:cs typeface="Roboto Mono"/>
              <a:sym typeface="Roboto Mono"/>
            </a:endParaRPr>
          </a:p>
          <a:p>
            <a:pPr marL="285750" indent="-285750">
              <a:lnSpc>
                <a:spcPct val="250000"/>
              </a:lnSpc>
              <a:buClr>
                <a:schemeClr val="dk1"/>
              </a:buClr>
              <a:buSzPts val="1100"/>
              <a:buFont typeface="Wingdings" panose="05000000000000000000" pitchFamily="2" charset="2"/>
              <a:buChar char="Ø"/>
            </a:pPr>
            <a:endParaRPr lang="en-US" sz="1400" dirty="0">
              <a:latin typeface="Roboto Mono" panose="00000009000000000000" pitchFamily="49" charset="0"/>
              <a:ea typeface="Roboto Mono" panose="00000009000000000000" pitchFamily="49" charset="0"/>
              <a:cs typeface="Roboto Mono"/>
              <a:sym typeface="Roboto Mono"/>
            </a:endParaRPr>
          </a:p>
          <a:p>
            <a:pPr marL="285750" indent="-285750">
              <a:lnSpc>
                <a:spcPct val="250000"/>
              </a:lnSpc>
              <a:buClr>
                <a:schemeClr val="dk1"/>
              </a:buClr>
              <a:buSzPts val="1100"/>
              <a:buFont typeface="Wingdings" panose="05000000000000000000" pitchFamily="2" charset="2"/>
              <a:buChar char="Ø"/>
            </a:pPr>
            <a:endParaRPr lang="en-US" sz="1400" dirty="0">
              <a:latin typeface="Roboto Mono" panose="00000009000000000000" pitchFamily="49" charset="0"/>
              <a:ea typeface="Roboto Mono" panose="00000009000000000000" pitchFamily="49" charset="0"/>
              <a:cs typeface="Roboto Mono"/>
              <a:sym typeface="Roboto Mono"/>
            </a:endParaRPr>
          </a:p>
          <a:p>
            <a:pPr marL="285750" indent="-285750">
              <a:lnSpc>
                <a:spcPct val="250000"/>
              </a:lnSpc>
              <a:buClr>
                <a:schemeClr val="dk1"/>
              </a:buClr>
              <a:buSzPts val="1100"/>
              <a:buFont typeface="Wingdings" panose="05000000000000000000" pitchFamily="2" charset="2"/>
              <a:buChar char="Ø"/>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a:p>
            <a:pPr>
              <a:lnSpc>
                <a:spcPct val="250000"/>
              </a:lnSpc>
              <a:buClr>
                <a:srgbClr val="000000"/>
              </a:buClr>
              <a:buSzPts val="1200"/>
            </a:pPr>
            <a:endParaRPr sz="1400" dirty="0">
              <a:latin typeface="Roboto Mono" panose="00000009000000000000" pitchFamily="49" charset="0"/>
              <a:ea typeface="Roboto Mono" panose="00000009000000000000" pitchFamily="49" charset="0"/>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1" y="0"/>
            <a:ext cx="12196767" cy="6858000"/>
          </a:xfrm>
          <a:prstGeom prst="rect">
            <a:avLst/>
          </a:prstGeom>
          <a:noFill/>
          <a:ln>
            <a:noFill/>
          </a:ln>
        </p:spPr>
      </p:pic>
      <p:sp>
        <p:nvSpPr>
          <p:cNvPr id="108" name="Google Shape;108;p22"/>
          <p:cNvSpPr txBox="1"/>
          <p:nvPr/>
        </p:nvSpPr>
        <p:spPr>
          <a:xfrm>
            <a:off x="181167" y="193700"/>
            <a:ext cx="10018400" cy="960000"/>
          </a:xfrm>
          <a:prstGeom prst="rect">
            <a:avLst/>
          </a:prstGeom>
          <a:noFill/>
          <a:ln>
            <a:noFill/>
          </a:ln>
        </p:spPr>
        <p:txBody>
          <a:bodyPr spcFirstLastPara="1" wrap="square" lIns="121900" tIns="121900" rIns="121900" bIns="121900" anchor="t" anchorCtr="0">
            <a:noAutofit/>
          </a:bodyPr>
          <a:lstStyle/>
          <a:p>
            <a:pPr>
              <a:buClr>
                <a:srgbClr val="000000"/>
              </a:buClr>
              <a:buSzPts val="2400"/>
            </a:pPr>
            <a:r>
              <a:rPr lang="en" sz="3200" b="1">
                <a:solidFill>
                  <a:srgbClr val="000000"/>
                </a:solidFill>
                <a:latin typeface="Roboto Mono"/>
                <a:ea typeface="Roboto Mono"/>
                <a:cs typeface="Roboto Mono"/>
                <a:sym typeface="Roboto Mono"/>
              </a:rPr>
              <a:t>Future Scope</a:t>
            </a:r>
            <a:endParaRPr sz="3200" b="1">
              <a:solidFill>
                <a:srgbClr val="000000"/>
              </a:solidFill>
              <a:latin typeface="Roboto Mono"/>
              <a:ea typeface="Roboto Mono"/>
              <a:cs typeface="Roboto Mono"/>
              <a:sym typeface="Roboto Mono"/>
            </a:endParaRPr>
          </a:p>
        </p:txBody>
      </p:sp>
      <p:sp>
        <p:nvSpPr>
          <p:cNvPr id="109" name="Google Shape;109;p22"/>
          <p:cNvSpPr txBox="1"/>
          <p:nvPr/>
        </p:nvSpPr>
        <p:spPr>
          <a:xfrm>
            <a:off x="304455" y="4368142"/>
            <a:ext cx="11396000" cy="4358800"/>
          </a:xfrm>
          <a:prstGeom prst="rect">
            <a:avLst/>
          </a:prstGeom>
          <a:noFill/>
          <a:ln>
            <a:noFill/>
          </a:ln>
        </p:spPr>
        <p:txBody>
          <a:bodyPr spcFirstLastPara="1" wrap="square" lIns="121900" tIns="121900" rIns="121900" bIns="121900" anchor="ctr" anchorCtr="0">
            <a:noAutofit/>
          </a:bodyPr>
          <a:lstStyle/>
          <a:p>
            <a:pPr marL="285750" indent="-285750">
              <a:lnSpc>
                <a:spcPct val="200000"/>
              </a:lnSpc>
              <a:buClr>
                <a:srgbClr val="000000"/>
              </a:buClr>
              <a:buSzPts val="1200"/>
              <a:buFont typeface="Wingdings" panose="05000000000000000000" pitchFamily="2" charset="2"/>
              <a:buChar char="Ø"/>
            </a:pPr>
            <a:r>
              <a:rPr lang="en-US" sz="1700" b="0" i="0" dirty="0">
                <a:effectLst/>
                <a:latin typeface="Söhne"/>
              </a:rPr>
              <a:t>User preferences can change over time, and accounting for these changes can lead to more relevant recommendations. Models that incorporate temporal patterns can adapt to evolving user tastes.</a:t>
            </a:r>
          </a:p>
          <a:p>
            <a:pPr marL="285750" indent="-285750">
              <a:lnSpc>
                <a:spcPct val="200000"/>
              </a:lnSpc>
              <a:buClr>
                <a:srgbClr val="000000"/>
              </a:buClr>
              <a:buSzPts val="1200"/>
              <a:buFont typeface="Wingdings" panose="05000000000000000000" pitchFamily="2" charset="2"/>
              <a:buChar char="Ø"/>
            </a:pPr>
            <a:r>
              <a:rPr lang="en-US" sz="1700" dirty="0">
                <a:latin typeface="Söhne"/>
              </a:rPr>
              <a:t>U</a:t>
            </a:r>
            <a:r>
              <a:rPr lang="en-US" sz="1700" b="0" i="0" dirty="0">
                <a:effectLst/>
                <a:latin typeface="Söhne"/>
              </a:rPr>
              <a:t>se of deep learning models for recommendation, such as neural collaborative filtering or recurrent neural networks can capture intricate patterns and relationships in user behavior and preferences.</a:t>
            </a:r>
          </a:p>
          <a:p>
            <a:pPr marL="285750" indent="-285750">
              <a:lnSpc>
                <a:spcPct val="200000"/>
              </a:lnSpc>
              <a:buClr>
                <a:srgbClr val="000000"/>
              </a:buClr>
              <a:buSzPts val="1200"/>
              <a:buFont typeface="Wingdings" panose="05000000000000000000" pitchFamily="2" charset="2"/>
              <a:buChar char="Ø"/>
            </a:pPr>
            <a:r>
              <a:rPr lang="en-US" sz="1700" b="0" i="0" dirty="0">
                <a:effectLst/>
                <a:latin typeface="Söhne"/>
              </a:rPr>
              <a:t>Implementation of methods for actively collecting user feedback on recommendations. This feedback loop can be used to refine and improve the recommendation algorithms over time.</a:t>
            </a:r>
          </a:p>
          <a:p>
            <a:pPr marL="285750" indent="-285750">
              <a:lnSpc>
                <a:spcPct val="200000"/>
              </a:lnSpc>
              <a:buClr>
                <a:srgbClr val="000000"/>
              </a:buClr>
              <a:buSzPts val="1200"/>
              <a:buFont typeface="Wingdings" panose="05000000000000000000" pitchFamily="2" charset="2"/>
              <a:buChar char="Ø"/>
            </a:pPr>
            <a:r>
              <a:rPr lang="en-US" sz="1700" b="0" i="0" dirty="0">
                <a:effectLst/>
                <a:latin typeface="Söhne"/>
              </a:rPr>
              <a:t>Exploration of strategies that balance between recommending popular items (exploitation) and suggesting novel items to encourage user exploration. Reinforcement learning techniques can be used to find the optimal trade-off.</a:t>
            </a:r>
          </a:p>
          <a:p>
            <a:pPr marL="285750" indent="-285750">
              <a:lnSpc>
                <a:spcPct val="200000"/>
              </a:lnSpc>
              <a:buClr>
                <a:srgbClr val="000000"/>
              </a:buClr>
              <a:buSzPts val="1200"/>
              <a:buFont typeface="Wingdings" panose="05000000000000000000" pitchFamily="2" charset="2"/>
              <a:buChar char="Ø"/>
            </a:pPr>
            <a:endParaRPr sz="1700" dirty="0">
              <a:latin typeface="Roboto Mono"/>
              <a:ea typeface="Roboto Mono"/>
              <a:cs typeface="Roboto Mono"/>
              <a:sym typeface="Roboto Mono"/>
            </a:endParaRPr>
          </a:p>
          <a:p>
            <a:pPr>
              <a:lnSpc>
                <a:spcPct val="200000"/>
              </a:lnSpc>
              <a:buClr>
                <a:srgbClr val="000000"/>
              </a:buClr>
              <a:buSzPts val="1200"/>
            </a:pPr>
            <a:endParaRPr sz="1700" dirty="0">
              <a:latin typeface="Roboto Mono"/>
              <a:ea typeface="Roboto Mono"/>
              <a:cs typeface="Roboto Mono"/>
              <a:sym typeface="Roboto Mono"/>
            </a:endParaRPr>
          </a:p>
          <a:p>
            <a:pPr>
              <a:lnSpc>
                <a:spcPct val="200000"/>
              </a:lnSpc>
              <a:buClr>
                <a:srgbClr val="000000"/>
              </a:buClr>
              <a:buSzPts val="1200"/>
            </a:pPr>
            <a:endParaRPr sz="1700" dirty="0">
              <a:latin typeface="Roboto Mono"/>
              <a:ea typeface="Roboto Mono"/>
              <a:cs typeface="Roboto Mono"/>
              <a:sym typeface="Roboto Mono"/>
            </a:endParaRPr>
          </a:p>
          <a:p>
            <a:pPr>
              <a:lnSpc>
                <a:spcPct val="200000"/>
              </a:lnSpc>
              <a:buClr>
                <a:srgbClr val="000000"/>
              </a:buClr>
              <a:buSzPts val="1200"/>
            </a:pPr>
            <a:endParaRPr sz="1700" dirty="0">
              <a:latin typeface="Roboto Mono"/>
              <a:ea typeface="Roboto Mono"/>
              <a:cs typeface="Roboto Mono"/>
              <a:sym typeface="Roboto Mono"/>
            </a:endParaRPr>
          </a:p>
          <a:p>
            <a:pPr>
              <a:lnSpc>
                <a:spcPct val="200000"/>
              </a:lnSpc>
              <a:buClr>
                <a:srgbClr val="000000"/>
              </a:buClr>
              <a:buSzPts val="1200"/>
            </a:pPr>
            <a:endParaRPr sz="1700" dirty="0">
              <a:latin typeface="Roboto Mono"/>
              <a:ea typeface="Roboto Mono"/>
              <a:cs typeface="Roboto Mono"/>
              <a:sym typeface="Roboto Mono"/>
            </a:endParaRPr>
          </a:p>
          <a:p>
            <a:pPr>
              <a:lnSpc>
                <a:spcPct val="200000"/>
              </a:lnSpc>
              <a:buClr>
                <a:srgbClr val="000000"/>
              </a:buClr>
              <a:buSzPts val="1200"/>
            </a:pPr>
            <a:endParaRPr sz="1700" dirty="0">
              <a:latin typeface="Roboto Mono"/>
              <a:ea typeface="Roboto Mono"/>
              <a:cs typeface="Roboto Mono"/>
              <a:sym typeface="Roboto Mono"/>
            </a:endParaRPr>
          </a:p>
          <a:p>
            <a:pPr>
              <a:lnSpc>
                <a:spcPct val="200000"/>
              </a:lnSpc>
              <a:buClr>
                <a:srgbClr val="000000"/>
              </a:buClr>
              <a:buSzPts val="1200"/>
            </a:pPr>
            <a:endParaRPr sz="1700" dirty="0">
              <a:latin typeface="Roboto Mono"/>
              <a:ea typeface="Roboto Mono"/>
              <a:cs typeface="Roboto Mono"/>
              <a:sym typeface="Roboto Mono"/>
            </a:endParaRPr>
          </a:p>
          <a:p>
            <a:pPr>
              <a:lnSpc>
                <a:spcPct val="200000"/>
              </a:lnSpc>
              <a:buClr>
                <a:srgbClr val="000000"/>
              </a:buClr>
              <a:buSzPts val="1200"/>
            </a:pPr>
            <a:endParaRPr sz="1700" dirty="0">
              <a:latin typeface="Roboto Mono"/>
              <a:ea typeface="Roboto Mono"/>
              <a:cs typeface="Roboto Mono"/>
              <a:sym typeface="Roboto Mono"/>
            </a:endParaRPr>
          </a:p>
          <a:p>
            <a:pPr>
              <a:lnSpc>
                <a:spcPct val="200000"/>
              </a:lnSpc>
              <a:buClr>
                <a:srgbClr val="000000"/>
              </a:buClr>
              <a:buSzPts val="1200"/>
            </a:pPr>
            <a:endParaRPr sz="1700" dirty="0">
              <a:latin typeface="Roboto Mono"/>
              <a:ea typeface="Roboto Mono"/>
              <a:cs typeface="Roboto Mono"/>
              <a:sym typeface="Roboto Mono"/>
            </a:endParaRPr>
          </a:p>
          <a:p>
            <a:pPr>
              <a:lnSpc>
                <a:spcPct val="200000"/>
              </a:lnSpc>
              <a:buClr>
                <a:srgbClr val="000000"/>
              </a:buClr>
              <a:buSzPts val="1200"/>
            </a:pPr>
            <a:endParaRPr sz="1700" dirty="0">
              <a:latin typeface="Roboto Mono"/>
              <a:ea typeface="Roboto Mono"/>
              <a:cs typeface="Roboto Mono"/>
              <a:sym typeface="Roboto Mono"/>
            </a:endParaRPr>
          </a:p>
          <a:p>
            <a:pPr>
              <a:lnSpc>
                <a:spcPct val="200000"/>
              </a:lnSpc>
              <a:buClr>
                <a:srgbClr val="000000"/>
              </a:buClr>
              <a:buSzPts val="1200"/>
            </a:pPr>
            <a:endParaRPr sz="1700" dirty="0">
              <a:latin typeface="Roboto Mono"/>
              <a:ea typeface="Roboto Mono"/>
              <a:cs typeface="Roboto Mono"/>
              <a:sym typeface="Roboto Mono"/>
            </a:endParaRPr>
          </a:p>
          <a:p>
            <a:pPr>
              <a:lnSpc>
                <a:spcPct val="200000"/>
              </a:lnSpc>
              <a:buClr>
                <a:srgbClr val="000000"/>
              </a:buClr>
              <a:buSzPts val="1200"/>
            </a:pPr>
            <a:endParaRPr sz="1700" dirty="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814200" y="3591197"/>
            <a:ext cx="8563600" cy="816400"/>
          </a:xfrm>
          <a:prstGeom prst="rect">
            <a:avLst/>
          </a:prstGeom>
        </p:spPr>
        <p:txBody>
          <a:bodyPr spcFirstLastPara="1" vert="horz" wrap="square" lIns="121900" tIns="121900" rIns="121900" bIns="121900" rtlCol="0" anchor="t" anchorCtr="0">
            <a:noAutofit/>
          </a:bodyPr>
          <a:lstStyle/>
          <a:p>
            <a:pPr algn="ctr">
              <a:spcBef>
                <a:spcPts val="0"/>
              </a:spcBef>
            </a:pPr>
            <a:r>
              <a:rPr lang="en" sz="9600" b="1" i="1">
                <a:solidFill>
                  <a:schemeClr val="lt1"/>
                </a:solidFill>
                <a:latin typeface="Roboto"/>
                <a:ea typeface="Roboto"/>
                <a:cs typeface="Roboto"/>
                <a:sym typeface="Roboto"/>
              </a:rPr>
              <a:t>Thank You</a:t>
            </a:r>
            <a:endParaRPr sz="9600" b="1" i="1">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839</Words>
  <Application>Microsoft Office PowerPoint</Application>
  <PresentationFormat>Widescreen</PresentationFormat>
  <Paragraphs>98</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Roboto</vt:lpstr>
      <vt:lpstr>Roboto Mono</vt:lpstr>
      <vt:lpstr>Söhne</vt:lpstr>
      <vt:lpstr>Wingdings</vt:lpstr>
      <vt:lpstr>Office Theme</vt:lpstr>
      <vt:lpstr>Problem Statement Title: Personalized Product Recommendation Team Name: 686157-U89GYS79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Team Name:  </dc:title>
  <dc:creator>Tanu Baghel</dc:creator>
  <cp:lastModifiedBy>Tanu Baghel</cp:lastModifiedBy>
  <cp:revision>10</cp:revision>
  <dcterms:created xsi:type="dcterms:W3CDTF">2023-08-20T18:39:01Z</dcterms:created>
  <dcterms:modified xsi:type="dcterms:W3CDTF">2023-08-20T20:01:08Z</dcterms:modified>
</cp:coreProperties>
</file>