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E78C4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E78C4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E78C4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E78C4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01184" y="0"/>
            <a:ext cx="7290815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6361" y="545719"/>
            <a:ext cx="236220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E78C4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0269" y="2427097"/>
            <a:ext cx="10452100" cy="1628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8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drive.google.com/file/d/1jqGgXUzSXcCySW0wOUDM-2yfNni3zuBK/view?usp=sharing" TargetMode="Externa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mailto:munacs088@rmkcet.ac.in" TargetMode="External"/><Relationship Id="rId4" Type="http://schemas.openxmlformats.org/officeDocument/2006/relationships/hyperlink" Target="mailto:Hod_cse@rmkcet.ac.in" TargetMode="External"/><Relationship Id="rId5" Type="http://schemas.openxmlformats.org/officeDocument/2006/relationships/hyperlink" Target="mailto:aruncs009@rmkcet.ac.in" TargetMode="External"/><Relationship Id="rId6" Type="http://schemas.openxmlformats.org/officeDocument/2006/relationships/hyperlink" Target="mailto:dinecs027@rmkcet.ac.in" TargetMode="External"/><Relationship Id="rId7" Type="http://schemas.openxmlformats.org/officeDocument/2006/relationships/hyperlink" Target="mailto:sathcs172@rmkcet.ac.in" TargetMode="External"/><Relationship Id="rId8" Type="http://schemas.openxmlformats.org/officeDocument/2006/relationships/hyperlink" Target="mailto:sidhcs130@rmkcet.ac.in" TargetMode="External"/><Relationship Id="rId9" Type="http://schemas.openxmlformats.org/officeDocument/2006/relationships/hyperlink" Target="mailto:saravanan.selvavinayagam@cognizant.com" TargetMode="External"/><Relationship Id="rId10" Type="http://schemas.openxmlformats.org/officeDocument/2006/relationships/hyperlink" Target="mailto:vrupcs145@rmkcet.ac.in" TargetMode="External"/><Relationship Id="rId11" Type="http://schemas.openxmlformats.org/officeDocument/2006/relationships/hyperlink" Target="mailto:vishcs152@rmkcet.ac.in" TargetMode="External"/><Relationship Id="rId12" Type="http://schemas.openxmlformats.org/officeDocument/2006/relationships/hyperlink" Target="mailto:rahucs181@rmkcet.ac.in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www.kaggle.com/code/milanzdravkovic/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4415" y="0"/>
            <a:ext cx="6967584" cy="6857997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460248" y="417576"/>
            <a:ext cx="2200910" cy="567055"/>
            <a:chOff x="460248" y="417576"/>
            <a:chExt cx="2200910" cy="56705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5036" y="534056"/>
              <a:ext cx="1793010" cy="31567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60248" y="417576"/>
              <a:ext cx="2200910" cy="567055"/>
            </a:xfrm>
            <a:custGeom>
              <a:avLst/>
              <a:gdLst/>
              <a:ahLst/>
              <a:cxnLst/>
              <a:rect l="l" t="t" r="r" b="b"/>
              <a:pathLst>
                <a:path w="2200910" h="567055">
                  <a:moveTo>
                    <a:pt x="2200656" y="0"/>
                  </a:moveTo>
                  <a:lnTo>
                    <a:pt x="0" y="0"/>
                  </a:lnTo>
                  <a:lnTo>
                    <a:pt x="0" y="566927"/>
                  </a:lnTo>
                  <a:lnTo>
                    <a:pt x="2200656" y="566927"/>
                  </a:lnTo>
                  <a:lnTo>
                    <a:pt x="22006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030020" y="2809443"/>
            <a:ext cx="3605529" cy="1687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47"/>
                </a:solidFill>
                <a:latin typeface="Times New Roman"/>
                <a:cs typeface="Times New Roman"/>
              </a:rPr>
              <a:t>Sales</a:t>
            </a:r>
            <a:r>
              <a:rPr dirty="0" sz="3600" spc="-220" b="1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47"/>
                </a:solidFill>
                <a:latin typeface="Times New Roman"/>
                <a:cs typeface="Times New Roman"/>
              </a:rPr>
              <a:t>Analysis</a:t>
            </a:r>
            <a:r>
              <a:rPr dirty="0" sz="3600" spc="-25" b="1">
                <a:solidFill>
                  <a:srgbClr val="000047"/>
                </a:solidFill>
                <a:latin typeface="Times New Roman"/>
                <a:cs typeface="Times New Roman"/>
              </a:rPr>
              <a:t> and </a:t>
            </a:r>
            <a:r>
              <a:rPr dirty="0" sz="3600" spc="-10" b="1">
                <a:solidFill>
                  <a:srgbClr val="000047"/>
                </a:solidFill>
                <a:latin typeface="Times New Roman"/>
                <a:cs typeface="Times New Roman"/>
              </a:rPr>
              <a:t>Forecasting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dirty="0" sz="2000" spc="-20">
                <a:solidFill>
                  <a:srgbClr val="000047"/>
                </a:solidFill>
                <a:latin typeface="Times New Roman"/>
                <a:cs typeface="Times New Roman"/>
              </a:rPr>
              <a:t>Team</a:t>
            </a:r>
            <a:r>
              <a:rPr dirty="0" sz="2000" spc="-7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47"/>
                </a:solidFill>
                <a:latin typeface="Times New Roman"/>
                <a:cs typeface="Times New Roman"/>
              </a:rPr>
              <a:t>name</a:t>
            </a:r>
            <a:r>
              <a:rPr dirty="0" sz="2000" spc="-2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47"/>
                </a:solidFill>
                <a:latin typeface="Times New Roman"/>
                <a:cs typeface="Times New Roman"/>
              </a:rPr>
              <a:t>:</a:t>
            </a:r>
            <a:r>
              <a:rPr dirty="0" sz="2000" spc="-8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47"/>
                </a:solidFill>
                <a:latin typeface="Times New Roman"/>
                <a:cs typeface="Times New Roman"/>
              </a:rPr>
              <a:t>Insight</a:t>
            </a:r>
            <a:r>
              <a:rPr dirty="0" sz="2000" spc="-2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00047"/>
                </a:solidFill>
                <a:latin typeface="Times New Roman"/>
                <a:cs typeface="Times New Roman"/>
              </a:rPr>
              <a:t>Innovators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30020" y="5273421"/>
            <a:ext cx="6553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000047"/>
                </a:solidFill>
                <a:latin typeface="Times New Roman"/>
                <a:cs typeface="Times New Roman"/>
              </a:rPr>
              <a:t>Team</a:t>
            </a:r>
            <a:r>
              <a:rPr dirty="0" sz="1200" spc="-5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00047"/>
                </a:solidFill>
                <a:latin typeface="Times New Roman"/>
                <a:cs typeface="Times New Roman"/>
              </a:rPr>
              <a:t>No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000047"/>
                </a:solidFill>
                <a:latin typeface="Times New Roman"/>
                <a:cs typeface="Times New Roman"/>
              </a:rPr>
              <a:t>RMKCET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21460" y="1652473"/>
            <a:ext cx="2740025" cy="8807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2800" spc="-110"/>
              <a:t>Health</a:t>
            </a:r>
            <a:r>
              <a:rPr dirty="0" sz="2800" spc="-65"/>
              <a:t> </a:t>
            </a:r>
            <a:r>
              <a:rPr dirty="0" sz="2800" spc="-120"/>
              <a:t>revolution </a:t>
            </a:r>
            <a:r>
              <a:rPr dirty="0" sz="2800" spc="-114">
                <a:solidFill>
                  <a:srgbClr val="000047"/>
                </a:solidFill>
              </a:rPr>
              <a:t>Hack</a:t>
            </a:r>
            <a:r>
              <a:rPr dirty="0" sz="2800" spc="-85">
                <a:solidFill>
                  <a:srgbClr val="000047"/>
                </a:solidFill>
              </a:rPr>
              <a:t> </a:t>
            </a:r>
            <a:r>
              <a:rPr dirty="0" sz="2800" spc="-20">
                <a:solidFill>
                  <a:srgbClr val="000047"/>
                </a:solidFill>
              </a:rPr>
              <a:t>2025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928998" y="621868"/>
            <a:ext cx="386334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1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r>
              <a:rPr dirty="0" sz="2800" spc="-2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006FC0"/>
                </a:solidFill>
                <a:latin typeface="Times New Roman"/>
                <a:cs typeface="Times New Roman"/>
              </a:rPr>
              <a:t>Preprocessing</a:t>
            </a:r>
            <a:r>
              <a:rPr dirty="0" sz="2800" spc="-9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006FC0"/>
                </a:solidFill>
                <a:latin typeface="Times New Roman"/>
                <a:cs typeface="Times New Roman"/>
              </a:rPr>
              <a:t>Steps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30020" y="6509410"/>
            <a:ext cx="7359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solidFill>
                  <a:srgbClr val="000047"/>
                </a:solidFill>
                <a:latin typeface="Arial MT"/>
                <a:cs typeface="Arial MT"/>
              </a:rPr>
              <a:t>©</a:t>
            </a:r>
            <a:r>
              <a:rPr dirty="0" sz="700" spc="-1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000047"/>
                </a:solidFill>
                <a:latin typeface="Arial MT"/>
                <a:cs typeface="Arial MT"/>
              </a:rPr>
              <a:t>2023 </a:t>
            </a:r>
            <a:r>
              <a:rPr dirty="0" sz="700" spc="-10">
                <a:solidFill>
                  <a:srgbClr val="000047"/>
                </a:solidFill>
                <a:latin typeface="Arial MT"/>
                <a:cs typeface="Arial MT"/>
              </a:rPr>
              <a:t>Cognizant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Health</a:t>
            </a:r>
            <a:r>
              <a:rPr dirty="0" spc="-40"/>
              <a:t> </a:t>
            </a:r>
            <a:r>
              <a:rPr dirty="0" spc="-95"/>
              <a:t>revolution </a:t>
            </a:r>
            <a:r>
              <a:rPr dirty="0" spc="-90">
                <a:solidFill>
                  <a:srgbClr val="000047"/>
                </a:solidFill>
              </a:rPr>
              <a:t>Hack</a:t>
            </a:r>
            <a:r>
              <a:rPr dirty="0" spc="-70">
                <a:solidFill>
                  <a:srgbClr val="000047"/>
                </a:solidFill>
              </a:rPr>
              <a:t> </a:t>
            </a:r>
            <a:r>
              <a:rPr dirty="0" spc="-20">
                <a:solidFill>
                  <a:srgbClr val="000047"/>
                </a:solidFill>
              </a:rPr>
              <a:t>2025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983" y="1825751"/>
            <a:ext cx="3127248" cy="244754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42010" y="1479550"/>
            <a:ext cx="249174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1.Missing values by</a:t>
            </a:r>
            <a:r>
              <a:rPr dirty="0" sz="1400" spc="-4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NaN</a:t>
            </a:r>
            <a:r>
              <a:rPr dirty="0" sz="1400" spc="-6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00047"/>
                </a:solidFill>
                <a:latin typeface="Times New Roman"/>
                <a:cs typeface="Times New Roman"/>
              </a:rPr>
              <a:t>insertion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6128" y="1798320"/>
            <a:ext cx="3444239" cy="2502407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585586" y="1444498"/>
            <a:ext cx="12623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2.</a:t>
            </a:r>
            <a:r>
              <a:rPr dirty="0" sz="1400" spc="-7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Outliers</a:t>
            </a:r>
            <a:r>
              <a:rPr dirty="0" sz="1400" spc="1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000047"/>
                </a:solidFill>
                <a:latin typeface="Times New Roman"/>
                <a:cs typeface="Times New Roman"/>
              </a:rPr>
              <a:t>Found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6128" y="4733544"/>
            <a:ext cx="3444239" cy="199643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5606288" y="4426965"/>
            <a:ext cx="244411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000047"/>
                </a:solidFill>
                <a:latin typeface="Times New Roman"/>
                <a:cs typeface="Times New Roman"/>
              </a:rPr>
              <a:t>4.Decomposition</a:t>
            </a:r>
            <a:r>
              <a:rPr dirty="0" sz="1400" spc="4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00047"/>
                </a:solidFill>
                <a:latin typeface="Times New Roman"/>
                <a:cs typeface="Times New Roman"/>
              </a:rPr>
              <a:t>(Sample</a:t>
            </a:r>
            <a:r>
              <a:rPr dirty="0" sz="1400" spc="4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drug</a:t>
            </a:r>
            <a:r>
              <a:rPr dirty="0" sz="1400" spc="-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000047"/>
                </a:solidFill>
                <a:latin typeface="Times New Roman"/>
                <a:cs typeface="Times New Roman"/>
              </a:rPr>
              <a:t>1)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49325" y="4491354"/>
            <a:ext cx="25342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3.</a:t>
            </a:r>
            <a:r>
              <a:rPr dirty="0" sz="1400" spc="-8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Boxplot</a:t>
            </a:r>
            <a:r>
              <a:rPr dirty="0" sz="1400" spc="1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after</a:t>
            </a:r>
            <a:r>
              <a:rPr dirty="0" sz="1400" spc="-5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Removing</a:t>
            </a:r>
            <a:r>
              <a:rPr dirty="0" sz="1400" spc="1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00047"/>
                </a:solidFill>
                <a:latin typeface="Times New Roman"/>
                <a:cs typeface="Times New Roman"/>
              </a:rPr>
              <a:t>Outliers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5319" y="4794503"/>
            <a:ext cx="3105912" cy="18501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4500" y="6510019"/>
            <a:ext cx="123189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solidFill>
                  <a:srgbClr val="000047"/>
                </a:solidFill>
                <a:latin typeface="Arial MT"/>
                <a:cs typeface="Arial MT"/>
              </a:rPr>
              <a:t>11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Health</a:t>
            </a:r>
            <a:r>
              <a:rPr dirty="0" spc="-40"/>
              <a:t> </a:t>
            </a:r>
            <a:r>
              <a:rPr dirty="0" spc="-95"/>
              <a:t>revolution </a:t>
            </a:r>
            <a:r>
              <a:rPr dirty="0" spc="-90">
                <a:solidFill>
                  <a:srgbClr val="000047"/>
                </a:solidFill>
              </a:rPr>
              <a:t>Hack</a:t>
            </a:r>
            <a:r>
              <a:rPr dirty="0" spc="-70">
                <a:solidFill>
                  <a:srgbClr val="000047"/>
                </a:solidFill>
              </a:rPr>
              <a:t> </a:t>
            </a:r>
            <a:r>
              <a:rPr dirty="0" spc="-20">
                <a:solidFill>
                  <a:srgbClr val="000047"/>
                </a:solidFill>
              </a:rPr>
              <a:t>2025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0" y="1764792"/>
            <a:ext cx="2145792" cy="210007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" y="5090159"/>
            <a:ext cx="5791200" cy="29565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3511" y="4651247"/>
            <a:ext cx="3401567" cy="1978152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767073" y="626821"/>
            <a:ext cx="5433695" cy="9817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1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r>
              <a:rPr dirty="0" sz="2800" spc="-6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6FC0"/>
                </a:solidFill>
                <a:latin typeface="Times New Roman"/>
                <a:cs typeface="Times New Roman"/>
              </a:rPr>
              <a:t>Preprocessing</a:t>
            </a:r>
            <a:r>
              <a:rPr dirty="0" sz="2800" spc="-12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006FC0"/>
                </a:solidFill>
                <a:latin typeface="Times New Roman"/>
                <a:cs typeface="Times New Roman"/>
              </a:rPr>
              <a:t>Steps</a:t>
            </a:r>
            <a:endParaRPr sz="2800">
              <a:latin typeface="Times New Roman"/>
              <a:cs typeface="Times New Roman"/>
            </a:endParaRPr>
          </a:p>
          <a:p>
            <a:pPr marL="3017520">
              <a:lnSpc>
                <a:spcPct val="100000"/>
              </a:lnSpc>
              <a:spcBef>
                <a:spcPts val="2480"/>
              </a:spcBef>
            </a:pP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6.ADF</a:t>
            </a:r>
            <a:r>
              <a:rPr dirty="0" sz="1400" spc="-2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test</a:t>
            </a:r>
            <a:r>
              <a:rPr dirty="0" sz="1400" spc="-4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for</a:t>
            </a:r>
            <a:r>
              <a:rPr dirty="0" sz="1400" spc="-1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dataset</a:t>
            </a:r>
            <a:r>
              <a:rPr dirty="0" sz="1400" spc="-4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00047"/>
                </a:solidFill>
                <a:latin typeface="Times New Roman"/>
                <a:cs typeface="Times New Roman"/>
              </a:rPr>
              <a:t>stationarity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87425" y="4153026"/>
            <a:ext cx="210185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7.Made</a:t>
            </a:r>
            <a:r>
              <a:rPr dirty="0" sz="1400" spc="-4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the</a:t>
            </a:r>
            <a:r>
              <a:rPr dirty="0" sz="1400" spc="-1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dataset</a:t>
            </a:r>
            <a:r>
              <a:rPr dirty="0" sz="1400" spc="-4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00047"/>
                </a:solidFill>
                <a:latin typeface="Times New Roman"/>
                <a:cs typeface="Times New Roman"/>
              </a:rPr>
              <a:t>stationary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771893" y="4040504"/>
            <a:ext cx="283908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8.</a:t>
            </a:r>
            <a:r>
              <a:rPr dirty="0" sz="1400" spc="-9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ACF</a:t>
            </a:r>
            <a:r>
              <a:rPr dirty="0" sz="1400" spc="-5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for</a:t>
            </a:r>
            <a:r>
              <a:rPr dirty="0" sz="1400" spc="-1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a</a:t>
            </a:r>
            <a:r>
              <a:rPr dirty="0" sz="1400" spc="-6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sample</a:t>
            </a:r>
            <a:r>
              <a:rPr dirty="0" sz="1400" spc="2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drug</a:t>
            </a:r>
            <a:r>
              <a:rPr dirty="0" sz="1400" spc="-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000047"/>
                </a:solidFill>
                <a:latin typeface="Times New Roman"/>
                <a:cs typeface="Times New Roman"/>
              </a:rPr>
              <a:t>N02BE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for</a:t>
            </a:r>
            <a:r>
              <a:rPr dirty="0" sz="1400" spc="-6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determining</a:t>
            </a:r>
            <a:r>
              <a:rPr dirty="0" sz="1400" spc="2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p,d,q</a:t>
            </a:r>
            <a:r>
              <a:rPr dirty="0" sz="1400" spc="-7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value</a:t>
            </a:r>
            <a:r>
              <a:rPr dirty="0" sz="1400" spc="1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00047"/>
                </a:solidFill>
                <a:latin typeface="Times New Roman"/>
                <a:cs typeface="Times New Roman"/>
              </a:rPr>
              <a:t>for</a:t>
            </a:r>
            <a:r>
              <a:rPr dirty="0" sz="1400" spc="-8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000047"/>
                </a:solidFill>
                <a:latin typeface="Times New Roman"/>
                <a:cs typeface="Times New Roman"/>
              </a:rPr>
              <a:t>ARIMA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12114" y="1429638"/>
            <a:ext cx="248983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5.</a:t>
            </a:r>
            <a:r>
              <a:rPr dirty="0" sz="1400" spc="-5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00047"/>
                </a:solidFill>
                <a:latin typeface="Times New Roman"/>
                <a:cs typeface="Times New Roman"/>
              </a:rPr>
              <a:t>Decomposition</a:t>
            </a:r>
            <a:r>
              <a:rPr dirty="0" sz="1400" spc="5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00047"/>
                </a:solidFill>
                <a:latin typeface="Times New Roman"/>
                <a:cs typeface="Times New Roman"/>
              </a:rPr>
              <a:t>(Sample</a:t>
            </a:r>
            <a:r>
              <a:rPr dirty="0" sz="1400" spc="5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47"/>
                </a:solidFill>
                <a:latin typeface="Times New Roman"/>
                <a:cs typeface="Times New Roman"/>
              </a:rPr>
              <a:t>drug</a:t>
            </a:r>
            <a:r>
              <a:rPr dirty="0" sz="1400" spc="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000047"/>
                </a:solidFill>
                <a:latin typeface="Times New Roman"/>
                <a:cs typeface="Times New Roman"/>
              </a:rPr>
              <a:t>2)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4568" y="1874520"/>
            <a:ext cx="3480815" cy="18806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1184" y="0"/>
            <a:ext cx="7290815" cy="68579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639058" y="634695"/>
            <a:ext cx="307086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6FC0"/>
                </a:solidFill>
                <a:latin typeface="Times New Roman"/>
                <a:cs typeface="Times New Roman"/>
              </a:rPr>
              <a:t>Model</a:t>
            </a:r>
            <a:r>
              <a:rPr dirty="0" sz="3600" spc="-9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600" spc="-30" b="1">
                <a:solidFill>
                  <a:srgbClr val="006FC0"/>
                </a:solidFill>
                <a:latin typeface="Times New Roman"/>
                <a:cs typeface="Times New Roman"/>
              </a:rPr>
              <a:t>Training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4500" y="6510019"/>
            <a:ext cx="123189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solidFill>
                  <a:srgbClr val="000047"/>
                </a:solidFill>
                <a:latin typeface="Arial MT"/>
                <a:cs typeface="Arial MT"/>
              </a:rPr>
              <a:t>12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Health</a:t>
            </a:r>
            <a:r>
              <a:rPr dirty="0" spc="-40"/>
              <a:t> </a:t>
            </a:r>
            <a:r>
              <a:rPr dirty="0" spc="-95"/>
              <a:t>revolution </a:t>
            </a:r>
            <a:r>
              <a:rPr dirty="0" spc="-90">
                <a:solidFill>
                  <a:srgbClr val="000047"/>
                </a:solidFill>
              </a:rPr>
              <a:t>Hack</a:t>
            </a:r>
            <a:r>
              <a:rPr dirty="0" spc="-70">
                <a:solidFill>
                  <a:srgbClr val="000047"/>
                </a:solidFill>
              </a:rPr>
              <a:t> </a:t>
            </a:r>
            <a:r>
              <a:rPr dirty="0" spc="-20">
                <a:solidFill>
                  <a:srgbClr val="000047"/>
                </a:solidFill>
              </a:rPr>
              <a:t>2025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56361" y="1739900"/>
            <a:ext cx="988568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Based</a:t>
            </a:r>
            <a:r>
              <a:rPr dirty="0" sz="1800" spc="-4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on</a:t>
            </a:r>
            <a:r>
              <a:rPr dirty="0" sz="1800" spc="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both</a:t>
            </a:r>
            <a:r>
              <a:rPr dirty="0" sz="1800" spc="-4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MSE</a:t>
            </a:r>
            <a:r>
              <a:rPr dirty="0" sz="1800" spc="4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and</a:t>
            </a:r>
            <a:r>
              <a:rPr dirty="0" sz="1800" spc="-4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MAPE</a:t>
            </a:r>
            <a:r>
              <a:rPr dirty="0" sz="1800" spc="4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values,</a:t>
            </a:r>
            <a:r>
              <a:rPr dirty="0" sz="1800" spc="-4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Prophet</a:t>
            </a:r>
            <a:r>
              <a:rPr dirty="0" sz="1800" spc="-4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performs</a:t>
            </a:r>
            <a:r>
              <a:rPr dirty="0" sz="1800" spc="-3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best</a:t>
            </a:r>
            <a:r>
              <a:rPr dirty="0" sz="1800" spc="-2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for</a:t>
            </a:r>
            <a:r>
              <a:rPr dirty="0" sz="1800" spc="-2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drug</a:t>
            </a:r>
            <a:r>
              <a:rPr dirty="0" sz="1800" spc="-1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codes</a:t>
            </a:r>
            <a:r>
              <a:rPr dirty="0" sz="1800" spc="-4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R03,</a:t>
            </a:r>
            <a:r>
              <a:rPr dirty="0" sz="1800" spc="-2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R06,</a:t>
            </a:r>
            <a:r>
              <a:rPr dirty="0" sz="1800" spc="-2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000047"/>
                </a:solidFill>
                <a:latin typeface="Arial MT"/>
                <a:cs typeface="Arial MT"/>
              </a:rPr>
              <a:t>and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N02BE,</a:t>
            </a:r>
            <a:r>
              <a:rPr dirty="0" sz="1800" spc="-2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while</a:t>
            </a:r>
            <a:r>
              <a:rPr dirty="0" sz="1800" spc="-9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ARIMA</a:t>
            </a:r>
            <a:r>
              <a:rPr dirty="0" sz="1800" spc="-7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provides</a:t>
            </a:r>
            <a:r>
              <a:rPr dirty="0" sz="1800" spc="-3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the</a:t>
            </a:r>
            <a:r>
              <a:rPr dirty="0" sz="1800" spc="-1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most</a:t>
            </a:r>
            <a:r>
              <a:rPr dirty="0" sz="1800" spc="-4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accurate</a:t>
            </a:r>
            <a:r>
              <a:rPr dirty="0" sz="1800" spc="-4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results</a:t>
            </a:r>
            <a:r>
              <a:rPr dirty="0" sz="1800" spc="-5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for the</a:t>
            </a:r>
            <a:r>
              <a:rPr dirty="0" sz="1800" spc="-1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remaining</a:t>
            </a:r>
            <a:r>
              <a:rPr dirty="0" sz="1800" spc="-6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five</a:t>
            </a:r>
            <a:r>
              <a:rPr dirty="0" sz="1800" spc="-1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drug</a:t>
            </a:r>
            <a:r>
              <a:rPr dirty="0" sz="1800" spc="-10">
                <a:solidFill>
                  <a:srgbClr val="000047"/>
                </a:solidFill>
                <a:latin typeface="Arial MT"/>
                <a:cs typeface="Arial MT"/>
              </a:rPr>
              <a:t> codes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(M01AB,</a:t>
            </a:r>
            <a:r>
              <a:rPr dirty="0" sz="1800" spc="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M01AE, N02BA,</a:t>
            </a:r>
            <a:r>
              <a:rPr dirty="0" sz="1800" spc="-2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N05B,</a:t>
            </a:r>
            <a:r>
              <a:rPr dirty="0" sz="1800" spc="-2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and</a:t>
            </a:r>
            <a:r>
              <a:rPr dirty="0" sz="1800" spc="-2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N05C).</a:t>
            </a:r>
            <a:r>
              <a:rPr dirty="0" sz="1800" spc="-2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When</a:t>
            </a:r>
            <a:r>
              <a:rPr dirty="0" sz="1800" spc="-9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compared</a:t>
            </a:r>
            <a:r>
              <a:rPr dirty="0" sz="1800" spc="-7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with</a:t>
            </a:r>
            <a:r>
              <a:rPr dirty="0" sz="1800" spc="3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other</a:t>
            </a:r>
            <a:r>
              <a:rPr dirty="0" sz="1800" spc="-4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forecasting</a:t>
            </a:r>
            <a:r>
              <a:rPr dirty="0" sz="1800" spc="-6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models</a:t>
            </a:r>
            <a:r>
              <a:rPr dirty="0" sz="1800" spc="-6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000047"/>
                </a:solidFill>
                <a:latin typeface="Arial MT"/>
                <a:cs typeface="Arial MT"/>
              </a:rPr>
              <a:t>such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as</a:t>
            </a:r>
            <a:r>
              <a:rPr dirty="0" sz="1800" spc="-1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LSTM</a:t>
            </a:r>
            <a:r>
              <a:rPr dirty="0" sz="1800" spc="1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and</a:t>
            </a:r>
            <a:r>
              <a:rPr dirty="0" sz="1800" spc="-1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Holt’s</a:t>
            </a:r>
            <a:r>
              <a:rPr dirty="0" sz="1800" spc="-3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000047"/>
                </a:solidFill>
                <a:latin typeface="Arial MT"/>
                <a:cs typeface="Arial MT"/>
              </a:rPr>
              <a:t>Winter,</a:t>
            </a:r>
            <a:r>
              <a:rPr dirty="0" sz="1800" spc="-16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ARIMA</a:t>
            </a:r>
            <a:r>
              <a:rPr dirty="0" sz="1800" spc="-7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and</a:t>
            </a:r>
            <a:r>
              <a:rPr dirty="0" sz="1800" spc="-1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Prophet</a:t>
            </a:r>
            <a:r>
              <a:rPr dirty="0" sz="1800" spc="-4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consistently</a:t>
            </a:r>
            <a:r>
              <a:rPr dirty="0" sz="1800" spc="-6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delivered</a:t>
            </a:r>
            <a:r>
              <a:rPr dirty="0" sz="1800" spc="-3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better</a:t>
            </a:r>
            <a:r>
              <a:rPr dirty="0" sz="1800" spc="-4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overall</a:t>
            </a:r>
            <a:r>
              <a:rPr dirty="0" sz="1800" spc="-10">
                <a:solidFill>
                  <a:srgbClr val="000047"/>
                </a:solidFill>
                <a:latin typeface="Arial MT"/>
                <a:cs typeface="Arial MT"/>
              </a:rPr>
              <a:t> performance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for</a:t>
            </a:r>
            <a:r>
              <a:rPr dirty="0" sz="1800" spc="-3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the</a:t>
            </a:r>
            <a:r>
              <a:rPr dirty="0" sz="1800" spc="-2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given</a:t>
            </a:r>
            <a:r>
              <a:rPr dirty="0" sz="1800" spc="-2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47"/>
                </a:solidFill>
                <a:latin typeface="Arial MT"/>
                <a:cs typeface="Arial MT"/>
              </a:rPr>
              <a:t>drug</a:t>
            </a:r>
            <a:r>
              <a:rPr dirty="0" sz="1800" spc="-2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47"/>
                </a:solidFill>
                <a:latin typeface="Arial MT"/>
                <a:cs typeface="Arial MT"/>
              </a:rPr>
              <a:t>codes.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783" y="3688079"/>
            <a:ext cx="8449056" cy="18196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91788" y="781888"/>
            <a:ext cx="492379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2E78C4"/>
                </a:solidFill>
                <a:latin typeface="Arial"/>
                <a:cs typeface="Arial"/>
              </a:rPr>
              <a:t>PowerBI</a:t>
            </a:r>
            <a:r>
              <a:rPr dirty="0" sz="3600" spc="-20" b="1">
                <a:solidFill>
                  <a:srgbClr val="2E78C4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2E78C4"/>
                </a:solidFill>
                <a:latin typeface="Arial"/>
                <a:cs typeface="Arial"/>
              </a:rPr>
              <a:t>Visualization: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7160" y="664921"/>
            <a:ext cx="236283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Health</a:t>
            </a:r>
            <a:r>
              <a:rPr dirty="0" spc="-55"/>
              <a:t> </a:t>
            </a:r>
            <a:r>
              <a:rPr dirty="0" spc="-85"/>
              <a:t>revolution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95">
                <a:solidFill>
                  <a:srgbClr val="000047"/>
                </a:solidFill>
              </a:rPr>
              <a:t>Hack</a:t>
            </a:r>
            <a:r>
              <a:rPr dirty="0" spc="-45">
                <a:solidFill>
                  <a:srgbClr val="000047"/>
                </a:solidFill>
              </a:rPr>
              <a:t> </a:t>
            </a:r>
            <a:r>
              <a:rPr dirty="0" spc="-20">
                <a:solidFill>
                  <a:srgbClr val="000047"/>
                </a:solidFill>
              </a:rPr>
              <a:t>2025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616" y="1734311"/>
            <a:ext cx="8430768" cy="47426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1184" y="0"/>
            <a:ext cx="7290815" cy="68579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012952" y="1544192"/>
            <a:ext cx="581088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09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6FC0"/>
                </a:solidFill>
                <a:latin typeface="Times New Roman"/>
                <a:cs typeface="Times New Roman"/>
              </a:rPr>
              <a:t>Demo</a:t>
            </a:r>
            <a:r>
              <a:rPr dirty="0" sz="3600" spc="-18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6FC0"/>
                </a:solidFill>
                <a:latin typeface="Times New Roman"/>
                <a:cs typeface="Times New Roman"/>
              </a:rPr>
              <a:t>Video</a:t>
            </a:r>
            <a:r>
              <a:rPr dirty="0" sz="3600" spc="-114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006FC0"/>
                </a:solidFill>
                <a:latin typeface="Times New Roman"/>
                <a:cs typeface="Times New Roman"/>
              </a:rPr>
              <a:t>Link:</a:t>
            </a:r>
            <a:endParaRPr sz="3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155"/>
              </a:spcBef>
            </a:pPr>
            <a:r>
              <a:rPr dirty="0" u="sng" sz="1800" spc="-10">
                <a:solidFill>
                  <a:srgbClr val="525558"/>
                </a:solidFill>
                <a:uFill>
                  <a:solidFill>
                    <a:srgbClr val="525558"/>
                  </a:solidFill>
                </a:uFill>
                <a:latin typeface="Arial MT"/>
                <a:cs typeface="Arial MT"/>
                <a:hlinkClick r:id="rId3"/>
              </a:rPr>
              <a:t>https://drive.google.com/file/d/1jqGgXUzSXcCySW0wOU</a:t>
            </a:r>
            <a:r>
              <a:rPr dirty="0" sz="1800" spc="-10">
                <a:solidFill>
                  <a:srgbClr val="525558"/>
                </a:solidFill>
                <a:latin typeface="Arial MT"/>
                <a:cs typeface="Arial MT"/>
                <a:hlinkClick r:id="rId3"/>
              </a:rPr>
              <a:t> </a:t>
            </a:r>
            <a:r>
              <a:rPr dirty="0" u="sng" sz="1800" spc="-35">
                <a:solidFill>
                  <a:srgbClr val="525558"/>
                </a:solidFill>
                <a:uFill>
                  <a:solidFill>
                    <a:srgbClr val="525558"/>
                  </a:solidFill>
                </a:uFill>
                <a:latin typeface="Arial MT"/>
                <a:cs typeface="Arial MT"/>
                <a:hlinkClick r:id="rId3"/>
              </a:rPr>
              <a:t>DM-</a:t>
            </a:r>
            <a:r>
              <a:rPr dirty="0" u="sng" sz="1800" spc="-10">
                <a:solidFill>
                  <a:srgbClr val="525558"/>
                </a:solidFill>
                <a:uFill>
                  <a:solidFill>
                    <a:srgbClr val="525558"/>
                  </a:solidFill>
                </a:uFill>
                <a:latin typeface="Arial MT"/>
                <a:cs typeface="Arial MT"/>
                <a:hlinkClick r:id="rId3"/>
              </a:rPr>
              <a:t>2yfNni3zuBK/view?usp=sharing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4500" y="6510019"/>
            <a:ext cx="123189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solidFill>
                  <a:srgbClr val="000047"/>
                </a:solidFill>
                <a:latin typeface="Arial MT"/>
                <a:cs typeface="Arial MT"/>
              </a:rPr>
              <a:t>14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Health</a:t>
            </a:r>
            <a:r>
              <a:rPr dirty="0" spc="-40"/>
              <a:t> </a:t>
            </a:r>
            <a:r>
              <a:rPr dirty="0" spc="-95"/>
              <a:t>revolution </a:t>
            </a:r>
            <a:r>
              <a:rPr dirty="0" spc="-90">
                <a:solidFill>
                  <a:srgbClr val="000047"/>
                </a:solidFill>
              </a:rPr>
              <a:t>Hack</a:t>
            </a:r>
            <a:r>
              <a:rPr dirty="0" spc="-70">
                <a:solidFill>
                  <a:srgbClr val="000047"/>
                </a:solidFill>
              </a:rPr>
              <a:t> </a:t>
            </a:r>
            <a:r>
              <a:rPr dirty="0" spc="-20">
                <a:solidFill>
                  <a:srgbClr val="000047"/>
                </a:solidFill>
              </a:rPr>
              <a:t>2025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020" y="2337003"/>
            <a:ext cx="3834765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solidFill>
                  <a:srgbClr val="000047"/>
                </a:solidFill>
                <a:latin typeface="Arial"/>
                <a:cs typeface="Arial"/>
              </a:rPr>
              <a:t>Thank</a:t>
            </a:r>
            <a:r>
              <a:rPr dirty="0" sz="6000" spc="-25">
                <a:solidFill>
                  <a:srgbClr val="000047"/>
                </a:solidFill>
                <a:latin typeface="Arial"/>
                <a:cs typeface="Arial"/>
              </a:rPr>
              <a:t> you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6510019"/>
            <a:ext cx="123189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solidFill>
                  <a:srgbClr val="000047"/>
                </a:solidFill>
                <a:latin typeface="Arial MT"/>
                <a:cs typeface="Arial MT"/>
              </a:rPr>
              <a:t>15</a:t>
            </a:r>
            <a:endParaRPr sz="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469880" y="6342888"/>
            <a:ext cx="1384300" cy="421005"/>
            <a:chOff x="10469880" y="6342888"/>
            <a:chExt cx="1384300" cy="4210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82529" y="6452567"/>
              <a:ext cx="1180376" cy="20735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0469880" y="6342888"/>
              <a:ext cx="1384300" cy="421005"/>
            </a:xfrm>
            <a:custGeom>
              <a:avLst/>
              <a:gdLst/>
              <a:ahLst/>
              <a:cxnLst/>
              <a:rect l="l" t="t" r="r" b="b"/>
              <a:pathLst>
                <a:path w="1384300" h="421004">
                  <a:moveTo>
                    <a:pt x="1383792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1383792" y="420624"/>
                  </a:lnTo>
                  <a:lnTo>
                    <a:pt x="13837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444500" y="6510019"/>
            <a:ext cx="749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>
                <a:solidFill>
                  <a:srgbClr val="000047"/>
                </a:solidFill>
                <a:latin typeface="Arial MT"/>
                <a:cs typeface="Arial MT"/>
              </a:rPr>
              <a:t>2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20674" y="4611393"/>
            <a:ext cx="2984500" cy="1258570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1600" spc="-25" b="1">
                <a:solidFill>
                  <a:srgbClr val="000047"/>
                </a:solidFill>
                <a:latin typeface="Times New Roman"/>
                <a:cs typeface="Times New Roman"/>
              </a:rPr>
              <a:t>Team</a:t>
            </a:r>
            <a:r>
              <a:rPr dirty="0" sz="1600" spc="-65" b="1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000047"/>
                </a:solidFill>
                <a:latin typeface="Times New Roman"/>
                <a:cs typeface="Times New Roman"/>
              </a:rPr>
              <a:t>details</a:t>
            </a: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spc="-20">
                <a:solidFill>
                  <a:srgbClr val="000047"/>
                </a:solidFill>
                <a:latin typeface="Times New Roman"/>
                <a:cs typeface="Times New Roman"/>
              </a:rPr>
              <a:t>Team </a:t>
            </a:r>
            <a:r>
              <a:rPr dirty="0" sz="1600">
                <a:solidFill>
                  <a:srgbClr val="000047"/>
                </a:solidFill>
                <a:latin typeface="Times New Roman"/>
                <a:cs typeface="Times New Roman"/>
              </a:rPr>
              <a:t>Name</a:t>
            </a:r>
            <a:r>
              <a:rPr dirty="0" sz="1600" spc="-4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47"/>
                </a:solidFill>
                <a:latin typeface="Times New Roman"/>
                <a:cs typeface="Times New Roman"/>
              </a:rPr>
              <a:t>–</a:t>
            </a:r>
            <a:r>
              <a:rPr dirty="0" sz="1600" spc="-5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47"/>
                </a:solidFill>
                <a:latin typeface="Times New Roman"/>
                <a:cs typeface="Times New Roman"/>
              </a:rPr>
              <a:t>Insight</a:t>
            </a:r>
            <a:r>
              <a:rPr dirty="0" sz="1600" spc="-10">
                <a:solidFill>
                  <a:srgbClr val="000047"/>
                </a:solidFill>
                <a:latin typeface="Times New Roman"/>
                <a:cs typeface="Times New Roman"/>
              </a:rPr>
              <a:t> Innovators</a:t>
            </a: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 spc="-20">
                <a:solidFill>
                  <a:srgbClr val="000047"/>
                </a:solidFill>
                <a:latin typeface="Times New Roman"/>
                <a:cs typeface="Times New Roman"/>
              </a:rPr>
              <a:t>Team</a:t>
            </a:r>
            <a:r>
              <a:rPr dirty="0" sz="1600" spc="-1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47"/>
                </a:solidFill>
                <a:latin typeface="Times New Roman"/>
                <a:cs typeface="Times New Roman"/>
              </a:rPr>
              <a:t>No</a:t>
            </a:r>
            <a:r>
              <a:rPr dirty="0" sz="1600" spc="-3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47"/>
                </a:solidFill>
                <a:latin typeface="Times New Roman"/>
                <a:cs typeface="Times New Roman"/>
              </a:rPr>
              <a:t>–</a:t>
            </a:r>
            <a:r>
              <a:rPr dirty="0" sz="1600" spc="-3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000047"/>
                </a:solidFill>
                <a:latin typeface="Times New Roman"/>
                <a:cs typeface="Times New Roman"/>
              </a:rPr>
              <a:t>16</a:t>
            </a: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spc="-10">
                <a:solidFill>
                  <a:srgbClr val="000047"/>
                </a:solidFill>
                <a:latin typeface="Times New Roman"/>
                <a:cs typeface="Times New Roman"/>
              </a:rPr>
              <a:t>RMKCET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61594" y="1033525"/>
          <a:ext cx="11873865" cy="3382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6739"/>
                <a:gridCol w="2388235"/>
                <a:gridCol w="1788160"/>
                <a:gridCol w="1821814"/>
                <a:gridCol w="1963420"/>
                <a:gridCol w="1963420"/>
              </a:tblGrid>
              <a:tr h="944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Team</a:t>
                      </a:r>
                      <a:r>
                        <a:rPr dirty="0" sz="1400" spc="-6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members</a:t>
                      </a:r>
                      <a:r>
                        <a:rPr dirty="0" sz="1400" spc="-6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494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2D2F8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Mail</a:t>
                      </a:r>
                      <a:r>
                        <a:rPr dirty="0" sz="14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494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2D2F8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Team</a:t>
                      </a:r>
                      <a:r>
                        <a:rPr dirty="0" sz="1400" spc="-6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faculty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mentors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2D2F8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Faculty</a:t>
                      </a:r>
                      <a:r>
                        <a:rPr dirty="0" sz="1400" spc="-7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mentor</a:t>
                      </a:r>
                      <a:r>
                        <a:rPr dirty="0" sz="14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mail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2D2F8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Cognizant</a:t>
                      </a:r>
                      <a:r>
                        <a:rPr dirty="0" sz="1400" spc="-6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mentor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dirty="0" sz="14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2D2F8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Cognizant</a:t>
                      </a:r>
                      <a:r>
                        <a:rPr dirty="0" sz="1400" spc="-5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mentor</a:t>
                      </a:r>
                      <a:r>
                        <a:rPr dirty="0" sz="1400" spc="-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mail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2D2F8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MSV</a:t>
                      </a:r>
                      <a:r>
                        <a:rPr dirty="0" sz="1400" spc="-55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Chitesh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1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munacs088@rmkcet.ac.in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400" spc="-1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Dr.</a:t>
                      </a:r>
                      <a:r>
                        <a:rPr dirty="0" sz="1400" spc="-65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Sankar</a:t>
                      </a:r>
                      <a:r>
                        <a:rPr dirty="0" sz="1400" spc="-25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Ganesh</a:t>
                      </a:r>
                      <a:r>
                        <a:rPr dirty="0" sz="1400" spc="-35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u="sng" sz="1400" spc="-10">
                          <a:solidFill>
                            <a:srgbClr val="525558"/>
                          </a:solidFill>
                          <a:uFill>
                            <a:solidFill>
                              <a:srgbClr val="525558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hod_cse@rmkcet.ac.in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3345" marR="6438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Mr.</a:t>
                      </a:r>
                      <a:r>
                        <a:rPr dirty="0" sz="1400" spc="-7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Sagar</a:t>
                      </a:r>
                      <a:r>
                        <a:rPr dirty="0" sz="1400" spc="-2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 Pawan </a:t>
                      </a:r>
                      <a:r>
                        <a:rPr dirty="0" sz="1400" spc="-1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Cherukuri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542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3980" marR="1581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Sagarpavan.cherukuri@ cognizant.com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542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Arun</a:t>
                      </a:r>
                      <a:r>
                        <a:rPr dirty="0" sz="1400" spc="-3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SK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u="sng" sz="1400" spc="-10">
                          <a:solidFill>
                            <a:srgbClr val="525558"/>
                          </a:solidFill>
                          <a:uFill>
                            <a:solidFill>
                              <a:srgbClr val="525558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aruncs009@rmkcet.ac.in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542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542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Dinesh</a:t>
                      </a:r>
                      <a:r>
                        <a:rPr dirty="0" sz="1400" spc="-6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Kumar</a:t>
                      </a:r>
                      <a:r>
                        <a:rPr dirty="0" sz="1400" spc="-1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  <a:hlinkClick r:id="rId6"/>
                        </a:rPr>
                        <a:t>dinecs027@rmkcet.ac.in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542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542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Sathish</a:t>
                      </a:r>
                      <a:r>
                        <a:rPr dirty="0" sz="1400" spc="-5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 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  <a:hlinkClick r:id="rId7"/>
                        </a:rPr>
                        <a:t>sathcs172@rmkcet.ac.in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542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542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Sidharth</a:t>
                      </a:r>
                      <a:r>
                        <a:rPr dirty="0" sz="1400" spc="-4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  <a:hlinkClick r:id="rId8"/>
                        </a:rPr>
                        <a:t>sidhcs130@rmkcet.ac.in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Mr.</a:t>
                      </a:r>
                      <a:r>
                        <a:rPr dirty="0" sz="1400" spc="-8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Saravanan</a:t>
                      </a:r>
                      <a:r>
                        <a:rPr dirty="0" sz="1400" spc="-45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dirty="0" u="sng" sz="1400" spc="-10">
                          <a:solidFill>
                            <a:srgbClr val="525558"/>
                          </a:solidFill>
                          <a:uFill>
                            <a:solidFill>
                              <a:srgbClr val="525558"/>
                            </a:solidFill>
                          </a:uFill>
                          <a:latin typeface="Times New Roman"/>
                          <a:cs typeface="Times New Roman"/>
                          <a:hlinkClick r:id="rId9"/>
                        </a:rPr>
                        <a:t>saravanan.selvavinayaga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u="sng" sz="1400" spc="-10">
                          <a:solidFill>
                            <a:srgbClr val="525558"/>
                          </a:solidFill>
                          <a:uFill>
                            <a:solidFill>
                              <a:srgbClr val="525558"/>
                            </a:solidFill>
                          </a:uFill>
                          <a:latin typeface="Times New Roman"/>
                          <a:cs typeface="Times New Roman"/>
                          <a:hlinkClick r:id="rId9"/>
                        </a:rPr>
                        <a:t>m@cognizant.com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605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Rupesh</a:t>
                      </a:r>
                      <a:r>
                        <a:rPr dirty="0" sz="1400" spc="-6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  <a:hlinkClick r:id="rId10"/>
                        </a:rPr>
                        <a:t>vrupcs145@rmkcet.ac.in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605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2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Vishal</a:t>
                      </a:r>
                      <a:r>
                        <a:rPr dirty="0" sz="1400" spc="-45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  <a:hlinkClick r:id="rId11"/>
                        </a:rPr>
                        <a:t>vishcs152@rmkcet.ac.in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605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Rahul</a:t>
                      </a:r>
                      <a:r>
                        <a:rPr dirty="0" sz="1400" spc="-45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</a:rPr>
                        <a:t>Rajkumar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>
                          <a:solidFill>
                            <a:srgbClr val="000047"/>
                          </a:solidFill>
                          <a:latin typeface="Times New Roman"/>
                          <a:cs typeface="Times New Roman"/>
                          <a:hlinkClick r:id="rId12"/>
                        </a:rPr>
                        <a:t>rahucs181@rmkcet.ac.in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605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8287" y="213436"/>
            <a:ext cx="2362835" cy="7581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Health</a:t>
            </a:r>
            <a:r>
              <a:rPr dirty="0" spc="-55"/>
              <a:t> </a:t>
            </a:r>
            <a:r>
              <a:rPr dirty="0" spc="-85"/>
              <a:t>revolution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95">
                <a:solidFill>
                  <a:srgbClr val="000047"/>
                </a:solidFill>
              </a:rPr>
              <a:t>Hack</a:t>
            </a:r>
            <a:r>
              <a:rPr dirty="0" spc="-45">
                <a:solidFill>
                  <a:srgbClr val="000047"/>
                </a:solidFill>
              </a:rPr>
              <a:t> </a:t>
            </a:r>
            <a:r>
              <a:rPr dirty="0" spc="-20">
                <a:solidFill>
                  <a:srgbClr val="000047"/>
                </a:solidFill>
              </a:rPr>
              <a:t>2025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30020" y="1755394"/>
            <a:ext cx="702754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b="1">
                <a:solidFill>
                  <a:srgbClr val="000047"/>
                </a:solidFill>
                <a:latin typeface="Arial"/>
                <a:cs typeface="Arial"/>
              </a:rPr>
              <a:t>Mentor</a:t>
            </a:r>
            <a:r>
              <a:rPr dirty="0" sz="1400" spc="-35" b="1">
                <a:solidFill>
                  <a:srgbClr val="0000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0047"/>
                </a:solidFill>
                <a:latin typeface="Arial"/>
                <a:cs typeface="Arial"/>
              </a:rPr>
              <a:t>connect</a:t>
            </a:r>
            <a:r>
              <a:rPr dirty="0" sz="1400" spc="-25" b="1">
                <a:solidFill>
                  <a:srgbClr val="0000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0047"/>
                </a:solidFill>
                <a:latin typeface="Arial"/>
                <a:cs typeface="Arial"/>
              </a:rPr>
              <a:t>details</a:t>
            </a:r>
            <a:r>
              <a:rPr dirty="0" sz="1400" spc="-20" b="1">
                <a:solidFill>
                  <a:srgbClr val="0000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0047"/>
                </a:solidFill>
                <a:latin typeface="Arial"/>
                <a:cs typeface="Arial"/>
              </a:rPr>
              <a:t>(Kindly</a:t>
            </a:r>
            <a:r>
              <a:rPr dirty="0" sz="1400" spc="-30" b="1">
                <a:solidFill>
                  <a:srgbClr val="0000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0047"/>
                </a:solidFill>
                <a:latin typeface="Arial"/>
                <a:cs typeface="Arial"/>
              </a:rPr>
              <a:t>add</a:t>
            </a:r>
            <a:r>
              <a:rPr dirty="0" sz="1400" spc="-25" b="1">
                <a:solidFill>
                  <a:srgbClr val="0000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0047"/>
                </a:solidFill>
                <a:latin typeface="Arial"/>
                <a:cs typeface="Arial"/>
              </a:rPr>
              <a:t>the</a:t>
            </a:r>
            <a:r>
              <a:rPr dirty="0" sz="1400" spc="-45" b="1">
                <a:solidFill>
                  <a:srgbClr val="0000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0047"/>
                </a:solidFill>
                <a:latin typeface="Arial"/>
                <a:cs typeface="Arial"/>
              </a:rPr>
              <a:t>details</a:t>
            </a:r>
            <a:r>
              <a:rPr dirty="0" sz="1400" spc="-20" b="1">
                <a:solidFill>
                  <a:srgbClr val="0000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0047"/>
                </a:solidFill>
                <a:latin typeface="Arial"/>
                <a:cs typeface="Arial"/>
              </a:rPr>
              <a:t>of</a:t>
            </a:r>
            <a:r>
              <a:rPr dirty="0" sz="1400" spc="-45" b="1">
                <a:solidFill>
                  <a:srgbClr val="0000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0047"/>
                </a:solidFill>
                <a:latin typeface="Arial"/>
                <a:cs typeface="Arial"/>
              </a:rPr>
              <a:t>the</a:t>
            </a:r>
            <a:r>
              <a:rPr dirty="0" sz="1400" spc="-45" b="1">
                <a:solidFill>
                  <a:srgbClr val="0000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0047"/>
                </a:solidFill>
                <a:latin typeface="Arial"/>
                <a:cs typeface="Arial"/>
              </a:rPr>
              <a:t>connect</a:t>
            </a:r>
            <a:r>
              <a:rPr dirty="0" sz="1400" spc="-25" b="1">
                <a:solidFill>
                  <a:srgbClr val="0000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0047"/>
                </a:solidFill>
                <a:latin typeface="Arial"/>
                <a:cs typeface="Arial"/>
              </a:rPr>
              <a:t>had</a:t>
            </a:r>
            <a:r>
              <a:rPr dirty="0" sz="1400" spc="-25" b="1">
                <a:solidFill>
                  <a:srgbClr val="0000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0047"/>
                </a:solidFill>
                <a:latin typeface="Arial"/>
                <a:cs typeface="Arial"/>
              </a:rPr>
              <a:t>with</a:t>
            </a:r>
            <a:r>
              <a:rPr dirty="0" sz="1400" spc="-50" b="1">
                <a:solidFill>
                  <a:srgbClr val="0000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0047"/>
                </a:solidFill>
                <a:latin typeface="Arial"/>
                <a:cs typeface="Arial"/>
              </a:rPr>
              <a:t>the</a:t>
            </a:r>
            <a:r>
              <a:rPr dirty="0" sz="1400" spc="-45" b="1">
                <a:solidFill>
                  <a:srgbClr val="00004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0047"/>
                </a:solidFill>
                <a:latin typeface="Arial"/>
                <a:cs typeface="Arial"/>
              </a:rPr>
              <a:t>mentors)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928369" y="2427097"/>
          <a:ext cx="10452100" cy="1628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  <a:gridCol w="2590800"/>
                <a:gridCol w="2590800"/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Date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connect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2D2F8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6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2D2F8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Platform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2D2F8E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Agenda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6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6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2D2F8E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1400" spc="-25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25-08-</a:t>
                      </a:r>
                      <a:r>
                        <a:rPr dirty="0" sz="1400" spc="-20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2025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986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1400" spc="-10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11:00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986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1400" spc="-10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GoogleMeet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986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Report</a:t>
                      </a:r>
                      <a:r>
                        <a:rPr dirty="0" sz="1400" spc="-15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400" spc="-55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tasks</a:t>
                      </a:r>
                      <a:r>
                        <a:rPr dirty="0" sz="1400" spc="-50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completed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dirty="0" sz="1400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400" spc="-10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 review.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400" spc="-25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26-08-</a:t>
                      </a:r>
                      <a:r>
                        <a:rPr dirty="0" sz="1400" spc="-20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2025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400" spc="-10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11:00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400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Conference</a:t>
                      </a:r>
                      <a:r>
                        <a:rPr dirty="0" sz="1400" spc="-80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0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Call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400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Doubt</a:t>
                      </a:r>
                      <a:r>
                        <a:rPr dirty="0" sz="1400" spc="-60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Clarification.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400" spc="-10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27-08-</a:t>
                      </a:r>
                      <a:r>
                        <a:rPr dirty="0" sz="1400" spc="-20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2025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400" spc="-10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11:15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400" spc="-10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GoogleMeet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400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Review</a:t>
                      </a:r>
                      <a:r>
                        <a:rPr dirty="0" sz="1400" spc="-40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400" spc="-40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000047"/>
                          </a:solidFill>
                          <a:latin typeface="Arial MT"/>
                          <a:cs typeface="Arial MT"/>
                        </a:rPr>
                        <a:t>Insights.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3866" y="676147"/>
            <a:ext cx="236220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Health</a:t>
            </a:r>
            <a:r>
              <a:rPr dirty="0" spc="-40"/>
              <a:t> </a:t>
            </a:r>
            <a:r>
              <a:rPr dirty="0" spc="-95"/>
              <a:t>revolution </a:t>
            </a:r>
            <a:r>
              <a:rPr dirty="0" spc="-90">
                <a:solidFill>
                  <a:srgbClr val="000047"/>
                </a:solidFill>
              </a:rPr>
              <a:t>Hack</a:t>
            </a:r>
            <a:r>
              <a:rPr dirty="0" spc="-70">
                <a:solidFill>
                  <a:srgbClr val="000047"/>
                </a:solidFill>
              </a:rPr>
              <a:t> </a:t>
            </a:r>
            <a:r>
              <a:rPr dirty="0" spc="-20">
                <a:solidFill>
                  <a:srgbClr val="000047"/>
                </a:solidFill>
              </a:rPr>
              <a:t>2025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87169" y="1806905"/>
            <a:ext cx="8784590" cy="4062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2E78C4"/>
                </a:solidFill>
                <a:latin typeface="Times New Roman"/>
                <a:cs typeface="Times New Roman"/>
              </a:rPr>
              <a:t>Problem</a:t>
            </a:r>
            <a:r>
              <a:rPr dirty="0" sz="3600" spc="-80" b="1">
                <a:solidFill>
                  <a:srgbClr val="2E78C4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2E78C4"/>
                </a:solidFill>
                <a:latin typeface="Times New Roman"/>
                <a:cs typeface="Times New Roman"/>
              </a:rPr>
              <a:t>statement</a:t>
            </a:r>
            <a:r>
              <a:rPr dirty="0" sz="3600" spc="-80" b="1">
                <a:solidFill>
                  <a:srgbClr val="2E78C4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2E78C4"/>
                </a:solidFill>
                <a:latin typeface="Times New Roman"/>
                <a:cs typeface="Times New Roman"/>
              </a:rPr>
              <a:t>detailing</a:t>
            </a:r>
            <a:endParaRPr sz="3600">
              <a:latin typeface="Times New Roman"/>
              <a:cs typeface="Times New Roman"/>
            </a:endParaRPr>
          </a:p>
          <a:p>
            <a:pPr marL="182880" indent="-88900">
              <a:lnSpc>
                <a:spcPct val="100000"/>
              </a:lnSpc>
              <a:spcBef>
                <a:spcPts val="1505"/>
              </a:spcBef>
              <a:buSzPct val="94444"/>
              <a:buChar char="•"/>
              <a:tabLst>
                <a:tab pos="182880" algn="l"/>
              </a:tabLst>
            </a:pP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Predicting</a:t>
            </a:r>
            <a:r>
              <a:rPr dirty="0" sz="1800" spc="-7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future</a:t>
            </a:r>
            <a:r>
              <a:rPr dirty="0" sz="1800" spc="-3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sales in</a:t>
            </a:r>
            <a:r>
              <a:rPr dirty="0" sz="1800" spc="-2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the</a:t>
            </a:r>
            <a:r>
              <a:rPr dirty="0" sz="1800" spc="-5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pharmaceutical</a:t>
            </a:r>
            <a:r>
              <a:rPr dirty="0" sz="1800" spc="1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sector</a:t>
            </a:r>
            <a:r>
              <a:rPr dirty="0" sz="1800" spc="-1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is</a:t>
            </a:r>
            <a:r>
              <a:rPr dirty="0" sz="1800" spc="-2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challenging</a:t>
            </a:r>
            <a:r>
              <a:rPr dirty="0" sz="1800" spc="-3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due</a:t>
            </a:r>
            <a:r>
              <a:rPr dirty="0" sz="1800" spc="-5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to</a:t>
            </a:r>
            <a:r>
              <a:rPr dirty="0" sz="1800" spc="-2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fluctuating</a:t>
            </a:r>
            <a:r>
              <a:rPr dirty="0" sz="1800" spc="-3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0047"/>
                </a:solidFill>
                <a:latin typeface="Times New Roman"/>
                <a:cs typeface="Times New Roman"/>
              </a:rPr>
              <a:t>demand,</a:t>
            </a:r>
            <a:endParaRPr sz="18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seasonal</a:t>
            </a:r>
            <a:r>
              <a:rPr dirty="0" sz="1800" spc="-4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variations,</a:t>
            </a:r>
            <a:r>
              <a:rPr dirty="0" sz="1800" spc="-6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and</a:t>
            </a:r>
            <a:r>
              <a:rPr dirty="0" sz="1800" spc="-5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changing</a:t>
            </a:r>
            <a:r>
              <a:rPr dirty="0" sz="1800" spc="-5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market</a:t>
            </a:r>
            <a:r>
              <a:rPr dirty="0" sz="1800" spc="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0047"/>
                </a:solidFill>
                <a:latin typeface="Times New Roman"/>
                <a:cs typeface="Times New Roman"/>
              </a:rPr>
              <a:t>trends.</a:t>
            </a:r>
            <a:endParaRPr sz="1800">
              <a:latin typeface="Times New Roman"/>
              <a:cs typeface="Times New Roman"/>
            </a:endParaRPr>
          </a:p>
          <a:p>
            <a:pPr marL="182880" indent="-88900">
              <a:lnSpc>
                <a:spcPct val="100000"/>
              </a:lnSpc>
              <a:buSzPct val="94444"/>
              <a:buChar char="•"/>
              <a:tabLst>
                <a:tab pos="182880" algn="l"/>
              </a:tabLst>
            </a:pP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Companies</a:t>
            </a:r>
            <a:r>
              <a:rPr dirty="0" sz="1800" spc="-5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often</a:t>
            </a:r>
            <a:r>
              <a:rPr dirty="0" sz="1800" spc="-3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lack</a:t>
            </a:r>
            <a:r>
              <a:rPr dirty="0" sz="1800" spc="-2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accurate</a:t>
            </a:r>
            <a:r>
              <a:rPr dirty="0" sz="1800" spc="-1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forecasting</a:t>
            </a:r>
            <a:r>
              <a:rPr dirty="0" sz="1800" spc="-2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methods,</a:t>
            </a:r>
            <a:r>
              <a:rPr dirty="0" sz="1800" spc="-5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which</a:t>
            </a:r>
            <a:r>
              <a:rPr dirty="0" sz="1800" spc="-1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affects</a:t>
            </a:r>
            <a:r>
              <a:rPr dirty="0" sz="1800" spc="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decision-making</a:t>
            </a:r>
            <a:r>
              <a:rPr dirty="0" sz="1800" spc="-2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in</a:t>
            </a:r>
            <a:r>
              <a:rPr dirty="0" sz="1800" spc="-4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0047"/>
                </a:solidFill>
                <a:latin typeface="Times New Roman"/>
                <a:cs typeface="Times New Roman"/>
              </a:rPr>
              <a:t>sales,</a:t>
            </a:r>
            <a:endParaRPr sz="18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marketing,</a:t>
            </a:r>
            <a:r>
              <a:rPr dirty="0" sz="1800" spc="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and</a:t>
            </a:r>
            <a:r>
              <a:rPr dirty="0" sz="1800" spc="-5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inventory</a:t>
            </a:r>
            <a:r>
              <a:rPr dirty="0" sz="1800" spc="-7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0047"/>
                </a:solidFill>
                <a:latin typeface="Times New Roman"/>
                <a:cs typeface="Times New Roman"/>
              </a:rPr>
              <a:t>management.</a:t>
            </a:r>
            <a:endParaRPr sz="1800">
              <a:latin typeface="Times New Roman"/>
              <a:cs typeface="Times New Roman"/>
            </a:endParaRPr>
          </a:p>
          <a:p>
            <a:pPr marL="182880" indent="-88900">
              <a:lnSpc>
                <a:spcPct val="100000"/>
              </a:lnSpc>
              <a:buSzPct val="94444"/>
              <a:buChar char="•"/>
              <a:tabLst>
                <a:tab pos="182880" algn="l"/>
              </a:tabLst>
            </a:pP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Poor</a:t>
            </a:r>
            <a:r>
              <a:rPr dirty="0" sz="1800" spc="-8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sales</a:t>
            </a:r>
            <a:r>
              <a:rPr dirty="0" sz="1800" spc="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predictions</a:t>
            </a:r>
            <a:r>
              <a:rPr dirty="0" sz="1800" spc="-6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can</a:t>
            </a:r>
            <a:r>
              <a:rPr dirty="0" sz="1800" spc="-1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lead</a:t>
            </a:r>
            <a:r>
              <a:rPr dirty="0" sz="1800" spc="-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to</a:t>
            </a:r>
            <a:r>
              <a:rPr dirty="0" sz="1800" spc="-2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overstocking</a:t>
            </a:r>
            <a:r>
              <a:rPr dirty="0" sz="1800" spc="-2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or</a:t>
            </a:r>
            <a:r>
              <a:rPr dirty="0" sz="1800" spc="-3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stockouts,</a:t>
            </a:r>
            <a:r>
              <a:rPr dirty="0" sz="1800" spc="-3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resulting</a:t>
            </a:r>
            <a:r>
              <a:rPr dirty="0" sz="1800" spc="-4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in financial</a:t>
            </a:r>
            <a:r>
              <a:rPr dirty="0" sz="1800" spc="-1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losses</a:t>
            </a:r>
            <a:r>
              <a:rPr dirty="0" sz="1800" spc="-1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000047"/>
                </a:solidFill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customer</a:t>
            </a:r>
            <a:r>
              <a:rPr dirty="0" sz="1800" spc="-4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0047"/>
                </a:solidFill>
                <a:latin typeface="Times New Roman"/>
                <a:cs typeface="Times New Roman"/>
              </a:rPr>
              <a:t>dissatisfaction.</a:t>
            </a:r>
            <a:endParaRPr sz="1800">
              <a:latin typeface="Times New Roman"/>
              <a:cs typeface="Times New Roman"/>
            </a:endParaRPr>
          </a:p>
          <a:p>
            <a:pPr marL="182880" indent="-88900">
              <a:lnSpc>
                <a:spcPct val="100000"/>
              </a:lnSpc>
              <a:buSzPct val="94444"/>
              <a:buChar char="•"/>
              <a:tabLst>
                <a:tab pos="182880" algn="l"/>
              </a:tabLst>
            </a:pP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There</a:t>
            </a:r>
            <a:r>
              <a:rPr dirty="0" sz="1800" spc="-1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is</a:t>
            </a:r>
            <a:r>
              <a:rPr dirty="0" sz="1800" spc="-3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a</a:t>
            </a:r>
            <a:r>
              <a:rPr dirty="0" sz="1800" spc="-2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strong</a:t>
            </a:r>
            <a:r>
              <a:rPr dirty="0" sz="1800" spc="-6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need</a:t>
            </a:r>
            <a:r>
              <a:rPr dirty="0" sz="1800" spc="-4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for</a:t>
            </a:r>
            <a:r>
              <a:rPr dirty="0" sz="1800" spc="-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advanced</a:t>
            </a:r>
            <a:r>
              <a:rPr dirty="0" sz="1800" spc="-2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time</a:t>
            </a:r>
            <a:r>
              <a:rPr dirty="0" sz="1800" spc="-1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series</a:t>
            </a:r>
            <a:r>
              <a:rPr dirty="0" sz="1800" spc="-3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forecasting</a:t>
            </a:r>
            <a:r>
              <a:rPr dirty="0" sz="1800" spc="-1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techniques</a:t>
            </a:r>
            <a:r>
              <a:rPr dirty="0" sz="1800" spc="-5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that</a:t>
            </a:r>
            <a:r>
              <a:rPr dirty="0" sz="1800" spc="-4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can</a:t>
            </a:r>
            <a:r>
              <a:rPr dirty="0" sz="1800" spc="-2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capture</a:t>
            </a:r>
            <a:r>
              <a:rPr dirty="0" sz="1800" spc="-3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0047"/>
                </a:solidFill>
                <a:latin typeface="Times New Roman"/>
                <a:cs typeface="Times New Roman"/>
              </a:rPr>
              <a:t>trends,</a:t>
            </a:r>
            <a:endParaRPr sz="18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dirty="0" sz="1800" spc="-10">
                <a:solidFill>
                  <a:srgbClr val="000047"/>
                </a:solidFill>
                <a:latin typeface="Times New Roman"/>
                <a:cs typeface="Times New Roman"/>
              </a:rPr>
              <a:t>seasonality,</a:t>
            </a:r>
            <a:r>
              <a:rPr dirty="0" sz="1800" spc="-1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and</a:t>
            </a:r>
            <a:r>
              <a:rPr dirty="0" sz="1800" spc="-4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data</a:t>
            </a:r>
            <a:r>
              <a:rPr dirty="0" sz="1800" spc="-3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variance</a:t>
            </a:r>
            <a:r>
              <a:rPr dirty="0" sz="1800" spc="-3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more</a:t>
            </a:r>
            <a:r>
              <a:rPr dirty="0" sz="1800" spc="-2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0047"/>
                </a:solidFill>
                <a:latin typeface="Times New Roman"/>
                <a:cs typeface="Times New Roman"/>
              </a:rPr>
              <a:t>effectively.</a:t>
            </a:r>
            <a:endParaRPr sz="1800">
              <a:latin typeface="Times New Roman"/>
              <a:cs typeface="Times New Roman"/>
            </a:endParaRPr>
          </a:p>
          <a:p>
            <a:pPr marL="240665" indent="-136525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240665" algn="l"/>
              </a:tabLst>
            </a:pP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Inconsistent</a:t>
            </a:r>
            <a:r>
              <a:rPr dirty="0" sz="1800" spc="-7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forecasting</a:t>
            </a:r>
            <a:r>
              <a:rPr dirty="0" sz="1800" spc="-2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reduces</a:t>
            </a:r>
            <a:r>
              <a:rPr dirty="0" sz="1800" spc="-3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supply</a:t>
            </a:r>
            <a:r>
              <a:rPr dirty="0" sz="1800" spc="-6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chain</a:t>
            </a:r>
            <a:r>
              <a:rPr dirty="0" sz="1800" spc="-4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000047"/>
                </a:solidFill>
                <a:latin typeface="Times New Roman"/>
                <a:cs typeface="Times New Roman"/>
              </a:rPr>
              <a:t>efficiency,</a:t>
            </a:r>
            <a:r>
              <a:rPr dirty="0" sz="1800" spc="3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leading</a:t>
            </a:r>
            <a:r>
              <a:rPr dirty="0" sz="1800" spc="-4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to</a:t>
            </a:r>
            <a:r>
              <a:rPr dirty="0" sz="1800" spc="-4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resource</a:t>
            </a:r>
            <a:r>
              <a:rPr dirty="0" sz="1800" spc="-4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wastage</a:t>
            </a:r>
            <a:r>
              <a:rPr dirty="0" sz="1800" spc="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000047"/>
                </a:solidFill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missed</a:t>
            </a:r>
            <a:r>
              <a:rPr dirty="0" sz="1800" spc="-3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0047"/>
                </a:solidFill>
                <a:latin typeface="Times New Roman"/>
                <a:cs typeface="Times New Roman"/>
              </a:rPr>
              <a:t>opportunities.</a:t>
            </a:r>
            <a:endParaRPr sz="1800">
              <a:latin typeface="Times New Roman"/>
              <a:cs typeface="Times New Roman"/>
            </a:endParaRPr>
          </a:p>
          <a:p>
            <a:pPr marL="104139" marR="38100" indent="130810">
              <a:lnSpc>
                <a:spcPts val="2180"/>
              </a:lnSpc>
              <a:spcBef>
                <a:spcPts val="55"/>
              </a:spcBef>
              <a:buSzPct val="94444"/>
              <a:buChar char="•"/>
              <a:tabLst>
                <a:tab pos="234950" algn="l"/>
              </a:tabLst>
            </a:pPr>
            <a:r>
              <a:rPr dirty="0" sz="1800" spc="-20">
                <a:solidFill>
                  <a:srgbClr val="000047"/>
                </a:solidFill>
                <a:latin typeface="Times New Roman"/>
                <a:cs typeface="Times New Roman"/>
              </a:rPr>
              <a:t>Validating</a:t>
            </a:r>
            <a:r>
              <a:rPr dirty="0" sz="1800" spc="-6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and</a:t>
            </a:r>
            <a:r>
              <a:rPr dirty="0" sz="1800" spc="-4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comparing</a:t>
            </a:r>
            <a:r>
              <a:rPr dirty="0" sz="1800" spc="-4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different</a:t>
            </a:r>
            <a:r>
              <a:rPr dirty="0" sz="1800" spc="-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forecasting</a:t>
            </a:r>
            <a:r>
              <a:rPr dirty="0" sz="1800" spc="-1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models</a:t>
            </a:r>
            <a:r>
              <a:rPr dirty="0" sz="1800" spc="-3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is</a:t>
            </a:r>
            <a:r>
              <a:rPr dirty="0" sz="1800" spc="-3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essential</a:t>
            </a:r>
            <a:r>
              <a:rPr dirty="0" sz="1800" spc="-2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to</a:t>
            </a:r>
            <a:r>
              <a:rPr dirty="0" sz="1800" spc="-3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ensure</a:t>
            </a:r>
            <a:r>
              <a:rPr dirty="0" sz="1800" spc="-3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reliability</a:t>
            </a:r>
            <a:r>
              <a:rPr dirty="0" sz="1800" spc="-6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0047"/>
                </a:solidFill>
                <a:latin typeface="Times New Roman"/>
                <a:cs typeface="Times New Roman"/>
              </a:rPr>
              <a:t>across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datasets</a:t>
            </a:r>
            <a:r>
              <a:rPr dirty="0" sz="1800" spc="-4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with</a:t>
            </a:r>
            <a:r>
              <a:rPr dirty="0" sz="1800" spc="-3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diverse</a:t>
            </a:r>
            <a:r>
              <a:rPr dirty="0" sz="1800" spc="-2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0047"/>
                </a:solidFill>
                <a:latin typeface="Times New Roman"/>
                <a:cs typeface="Times New Roman"/>
              </a:rPr>
              <a:t>characteristics</a:t>
            </a:r>
            <a:r>
              <a:rPr dirty="0" sz="1800" spc="-10">
                <a:solidFill>
                  <a:srgbClr val="000047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Health</a:t>
            </a:r>
            <a:r>
              <a:rPr dirty="0" spc="-40"/>
              <a:t> </a:t>
            </a:r>
            <a:r>
              <a:rPr dirty="0" spc="-95"/>
              <a:t>revolution </a:t>
            </a:r>
            <a:r>
              <a:rPr dirty="0" spc="-90">
                <a:solidFill>
                  <a:srgbClr val="000047"/>
                </a:solidFill>
              </a:rPr>
              <a:t>Hack</a:t>
            </a:r>
            <a:r>
              <a:rPr dirty="0" spc="-70">
                <a:solidFill>
                  <a:srgbClr val="000047"/>
                </a:solidFill>
              </a:rPr>
              <a:t> </a:t>
            </a:r>
            <a:r>
              <a:rPr dirty="0" spc="-20">
                <a:solidFill>
                  <a:srgbClr val="000047"/>
                </a:solidFill>
              </a:rPr>
              <a:t>2025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17344" y="1868551"/>
            <a:ext cx="10071735" cy="347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 b="1">
                <a:solidFill>
                  <a:srgbClr val="2E78C4"/>
                </a:solidFill>
                <a:latin typeface="Times New Roman"/>
                <a:cs typeface="Times New Roman"/>
              </a:rPr>
              <a:t>Solution</a:t>
            </a:r>
            <a:endParaRPr sz="3600">
              <a:latin typeface="Times New Roman"/>
              <a:cs typeface="Times New Roman"/>
            </a:endParaRPr>
          </a:p>
          <a:p>
            <a:pPr marL="182880" indent="-170180">
              <a:lnSpc>
                <a:spcPct val="100000"/>
              </a:lnSpc>
              <a:spcBef>
                <a:spcPts val="1750"/>
              </a:spcBef>
              <a:buFont typeface="Arial MT"/>
              <a:buChar char="•"/>
              <a:tabLst>
                <a:tab pos="182880" algn="l"/>
              </a:tabLst>
            </a:pP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The</a:t>
            </a:r>
            <a:r>
              <a:rPr dirty="0" sz="1800" spc="-4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solution</a:t>
            </a:r>
            <a:r>
              <a:rPr dirty="0" sz="1800" spc="-7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converts</a:t>
            </a:r>
            <a:r>
              <a:rPr dirty="0" sz="1800" spc="-2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47"/>
                </a:solidFill>
                <a:latin typeface="Times New Roman"/>
                <a:cs typeface="Times New Roman"/>
              </a:rPr>
              <a:t>raw</a:t>
            </a:r>
            <a:r>
              <a:rPr dirty="0" sz="1800" spc="-15" b="1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000047"/>
                </a:solidFill>
                <a:latin typeface="Times New Roman"/>
                <a:cs typeface="Times New Roman"/>
              </a:rPr>
              <a:t>pharmaceutical</a:t>
            </a:r>
            <a:r>
              <a:rPr dirty="0" sz="1800" spc="50" b="1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47"/>
                </a:solidFill>
                <a:latin typeface="Times New Roman"/>
                <a:cs typeface="Times New Roman"/>
              </a:rPr>
              <a:t>sales</a:t>
            </a:r>
            <a:r>
              <a:rPr dirty="0" sz="1800" spc="-20" b="1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47"/>
                </a:solidFill>
                <a:latin typeface="Times New Roman"/>
                <a:cs typeface="Times New Roman"/>
              </a:rPr>
              <a:t>data</a:t>
            </a:r>
            <a:r>
              <a:rPr dirty="0" sz="1800" spc="-25" b="1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47"/>
                </a:solidFill>
                <a:latin typeface="Times New Roman"/>
                <a:cs typeface="Times New Roman"/>
              </a:rPr>
              <a:t>into</a:t>
            </a:r>
            <a:r>
              <a:rPr dirty="0" sz="1800" spc="-25" b="1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47"/>
                </a:solidFill>
                <a:latin typeface="Times New Roman"/>
                <a:cs typeface="Times New Roman"/>
              </a:rPr>
              <a:t>actionable</a:t>
            </a:r>
            <a:r>
              <a:rPr dirty="0" sz="1800" spc="20" b="1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47"/>
                </a:solidFill>
                <a:latin typeface="Times New Roman"/>
                <a:cs typeface="Times New Roman"/>
              </a:rPr>
              <a:t>insights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using</a:t>
            </a:r>
            <a:r>
              <a:rPr dirty="0" sz="1800" spc="-7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advanced</a:t>
            </a:r>
            <a:r>
              <a:rPr dirty="0" sz="1800" spc="-3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0047"/>
                </a:solidFill>
                <a:latin typeface="Times New Roman"/>
                <a:cs typeface="Times New Roman"/>
              </a:rPr>
              <a:t>analytics.</a:t>
            </a:r>
            <a:endParaRPr sz="1800">
              <a:latin typeface="Times New Roman"/>
              <a:cs typeface="Times New Roman"/>
            </a:endParaRPr>
          </a:p>
          <a:p>
            <a:pPr marL="182880" indent="-17018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182880" algn="l"/>
              </a:tabLst>
            </a:pP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Provides</a:t>
            </a:r>
            <a:r>
              <a:rPr dirty="0" sz="1800" spc="-8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an</a:t>
            </a:r>
            <a:r>
              <a:rPr dirty="0" sz="1800" spc="-2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47"/>
                </a:solidFill>
                <a:latin typeface="Times New Roman"/>
                <a:cs typeface="Times New Roman"/>
              </a:rPr>
              <a:t>interactive</a:t>
            </a:r>
            <a:r>
              <a:rPr dirty="0" sz="1800" spc="-5" b="1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47"/>
                </a:solidFill>
                <a:latin typeface="Times New Roman"/>
                <a:cs typeface="Times New Roman"/>
              </a:rPr>
              <a:t>Sales</a:t>
            </a:r>
            <a:r>
              <a:rPr dirty="0" sz="1800" spc="-20" b="1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47"/>
                </a:solidFill>
                <a:latin typeface="Times New Roman"/>
                <a:cs typeface="Times New Roman"/>
              </a:rPr>
              <a:t>Overview</a:t>
            </a:r>
            <a:r>
              <a:rPr dirty="0" sz="1800" spc="-5" b="1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47"/>
                </a:solidFill>
                <a:latin typeface="Times New Roman"/>
                <a:cs typeface="Times New Roman"/>
              </a:rPr>
              <a:t>Dashboard</a:t>
            </a:r>
            <a:r>
              <a:rPr dirty="0" sz="1800" spc="55" b="1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to</a:t>
            </a:r>
            <a:r>
              <a:rPr dirty="0" sz="1800" spc="-4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review</a:t>
            </a:r>
            <a:r>
              <a:rPr dirty="0" sz="1800" spc="-2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past</a:t>
            </a:r>
            <a:r>
              <a:rPr dirty="0" sz="1800" spc="-6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drug-wise</a:t>
            </a:r>
            <a:r>
              <a:rPr dirty="0" sz="1800" spc="-2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sales</a:t>
            </a:r>
            <a:r>
              <a:rPr dirty="0" sz="1800" spc="-5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performance</a:t>
            </a:r>
            <a:r>
              <a:rPr dirty="0" sz="1800" spc="-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in</a:t>
            </a:r>
            <a:r>
              <a:rPr dirty="0" sz="1800" spc="-4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0047"/>
                </a:solidFill>
                <a:latin typeface="Times New Roman"/>
                <a:cs typeface="Times New Roman"/>
              </a:rPr>
              <a:t>detail</a:t>
            </a:r>
            <a:endParaRPr sz="1800">
              <a:latin typeface="Times New Roman"/>
              <a:cs typeface="Times New Roman"/>
            </a:endParaRPr>
          </a:p>
          <a:p>
            <a:pPr marL="182880" indent="-17018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182880" algn="l"/>
              </a:tabLst>
            </a:pP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Offers</a:t>
            </a:r>
            <a:r>
              <a:rPr dirty="0" sz="1800" spc="-3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a</a:t>
            </a:r>
            <a:r>
              <a:rPr dirty="0" sz="1800" spc="-4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000047"/>
                </a:solidFill>
                <a:latin typeface="Times New Roman"/>
                <a:cs typeface="Times New Roman"/>
              </a:rPr>
              <a:t>Sales</a:t>
            </a:r>
            <a:r>
              <a:rPr dirty="0" sz="1800" spc="-105" b="1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47"/>
                </a:solidFill>
                <a:latin typeface="Times New Roman"/>
                <a:cs typeface="Times New Roman"/>
              </a:rPr>
              <a:t>Analytics</a:t>
            </a:r>
            <a:r>
              <a:rPr dirty="0" sz="1800" spc="-20" b="1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47"/>
                </a:solidFill>
                <a:latin typeface="Times New Roman"/>
                <a:cs typeface="Times New Roman"/>
              </a:rPr>
              <a:t>Dashboard</a:t>
            </a:r>
            <a:r>
              <a:rPr dirty="0" sz="1800" spc="50" b="1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powered</a:t>
            </a:r>
            <a:r>
              <a:rPr dirty="0" sz="1800" spc="-2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by</a:t>
            </a:r>
            <a:r>
              <a:rPr dirty="0" sz="1800" spc="-4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forecasting</a:t>
            </a:r>
            <a:r>
              <a:rPr dirty="0" sz="1800" spc="-2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models</a:t>
            </a:r>
            <a:r>
              <a:rPr dirty="0" sz="1800" spc="-3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to</a:t>
            </a:r>
            <a:r>
              <a:rPr dirty="0" sz="1800" spc="-4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predict</a:t>
            </a:r>
            <a:r>
              <a:rPr dirty="0" sz="1800" spc="-5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future</a:t>
            </a:r>
            <a:r>
              <a:rPr dirty="0" sz="1800" spc="-3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sales,</a:t>
            </a:r>
            <a:r>
              <a:rPr dirty="0" sz="1800" spc="-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0047"/>
                </a:solidFill>
                <a:latin typeface="Times New Roman"/>
                <a:cs typeface="Times New Roman"/>
              </a:rPr>
              <a:t>demand,</a:t>
            </a:r>
            <a:endParaRPr sz="18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  <a:spcBef>
                <a:spcPts val="985"/>
              </a:spcBef>
            </a:pP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and</a:t>
            </a:r>
            <a:r>
              <a:rPr dirty="0" sz="1800" spc="-6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trends.</a:t>
            </a:r>
            <a:r>
              <a:rPr dirty="0" sz="1800" spc="-5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Built</a:t>
            </a:r>
            <a:r>
              <a:rPr dirty="0" sz="1800" spc="-4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on</a:t>
            </a:r>
            <a:r>
              <a:rPr dirty="0" sz="1800" spc="-4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a</a:t>
            </a:r>
            <a:r>
              <a:rPr dirty="0" sz="1800" spc="-2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47"/>
                </a:solidFill>
                <a:latin typeface="Times New Roman"/>
                <a:cs typeface="Times New Roman"/>
              </a:rPr>
              <a:t>modern</a:t>
            </a:r>
            <a:r>
              <a:rPr dirty="0" sz="1800" spc="70" b="1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47"/>
                </a:solidFill>
                <a:latin typeface="Times New Roman"/>
                <a:cs typeface="Times New Roman"/>
              </a:rPr>
              <a:t>technology stack</a:t>
            </a:r>
            <a:r>
              <a:rPr dirty="0" sz="1800" spc="10" b="1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(React.js</a:t>
            </a:r>
            <a:r>
              <a:rPr dirty="0" sz="1800" spc="-3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for</a:t>
            </a:r>
            <a:r>
              <a:rPr dirty="0" sz="1800" spc="-2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frontend,</a:t>
            </a:r>
            <a:r>
              <a:rPr dirty="0" sz="1800" spc="-4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0047"/>
                </a:solidFill>
                <a:latin typeface="Times New Roman"/>
                <a:cs typeface="Times New Roman"/>
              </a:rPr>
              <a:t>Flask</a:t>
            </a:r>
            <a:r>
              <a:rPr dirty="0" sz="1800" spc="-10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API</a:t>
            </a:r>
            <a:r>
              <a:rPr dirty="0" sz="1800" spc="-5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for</a:t>
            </a:r>
            <a:r>
              <a:rPr dirty="0" sz="1800" spc="-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backend,</a:t>
            </a:r>
            <a:r>
              <a:rPr dirty="0" sz="1800" spc="-4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0047"/>
                </a:solidFill>
                <a:latin typeface="Times New Roman"/>
                <a:cs typeface="Times New Roman"/>
              </a:rPr>
              <a:t>PostgreSQL</a:t>
            </a:r>
            <a:endParaRPr sz="18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  <a:spcBef>
                <a:spcPts val="1010"/>
              </a:spcBef>
            </a:pP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for</a:t>
            </a:r>
            <a:r>
              <a:rPr dirty="0" sz="1800" spc="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database)</a:t>
            </a:r>
            <a:r>
              <a:rPr dirty="0" sz="1800" spc="-2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ensuring</a:t>
            </a:r>
            <a:r>
              <a:rPr dirty="0" sz="1800" spc="-4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scalability</a:t>
            </a:r>
            <a:r>
              <a:rPr dirty="0" sz="1800" spc="-3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and</a:t>
            </a:r>
            <a:r>
              <a:rPr dirty="0" sz="1800" spc="-2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0047"/>
                </a:solidFill>
                <a:latin typeface="Times New Roman"/>
                <a:cs typeface="Times New Roman"/>
              </a:rPr>
              <a:t>efficiency.</a:t>
            </a:r>
            <a:endParaRPr sz="1800">
              <a:latin typeface="Times New Roman"/>
              <a:cs typeface="Times New Roman"/>
            </a:endParaRPr>
          </a:p>
          <a:p>
            <a:pPr marL="182880" indent="-17018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182880" algn="l"/>
              </a:tabLst>
            </a:pP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Enables</a:t>
            </a:r>
            <a:r>
              <a:rPr dirty="0" sz="1800" spc="-114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managers</a:t>
            </a:r>
            <a:r>
              <a:rPr dirty="0" sz="1800" spc="-3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to</a:t>
            </a:r>
            <a:r>
              <a:rPr dirty="0" sz="1800" spc="-8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47"/>
                </a:solidFill>
                <a:latin typeface="Times New Roman"/>
                <a:cs typeface="Times New Roman"/>
              </a:rPr>
              <a:t>optimize</a:t>
            </a:r>
            <a:r>
              <a:rPr dirty="0" sz="1800" spc="-40" b="1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000047"/>
                </a:solidFill>
                <a:latin typeface="Times New Roman"/>
                <a:cs typeface="Times New Roman"/>
              </a:rPr>
              <a:t>inventory,</a:t>
            </a:r>
            <a:r>
              <a:rPr dirty="0" sz="1800" spc="-45" b="1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47"/>
                </a:solidFill>
                <a:latin typeface="Times New Roman"/>
                <a:cs typeface="Times New Roman"/>
              </a:rPr>
              <a:t>anticipate</a:t>
            </a:r>
            <a:r>
              <a:rPr dirty="0" sz="1800" spc="-55" b="1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47"/>
                </a:solidFill>
                <a:latin typeface="Times New Roman"/>
                <a:cs typeface="Times New Roman"/>
              </a:rPr>
              <a:t>demand,</a:t>
            </a:r>
            <a:r>
              <a:rPr dirty="0" sz="1800" spc="-5" b="1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47"/>
                </a:solidFill>
                <a:latin typeface="Times New Roman"/>
                <a:cs typeface="Times New Roman"/>
              </a:rPr>
              <a:t>and</a:t>
            </a:r>
            <a:r>
              <a:rPr dirty="0" sz="1800" spc="-65" b="1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47"/>
                </a:solidFill>
                <a:latin typeface="Times New Roman"/>
                <a:cs typeface="Times New Roman"/>
              </a:rPr>
              <a:t>improve</a:t>
            </a:r>
            <a:r>
              <a:rPr dirty="0" sz="1800" spc="-15" b="1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47"/>
                </a:solidFill>
                <a:latin typeface="Times New Roman"/>
                <a:cs typeface="Times New Roman"/>
              </a:rPr>
              <a:t>revenue</a:t>
            </a:r>
            <a:r>
              <a:rPr dirty="0" sz="1800" spc="-50" b="1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47"/>
                </a:solidFill>
                <a:latin typeface="Times New Roman"/>
                <a:cs typeface="Times New Roman"/>
              </a:rPr>
              <a:t>planning</a:t>
            </a:r>
            <a:r>
              <a:rPr dirty="0" sz="1800" spc="5" b="1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0047"/>
                </a:solidFill>
                <a:latin typeface="Times New Roman"/>
                <a:cs typeface="Times New Roman"/>
              </a:rPr>
              <a:t>through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985"/>
              </a:spcBef>
            </a:pPr>
            <a:r>
              <a:rPr dirty="0" sz="1800" spc="-10">
                <a:solidFill>
                  <a:srgbClr val="000047"/>
                </a:solidFill>
                <a:latin typeface="Times New Roman"/>
                <a:cs typeface="Times New Roman"/>
              </a:rPr>
              <a:t>data-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driven</a:t>
            </a:r>
            <a:r>
              <a:rPr dirty="0" sz="1800" spc="-2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7"/>
                </a:solidFill>
                <a:latin typeface="Times New Roman"/>
                <a:cs typeface="Times New Roman"/>
              </a:rPr>
              <a:t>decision</a:t>
            </a:r>
            <a:r>
              <a:rPr dirty="0" sz="1800" spc="-2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0047"/>
                </a:solidFill>
                <a:latin typeface="Times New Roman"/>
                <a:cs typeface="Times New Roman"/>
              </a:rPr>
              <a:t>making.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Health</a:t>
            </a:r>
            <a:r>
              <a:rPr dirty="0" spc="-40"/>
              <a:t> </a:t>
            </a:r>
            <a:r>
              <a:rPr dirty="0" spc="-95"/>
              <a:t>revolution </a:t>
            </a:r>
            <a:r>
              <a:rPr dirty="0" spc="-90">
                <a:solidFill>
                  <a:srgbClr val="000047"/>
                </a:solidFill>
              </a:rPr>
              <a:t>Hack</a:t>
            </a:r>
            <a:r>
              <a:rPr dirty="0" spc="-70">
                <a:solidFill>
                  <a:srgbClr val="000047"/>
                </a:solidFill>
              </a:rPr>
              <a:t> </a:t>
            </a:r>
            <a:r>
              <a:rPr dirty="0" spc="-20">
                <a:solidFill>
                  <a:srgbClr val="000047"/>
                </a:solidFill>
              </a:rPr>
              <a:t>2025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1184" y="0"/>
            <a:ext cx="7290815" cy="68579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399413" y="1710385"/>
            <a:ext cx="5217795" cy="2798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Source</a:t>
            </a:r>
            <a:r>
              <a:rPr dirty="0" sz="2400" spc="-9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spc="-20" b="1">
                <a:solidFill>
                  <a:srgbClr val="006FC0"/>
                </a:solidFill>
                <a:latin typeface="Times New Roman"/>
                <a:cs typeface="Times New Roman"/>
              </a:rPr>
              <a:t>code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600">
                <a:solidFill>
                  <a:srgbClr val="000047"/>
                </a:solidFill>
                <a:latin typeface="Times New Roman"/>
                <a:cs typeface="Times New Roman"/>
              </a:rPr>
              <a:t>Source</a:t>
            </a:r>
            <a:r>
              <a:rPr dirty="0" sz="1600" spc="-4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47"/>
                </a:solidFill>
                <a:latin typeface="Times New Roman"/>
                <a:cs typeface="Times New Roman"/>
              </a:rPr>
              <a:t>code</a:t>
            </a:r>
            <a:r>
              <a:rPr dirty="0" sz="1600" spc="-4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47"/>
                </a:solidFill>
                <a:latin typeface="Times New Roman"/>
                <a:cs typeface="Times New Roman"/>
              </a:rPr>
              <a:t>stored</a:t>
            </a:r>
            <a:r>
              <a:rPr dirty="0" sz="1600" spc="-1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47"/>
                </a:solidFill>
                <a:latin typeface="Times New Roman"/>
                <a:cs typeface="Times New Roman"/>
              </a:rPr>
              <a:t>on</a:t>
            </a:r>
            <a:r>
              <a:rPr dirty="0" sz="1600" spc="-4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00047"/>
                </a:solidFill>
                <a:latin typeface="Times New Roman"/>
                <a:cs typeface="Times New Roman"/>
              </a:rPr>
              <a:t>GitHub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600" spc="-10" b="1">
                <a:solidFill>
                  <a:srgbClr val="000047"/>
                </a:solidFill>
                <a:latin typeface="Times New Roman"/>
                <a:cs typeface="Times New Roman"/>
              </a:rPr>
              <a:t>https://github.com/Rahul102004/Sales-Analysis-Forecasting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solidFill>
                  <a:srgbClr val="006FC0"/>
                </a:solidFill>
                <a:latin typeface="Times New Roman"/>
                <a:cs typeface="Times New Roman"/>
              </a:rPr>
              <a:t>DataSets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600">
                <a:solidFill>
                  <a:srgbClr val="000047"/>
                </a:solidFill>
                <a:latin typeface="Times New Roman"/>
                <a:cs typeface="Times New Roman"/>
              </a:rPr>
              <a:t>DataSets</a:t>
            </a:r>
            <a:r>
              <a:rPr dirty="0" sz="1600" spc="-7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47"/>
                </a:solidFill>
                <a:latin typeface="Times New Roman"/>
                <a:cs typeface="Times New Roman"/>
              </a:rPr>
              <a:t>Collected</a:t>
            </a:r>
            <a:r>
              <a:rPr dirty="0" sz="1600" spc="-20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47"/>
                </a:solidFill>
                <a:latin typeface="Times New Roman"/>
                <a:cs typeface="Times New Roman"/>
              </a:rPr>
              <a:t>from</a:t>
            </a:r>
            <a:r>
              <a:rPr dirty="0" sz="1600" spc="-35">
                <a:solidFill>
                  <a:srgbClr val="000047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00047"/>
                </a:solidFill>
                <a:latin typeface="Times New Roman"/>
                <a:cs typeface="Times New Roman"/>
              </a:rPr>
              <a:t>Kaggle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758825">
              <a:lnSpc>
                <a:spcPct val="100000"/>
              </a:lnSpc>
            </a:pPr>
            <a:r>
              <a:rPr dirty="0" sz="1600" spc="-10" b="1">
                <a:solidFill>
                  <a:srgbClr val="000047"/>
                </a:solidFill>
                <a:latin typeface="Times New Roman"/>
                <a:cs typeface="Times New Roman"/>
              </a:rPr>
              <a:t>https://</a:t>
            </a:r>
            <a:r>
              <a:rPr dirty="0" sz="1600" spc="-10" b="1">
                <a:solidFill>
                  <a:srgbClr val="000047"/>
                </a:solidFill>
                <a:latin typeface="Times New Roman"/>
                <a:cs typeface="Times New Roman"/>
                <a:hlinkClick r:id="rId3"/>
              </a:rPr>
              <a:t>www.kaggle.com/code/milanzdravkovic/</a:t>
            </a:r>
            <a:r>
              <a:rPr dirty="0" sz="1600" spc="-10" b="1">
                <a:solidFill>
                  <a:srgbClr val="000047"/>
                </a:solidFill>
                <a:latin typeface="Times New Roman"/>
                <a:cs typeface="Times New Roman"/>
              </a:rPr>
              <a:t> pharma-sales-data-analysis-</a:t>
            </a:r>
            <a:r>
              <a:rPr dirty="0" sz="1600" spc="-20" b="1">
                <a:solidFill>
                  <a:srgbClr val="000047"/>
                </a:solidFill>
                <a:latin typeface="Times New Roman"/>
                <a:cs typeface="Times New Roman"/>
              </a:rPr>
              <a:t>and-</a:t>
            </a:r>
            <a:r>
              <a:rPr dirty="0" sz="1600" spc="-10" b="1">
                <a:solidFill>
                  <a:srgbClr val="000047"/>
                </a:solidFill>
                <a:latin typeface="Times New Roman"/>
                <a:cs typeface="Times New Roman"/>
              </a:rPr>
              <a:t>forecasting/output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4500" y="6510019"/>
            <a:ext cx="749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>
                <a:solidFill>
                  <a:srgbClr val="000047"/>
                </a:solidFill>
                <a:latin typeface="Arial MT"/>
                <a:cs typeface="Arial MT"/>
              </a:rPr>
              <a:t>6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Health</a:t>
            </a:r>
            <a:r>
              <a:rPr dirty="0" spc="-40"/>
              <a:t> </a:t>
            </a:r>
            <a:r>
              <a:rPr dirty="0" spc="-95"/>
              <a:t>revolution </a:t>
            </a:r>
            <a:r>
              <a:rPr dirty="0" spc="-90">
                <a:solidFill>
                  <a:srgbClr val="000047"/>
                </a:solidFill>
              </a:rPr>
              <a:t>Hack</a:t>
            </a:r>
            <a:r>
              <a:rPr dirty="0" spc="-70">
                <a:solidFill>
                  <a:srgbClr val="000047"/>
                </a:solidFill>
              </a:rPr>
              <a:t> </a:t>
            </a:r>
            <a:r>
              <a:rPr dirty="0" spc="-20">
                <a:solidFill>
                  <a:srgbClr val="000047"/>
                </a:solidFill>
              </a:rPr>
              <a:t>2025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361" y="545719"/>
            <a:ext cx="4505325" cy="1356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2148205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Health</a:t>
            </a:r>
            <a:r>
              <a:rPr dirty="0" spc="-40"/>
              <a:t> </a:t>
            </a:r>
            <a:r>
              <a:rPr dirty="0" spc="-95"/>
              <a:t>revolution </a:t>
            </a:r>
            <a:r>
              <a:rPr dirty="0" spc="-90">
                <a:solidFill>
                  <a:srgbClr val="000047"/>
                </a:solidFill>
              </a:rPr>
              <a:t>Hack</a:t>
            </a:r>
            <a:r>
              <a:rPr dirty="0" spc="-70">
                <a:solidFill>
                  <a:srgbClr val="000047"/>
                </a:solidFill>
              </a:rPr>
              <a:t> </a:t>
            </a:r>
            <a:r>
              <a:rPr dirty="0" spc="-20">
                <a:solidFill>
                  <a:srgbClr val="000047"/>
                </a:solidFill>
              </a:rPr>
              <a:t>2025</a:t>
            </a:r>
          </a:p>
          <a:p>
            <a:pPr marL="252729">
              <a:lnSpc>
                <a:spcPct val="100000"/>
              </a:lnSpc>
              <a:spcBef>
                <a:spcPts val="395"/>
              </a:spcBef>
            </a:pPr>
            <a:r>
              <a:rPr dirty="0" sz="3600">
                <a:solidFill>
                  <a:srgbClr val="006FC0"/>
                </a:solidFill>
                <a:latin typeface="Times New Roman"/>
                <a:cs typeface="Times New Roman"/>
              </a:rPr>
              <a:t>Architecture</a:t>
            </a:r>
            <a:r>
              <a:rPr dirty="0" sz="3600" spc="-15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006FC0"/>
                </a:solidFill>
                <a:latin typeface="Times New Roman"/>
                <a:cs typeface="Times New Roman"/>
              </a:rPr>
              <a:t>diagram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6510019"/>
            <a:ext cx="749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>
                <a:solidFill>
                  <a:srgbClr val="000047"/>
                </a:solidFill>
                <a:latin typeface="Arial MT"/>
                <a:cs typeface="Arial MT"/>
              </a:rPr>
              <a:t>7</a:t>
            </a:r>
            <a:endParaRPr sz="7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19" y="1905000"/>
            <a:ext cx="7930896" cy="43159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40607" y="569417"/>
            <a:ext cx="282384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6FC0"/>
                </a:solidFill>
                <a:latin typeface="Times New Roman"/>
                <a:cs typeface="Times New Roman"/>
              </a:rPr>
              <a:t>User</a:t>
            </a:r>
            <a:r>
              <a:rPr dirty="0" sz="3600" spc="-10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006FC0"/>
                </a:solidFill>
                <a:latin typeface="Times New Roman"/>
                <a:cs typeface="Times New Roman"/>
              </a:rPr>
              <a:t>Interface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30020" y="6509410"/>
            <a:ext cx="7359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solidFill>
                  <a:srgbClr val="000047"/>
                </a:solidFill>
                <a:latin typeface="Arial MT"/>
                <a:cs typeface="Arial MT"/>
              </a:rPr>
              <a:t>©</a:t>
            </a:r>
            <a:r>
              <a:rPr dirty="0" sz="700" spc="-1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000047"/>
                </a:solidFill>
                <a:latin typeface="Arial MT"/>
                <a:cs typeface="Arial MT"/>
              </a:rPr>
              <a:t>2023 </a:t>
            </a:r>
            <a:r>
              <a:rPr dirty="0" sz="700" spc="-10">
                <a:solidFill>
                  <a:srgbClr val="000047"/>
                </a:solidFill>
                <a:latin typeface="Arial MT"/>
                <a:cs typeface="Arial MT"/>
              </a:rPr>
              <a:t>Cognizant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Health</a:t>
            </a:r>
            <a:r>
              <a:rPr dirty="0" spc="-40"/>
              <a:t> </a:t>
            </a:r>
            <a:r>
              <a:rPr dirty="0" spc="-95"/>
              <a:t>revolution </a:t>
            </a:r>
            <a:r>
              <a:rPr dirty="0" spc="-90">
                <a:solidFill>
                  <a:srgbClr val="000047"/>
                </a:solidFill>
              </a:rPr>
              <a:t>Hack</a:t>
            </a:r>
            <a:r>
              <a:rPr dirty="0" spc="-70">
                <a:solidFill>
                  <a:srgbClr val="000047"/>
                </a:solidFill>
              </a:rPr>
              <a:t> </a:t>
            </a:r>
            <a:r>
              <a:rPr dirty="0" spc="-20">
                <a:solidFill>
                  <a:srgbClr val="000047"/>
                </a:solidFill>
              </a:rPr>
              <a:t>2025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448" y="1380744"/>
            <a:ext cx="4675632" cy="248716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448" y="4142232"/>
            <a:ext cx="4675632" cy="248716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60135" y="4142232"/>
            <a:ext cx="4636008" cy="248716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8800" y="1353311"/>
            <a:ext cx="4657344" cy="25450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15922" y="1555496"/>
            <a:ext cx="1292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2E78C4"/>
                </a:solidFill>
                <a:latin typeface="Times New Roman"/>
                <a:cs typeface="Times New Roman"/>
              </a:rPr>
              <a:t>Roadmap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15922" y="3839032"/>
            <a:ext cx="25400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r>
              <a:rPr dirty="0" sz="2400" spc="-3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6FC0"/>
                </a:solidFill>
                <a:latin typeface="Times New Roman"/>
                <a:cs typeface="Times New Roman"/>
              </a:rPr>
              <a:t>Preprocessing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Health</a:t>
            </a:r>
            <a:r>
              <a:rPr dirty="0" spc="-40"/>
              <a:t> </a:t>
            </a:r>
            <a:r>
              <a:rPr dirty="0" spc="-95"/>
              <a:t>revolution </a:t>
            </a:r>
            <a:r>
              <a:rPr dirty="0" spc="-90">
                <a:solidFill>
                  <a:srgbClr val="000047"/>
                </a:solidFill>
              </a:rPr>
              <a:t>Hack</a:t>
            </a:r>
            <a:r>
              <a:rPr dirty="0" spc="-70">
                <a:solidFill>
                  <a:srgbClr val="000047"/>
                </a:solidFill>
              </a:rPr>
              <a:t> </a:t>
            </a:r>
            <a:r>
              <a:rPr dirty="0" spc="-20">
                <a:solidFill>
                  <a:srgbClr val="000047"/>
                </a:solidFill>
              </a:rPr>
              <a:t>2025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415922" y="4534280"/>
            <a:ext cx="7705090" cy="1002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Loaded</a:t>
            </a:r>
            <a:r>
              <a:rPr dirty="0" sz="1600" spc="-2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the</a:t>
            </a:r>
            <a:r>
              <a:rPr dirty="0" sz="1600" spc="-4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dataset</a:t>
            </a:r>
            <a:r>
              <a:rPr dirty="0" sz="1600" spc="-2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and</a:t>
            </a:r>
            <a:r>
              <a:rPr dirty="0" sz="1600" spc="-4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checked</a:t>
            </a:r>
            <a:r>
              <a:rPr dirty="0" sz="1600" spc="-6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for</a:t>
            </a:r>
            <a:r>
              <a:rPr dirty="0" sz="1600" spc="-2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missing</a:t>
            </a:r>
            <a:r>
              <a:rPr dirty="0" sz="1600" spc="-9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values</a:t>
            </a:r>
            <a:r>
              <a:rPr dirty="0" sz="1600" spc="1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—</a:t>
            </a:r>
            <a:r>
              <a:rPr dirty="0" sz="1600" spc="-3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no</a:t>
            </a:r>
            <a:r>
              <a:rPr dirty="0" sz="1600" spc="-2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missing</a:t>
            </a:r>
            <a:r>
              <a:rPr dirty="0" sz="1600" spc="-11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values</a:t>
            </a:r>
            <a:r>
              <a:rPr dirty="0" sz="1600" spc="-2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were </a:t>
            </a:r>
            <a:r>
              <a:rPr dirty="0" sz="1600" spc="-10">
                <a:solidFill>
                  <a:srgbClr val="000047"/>
                </a:solidFill>
                <a:latin typeface="Arial MT"/>
                <a:cs typeface="Arial MT"/>
              </a:rPr>
              <a:t>found.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Detected</a:t>
            </a:r>
            <a:r>
              <a:rPr dirty="0" sz="1600" spc="-7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outliers</a:t>
            </a:r>
            <a:r>
              <a:rPr dirty="0" sz="1600" spc="-3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and</a:t>
            </a:r>
            <a:r>
              <a:rPr dirty="0" sz="1600" spc="-4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removed</a:t>
            </a:r>
            <a:r>
              <a:rPr dirty="0" sz="1600" spc="-2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them</a:t>
            </a:r>
            <a:r>
              <a:rPr dirty="0" sz="1600" spc="-3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using</a:t>
            </a:r>
            <a:r>
              <a:rPr dirty="0" sz="1600" spc="-7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the</a:t>
            </a:r>
            <a:r>
              <a:rPr dirty="0" sz="1600" spc="-2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capping</a:t>
            </a:r>
            <a:r>
              <a:rPr dirty="0" sz="1600" spc="-7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method.</a:t>
            </a:r>
            <a:r>
              <a:rPr dirty="0" sz="1600" spc="-5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Checked</a:t>
            </a:r>
            <a:r>
              <a:rPr dirty="0" sz="1600" spc="-4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0047"/>
                </a:solidFill>
                <a:latin typeface="Arial MT"/>
                <a:cs typeface="Arial MT"/>
              </a:rPr>
              <a:t>for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Stationarity</a:t>
            </a:r>
            <a:r>
              <a:rPr dirty="0" sz="1600" spc="-7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one</a:t>
            </a:r>
            <a:r>
              <a:rPr dirty="0" sz="1600" spc="-2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0047"/>
                </a:solidFill>
                <a:latin typeface="Arial MT"/>
                <a:cs typeface="Arial MT"/>
              </a:rPr>
              <a:t>non-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stationary</a:t>
            </a:r>
            <a:r>
              <a:rPr dirty="0" sz="1600" spc="-5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column</a:t>
            </a:r>
            <a:r>
              <a:rPr dirty="0" sz="1600" spc="-8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was</a:t>
            </a:r>
            <a:r>
              <a:rPr dirty="0" sz="1600" spc="-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made</a:t>
            </a:r>
            <a:r>
              <a:rPr dirty="0" sz="1600" spc="-4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stationary</a:t>
            </a:r>
            <a:r>
              <a:rPr dirty="0" sz="1600" spc="-7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using</a:t>
            </a:r>
            <a:r>
              <a:rPr dirty="0" sz="1600" spc="-4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the</a:t>
            </a:r>
            <a:r>
              <a:rPr dirty="0" sz="1600" spc="-2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0047"/>
                </a:solidFill>
                <a:latin typeface="Arial MT"/>
                <a:cs typeface="Arial MT"/>
              </a:rPr>
              <a:t>differencing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method.</a:t>
            </a:r>
            <a:r>
              <a:rPr dirty="0" sz="1600" spc="-7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Preprocessed</a:t>
            </a:r>
            <a:r>
              <a:rPr dirty="0" sz="1600" spc="-8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dataset</a:t>
            </a:r>
            <a:r>
              <a:rPr dirty="0" sz="1600" spc="-7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finalized</a:t>
            </a:r>
            <a:r>
              <a:rPr dirty="0" sz="1600" spc="-6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and</a:t>
            </a:r>
            <a:r>
              <a:rPr dirty="0" sz="1600" spc="-6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downloaded</a:t>
            </a:r>
            <a:r>
              <a:rPr dirty="0" sz="1600" spc="-4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for</a:t>
            </a:r>
            <a:r>
              <a:rPr dirty="0" sz="1600" spc="-4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47"/>
                </a:solidFill>
                <a:latin typeface="Arial MT"/>
                <a:cs typeface="Arial MT"/>
              </a:rPr>
              <a:t>further</a:t>
            </a:r>
            <a:r>
              <a:rPr dirty="0" sz="1600" spc="-4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0047"/>
                </a:solidFill>
                <a:latin typeface="Arial MT"/>
                <a:cs typeface="Arial MT"/>
              </a:rPr>
              <a:t>analysis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255" y="2115311"/>
            <a:ext cx="8549640" cy="17434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2025-08-27T16:52:30Z</dcterms:created>
  <dcterms:modified xsi:type="dcterms:W3CDTF">2025-08-27T16:52:30Z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2025-08-27T00:00:00Z</vt:filetime>
  </property>
  <property fmtid="{D5CDD505-2E9C-101B-9397-08002B2CF9AE}" pid="5" name="Producer">
    <vt:lpwstr>www.ilovepdf.com</vt:lpwstr>
  </property>
</Properties>
</file>