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1" r:id="rId2"/>
    <p:sldId id="258" r:id="rId3"/>
    <p:sldId id="257" r:id="rId4"/>
    <p:sldId id="259" r:id="rId5"/>
    <p:sldId id="269" r:id="rId6"/>
    <p:sldId id="271" r:id="rId7"/>
    <p:sldId id="260" r:id="rId8"/>
    <p:sldId id="270" r:id="rId9"/>
    <p:sldId id="272" r:id="rId10"/>
    <p:sldId id="268" r:id="rId11"/>
    <p:sldId id="262" r:id="rId12"/>
    <p:sldId id="263" r:id="rId13"/>
    <p:sldId id="264" r:id="rId14"/>
    <p:sldId id="265" r:id="rId15"/>
    <p:sldId id="266" r:id="rId16"/>
    <p:sldId id="26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p:scale>
          <a:sx n="66" d="100"/>
          <a:sy n="66" d="100"/>
        </p:scale>
        <p:origin x="-90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34709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099734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pPr/>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8146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3398275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pPr/>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21080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4017319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31007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327560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37229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94021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3114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61212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427789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104820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152880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AD22D9-31BD-4D01-B1BB-204968245BB1}" type="datetimeFigureOut">
              <a:rPr lang="en-IN" smtClean="0"/>
              <a:pPr/>
              <a:t>21-12-2022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50155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1AD22D9-31BD-4D01-B1BB-204968245BB1}" type="datetimeFigureOut">
              <a:rPr lang="en-IN" smtClean="0"/>
              <a:pPr/>
              <a:t>21-12-2022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6C8475-DB51-4DBA-82B1-B21B417EF9F8}" type="slidenum">
              <a:rPr lang="en-IN" smtClean="0"/>
              <a:pPr/>
              <a:t>‹#›</a:t>
            </a:fld>
            <a:endParaRPr lang="en-IN"/>
          </a:p>
        </p:txBody>
      </p:sp>
    </p:spTree>
    <p:extLst>
      <p:ext uri="{BB962C8B-B14F-4D97-AF65-F5344CB8AC3E}">
        <p14:creationId xmlns:p14="http://schemas.microsoft.com/office/powerpoint/2010/main" xmlns="" val="261629021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ownload.jpeg"/>
          <p:cNvPicPr>
            <a:picLocks noChangeAspect="1"/>
          </p:cNvPicPr>
          <p:nvPr/>
        </p:nvPicPr>
        <p:blipFill>
          <a:blip r:embed="rId2">
            <a:lum bright="70000" contrast="-70000"/>
          </a:blip>
          <a:stretch>
            <a:fillRect/>
          </a:stretch>
        </p:blipFill>
        <p:spPr>
          <a:xfrm>
            <a:off x="0" y="0"/>
            <a:ext cx="12192000" cy="6850743"/>
          </a:xfrm>
          <a:prstGeom prst="rect">
            <a:avLst/>
          </a:prstGeom>
          <a:noFill/>
          <a:ln>
            <a:noFill/>
          </a:ln>
        </p:spPr>
      </p:pic>
      <p:sp>
        <p:nvSpPr>
          <p:cNvPr id="2" name="Title 1">
            <a:extLst>
              <a:ext uri="{FF2B5EF4-FFF2-40B4-BE49-F238E27FC236}">
                <a16:creationId xmlns:a16="http://schemas.microsoft.com/office/drawing/2014/main" xmlns="" id="{EC08DB59-E1ED-5AC7-DC32-840E46510312}"/>
              </a:ext>
            </a:extLst>
          </p:cNvPr>
          <p:cNvSpPr>
            <a:spLocks noGrp="1"/>
          </p:cNvSpPr>
          <p:nvPr>
            <p:ph type="title"/>
          </p:nvPr>
        </p:nvSpPr>
        <p:spPr>
          <a:xfrm>
            <a:off x="382520" y="1208314"/>
            <a:ext cx="11591765" cy="1306286"/>
          </a:xfrm>
        </p:spPr>
        <p:txBody>
          <a:bodyPr>
            <a:normAutofit fontScale="90000"/>
          </a:bodyPr>
          <a:lstStyle/>
          <a:p>
            <a:r>
              <a:rPr lang="en-IN" sz="6700" dirty="0">
                <a:latin typeface="Algerian" panose="04020705040A02060702" pitchFamily="82" charset="0"/>
              </a:rPr>
              <a:t>MODEL INSTITUTE OF ENGINEERING AND TECHNOLOGY</a:t>
            </a:r>
            <a:endParaRPr lang="en-IN" sz="4000" dirty="0">
              <a:latin typeface="Algerian" panose="04020705040A02060702" pitchFamily="82" charset="0"/>
            </a:endParaRPr>
          </a:p>
        </p:txBody>
      </p:sp>
      <p:sp>
        <p:nvSpPr>
          <p:cNvPr id="3" name="Text Placeholder 2">
            <a:extLst>
              <a:ext uri="{FF2B5EF4-FFF2-40B4-BE49-F238E27FC236}">
                <a16:creationId xmlns:a16="http://schemas.microsoft.com/office/drawing/2014/main" xmlns="" id="{040BDFA6-7F67-13AB-A153-5A3A913D89ED}"/>
              </a:ext>
            </a:extLst>
          </p:cNvPr>
          <p:cNvSpPr>
            <a:spLocks noGrp="1"/>
          </p:cNvSpPr>
          <p:nvPr>
            <p:ph type="body" sz="quarter" idx="13"/>
          </p:nvPr>
        </p:nvSpPr>
        <p:spPr>
          <a:xfrm>
            <a:off x="513669" y="3363686"/>
            <a:ext cx="8915400" cy="838200"/>
          </a:xfrm>
        </p:spPr>
        <p:txBody>
          <a:bodyPr/>
          <a:lstStyle/>
          <a:p>
            <a:r>
              <a:rPr lang="en-IN" sz="3600" dirty="0"/>
              <a:t>MEMORY MANAGEMENT USING PAGING AND SEGMENTATION</a:t>
            </a:r>
          </a:p>
        </p:txBody>
      </p:sp>
      <p:sp>
        <p:nvSpPr>
          <p:cNvPr id="4" name="Text Placeholder 3">
            <a:extLst>
              <a:ext uri="{FF2B5EF4-FFF2-40B4-BE49-F238E27FC236}">
                <a16:creationId xmlns:a16="http://schemas.microsoft.com/office/drawing/2014/main" xmlns="" id="{7E826575-DBA3-6049-2D3F-67EC969A90C8}"/>
              </a:ext>
            </a:extLst>
          </p:cNvPr>
          <p:cNvSpPr>
            <a:spLocks noGrp="1"/>
          </p:cNvSpPr>
          <p:nvPr>
            <p:ph type="body" sz="half" idx="2"/>
          </p:nvPr>
        </p:nvSpPr>
        <p:spPr>
          <a:xfrm>
            <a:off x="5811383" y="5050972"/>
            <a:ext cx="6380617" cy="1676400"/>
          </a:xfrm>
        </p:spPr>
        <p:txBody>
          <a:bodyPr>
            <a:normAutofit fontScale="92500" lnSpcReduction="20000"/>
          </a:bodyPr>
          <a:lstStyle/>
          <a:p>
            <a:r>
              <a:rPr lang="en-IN" dirty="0">
                <a:latin typeface="Bahnschrift SemiBold" panose="020B0502040204020203" pitchFamily="34" charset="0"/>
              </a:rPr>
              <a:t>SUBMITTED BY –                  SUBMITTED TO –</a:t>
            </a:r>
          </a:p>
          <a:p>
            <a:r>
              <a:rPr lang="en-IN" dirty="0">
                <a:latin typeface="Baskerville Old Face" panose="02020602080505020303" pitchFamily="18" charset="0"/>
              </a:rPr>
              <a:t>SANAM BHARDWAJ            ASS.PROF MISS. </a:t>
            </a:r>
            <a:r>
              <a:rPr lang="en-IN" dirty="0" smtClean="0">
                <a:latin typeface="Baskerville Old Face" panose="02020602080505020303" pitchFamily="18" charset="0"/>
              </a:rPr>
              <a:t> SWATI   GOYAL</a:t>
            </a:r>
            <a:endParaRPr lang="en-IN" dirty="0">
              <a:latin typeface="Baskerville Old Face" panose="02020602080505020303" pitchFamily="18" charset="0"/>
            </a:endParaRPr>
          </a:p>
          <a:p>
            <a:r>
              <a:rPr lang="en-IN" dirty="0">
                <a:latin typeface="Baskerville Old Face" panose="02020602080505020303" pitchFamily="18" charset="0"/>
              </a:rPr>
              <a:t>RAHUL SHARMA</a:t>
            </a:r>
          </a:p>
          <a:p>
            <a:r>
              <a:rPr lang="en-IN" dirty="0">
                <a:latin typeface="Baskerville Old Face" panose="02020602080505020303" pitchFamily="18" charset="0"/>
              </a:rPr>
              <a:t>ADITYA SHARMA</a:t>
            </a:r>
          </a:p>
          <a:p>
            <a:r>
              <a:rPr lang="en-IN" dirty="0">
                <a:latin typeface="Baskerville Old Face" panose="02020602080505020303" pitchFamily="18" charset="0"/>
              </a:rPr>
              <a:t>VAIBHAV JAMWAL </a:t>
            </a:r>
          </a:p>
        </p:txBody>
      </p:sp>
      <p:sp>
        <p:nvSpPr>
          <p:cNvPr id="16386" name="AutoShape 2" descr="MIET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407791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4915" y="1059544"/>
            <a:ext cx="9559698" cy="3717838"/>
          </a:xfrm>
        </p:spPr>
        <p:txBody>
          <a:bodyPr>
            <a:normAutofit/>
          </a:bodyPr>
          <a:lstStyle/>
          <a:p>
            <a:r>
              <a:rPr lang="en-US" b="1" dirty="0" smtClean="0">
                <a:solidFill>
                  <a:schemeClr val="accent1"/>
                </a:solidFill>
                <a:latin typeface="Bahnschrift SemiBold" pitchFamily="34" charset="0"/>
              </a:rPr>
              <a:t>PROGRAM FOR MEMORY MANAGEMENT USING PAGING AND SEGMENTATION</a:t>
            </a:r>
            <a:endParaRPr lang="en-US" b="1" dirty="0">
              <a:solidFill>
                <a:schemeClr val="accent1"/>
              </a:solidFill>
              <a:latin typeface="Bahnschrift SemiBold"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3029" y="58847"/>
            <a:ext cx="10638971" cy="6463308"/>
          </a:xfrm>
          <a:prstGeom prst="rect">
            <a:avLst/>
          </a:prstGeom>
        </p:spPr>
        <p:txBody>
          <a:bodyPr wrap="square">
            <a:spAutoFit/>
          </a:bodyPr>
          <a:lstStyle/>
          <a:p>
            <a:r>
              <a:rPr lang="en-US" b="1" dirty="0" smtClean="0"/>
              <a:t>#include&lt;</a:t>
            </a:r>
            <a:r>
              <a:rPr lang="en-US" b="1" dirty="0" err="1" smtClean="0"/>
              <a:t>stdio.h</a:t>
            </a:r>
            <a:r>
              <a:rPr lang="en-US" b="1" dirty="0" smtClean="0"/>
              <a:t>&gt;</a:t>
            </a:r>
          </a:p>
          <a:p>
            <a:r>
              <a:rPr lang="en-US" b="1" dirty="0" smtClean="0"/>
              <a:t>#include&lt;</a:t>
            </a:r>
            <a:r>
              <a:rPr lang="en-US" b="1" dirty="0" err="1" smtClean="0"/>
              <a:t>stdlib.h</a:t>
            </a:r>
            <a:r>
              <a:rPr lang="en-US" b="1" dirty="0" smtClean="0"/>
              <a:t>&gt;</a:t>
            </a:r>
          </a:p>
          <a:p>
            <a:r>
              <a:rPr lang="en-US" b="1" dirty="0" smtClean="0"/>
              <a:t>#define MAX 50</a:t>
            </a:r>
          </a:p>
          <a:p>
            <a:r>
              <a:rPr lang="en-US" b="1" dirty="0" err="1" smtClean="0"/>
              <a:t>int</a:t>
            </a:r>
            <a:r>
              <a:rPr lang="en-US" b="1" dirty="0" smtClean="0"/>
              <a:t> paging()</a:t>
            </a:r>
          </a:p>
          <a:p>
            <a:r>
              <a:rPr lang="en-US" b="1" dirty="0" smtClean="0"/>
              <a:t>{</a:t>
            </a:r>
          </a:p>
          <a:p>
            <a:r>
              <a:rPr lang="en-US" b="1" dirty="0" err="1" smtClean="0"/>
              <a:t>int</a:t>
            </a:r>
            <a:r>
              <a:rPr lang="en-US" b="1" dirty="0" smtClean="0"/>
              <a:t> page[MAX],</a:t>
            </a:r>
            <a:r>
              <a:rPr lang="en-US" b="1" dirty="0" err="1" smtClean="0"/>
              <a:t>i,n,f,ps,off,pno</a:t>
            </a:r>
            <a:r>
              <a:rPr lang="en-US" b="1" dirty="0" smtClean="0"/>
              <a:t>;</a:t>
            </a:r>
          </a:p>
          <a:p>
            <a:r>
              <a:rPr lang="en-US" b="1" dirty="0" err="1" smtClean="0"/>
              <a:t>int</a:t>
            </a:r>
            <a:r>
              <a:rPr lang="en-US" b="1" dirty="0" smtClean="0"/>
              <a:t> choice=0;</a:t>
            </a:r>
          </a:p>
          <a:p>
            <a:r>
              <a:rPr lang="en-US" b="1" dirty="0" err="1" smtClean="0"/>
              <a:t>printf</a:t>
            </a:r>
            <a:r>
              <a:rPr lang="en-US" b="1" dirty="0" smtClean="0"/>
              <a:t>("\</a:t>
            </a:r>
            <a:r>
              <a:rPr lang="en-US" b="1" dirty="0" err="1" smtClean="0"/>
              <a:t>nEnter</a:t>
            </a:r>
            <a:r>
              <a:rPr lang="en-US" b="1" dirty="0" smtClean="0"/>
              <a:t> the no of  </a:t>
            </a:r>
            <a:r>
              <a:rPr lang="en-US" b="1" dirty="0" err="1" smtClean="0"/>
              <a:t>peges</a:t>
            </a:r>
            <a:r>
              <a:rPr lang="en-US" b="1" dirty="0" smtClean="0"/>
              <a:t> in memory: ");</a:t>
            </a:r>
          </a:p>
          <a:p>
            <a:r>
              <a:rPr lang="en-US" b="1" dirty="0" err="1" smtClean="0"/>
              <a:t>scanf</a:t>
            </a:r>
            <a:r>
              <a:rPr lang="en-US" b="1" dirty="0" smtClean="0"/>
              <a:t>("%</a:t>
            </a:r>
            <a:r>
              <a:rPr lang="en-US" b="1" dirty="0" err="1" smtClean="0"/>
              <a:t>d",&amp;n</a:t>
            </a:r>
            <a:r>
              <a:rPr lang="en-US" b="1" dirty="0" smtClean="0"/>
              <a:t>);</a:t>
            </a:r>
          </a:p>
          <a:p>
            <a:r>
              <a:rPr lang="en-US" b="1" dirty="0" err="1" smtClean="0"/>
              <a:t>printf</a:t>
            </a:r>
            <a:r>
              <a:rPr lang="en-US" b="1" dirty="0" smtClean="0"/>
              <a:t>("\</a:t>
            </a:r>
            <a:r>
              <a:rPr lang="en-US" b="1" dirty="0" err="1" smtClean="0"/>
              <a:t>nEnter</a:t>
            </a:r>
            <a:r>
              <a:rPr lang="en-US" b="1" dirty="0" smtClean="0"/>
              <a:t> page size: ");</a:t>
            </a:r>
          </a:p>
          <a:p>
            <a:r>
              <a:rPr lang="en-US" b="1" dirty="0" err="1" smtClean="0"/>
              <a:t>scanf</a:t>
            </a:r>
            <a:r>
              <a:rPr lang="en-US" b="1" dirty="0" smtClean="0"/>
              <a:t>("%</a:t>
            </a:r>
            <a:r>
              <a:rPr lang="en-US" b="1" dirty="0" err="1" smtClean="0"/>
              <a:t>d",&amp;ps</a:t>
            </a:r>
            <a:r>
              <a:rPr lang="en-US" b="1" dirty="0" smtClean="0"/>
              <a:t>);</a:t>
            </a:r>
          </a:p>
          <a:p>
            <a:r>
              <a:rPr lang="en-US" b="1" dirty="0" err="1" smtClean="0"/>
              <a:t>printf</a:t>
            </a:r>
            <a:r>
              <a:rPr lang="en-US" b="1" dirty="0" smtClean="0"/>
              <a:t>("\</a:t>
            </a:r>
            <a:r>
              <a:rPr lang="en-US" b="1" dirty="0" err="1" smtClean="0"/>
              <a:t>nEnter</a:t>
            </a:r>
            <a:r>
              <a:rPr lang="en-US" b="1" dirty="0" smtClean="0"/>
              <a:t> no of frames: ");</a:t>
            </a:r>
          </a:p>
          <a:p>
            <a:r>
              <a:rPr lang="en-US" b="1" dirty="0" err="1" smtClean="0"/>
              <a:t>scanf</a:t>
            </a:r>
            <a:r>
              <a:rPr lang="en-US" b="1" dirty="0" smtClean="0"/>
              <a:t>("%</a:t>
            </a:r>
            <a:r>
              <a:rPr lang="en-US" b="1" dirty="0" err="1" smtClean="0"/>
              <a:t>d",&amp;f</a:t>
            </a:r>
            <a:r>
              <a:rPr lang="en-US" b="1" dirty="0" smtClean="0"/>
              <a:t>);</a:t>
            </a:r>
          </a:p>
          <a:p>
            <a:r>
              <a:rPr lang="en-US" b="1" dirty="0" smtClean="0"/>
              <a:t>for(</a:t>
            </a:r>
            <a:r>
              <a:rPr lang="en-US" b="1" dirty="0" err="1" smtClean="0"/>
              <a:t>i</a:t>
            </a:r>
            <a:r>
              <a:rPr lang="en-US" b="1" dirty="0" smtClean="0"/>
              <a:t>=0;i&lt;</a:t>
            </a:r>
            <a:r>
              <a:rPr lang="en-US" b="1" dirty="0" err="1" smtClean="0"/>
              <a:t>n;i</a:t>
            </a:r>
            <a:r>
              <a:rPr lang="en-US" b="1" dirty="0" smtClean="0"/>
              <a:t>++)</a:t>
            </a:r>
          </a:p>
          <a:p>
            <a:r>
              <a:rPr lang="en-US" b="1" dirty="0" smtClean="0"/>
              <a:t>page[</a:t>
            </a:r>
            <a:r>
              <a:rPr lang="en-US" b="1" dirty="0" err="1" smtClean="0"/>
              <a:t>i</a:t>
            </a:r>
            <a:r>
              <a:rPr lang="en-US" b="1" dirty="0" smtClean="0"/>
              <a:t>]=-1;</a:t>
            </a:r>
          </a:p>
          <a:p>
            <a:r>
              <a:rPr lang="en-US" b="1" dirty="0" err="1" smtClean="0"/>
              <a:t>printf</a:t>
            </a:r>
            <a:r>
              <a:rPr lang="en-US" b="1" dirty="0" smtClean="0"/>
              <a:t>("\</a:t>
            </a:r>
            <a:r>
              <a:rPr lang="en-US" b="1" dirty="0" err="1" smtClean="0"/>
              <a:t>nEnter</a:t>
            </a:r>
            <a:r>
              <a:rPr lang="en-US" b="1" dirty="0" smtClean="0"/>
              <a:t> the page table\n");</a:t>
            </a:r>
          </a:p>
          <a:p>
            <a:r>
              <a:rPr lang="en-US" b="1" dirty="0" err="1" smtClean="0"/>
              <a:t>printf</a:t>
            </a:r>
            <a:r>
              <a:rPr lang="en-US" b="1" dirty="0" smtClean="0"/>
              <a:t>("(Enter frame no as -1 if that page is not present in any frame)\n\n");</a:t>
            </a:r>
          </a:p>
          <a:p>
            <a:r>
              <a:rPr lang="en-US" b="1" dirty="0" err="1" smtClean="0"/>
              <a:t>printf</a:t>
            </a:r>
            <a:r>
              <a:rPr lang="en-US" b="1" dirty="0" smtClean="0"/>
              <a:t>("\</a:t>
            </a:r>
            <a:r>
              <a:rPr lang="en-US" b="1" dirty="0" err="1" smtClean="0"/>
              <a:t>npageno</a:t>
            </a:r>
            <a:r>
              <a:rPr lang="en-US" b="1" dirty="0" smtClean="0"/>
              <a:t>\</a:t>
            </a:r>
            <a:r>
              <a:rPr lang="en-US" b="1" dirty="0" err="1" smtClean="0"/>
              <a:t>tframeno</a:t>
            </a:r>
            <a:r>
              <a:rPr lang="en-US" b="1" dirty="0" smtClean="0"/>
              <a:t>\n-------\t-------");</a:t>
            </a:r>
          </a:p>
          <a:p>
            <a:r>
              <a:rPr lang="en-US" b="1" dirty="0" smtClean="0"/>
              <a:t>for(</a:t>
            </a:r>
            <a:r>
              <a:rPr lang="en-US" b="1" dirty="0" err="1" smtClean="0"/>
              <a:t>i</a:t>
            </a:r>
            <a:r>
              <a:rPr lang="en-US" b="1" dirty="0" smtClean="0"/>
              <a:t>=0;i&lt;</a:t>
            </a:r>
            <a:r>
              <a:rPr lang="en-US" b="1" dirty="0" err="1" smtClean="0"/>
              <a:t>n;i</a:t>
            </a:r>
            <a:r>
              <a:rPr lang="en-US" b="1" dirty="0" smtClean="0"/>
              <a:t>++)</a:t>
            </a:r>
          </a:p>
          <a:p>
            <a:r>
              <a:rPr lang="en-US" b="1" dirty="0" smtClean="0"/>
              <a:t>{</a:t>
            </a:r>
          </a:p>
          <a:p>
            <a:r>
              <a:rPr lang="en-US" b="1" dirty="0" err="1" smtClean="0"/>
              <a:t>printf</a:t>
            </a:r>
            <a:r>
              <a:rPr lang="en-US" b="1" dirty="0" smtClean="0"/>
              <a:t>("\n\</a:t>
            </a:r>
            <a:r>
              <a:rPr lang="en-US" b="1" dirty="0" err="1" smtClean="0"/>
              <a:t>n%d</a:t>
            </a:r>
            <a:r>
              <a:rPr lang="en-US" b="1" dirty="0" smtClean="0"/>
              <a:t>\t\</a:t>
            </a:r>
            <a:r>
              <a:rPr lang="en-US" b="1" dirty="0" err="1" smtClean="0"/>
              <a:t>t",i</a:t>
            </a:r>
            <a:r>
              <a:rPr lang="en-US" b="1" dirty="0" smtClean="0"/>
              <a:t>);</a:t>
            </a:r>
          </a:p>
          <a:p>
            <a:r>
              <a:rPr lang="en-US" b="1" dirty="0" err="1" smtClean="0"/>
              <a:t>scanf</a:t>
            </a:r>
            <a:r>
              <a:rPr lang="en-US" b="1" dirty="0" smtClean="0"/>
              <a:t>("%</a:t>
            </a:r>
            <a:r>
              <a:rPr lang="en-US" b="1" dirty="0" err="1" smtClean="0"/>
              <a:t>d",&amp;page</a:t>
            </a:r>
            <a:r>
              <a:rPr lang="en-US" b="1" dirty="0" smtClean="0"/>
              <a:t>[</a:t>
            </a:r>
            <a:r>
              <a:rPr lang="en-US" b="1" dirty="0" err="1" smtClean="0"/>
              <a:t>i</a:t>
            </a:r>
            <a:r>
              <a:rPr lang="en-US" b="1" dirty="0" smtClean="0"/>
              <a:t>]);</a:t>
            </a:r>
          </a:p>
          <a:p>
            <a:r>
              <a:rPr lang="en-US" b="1" dirty="0" smtClean="0"/>
              <a:t>}</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1085" y="217713"/>
            <a:ext cx="9318171" cy="6186309"/>
          </a:xfrm>
          <a:prstGeom prst="rect">
            <a:avLst/>
          </a:prstGeom>
        </p:spPr>
        <p:txBody>
          <a:bodyPr wrap="square">
            <a:spAutoFit/>
          </a:bodyPr>
          <a:lstStyle/>
          <a:p>
            <a:r>
              <a:rPr lang="en-US" b="1" dirty="0" smtClean="0"/>
              <a:t>do</a:t>
            </a:r>
          </a:p>
          <a:p>
            <a:r>
              <a:rPr lang="en-US" b="1" dirty="0" smtClean="0"/>
              <a:t>{</a:t>
            </a:r>
          </a:p>
          <a:p>
            <a:r>
              <a:rPr lang="en-US" b="1" dirty="0" err="1" smtClean="0"/>
              <a:t>printf</a:t>
            </a:r>
            <a:r>
              <a:rPr lang="en-US" b="1" dirty="0" smtClean="0"/>
              <a:t>("\n\</a:t>
            </a:r>
            <a:r>
              <a:rPr lang="en-US" b="1" dirty="0" err="1" smtClean="0"/>
              <a:t>nEnter</a:t>
            </a:r>
            <a:r>
              <a:rPr lang="en-US" b="1" dirty="0" smtClean="0"/>
              <a:t> the logical address(</a:t>
            </a:r>
            <a:r>
              <a:rPr lang="en-US" b="1" dirty="0" err="1" smtClean="0"/>
              <a:t>i.e,page</a:t>
            </a:r>
            <a:r>
              <a:rPr lang="en-US" b="1" dirty="0" smtClean="0"/>
              <a:t> no &amp; offset):");</a:t>
            </a:r>
          </a:p>
          <a:p>
            <a:r>
              <a:rPr lang="en-US" b="1" dirty="0" err="1" smtClean="0"/>
              <a:t>scanf</a:t>
            </a:r>
            <a:r>
              <a:rPr lang="en-US" b="1" dirty="0" smtClean="0"/>
              <a:t>("%</a:t>
            </a:r>
            <a:r>
              <a:rPr lang="en-US" b="1" dirty="0" err="1" smtClean="0"/>
              <a:t>d%d",&amp;pno,&amp;off</a:t>
            </a:r>
            <a:r>
              <a:rPr lang="en-US" b="1" dirty="0" smtClean="0"/>
              <a:t>);</a:t>
            </a:r>
          </a:p>
          <a:p>
            <a:r>
              <a:rPr lang="en-US" b="1" dirty="0" smtClean="0"/>
              <a:t>if(page[</a:t>
            </a:r>
            <a:r>
              <a:rPr lang="en-US" b="1" dirty="0" err="1" smtClean="0"/>
              <a:t>pno</a:t>
            </a:r>
            <a:r>
              <a:rPr lang="en-US" b="1" dirty="0" smtClean="0"/>
              <a:t>]==-1)</a:t>
            </a:r>
          </a:p>
          <a:p>
            <a:r>
              <a:rPr lang="en-US" b="1" dirty="0" err="1" smtClean="0"/>
              <a:t>printf</a:t>
            </a:r>
            <a:r>
              <a:rPr lang="en-US" b="1" dirty="0" smtClean="0"/>
              <a:t>("\n\</a:t>
            </a:r>
            <a:r>
              <a:rPr lang="en-US" b="1" dirty="0" err="1" smtClean="0"/>
              <a:t>nThe</a:t>
            </a:r>
            <a:r>
              <a:rPr lang="en-US" b="1" dirty="0" smtClean="0"/>
              <a:t> required page is not available in any of frames");</a:t>
            </a:r>
          </a:p>
          <a:p>
            <a:r>
              <a:rPr lang="en-US" b="1" dirty="0" smtClean="0"/>
              <a:t>else</a:t>
            </a:r>
          </a:p>
          <a:p>
            <a:r>
              <a:rPr lang="en-US" b="1" dirty="0" err="1" smtClean="0"/>
              <a:t>printf</a:t>
            </a:r>
            <a:r>
              <a:rPr lang="en-US" b="1" dirty="0" smtClean="0"/>
              <a:t>("\n\</a:t>
            </a:r>
            <a:r>
              <a:rPr lang="en-US" b="1" dirty="0" err="1" smtClean="0"/>
              <a:t>nPhysical</a:t>
            </a:r>
            <a:r>
              <a:rPr lang="en-US" b="1" dirty="0" smtClean="0"/>
              <a:t> address(</a:t>
            </a:r>
            <a:r>
              <a:rPr lang="en-US" b="1" dirty="0" err="1" smtClean="0"/>
              <a:t>i.e,frame</a:t>
            </a:r>
            <a:r>
              <a:rPr lang="en-US" b="1" dirty="0" smtClean="0"/>
              <a:t> no &amp; offset):%</a:t>
            </a:r>
            <a:r>
              <a:rPr lang="en-US" b="1" dirty="0" err="1" smtClean="0"/>
              <a:t>d,%d",page</a:t>
            </a:r>
            <a:r>
              <a:rPr lang="en-US" b="1" dirty="0" smtClean="0"/>
              <a:t>[</a:t>
            </a:r>
            <a:r>
              <a:rPr lang="en-US" b="1" dirty="0" err="1" smtClean="0"/>
              <a:t>pno</a:t>
            </a:r>
            <a:r>
              <a:rPr lang="en-US" b="1" dirty="0" smtClean="0"/>
              <a:t>],off);</a:t>
            </a:r>
          </a:p>
          <a:p>
            <a:r>
              <a:rPr lang="en-US" b="1" dirty="0" err="1" smtClean="0"/>
              <a:t>printf</a:t>
            </a:r>
            <a:r>
              <a:rPr lang="en-US" b="1" dirty="0" smtClean="0"/>
              <a:t>("\</a:t>
            </a:r>
            <a:r>
              <a:rPr lang="en-US" b="1" dirty="0" err="1" smtClean="0"/>
              <a:t>nDo</a:t>
            </a:r>
            <a:r>
              <a:rPr lang="en-US" b="1" dirty="0" smtClean="0"/>
              <a:t> you want to continue(1/0)?:");</a:t>
            </a:r>
          </a:p>
          <a:p>
            <a:r>
              <a:rPr lang="en-US" b="1" dirty="0" err="1" smtClean="0"/>
              <a:t>scanf</a:t>
            </a:r>
            <a:r>
              <a:rPr lang="en-US" b="1" dirty="0" smtClean="0"/>
              <a:t>("%</a:t>
            </a:r>
            <a:r>
              <a:rPr lang="en-US" b="1" dirty="0" err="1" smtClean="0"/>
              <a:t>d",&amp;choice</a:t>
            </a:r>
            <a:r>
              <a:rPr lang="en-US" b="1" dirty="0" smtClean="0"/>
              <a:t>);</a:t>
            </a:r>
          </a:p>
          <a:p>
            <a:r>
              <a:rPr lang="en-US" b="1" dirty="0" smtClean="0"/>
              <a:t>}while(choice==1);</a:t>
            </a:r>
          </a:p>
          <a:p>
            <a:r>
              <a:rPr lang="en-US" b="1" dirty="0" smtClean="0"/>
              <a:t>return 1;</a:t>
            </a:r>
          </a:p>
          <a:p>
            <a:r>
              <a:rPr lang="en-US" b="1" dirty="0" smtClean="0"/>
              <a:t>}</a:t>
            </a:r>
          </a:p>
          <a:p>
            <a:endParaRPr lang="en-US" b="1" dirty="0" smtClean="0"/>
          </a:p>
          <a:p>
            <a:endParaRPr lang="en-US" b="1" dirty="0" smtClean="0"/>
          </a:p>
          <a:p>
            <a:r>
              <a:rPr lang="en-US" b="1" dirty="0" err="1" smtClean="0"/>
              <a:t>struct</a:t>
            </a:r>
            <a:r>
              <a:rPr lang="en-US" b="1" dirty="0" smtClean="0"/>
              <a:t> list</a:t>
            </a:r>
          </a:p>
          <a:p>
            <a:r>
              <a:rPr lang="en-US" b="1" dirty="0" smtClean="0"/>
              <a:t>{</a:t>
            </a:r>
          </a:p>
          <a:p>
            <a:r>
              <a:rPr lang="en-US" b="1" dirty="0" err="1" smtClean="0"/>
              <a:t>int</a:t>
            </a:r>
            <a:r>
              <a:rPr lang="en-US" b="1" dirty="0" smtClean="0"/>
              <a:t> </a:t>
            </a:r>
            <a:r>
              <a:rPr lang="en-US" b="1" dirty="0" err="1" smtClean="0"/>
              <a:t>seg</a:t>
            </a:r>
            <a:r>
              <a:rPr lang="en-US" b="1" dirty="0" smtClean="0"/>
              <a:t>;</a:t>
            </a:r>
          </a:p>
          <a:p>
            <a:r>
              <a:rPr lang="en-US" b="1" dirty="0" err="1" smtClean="0"/>
              <a:t>int</a:t>
            </a:r>
            <a:r>
              <a:rPr lang="en-US" b="1" dirty="0" smtClean="0"/>
              <a:t> base;</a:t>
            </a:r>
          </a:p>
          <a:p>
            <a:r>
              <a:rPr lang="en-US" b="1" dirty="0" err="1" smtClean="0"/>
              <a:t>int</a:t>
            </a:r>
            <a:r>
              <a:rPr lang="en-US" b="1" dirty="0" smtClean="0"/>
              <a:t> limit;</a:t>
            </a:r>
          </a:p>
          <a:p>
            <a:r>
              <a:rPr lang="en-US" b="1" dirty="0" err="1" smtClean="0"/>
              <a:t>struct</a:t>
            </a:r>
            <a:r>
              <a:rPr lang="en-US" b="1" dirty="0" smtClean="0"/>
              <a:t> list *next;</a:t>
            </a:r>
          </a:p>
          <a:p>
            <a:r>
              <a:rPr lang="en-US" b="1" dirty="0" smtClean="0"/>
              <a:t>} *p;</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53028" y="117693"/>
            <a:ext cx="8955314" cy="6740307"/>
          </a:xfrm>
          <a:prstGeom prst="rect">
            <a:avLst/>
          </a:prstGeom>
        </p:spPr>
        <p:txBody>
          <a:bodyPr wrap="square">
            <a:spAutoFit/>
          </a:bodyPr>
          <a:lstStyle/>
          <a:p>
            <a:r>
              <a:rPr lang="en-US" b="1" dirty="0" smtClean="0"/>
              <a:t>void insert(</a:t>
            </a:r>
            <a:r>
              <a:rPr lang="en-US" b="1" dirty="0" err="1" smtClean="0"/>
              <a:t>struct</a:t>
            </a:r>
            <a:r>
              <a:rPr lang="en-US" b="1" dirty="0" smtClean="0"/>
              <a:t> list *</a:t>
            </a:r>
            <a:r>
              <a:rPr lang="en-US" b="1" dirty="0" err="1" smtClean="0"/>
              <a:t>q,int</a:t>
            </a:r>
            <a:r>
              <a:rPr lang="en-US" b="1" dirty="0" smtClean="0"/>
              <a:t> </a:t>
            </a:r>
            <a:r>
              <a:rPr lang="en-US" b="1" dirty="0" err="1" smtClean="0"/>
              <a:t>base,int</a:t>
            </a:r>
            <a:r>
              <a:rPr lang="en-US" b="1" dirty="0" smtClean="0"/>
              <a:t> </a:t>
            </a:r>
            <a:r>
              <a:rPr lang="en-US" b="1" dirty="0" err="1" smtClean="0"/>
              <a:t>limit,int</a:t>
            </a:r>
            <a:r>
              <a:rPr lang="en-US" b="1" dirty="0" smtClean="0"/>
              <a:t> </a:t>
            </a:r>
            <a:r>
              <a:rPr lang="en-US" b="1" dirty="0" err="1" smtClean="0"/>
              <a:t>seg</a:t>
            </a:r>
            <a:r>
              <a:rPr lang="en-US" b="1" dirty="0" smtClean="0"/>
              <a:t>)</a:t>
            </a:r>
          </a:p>
          <a:p>
            <a:r>
              <a:rPr lang="en-US" b="1" dirty="0" smtClean="0"/>
              <a:t>{</a:t>
            </a:r>
          </a:p>
          <a:p>
            <a:r>
              <a:rPr lang="en-US" b="1" dirty="0" smtClean="0"/>
              <a:t>if(p==NULL)</a:t>
            </a:r>
          </a:p>
          <a:p>
            <a:r>
              <a:rPr lang="en-US" b="1" dirty="0" smtClean="0"/>
              <a:t>{</a:t>
            </a:r>
          </a:p>
          <a:p>
            <a:r>
              <a:rPr lang="en-US" b="1" dirty="0" smtClean="0"/>
              <a:t>p=</a:t>
            </a:r>
            <a:r>
              <a:rPr lang="en-US" b="1" dirty="0" err="1" smtClean="0"/>
              <a:t>malloc</a:t>
            </a:r>
            <a:r>
              <a:rPr lang="en-US" b="1" dirty="0" smtClean="0"/>
              <a:t>(</a:t>
            </a:r>
            <a:r>
              <a:rPr lang="en-US" b="1" dirty="0" err="1" smtClean="0"/>
              <a:t>sizeof</a:t>
            </a:r>
            <a:r>
              <a:rPr lang="en-US" b="1" dirty="0" smtClean="0"/>
              <a:t>(</a:t>
            </a:r>
            <a:r>
              <a:rPr lang="en-US" b="1" dirty="0" err="1" smtClean="0"/>
              <a:t>struct</a:t>
            </a:r>
            <a:r>
              <a:rPr lang="en-US" b="1" dirty="0" smtClean="0"/>
              <a:t> list));</a:t>
            </a:r>
          </a:p>
          <a:p>
            <a:r>
              <a:rPr lang="en-US" b="1" dirty="0" smtClean="0"/>
              <a:t>p-&gt;limit=limit;</a:t>
            </a:r>
          </a:p>
          <a:p>
            <a:r>
              <a:rPr lang="en-US" b="1" dirty="0" smtClean="0"/>
              <a:t>p-&gt;base=base;</a:t>
            </a:r>
          </a:p>
          <a:p>
            <a:r>
              <a:rPr lang="en-US" b="1" dirty="0" smtClean="0"/>
              <a:t>p-&gt;</a:t>
            </a:r>
            <a:r>
              <a:rPr lang="en-US" b="1" dirty="0" err="1" smtClean="0"/>
              <a:t>seg</a:t>
            </a:r>
            <a:r>
              <a:rPr lang="en-US" b="1" dirty="0" smtClean="0"/>
              <a:t>=</a:t>
            </a:r>
            <a:r>
              <a:rPr lang="en-US" b="1" dirty="0" err="1" smtClean="0"/>
              <a:t>seg</a:t>
            </a:r>
            <a:r>
              <a:rPr lang="en-US" b="1" dirty="0" smtClean="0"/>
              <a:t>;</a:t>
            </a:r>
          </a:p>
          <a:p>
            <a:r>
              <a:rPr lang="en-US" b="1" dirty="0" smtClean="0"/>
              <a:t>p-&gt;next=NULL;</a:t>
            </a:r>
          </a:p>
          <a:p>
            <a:r>
              <a:rPr lang="en-US" b="1" dirty="0" smtClean="0"/>
              <a:t>}</a:t>
            </a:r>
          </a:p>
          <a:p>
            <a:r>
              <a:rPr lang="en-US" b="1" dirty="0" smtClean="0"/>
              <a:t>else</a:t>
            </a:r>
          </a:p>
          <a:p>
            <a:r>
              <a:rPr lang="en-US" b="1" dirty="0" smtClean="0"/>
              <a:t>{</a:t>
            </a:r>
          </a:p>
          <a:p>
            <a:r>
              <a:rPr lang="en-US" b="1" dirty="0" smtClean="0"/>
              <a:t>while(q-&gt;next!=NULL)</a:t>
            </a:r>
          </a:p>
          <a:p>
            <a:r>
              <a:rPr lang="en-US" b="1" dirty="0" smtClean="0"/>
              <a:t>{</a:t>
            </a:r>
          </a:p>
          <a:p>
            <a:r>
              <a:rPr lang="en-US" b="1" dirty="0" smtClean="0"/>
              <a:t>q=q-&gt;next;</a:t>
            </a:r>
          </a:p>
          <a:p>
            <a:r>
              <a:rPr lang="en-US" b="1" dirty="0" err="1" smtClean="0"/>
              <a:t>printf</a:t>
            </a:r>
            <a:r>
              <a:rPr lang="en-US" b="1" dirty="0" smtClean="0"/>
              <a:t>(“yes");</a:t>
            </a:r>
          </a:p>
          <a:p>
            <a:r>
              <a:rPr lang="en-US" b="1" dirty="0" smtClean="0"/>
              <a:t>}</a:t>
            </a:r>
          </a:p>
          <a:p>
            <a:r>
              <a:rPr lang="en-US" b="1" dirty="0" smtClean="0"/>
              <a:t>q-&gt;next=</a:t>
            </a:r>
            <a:r>
              <a:rPr lang="en-US" b="1" dirty="0" err="1" smtClean="0"/>
              <a:t>malloc</a:t>
            </a:r>
            <a:r>
              <a:rPr lang="en-US" b="1" dirty="0" smtClean="0"/>
              <a:t>(</a:t>
            </a:r>
            <a:r>
              <a:rPr lang="en-US" b="1" dirty="0" err="1" smtClean="0"/>
              <a:t>sizeof</a:t>
            </a:r>
            <a:r>
              <a:rPr lang="en-US" b="1" dirty="0" smtClean="0"/>
              <a:t>(</a:t>
            </a:r>
            <a:r>
              <a:rPr lang="en-US" b="1" dirty="0" err="1" smtClean="0"/>
              <a:t>struct</a:t>
            </a:r>
            <a:r>
              <a:rPr lang="en-US" b="1" dirty="0" smtClean="0"/>
              <a:t> list));</a:t>
            </a:r>
          </a:p>
          <a:p>
            <a:r>
              <a:rPr lang="en-US" b="1" dirty="0" smtClean="0"/>
              <a:t>q-&gt;next -&gt;limit=limit;</a:t>
            </a:r>
          </a:p>
          <a:p>
            <a:r>
              <a:rPr lang="en-US" b="1" dirty="0" smtClean="0"/>
              <a:t>q-&gt;next -&gt;base=base;</a:t>
            </a:r>
          </a:p>
          <a:p>
            <a:r>
              <a:rPr lang="en-US" b="1" dirty="0" smtClean="0"/>
              <a:t>q-&gt;next -&gt;</a:t>
            </a:r>
            <a:r>
              <a:rPr lang="en-US" b="1" dirty="0" err="1" smtClean="0"/>
              <a:t>seg</a:t>
            </a:r>
            <a:r>
              <a:rPr lang="en-US" b="1" dirty="0" smtClean="0"/>
              <a:t>=</a:t>
            </a:r>
            <a:r>
              <a:rPr lang="en-US" b="1" dirty="0" err="1" smtClean="0"/>
              <a:t>seg</a:t>
            </a:r>
            <a:r>
              <a:rPr lang="en-US" b="1" dirty="0" smtClean="0"/>
              <a:t>;</a:t>
            </a:r>
          </a:p>
          <a:p>
            <a:r>
              <a:rPr lang="en-US" b="1" dirty="0" smtClean="0"/>
              <a:t>q-&gt;next -&gt;next=NULL;</a:t>
            </a:r>
          </a:p>
          <a:p>
            <a:r>
              <a:rPr lang="en-US" b="1" dirty="0" smtClean="0"/>
              <a:t>}</a:t>
            </a:r>
          </a:p>
          <a:p>
            <a:r>
              <a:rPr lang="en-US" b="1" dirty="0" smtClean="0"/>
              <a:t>}</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9" y="0"/>
            <a:ext cx="7489371" cy="6186309"/>
          </a:xfrm>
          <a:prstGeom prst="rect">
            <a:avLst/>
          </a:prstGeom>
        </p:spPr>
        <p:txBody>
          <a:bodyPr wrap="square">
            <a:spAutoFit/>
          </a:bodyPr>
          <a:lstStyle/>
          <a:p>
            <a:r>
              <a:rPr lang="en-US" b="1" dirty="0" err="1" smtClean="0"/>
              <a:t>int</a:t>
            </a:r>
            <a:r>
              <a:rPr lang="en-US" b="1" dirty="0" smtClean="0"/>
              <a:t> find(</a:t>
            </a:r>
            <a:r>
              <a:rPr lang="en-US" b="1" dirty="0" err="1" smtClean="0"/>
              <a:t>struct</a:t>
            </a:r>
            <a:r>
              <a:rPr lang="en-US" b="1" dirty="0" smtClean="0"/>
              <a:t> list *</a:t>
            </a:r>
            <a:r>
              <a:rPr lang="en-US" b="1" dirty="0" err="1" smtClean="0"/>
              <a:t>q,int</a:t>
            </a:r>
            <a:r>
              <a:rPr lang="en-US" b="1" dirty="0" smtClean="0"/>
              <a:t> </a:t>
            </a:r>
            <a:r>
              <a:rPr lang="en-US" b="1" dirty="0" err="1" smtClean="0"/>
              <a:t>seg</a:t>
            </a:r>
            <a:r>
              <a:rPr lang="en-US" b="1" dirty="0" smtClean="0"/>
              <a:t>)</a:t>
            </a:r>
          </a:p>
          <a:p>
            <a:r>
              <a:rPr lang="en-US" b="1" dirty="0" smtClean="0"/>
              <a:t>{</a:t>
            </a:r>
          </a:p>
          <a:p>
            <a:r>
              <a:rPr lang="en-US" b="1" dirty="0" smtClean="0"/>
              <a:t>while(q-&gt;</a:t>
            </a:r>
            <a:r>
              <a:rPr lang="en-US" b="1" dirty="0" err="1" smtClean="0"/>
              <a:t>seg</a:t>
            </a:r>
            <a:r>
              <a:rPr lang="en-US" b="1" dirty="0" smtClean="0"/>
              <a:t>!=</a:t>
            </a:r>
            <a:r>
              <a:rPr lang="en-US" b="1" dirty="0" err="1" smtClean="0"/>
              <a:t>seg</a:t>
            </a:r>
            <a:r>
              <a:rPr lang="en-US" b="1" dirty="0" smtClean="0"/>
              <a:t>)</a:t>
            </a:r>
          </a:p>
          <a:p>
            <a:r>
              <a:rPr lang="en-US" b="1" dirty="0" smtClean="0"/>
              <a:t>{</a:t>
            </a:r>
          </a:p>
          <a:p>
            <a:r>
              <a:rPr lang="en-US" b="1" dirty="0" smtClean="0"/>
              <a:t>q=q-&gt;next;</a:t>
            </a:r>
          </a:p>
          <a:p>
            <a:r>
              <a:rPr lang="en-US" b="1" dirty="0" smtClean="0"/>
              <a:t>}</a:t>
            </a:r>
          </a:p>
          <a:p>
            <a:r>
              <a:rPr lang="en-US" b="1" dirty="0" smtClean="0"/>
              <a:t>return q-&gt;limit;</a:t>
            </a:r>
          </a:p>
          <a:p>
            <a:r>
              <a:rPr lang="en-US" b="1" dirty="0" smtClean="0"/>
              <a:t>}</a:t>
            </a:r>
          </a:p>
          <a:p>
            <a:r>
              <a:rPr lang="en-US" b="1" dirty="0" err="1" smtClean="0"/>
              <a:t>int</a:t>
            </a:r>
            <a:r>
              <a:rPr lang="en-US" b="1" dirty="0" smtClean="0"/>
              <a:t> search(</a:t>
            </a:r>
            <a:r>
              <a:rPr lang="en-US" b="1" dirty="0" err="1" smtClean="0"/>
              <a:t>struct</a:t>
            </a:r>
            <a:r>
              <a:rPr lang="en-US" b="1" dirty="0" smtClean="0"/>
              <a:t> list *</a:t>
            </a:r>
            <a:r>
              <a:rPr lang="en-US" b="1" dirty="0" err="1" smtClean="0"/>
              <a:t>q,int</a:t>
            </a:r>
            <a:r>
              <a:rPr lang="en-US" b="1" dirty="0" smtClean="0"/>
              <a:t> </a:t>
            </a:r>
            <a:r>
              <a:rPr lang="en-US" b="1" dirty="0" err="1" smtClean="0"/>
              <a:t>seg</a:t>
            </a:r>
            <a:r>
              <a:rPr lang="en-US" b="1" dirty="0" smtClean="0"/>
              <a:t>)</a:t>
            </a:r>
          </a:p>
          <a:p>
            <a:r>
              <a:rPr lang="en-US" b="1" dirty="0" smtClean="0"/>
              <a:t>{</a:t>
            </a:r>
          </a:p>
          <a:p>
            <a:r>
              <a:rPr lang="en-US" b="1" dirty="0" smtClean="0"/>
              <a:t>while(q-&gt;</a:t>
            </a:r>
            <a:r>
              <a:rPr lang="en-US" b="1" dirty="0" err="1" smtClean="0"/>
              <a:t>seg</a:t>
            </a:r>
            <a:r>
              <a:rPr lang="en-US" b="1" dirty="0" smtClean="0"/>
              <a:t>!=</a:t>
            </a:r>
            <a:r>
              <a:rPr lang="en-US" b="1" dirty="0" err="1" smtClean="0"/>
              <a:t>seg</a:t>
            </a:r>
            <a:r>
              <a:rPr lang="en-US" b="1" dirty="0" smtClean="0"/>
              <a:t>)</a:t>
            </a:r>
          </a:p>
          <a:p>
            <a:r>
              <a:rPr lang="en-US" b="1" dirty="0" smtClean="0"/>
              <a:t>{</a:t>
            </a:r>
          </a:p>
          <a:p>
            <a:r>
              <a:rPr lang="en-US" b="1" dirty="0" smtClean="0"/>
              <a:t>q=q-&gt;next;</a:t>
            </a:r>
          </a:p>
          <a:p>
            <a:r>
              <a:rPr lang="en-US" b="1" dirty="0" smtClean="0"/>
              <a:t>}</a:t>
            </a:r>
          </a:p>
          <a:p>
            <a:r>
              <a:rPr lang="en-US" b="1" dirty="0" smtClean="0"/>
              <a:t>return q-&gt;base;</a:t>
            </a:r>
          </a:p>
          <a:p>
            <a:r>
              <a:rPr lang="en-US" b="1" dirty="0" smtClean="0"/>
              <a:t>}</a:t>
            </a:r>
          </a:p>
          <a:p>
            <a:r>
              <a:rPr lang="en-US" b="1" dirty="0" smtClean="0"/>
              <a:t>void segmentation()</a:t>
            </a:r>
          </a:p>
          <a:p>
            <a:r>
              <a:rPr lang="en-US" b="1" dirty="0" smtClean="0"/>
              <a:t>{</a:t>
            </a:r>
          </a:p>
          <a:p>
            <a:r>
              <a:rPr lang="en-US" b="1" dirty="0" smtClean="0"/>
              <a:t>p=NULL;</a:t>
            </a:r>
          </a:p>
          <a:p>
            <a:r>
              <a:rPr lang="en-US" b="1" dirty="0" err="1" smtClean="0"/>
              <a:t>int</a:t>
            </a:r>
            <a:r>
              <a:rPr lang="en-US" b="1" dirty="0" smtClean="0"/>
              <a:t> </a:t>
            </a:r>
            <a:r>
              <a:rPr lang="en-US" b="1" dirty="0" err="1" smtClean="0"/>
              <a:t>seg,offset,limit,base,c,s,physical</a:t>
            </a:r>
            <a:r>
              <a:rPr lang="en-US" b="1" dirty="0" smtClean="0"/>
              <a:t>;</a:t>
            </a:r>
          </a:p>
          <a:p>
            <a:r>
              <a:rPr lang="en-US" b="1" dirty="0" err="1" smtClean="0"/>
              <a:t>printf</a:t>
            </a:r>
            <a:r>
              <a:rPr lang="en-US" b="1" dirty="0" smtClean="0"/>
              <a:t>("Enter segment table\n");</a:t>
            </a:r>
          </a:p>
          <a:p>
            <a:r>
              <a:rPr lang="en-US" b="1" dirty="0" err="1" smtClean="0"/>
              <a:t>printf</a:t>
            </a:r>
            <a:r>
              <a:rPr lang="en-US" b="1" dirty="0" smtClean="0"/>
              <a:t>("Enter -1 as segment value for termination\n");</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9" y="58847"/>
            <a:ext cx="7489371" cy="6740307"/>
          </a:xfrm>
          <a:prstGeom prst="rect">
            <a:avLst/>
          </a:prstGeom>
        </p:spPr>
        <p:txBody>
          <a:bodyPr wrap="square">
            <a:spAutoFit/>
          </a:bodyPr>
          <a:lstStyle/>
          <a:p>
            <a:r>
              <a:rPr lang="en-US" b="1" dirty="0" smtClean="0"/>
              <a:t>do</a:t>
            </a:r>
          </a:p>
          <a:p>
            <a:r>
              <a:rPr lang="en-US" b="1" dirty="0" smtClean="0"/>
              <a:t>{</a:t>
            </a:r>
          </a:p>
          <a:p>
            <a:r>
              <a:rPr lang="en-US" b="1" dirty="0" err="1" smtClean="0"/>
              <a:t>printf</a:t>
            </a:r>
            <a:r>
              <a:rPr lang="en-US" b="1" dirty="0" smtClean="0"/>
              <a:t>("Enter segment number");</a:t>
            </a:r>
          </a:p>
          <a:p>
            <a:r>
              <a:rPr lang="en-US" b="1" dirty="0" err="1" smtClean="0"/>
              <a:t>scanf</a:t>
            </a:r>
            <a:r>
              <a:rPr lang="en-US" b="1" dirty="0" smtClean="0"/>
              <a:t>("%</a:t>
            </a:r>
            <a:r>
              <a:rPr lang="en-US" b="1" dirty="0" err="1" smtClean="0"/>
              <a:t>d",&amp;seg</a:t>
            </a:r>
            <a:r>
              <a:rPr lang="en-US" b="1" dirty="0" smtClean="0"/>
              <a:t>);</a:t>
            </a:r>
          </a:p>
          <a:p>
            <a:r>
              <a:rPr lang="en-US" b="1" dirty="0" smtClean="0"/>
              <a:t>if(</a:t>
            </a:r>
            <a:r>
              <a:rPr lang="en-US" b="1" dirty="0" err="1" smtClean="0"/>
              <a:t>seg</a:t>
            </a:r>
            <a:r>
              <a:rPr lang="en-US" b="1" dirty="0" smtClean="0"/>
              <a:t>!=-1)</a:t>
            </a:r>
          </a:p>
          <a:p>
            <a:r>
              <a:rPr lang="en-US" b="1" dirty="0" smtClean="0"/>
              <a:t>{</a:t>
            </a:r>
          </a:p>
          <a:p>
            <a:r>
              <a:rPr lang="en-US" b="1" dirty="0" err="1" smtClean="0"/>
              <a:t>printf</a:t>
            </a:r>
            <a:r>
              <a:rPr lang="en-US" b="1" dirty="0" smtClean="0"/>
              <a:t>("Enter base value:");</a:t>
            </a:r>
          </a:p>
          <a:p>
            <a:r>
              <a:rPr lang="en-US" b="1" dirty="0" err="1" smtClean="0"/>
              <a:t>scanf</a:t>
            </a:r>
            <a:r>
              <a:rPr lang="en-US" b="1" dirty="0" smtClean="0"/>
              <a:t>("%</a:t>
            </a:r>
            <a:r>
              <a:rPr lang="en-US" b="1" dirty="0" err="1" smtClean="0"/>
              <a:t>d",&amp;base</a:t>
            </a:r>
            <a:r>
              <a:rPr lang="en-US" b="1" dirty="0" smtClean="0"/>
              <a:t>);</a:t>
            </a:r>
          </a:p>
          <a:p>
            <a:r>
              <a:rPr lang="en-US" b="1" dirty="0" err="1" smtClean="0"/>
              <a:t>printf</a:t>
            </a:r>
            <a:r>
              <a:rPr lang="en-US" b="1" dirty="0" smtClean="0"/>
              <a:t>("Enter value for limit:");</a:t>
            </a:r>
          </a:p>
          <a:p>
            <a:r>
              <a:rPr lang="en-US" b="1" dirty="0" err="1" smtClean="0"/>
              <a:t>scanf</a:t>
            </a:r>
            <a:r>
              <a:rPr lang="en-US" b="1" dirty="0" smtClean="0"/>
              <a:t>("%</a:t>
            </a:r>
            <a:r>
              <a:rPr lang="en-US" b="1" dirty="0" err="1" smtClean="0"/>
              <a:t>d",&amp;limit</a:t>
            </a:r>
            <a:r>
              <a:rPr lang="en-US" b="1" dirty="0" smtClean="0"/>
              <a:t>);</a:t>
            </a:r>
          </a:p>
          <a:p>
            <a:r>
              <a:rPr lang="en-US" b="1" dirty="0" smtClean="0"/>
              <a:t>insert(</a:t>
            </a:r>
            <a:r>
              <a:rPr lang="en-US" b="1" dirty="0" err="1" smtClean="0"/>
              <a:t>p,base,limit,seg</a:t>
            </a:r>
            <a:r>
              <a:rPr lang="en-US" b="1" dirty="0" smtClean="0"/>
              <a:t>);</a:t>
            </a:r>
          </a:p>
          <a:p>
            <a:r>
              <a:rPr lang="en-US" b="1" dirty="0" smtClean="0"/>
              <a:t>}</a:t>
            </a:r>
          </a:p>
          <a:p>
            <a:r>
              <a:rPr lang="en-US" b="1" dirty="0" smtClean="0"/>
              <a:t>}while(</a:t>
            </a:r>
            <a:r>
              <a:rPr lang="en-US" b="1" dirty="0" err="1" smtClean="0"/>
              <a:t>seg</a:t>
            </a:r>
            <a:r>
              <a:rPr lang="en-US" b="1" dirty="0" smtClean="0"/>
              <a:t>!=-1);</a:t>
            </a:r>
          </a:p>
          <a:p>
            <a:r>
              <a:rPr lang="en-US" b="1" dirty="0" err="1" smtClean="0"/>
              <a:t>printf</a:t>
            </a:r>
            <a:r>
              <a:rPr lang="en-US" b="1" dirty="0" smtClean="0"/>
              <a:t>("Enter offset:");</a:t>
            </a:r>
          </a:p>
          <a:p>
            <a:r>
              <a:rPr lang="en-US" b="1" dirty="0" err="1" smtClean="0"/>
              <a:t>scanf</a:t>
            </a:r>
            <a:r>
              <a:rPr lang="en-US" b="1" dirty="0" smtClean="0"/>
              <a:t>("%</a:t>
            </a:r>
            <a:r>
              <a:rPr lang="en-US" b="1" dirty="0" err="1" smtClean="0"/>
              <a:t>d",&amp;offset</a:t>
            </a:r>
            <a:r>
              <a:rPr lang="en-US" b="1" dirty="0" smtClean="0"/>
              <a:t>);</a:t>
            </a:r>
          </a:p>
          <a:p>
            <a:r>
              <a:rPr lang="en-US" b="1" dirty="0" err="1" smtClean="0"/>
              <a:t>printf</a:t>
            </a:r>
            <a:r>
              <a:rPr lang="en-US" b="1" dirty="0" smtClean="0"/>
              <a:t>("Enter </a:t>
            </a:r>
            <a:r>
              <a:rPr lang="en-US" b="1" dirty="0" err="1" smtClean="0"/>
              <a:t>bsegmentation</a:t>
            </a:r>
            <a:r>
              <a:rPr lang="en-US" b="1" dirty="0" smtClean="0"/>
              <a:t> number:");</a:t>
            </a:r>
          </a:p>
          <a:p>
            <a:r>
              <a:rPr lang="en-US" b="1" dirty="0" err="1" smtClean="0"/>
              <a:t>scanf</a:t>
            </a:r>
            <a:r>
              <a:rPr lang="en-US" b="1" dirty="0" smtClean="0"/>
              <a:t>("%</a:t>
            </a:r>
            <a:r>
              <a:rPr lang="en-US" b="1" dirty="0" err="1" smtClean="0"/>
              <a:t>d",&amp;seg</a:t>
            </a:r>
            <a:r>
              <a:rPr lang="en-US" b="1" dirty="0" smtClean="0"/>
              <a:t>);</a:t>
            </a:r>
          </a:p>
          <a:p>
            <a:r>
              <a:rPr lang="en-US" b="1" dirty="0" smtClean="0"/>
              <a:t>c=find(</a:t>
            </a:r>
            <a:r>
              <a:rPr lang="en-US" b="1" dirty="0" err="1" smtClean="0"/>
              <a:t>p,seg</a:t>
            </a:r>
            <a:r>
              <a:rPr lang="en-US" b="1" dirty="0" smtClean="0"/>
              <a:t>);</a:t>
            </a:r>
          </a:p>
          <a:p>
            <a:r>
              <a:rPr lang="en-US" b="1" dirty="0" smtClean="0"/>
              <a:t>s=search(</a:t>
            </a:r>
            <a:r>
              <a:rPr lang="en-US" b="1" dirty="0" err="1" smtClean="0"/>
              <a:t>p,seg</a:t>
            </a:r>
            <a:r>
              <a:rPr lang="en-US" b="1" dirty="0" smtClean="0"/>
              <a:t>);</a:t>
            </a:r>
          </a:p>
          <a:p>
            <a:r>
              <a:rPr lang="en-US" b="1" dirty="0" smtClean="0"/>
              <a:t>if(offset&lt;c)</a:t>
            </a:r>
          </a:p>
          <a:p>
            <a:r>
              <a:rPr lang="en-US" b="1" dirty="0" smtClean="0"/>
              <a:t>{</a:t>
            </a:r>
          </a:p>
          <a:p>
            <a:r>
              <a:rPr lang="en-US" b="1" dirty="0" smtClean="0"/>
              <a:t>physical=</a:t>
            </a:r>
            <a:r>
              <a:rPr lang="en-US" b="1" dirty="0" err="1" smtClean="0"/>
              <a:t>s+offset</a:t>
            </a:r>
            <a:r>
              <a:rPr lang="en-US" b="1" dirty="0" smtClean="0"/>
              <a:t>;</a:t>
            </a:r>
          </a:p>
          <a:p>
            <a:r>
              <a:rPr lang="en-US" b="1" dirty="0" err="1" smtClean="0"/>
              <a:t>printf</a:t>
            </a:r>
            <a:r>
              <a:rPr lang="en-US" b="1" dirty="0" smtClean="0"/>
              <a:t>("Address in physical memory %d\</a:t>
            </a:r>
            <a:r>
              <a:rPr lang="en-US" b="1" dirty="0" err="1" smtClean="0"/>
              <a:t>n",physical</a:t>
            </a:r>
            <a:r>
              <a:rPr lang="en-US" b="1" dirty="0" smtClean="0"/>
              <a:t>);</a:t>
            </a:r>
          </a:p>
          <a:p>
            <a:r>
              <a:rPr lang="en-US" b="1" dirty="0" smtClean="0"/>
              <a:t>}</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1372" y="0"/>
            <a:ext cx="6096000" cy="6740307"/>
          </a:xfrm>
          <a:prstGeom prst="rect">
            <a:avLst/>
          </a:prstGeom>
        </p:spPr>
        <p:txBody>
          <a:bodyPr>
            <a:spAutoFit/>
          </a:bodyPr>
          <a:lstStyle/>
          <a:p>
            <a:r>
              <a:rPr lang="en-US" sz="1600" b="1" dirty="0" smtClean="0"/>
              <a:t>else</a:t>
            </a:r>
          </a:p>
          <a:p>
            <a:r>
              <a:rPr lang="en-US" sz="1600" b="1" dirty="0" smtClean="0"/>
              <a:t>{</a:t>
            </a:r>
          </a:p>
          <a:p>
            <a:r>
              <a:rPr lang="en-US" sz="1600" b="1" dirty="0" err="1" smtClean="0"/>
              <a:t>printf</a:t>
            </a:r>
            <a:r>
              <a:rPr lang="en-US" sz="1600" b="1" dirty="0" smtClean="0"/>
              <a:t>("error");</a:t>
            </a:r>
          </a:p>
          <a:p>
            <a:r>
              <a:rPr lang="en-US" sz="1600" b="1" dirty="0" smtClean="0"/>
              <a:t>}</a:t>
            </a:r>
          </a:p>
          <a:p>
            <a:r>
              <a:rPr lang="en-US" sz="1600" b="1" dirty="0" smtClean="0"/>
              <a:t>}</a:t>
            </a:r>
          </a:p>
          <a:p>
            <a:endParaRPr lang="en-US" sz="1600" b="1" dirty="0" smtClean="0"/>
          </a:p>
          <a:p>
            <a:r>
              <a:rPr lang="en-US" sz="1600" b="1" dirty="0" err="1" smtClean="0"/>
              <a:t>int</a:t>
            </a:r>
            <a:r>
              <a:rPr lang="en-US" sz="1600" b="1" dirty="0" smtClean="0"/>
              <a:t> main()</a:t>
            </a:r>
          </a:p>
          <a:p>
            <a:r>
              <a:rPr lang="en-US" sz="1600" b="1" dirty="0" smtClean="0"/>
              <a:t>{</a:t>
            </a:r>
          </a:p>
          <a:p>
            <a:r>
              <a:rPr lang="en-US" sz="1600" b="1" dirty="0" smtClean="0"/>
              <a:t>    </a:t>
            </a:r>
            <a:r>
              <a:rPr lang="en-US" sz="1600" b="1" dirty="0" err="1" smtClean="0"/>
              <a:t>int</a:t>
            </a:r>
            <a:r>
              <a:rPr lang="en-US" sz="1600" b="1" dirty="0" smtClean="0"/>
              <a:t> choice;</a:t>
            </a:r>
          </a:p>
          <a:p>
            <a:r>
              <a:rPr lang="en-US" sz="1600" b="1" dirty="0" smtClean="0"/>
              <a:t>    while(choice!=3)</a:t>
            </a:r>
          </a:p>
          <a:p>
            <a:r>
              <a:rPr lang="en-US" sz="1600" b="1" dirty="0" smtClean="0"/>
              <a:t>    {</a:t>
            </a:r>
          </a:p>
          <a:p>
            <a:r>
              <a:rPr lang="en-US" sz="1600" b="1" dirty="0" smtClean="0"/>
              <a:t>        </a:t>
            </a:r>
            <a:r>
              <a:rPr lang="en-US" sz="1600" b="1" dirty="0" err="1" smtClean="0"/>
              <a:t>printf</a:t>
            </a:r>
            <a:r>
              <a:rPr lang="en-US" sz="1600" b="1" dirty="0" smtClean="0"/>
              <a:t>("1.paging \n 2.segmetation \n 3.quit \n enter your choice:");</a:t>
            </a:r>
          </a:p>
          <a:p>
            <a:r>
              <a:rPr lang="en-US" sz="1600" b="1" dirty="0" smtClean="0"/>
              <a:t>        </a:t>
            </a:r>
            <a:r>
              <a:rPr lang="en-US" sz="1600" b="1" dirty="0" err="1" smtClean="0"/>
              <a:t>scanf</a:t>
            </a:r>
            <a:r>
              <a:rPr lang="en-US" sz="1600" b="1" dirty="0" smtClean="0"/>
              <a:t>("%</a:t>
            </a:r>
            <a:r>
              <a:rPr lang="en-US" sz="1600" b="1" dirty="0" err="1" smtClean="0"/>
              <a:t>d",&amp;choice</a:t>
            </a:r>
            <a:r>
              <a:rPr lang="en-US" sz="1600" b="1" dirty="0" smtClean="0"/>
              <a:t>);</a:t>
            </a:r>
          </a:p>
          <a:p>
            <a:r>
              <a:rPr lang="en-US" sz="1600" b="1" dirty="0" smtClean="0"/>
              <a:t>        if(choice==1)</a:t>
            </a:r>
          </a:p>
          <a:p>
            <a:r>
              <a:rPr lang="en-US" sz="1600" b="1" dirty="0" smtClean="0"/>
              <a:t>        {</a:t>
            </a:r>
          </a:p>
          <a:p>
            <a:r>
              <a:rPr lang="en-US" sz="1600" b="1" dirty="0" smtClean="0"/>
              <a:t>            paging();</a:t>
            </a:r>
          </a:p>
          <a:p>
            <a:r>
              <a:rPr lang="en-US" sz="1600" b="1" dirty="0" smtClean="0"/>
              <a:t>        }</a:t>
            </a:r>
          </a:p>
          <a:p>
            <a:r>
              <a:rPr lang="en-US" sz="1600" b="1" dirty="0" smtClean="0"/>
              <a:t>        else if(choice==2)</a:t>
            </a:r>
          </a:p>
          <a:p>
            <a:r>
              <a:rPr lang="en-US" sz="1600" b="1" dirty="0" smtClean="0"/>
              <a:t>        {</a:t>
            </a:r>
          </a:p>
          <a:p>
            <a:r>
              <a:rPr lang="en-US" sz="1600" b="1" dirty="0" smtClean="0"/>
              <a:t>            segmentation();</a:t>
            </a:r>
          </a:p>
          <a:p>
            <a:r>
              <a:rPr lang="en-US" sz="1600" b="1" dirty="0" smtClean="0"/>
              <a:t>        }</a:t>
            </a:r>
          </a:p>
          <a:p>
            <a:r>
              <a:rPr lang="en-US" sz="1600" b="1" dirty="0" smtClean="0"/>
              <a:t>        else if(choice==3)</a:t>
            </a:r>
          </a:p>
          <a:p>
            <a:r>
              <a:rPr lang="en-US" sz="1600" b="1" dirty="0" smtClean="0"/>
              <a:t>        </a:t>
            </a:r>
            <a:r>
              <a:rPr lang="en-US" sz="1600" b="1" dirty="0" err="1" smtClean="0"/>
              <a:t>printf</a:t>
            </a:r>
            <a:r>
              <a:rPr lang="en-US" sz="1600" b="1" dirty="0" smtClean="0"/>
              <a:t>("you quit");</a:t>
            </a:r>
          </a:p>
          <a:p>
            <a:r>
              <a:rPr lang="en-US" sz="1600" b="1" dirty="0" smtClean="0"/>
              <a:t>        </a:t>
            </a:r>
          </a:p>
          <a:p>
            <a:r>
              <a:rPr lang="en-US" sz="1600" b="1" dirty="0" smtClean="0"/>
              <a:t>    }</a:t>
            </a:r>
          </a:p>
          <a:p>
            <a:r>
              <a:rPr lang="en-US" sz="1600" b="1" dirty="0" smtClean="0"/>
              <a:t>}</a:t>
            </a:r>
            <a:endParaRPr lang="en-US"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4412" y="1608806"/>
            <a:ext cx="8915399" cy="1947193"/>
          </a:xfrm>
        </p:spPr>
        <p:txBody>
          <a:bodyPr>
            <a:noAutofit/>
          </a:bodyPr>
          <a:lstStyle/>
          <a:p>
            <a:r>
              <a:rPr lang="en-US" sz="9600" dirty="0" smtClean="0">
                <a:solidFill>
                  <a:schemeClr val="accent1">
                    <a:lumMod val="75000"/>
                  </a:schemeClr>
                </a:solidFill>
                <a:latin typeface="Arial Black" pitchFamily="34" charset="0"/>
              </a:rPr>
              <a:t>THANK YOU</a:t>
            </a:r>
            <a:endParaRPr lang="en-US" sz="9600" dirty="0">
              <a:solidFill>
                <a:schemeClr val="accent1">
                  <a:lumMod val="75000"/>
                </a:schemeClr>
              </a:solidFill>
              <a:latin typeface="Arial Black" pitchFamily="34" charset="0"/>
            </a:endParaRPr>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7AAF2-CC02-F8FB-9D43-26914618BBBB}"/>
              </a:ext>
            </a:extLst>
          </p:cNvPr>
          <p:cNvSpPr>
            <a:spLocks noGrp="1"/>
          </p:cNvSpPr>
          <p:nvPr>
            <p:ph type="title"/>
          </p:nvPr>
        </p:nvSpPr>
        <p:spPr/>
        <p:txBody>
          <a:bodyPr>
            <a:normAutofit/>
          </a:bodyPr>
          <a:lstStyle/>
          <a:p>
            <a:r>
              <a:rPr lang="en-IN" sz="4400" dirty="0"/>
              <a:t>CONTEXT</a:t>
            </a:r>
          </a:p>
        </p:txBody>
      </p:sp>
      <p:sp>
        <p:nvSpPr>
          <p:cNvPr id="3" name="Content Placeholder 2">
            <a:extLst>
              <a:ext uri="{FF2B5EF4-FFF2-40B4-BE49-F238E27FC236}">
                <a16:creationId xmlns:a16="http://schemas.microsoft.com/office/drawing/2014/main" xmlns="" id="{5F8386E7-D6DE-0088-FE55-F65AA404E0C0}"/>
              </a:ext>
            </a:extLst>
          </p:cNvPr>
          <p:cNvSpPr>
            <a:spLocks noGrp="1"/>
          </p:cNvSpPr>
          <p:nvPr>
            <p:ph idx="1"/>
          </p:nvPr>
        </p:nvSpPr>
        <p:spPr/>
        <p:txBody>
          <a:bodyPr>
            <a:normAutofit/>
          </a:bodyPr>
          <a:lstStyle/>
          <a:p>
            <a:r>
              <a:rPr lang="en-IN" sz="2400" dirty="0">
                <a:latin typeface="Cascadia Mono SemiBold" panose="020B0609020000020004" pitchFamily="49" charset="0"/>
                <a:ea typeface="Cascadia Mono SemiBold" panose="020B0609020000020004" pitchFamily="49" charset="0"/>
                <a:cs typeface="Cascadia Mono SemiBold" panose="020B0609020000020004" pitchFamily="49" charset="0"/>
              </a:rPr>
              <a:t>1</a:t>
            </a:r>
            <a:r>
              <a:rPr lang="en-IN" sz="2400" dirty="0"/>
              <a:t>.</a:t>
            </a:r>
            <a:r>
              <a:rPr lang="en-IN" sz="2400" dirty="0">
                <a:latin typeface="Cascadia Mono" panose="020B0609020000020004" pitchFamily="49" charset="0"/>
                <a:ea typeface="Cascadia Mono" panose="020B0609020000020004" pitchFamily="49" charset="0"/>
                <a:cs typeface="Cascadia Mono" panose="020B0609020000020004" pitchFamily="49" charset="0"/>
              </a:rPr>
              <a:t>What is Memory Management</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2.Paging</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3.Segmentation</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4.</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5.</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6.</a:t>
            </a:r>
          </a:p>
          <a:p>
            <a:r>
              <a:rPr lang="en-IN" sz="2400" dirty="0">
                <a:latin typeface="Cascadia Mono" panose="020B0609020000020004" pitchFamily="49" charset="0"/>
                <a:ea typeface="Cascadia Mono" panose="020B0609020000020004" pitchFamily="49" charset="0"/>
                <a:cs typeface="Cascadia Mono" panose="020B0609020000020004" pitchFamily="49" charset="0"/>
              </a:rPr>
              <a:t>7.</a:t>
            </a:r>
          </a:p>
        </p:txBody>
      </p:sp>
    </p:spTree>
    <p:extLst>
      <p:ext uri="{BB962C8B-B14F-4D97-AF65-F5344CB8AC3E}">
        <p14:creationId xmlns:p14="http://schemas.microsoft.com/office/powerpoint/2010/main" xmlns="" val="266466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04453E-0C7B-3275-9D79-F0DFD92C18C3}"/>
              </a:ext>
            </a:extLst>
          </p:cNvPr>
          <p:cNvSpPr>
            <a:spLocks noGrp="1"/>
          </p:cNvSpPr>
          <p:nvPr>
            <p:ph type="title"/>
          </p:nvPr>
        </p:nvSpPr>
        <p:spPr/>
        <p:txBody>
          <a:bodyPr>
            <a:normAutofit/>
          </a:bodyPr>
          <a:lstStyle/>
          <a:p>
            <a:r>
              <a:rPr lang="en-IN" sz="2800" dirty="0">
                <a:latin typeface="Arial Rounded MT Bold" panose="020F0704030504030204" pitchFamily="34" charset="0"/>
              </a:rPr>
              <a:t>WHAT IS MEMORY MANAGEMENT?</a:t>
            </a:r>
          </a:p>
        </p:txBody>
      </p:sp>
      <p:pic>
        <p:nvPicPr>
          <p:cNvPr id="6" name="Content Placeholder 5">
            <a:extLst>
              <a:ext uri="{FF2B5EF4-FFF2-40B4-BE49-F238E27FC236}">
                <a16:creationId xmlns:a16="http://schemas.microsoft.com/office/drawing/2014/main" xmlns="" id="{00709EA6-8E2B-9998-3BA9-6B861F8ADE9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636327" y="1704108"/>
            <a:ext cx="5264728" cy="3269673"/>
          </a:xfrm>
        </p:spPr>
      </p:pic>
      <p:sp>
        <p:nvSpPr>
          <p:cNvPr id="4" name="Text Placeholder 3">
            <a:extLst>
              <a:ext uri="{FF2B5EF4-FFF2-40B4-BE49-F238E27FC236}">
                <a16:creationId xmlns:a16="http://schemas.microsoft.com/office/drawing/2014/main" xmlns="" id="{1637A854-A6E3-0F97-F565-A3B5D7186EC8}"/>
              </a:ext>
            </a:extLst>
          </p:cNvPr>
          <p:cNvSpPr>
            <a:spLocks noGrp="1"/>
          </p:cNvSpPr>
          <p:nvPr>
            <p:ph type="body" sz="half" idx="2"/>
          </p:nvPr>
        </p:nvSpPr>
        <p:spPr/>
        <p:txBody>
          <a:bodyPr>
            <a:normAutofit/>
          </a:bodyPr>
          <a:lstStyle/>
          <a:p>
            <a:endParaRPr lang="en-IN" sz="2000" dirty="0">
              <a:latin typeface="Roboto" panose="02000000000000000000" pitchFamily="2" charset="0"/>
              <a:ea typeface="Roboto" panose="02000000000000000000" pitchFamily="2" charset="0"/>
            </a:endParaRPr>
          </a:p>
          <a:p>
            <a:r>
              <a:rPr lang="en-US" sz="2000" b="0" i="0" dirty="0">
                <a:solidFill>
                  <a:srgbClr val="444444"/>
                </a:solidFill>
                <a:effectLst/>
                <a:latin typeface="Roboto" panose="02000000000000000000" pitchFamily="2" charset="0"/>
                <a:ea typeface="Roboto" panose="02000000000000000000" pitchFamily="2" charset="0"/>
              </a:rPr>
              <a:t>Memory management can be defined </a:t>
            </a:r>
            <a:r>
              <a:rPr lang="en-US" sz="2000" dirty="0">
                <a:solidFill>
                  <a:srgbClr val="444444"/>
                </a:solidFill>
                <a:latin typeface="Roboto" panose="02000000000000000000" pitchFamily="2" charset="0"/>
                <a:ea typeface="Roboto" panose="02000000000000000000" pitchFamily="2" charset="0"/>
              </a:rPr>
              <a:t>as </a:t>
            </a:r>
            <a:r>
              <a:rPr lang="en-US" sz="2000" b="0" i="0" dirty="0">
                <a:solidFill>
                  <a:srgbClr val="444444"/>
                </a:solidFill>
                <a:effectLst/>
                <a:latin typeface="Roboto" panose="02000000000000000000" pitchFamily="2" charset="0"/>
                <a:ea typeface="Roboto" panose="02000000000000000000" pitchFamily="2" charset="0"/>
              </a:rPr>
              <a:t>the process of controlling and coordinating computer memory, assigning portions that are referred  as blocks, to various running programs to improve the overall system performance. The operating system, programs, applications, and hardware all have memory management systems.</a:t>
            </a:r>
            <a:endParaRPr lang="en-IN" sz="20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xmlns="" val="135558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B1384A-80D3-0EC5-7F9D-6C7DE356E0F8}"/>
              </a:ext>
            </a:extLst>
          </p:cNvPr>
          <p:cNvSpPr>
            <a:spLocks noGrp="1"/>
          </p:cNvSpPr>
          <p:nvPr>
            <p:ph type="title"/>
          </p:nvPr>
        </p:nvSpPr>
        <p:spPr/>
        <p:txBody>
          <a:bodyPr>
            <a:normAutofit/>
          </a:bodyPr>
          <a:lstStyle/>
          <a:p>
            <a:r>
              <a:rPr lang="en-IN" sz="3200" dirty="0">
                <a:latin typeface="Arial Rounded MT Bold" panose="020F0704030504030204" pitchFamily="34" charset="0"/>
              </a:rPr>
              <a:t>PAGING</a:t>
            </a:r>
          </a:p>
        </p:txBody>
      </p:sp>
      <p:sp>
        <p:nvSpPr>
          <p:cNvPr id="3" name="Content Placeholder 2">
            <a:extLst>
              <a:ext uri="{FF2B5EF4-FFF2-40B4-BE49-F238E27FC236}">
                <a16:creationId xmlns:a16="http://schemas.microsoft.com/office/drawing/2014/main" xmlns="" id="{759621A8-0C62-E541-7A47-E75B4672C60F}"/>
              </a:ext>
            </a:extLst>
          </p:cNvPr>
          <p:cNvSpPr>
            <a:spLocks noGrp="1"/>
          </p:cNvSpPr>
          <p:nvPr>
            <p:ph idx="1"/>
          </p:nvPr>
        </p:nvSpPr>
        <p:spPr/>
        <p:txBody>
          <a:bodyPr>
            <a:normAutofit/>
          </a:bodyPr>
          <a:lstStyle/>
          <a:p>
            <a:r>
              <a:rPr lang="en-IN" sz="2400" dirty="0">
                <a:latin typeface="Roboto" panose="02000000000000000000" pitchFamily="2" charset="0"/>
                <a:ea typeface="Roboto" panose="02000000000000000000" pitchFamily="2" charset="0"/>
              </a:rPr>
              <a:t> </a:t>
            </a:r>
            <a:r>
              <a:rPr lang="en-US" sz="2400" b="0" i="0" dirty="0">
                <a:solidFill>
                  <a:schemeClr val="tx1"/>
                </a:solidFill>
                <a:effectLst/>
                <a:latin typeface="Roboto" panose="02000000000000000000" pitchFamily="2" charset="0"/>
                <a:ea typeface="Roboto" panose="02000000000000000000" pitchFamily="2" charset="0"/>
                <a:cs typeface="Arial" panose="020B0604020202020204" pitchFamily="34" charset="0"/>
              </a:rPr>
              <a:t>Paging is a memory management scheme that eliminates the need for contiguous allocation of physical memory. The process of retrieving processes in the form of pages from the secondary storage into the main memory is known as paging. The basic purpose of paging is to separate each procedure into pages.</a:t>
            </a:r>
            <a:endParaRPr lang="en-IN" sz="2400" dirty="0">
              <a:solidFill>
                <a:schemeClr val="tx1"/>
              </a:solidFill>
              <a:latin typeface="Roboto" panose="02000000000000000000" pitchFamily="2" charset="0"/>
              <a:ea typeface="Roboto" panose="02000000000000000000" pitchFamily="2" charset="0"/>
              <a:cs typeface="Arial" panose="020B0604020202020204" pitchFamily="34" charset="0"/>
            </a:endParaRPr>
          </a:p>
        </p:txBody>
      </p:sp>
    </p:spTree>
    <p:extLst>
      <p:ext uri="{BB962C8B-B14F-4D97-AF65-F5344CB8AC3E}">
        <p14:creationId xmlns:p14="http://schemas.microsoft.com/office/powerpoint/2010/main" xmlns="" val="107948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2686" y="0"/>
            <a:ext cx="8456611" cy="957943"/>
          </a:xfrm>
        </p:spPr>
        <p:txBody>
          <a:bodyPr>
            <a:normAutofit fontScale="90000"/>
          </a:bodyPr>
          <a:lstStyle/>
          <a:p>
            <a:r>
              <a:rPr lang="en-US" dirty="0" smtClean="0"/>
              <a:t>Let us look some important terminologies:</a:t>
            </a:r>
            <a:br>
              <a:rPr lang="en-US" dirty="0" smtClean="0"/>
            </a:br>
            <a:endParaRPr lang="en-US" dirty="0"/>
          </a:p>
        </p:txBody>
      </p:sp>
      <p:sp>
        <p:nvSpPr>
          <p:cNvPr id="3" name="Content Placeholder 2"/>
          <p:cNvSpPr>
            <a:spLocks noGrp="1"/>
          </p:cNvSpPr>
          <p:nvPr>
            <p:ph idx="1"/>
          </p:nvPr>
        </p:nvSpPr>
        <p:spPr>
          <a:xfrm>
            <a:off x="1291771" y="957943"/>
            <a:ext cx="10212841" cy="5900057"/>
          </a:xfrm>
        </p:spPr>
        <p:txBody>
          <a:bodyPr>
            <a:normAutofit/>
          </a:bodyPr>
          <a:lstStyle/>
          <a:p>
            <a:pPr fontAlgn="base"/>
            <a:r>
              <a:rPr lang="en-US" dirty="0" smtClean="0">
                <a:latin typeface="Bahnschrift SemiBold" pitchFamily="34" charset="0"/>
              </a:rPr>
              <a:t>Logical Address or Virtual Address (represented in bits): An address generated by the CPU</a:t>
            </a:r>
          </a:p>
          <a:p>
            <a:pPr fontAlgn="base"/>
            <a:r>
              <a:rPr lang="en-US" dirty="0" smtClean="0">
                <a:latin typeface="Bahnschrift SemiBold" pitchFamily="34" charset="0"/>
              </a:rPr>
              <a:t>Logical Address Space or Virtual Address Space( represented in words or bytes): The set of all logical addresses generated by a program</a:t>
            </a:r>
          </a:p>
          <a:p>
            <a:pPr fontAlgn="base"/>
            <a:r>
              <a:rPr lang="en-US" dirty="0" smtClean="0">
                <a:latin typeface="Bahnschrift SemiBold" pitchFamily="34" charset="0"/>
              </a:rPr>
              <a:t>Physical Address (represented in bits): An address actually available on memory unit</a:t>
            </a:r>
          </a:p>
          <a:p>
            <a:pPr fontAlgn="base"/>
            <a:r>
              <a:rPr lang="en-US" dirty="0" smtClean="0">
                <a:latin typeface="Bahnschrift SemiBold" pitchFamily="34" charset="0"/>
              </a:rPr>
              <a:t>Physical Address Space (represented in words or bytes): The set of all physical addresses corresponding to the logical addresses</a:t>
            </a:r>
          </a:p>
          <a:p>
            <a:pPr fontAlgn="base"/>
            <a:r>
              <a:rPr lang="en-US" b="1" dirty="0" smtClean="0">
                <a:latin typeface="Bahnschrift SemiBold" pitchFamily="34" charset="0"/>
              </a:rPr>
              <a:t>Example: </a:t>
            </a:r>
            <a:endParaRPr lang="en-US" dirty="0" smtClean="0">
              <a:latin typeface="Bahnschrift SemiBold" pitchFamily="34" charset="0"/>
            </a:endParaRPr>
          </a:p>
          <a:p>
            <a:pPr fontAlgn="base"/>
            <a:r>
              <a:rPr lang="en-US" dirty="0" smtClean="0">
                <a:latin typeface="Bahnschrift SemiBold" pitchFamily="34" charset="0"/>
              </a:rPr>
              <a:t>If Logical Address = 31 bit, then Logical Address Space = 2</a:t>
            </a:r>
            <a:r>
              <a:rPr lang="en-US" baseline="30000" dirty="0" smtClean="0">
                <a:latin typeface="Bahnschrift SemiBold" pitchFamily="34" charset="0"/>
              </a:rPr>
              <a:t>31</a:t>
            </a:r>
            <a:r>
              <a:rPr lang="en-US" dirty="0" smtClean="0">
                <a:latin typeface="Bahnschrift SemiBold" pitchFamily="34" charset="0"/>
              </a:rPr>
              <a:t> words = 2 G words (1 G = 2</a:t>
            </a:r>
            <a:r>
              <a:rPr lang="en-US" baseline="30000" dirty="0" smtClean="0">
                <a:latin typeface="Bahnschrift SemiBold" pitchFamily="34" charset="0"/>
              </a:rPr>
              <a:t>30</a:t>
            </a:r>
            <a:r>
              <a:rPr lang="en-US" dirty="0" smtClean="0">
                <a:latin typeface="Bahnschrift SemiBold" pitchFamily="34" charset="0"/>
              </a:rPr>
              <a:t>)</a:t>
            </a:r>
          </a:p>
          <a:p>
            <a:pPr fontAlgn="base"/>
            <a:r>
              <a:rPr lang="en-US" dirty="0" smtClean="0">
                <a:latin typeface="Bahnschrift SemiBold" pitchFamily="34" charset="0"/>
              </a:rPr>
              <a:t>If Logical Address Space = 128 M words = 2</a:t>
            </a:r>
            <a:r>
              <a:rPr lang="en-US" baseline="30000" dirty="0" smtClean="0">
                <a:latin typeface="Bahnschrift SemiBold" pitchFamily="34" charset="0"/>
              </a:rPr>
              <a:t>7</a:t>
            </a:r>
            <a:r>
              <a:rPr lang="en-US" dirty="0" smtClean="0">
                <a:latin typeface="Bahnschrift SemiBold" pitchFamily="34" charset="0"/>
              </a:rPr>
              <a:t> * 2</a:t>
            </a:r>
            <a:r>
              <a:rPr lang="en-US" baseline="30000" dirty="0" smtClean="0">
                <a:latin typeface="Bahnschrift SemiBold" pitchFamily="34" charset="0"/>
              </a:rPr>
              <a:t>20</a:t>
            </a:r>
            <a:r>
              <a:rPr lang="en-US" dirty="0" smtClean="0">
                <a:latin typeface="Bahnschrift SemiBold" pitchFamily="34" charset="0"/>
              </a:rPr>
              <a:t> words, then Logical Address = log</a:t>
            </a:r>
            <a:r>
              <a:rPr lang="en-US" baseline="-25000" dirty="0" smtClean="0">
                <a:latin typeface="Bahnschrift SemiBold" pitchFamily="34" charset="0"/>
              </a:rPr>
              <a:t>2</a:t>
            </a:r>
            <a:r>
              <a:rPr lang="en-US" dirty="0" smtClean="0">
                <a:latin typeface="Bahnschrift SemiBold" pitchFamily="34" charset="0"/>
              </a:rPr>
              <a:t> 2</a:t>
            </a:r>
            <a:r>
              <a:rPr lang="en-US" baseline="30000" dirty="0" smtClean="0">
                <a:latin typeface="Bahnschrift SemiBold" pitchFamily="34" charset="0"/>
              </a:rPr>
              <a:t>27</a:t>
            </a:r>
            <a:r>
              <a:rPr lang="en-US" dirty="0" smtClean="0">
                <a:latin typeface="Bahnschrift SemiBold" pitchFamily="34" charset="0"/>
              </a:rPr>
              <a:t> = 27 bits</a:t>
            </a:r>
          </a:p>
          <a:p>
            <a:pPr fontAlgn="base"/>
            <a:r>
              <a:rPr lang="en-US" dirty="0" smtClean="0">
                <a:latin typeface="Bahnschrift SemiBold" pitchFamily="34" charset="0"/>
              </a:rPr>
              <a:t>If Physical Address = 22 bit, then Physical Address Space = 2</a:t>
            </a:r>
            <a:r>
              <a:rPr lang="en-US" baseline="30000" dirty="0" smtClean="0">
                <a:latin typeface="Bahnschrift SemiBold" pitchFamily="34" charset="0"/>
              </a:rPr>
              <a:t>22</a:t>
            </a:r>
            <a:r>
              <a:rPr lang="en-US" dirty="0" smtClean="0">
                <a:latin typeface="Bahnschrift SemiBold" pitchFamily="34" charset="0"/>
              </a:rPr>
              <a:t> words = 4 M words (1 M = 2</a:t>
            </a:r>
            <a:r>
              <a:rPr lang="en-US" baseline="30000" dirty="0" smtClean="0">
                <a:latin typeface="Bahnschrift SemiBold" pitchFamily="34" charset="0"/>
              </a:rPr>
              <a:t>20</a:t>
            </a:r>
            <a:r>
              <a:rPr lang="en-US" dirty="0" smtClean="0">
                <a:latin typeface="Bahnschrift SemiBold" pitchFamily="34" charset="0"/>
              </a:rPr>
              <a:t>)</a:t>
            </a:r>
          </a:p>
          <a:p>
            <a:pPr fontAlgn="base"/>
            <a:r>
              <a:rPr lang="en-US" dirty="0" smtClean="0">
                <a:latin typeface="Bahnschrift SemiBold" pitchFamily="34" charset="0"/>
              </a:rPr>
              <a:t>If Physical Address Space = 16 M words = 2</a:t>
            </a:r>
            <a:r>
              <a:rPr lang="en-US" baseline="30000" dirty="0" smtClean="0">
                <a:latin typeface="Bahnschrift SemiBold" pitchFamily="34" charset="0"/>
              </a:rPr>
              <a:t>4</a:t>
            </a:r>
            <a:r>
              <a:rPr lang="en-US" dirty="0" smtClean="0">
                <a:latin typeface="Bahnschrift SemiBold" pitchFamily="34" charset="0"/>
              </a:rPr>
              <a:t> * 2</a:t>
            </a:r>
            <a:r>
              <a:rPr lang="en-US" baseline="30000" dirty="0" smtClean="0">
                <a:latin typeface="Bahnschrift SemiBold" pitchFamily="34" charset="0"/>
              </a:rPr>
              <a:t>20</a:t>
            </a:r>
            <a:r>
              <a:rPr lang="en-US" dirty="0" smtClean="0">
                <a:latin typeface="Bahnschrift SemiBold" pitchFamily="34" charset="0"/>
              </a:rPr>
              <a:t> words, then Physical Address = log</a:t>
            </a:r>
            <a:r>
              <a:rPr lang="en-US" baseline="-25000" dirty="0" smtClean="0">
                <a:latin typeface="Bahnschrift SemiBold" pitchFamily="34" charset="0"/>
              </a:rPr>
              <a:t>2</a:t>
            </a:r>
            <a:r>
              <a:rPr lang="en-US" dirty="0" smtClean="0">
                <a:latin typeface="Bahnschrift SemiBold" pitchFamily="34" charset="0"/>
              </a:rPr>
              <a:t> 2</a:t>
            </a:r>
            <a:r>
              <a:rPr lang="en-US" baseline="30000" dirty="0" smtClean="0">
                <a:latin typeface="Bahnschrift SemiBold" pitchFamily="34" charset="0"/>
              </a:rPr>
              <a:t>24</a:t>
            </a:r>
            <a:r>
              <a:rPr lang="en-US" dirty="0" smtClean="0">
                <a:latin typeface="Bahnschrift SemiBold" pitchFamily="34" charset="0"/>
              </a:rPr>
              <a:t> = 24 bits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291772" y="275771"/>
            <a:ext cx="10319658" cy="621211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88A417-A682-2CCE-82BE-D5D0B084C182}"/>
              </a:ext>
            </a:extLst>
          </p:cNvPr>
          <p:cNvSpPr>
            <a:spLocks noGrp="1"/>
          </p:cNvSpPr>
          <p:nvPr>
            <p:ph type="title"/>
          </p:nvPr>
        </p:nvSpPr>
        <p:spPr/>
        <p:txBody>
          <a:bodyPr/>
          <a:lstStyle/>
          <a:p>
            <a:r>
              <a:rPr lang="en-IN" dirty="0">
                <a:latin typeface="Arial Rounded MT Bold" panose="020F0704030504030204" pitchFamily="34" charset="0"/>
              </a:rPr>
              <a:t>SEGMENTATION</a:t>
            </a:r>
          </a:p>
        </p:txBody>
      </p:sp>
      <p:sp>
        <p:nvSpPr>
          <p:cNvPr id="3" name="Content Placeholder 2">
            <a:extLst>
              <a:ext uri="{FF2B5EF4-FFF2-40B4-BE49-F238E27FC236}">
                <a16:creationId xmlns:a16="http://schemas.microsoft.com/office/drawing/2014/main" xmlns="" id="{B7AB33AC-90B0-508D-5C02-CF4DADB640A9}"/>
              </a:ext>
            </a:extLst>
          </p:cNvPr>
          <p:cNvSpPr>
            <a:spLocks noGrp="1"/>
          </p:cNvSpPr>
          <p:nvPr>
            <p:ph idx="1"/>
          </p:nvPr>
        </p:nvSpPr>
        <p:spPr/>
        <p:txBody>
          <a:bodyPr>
            <a:normAutofit/>
          </a:bodyPr>
          <a:lstStyle/>
          <a:p>
            <a:r>
              <a:rPr lang="en-US" sz="2800" b="0" i="0" dirty="0" smtClean="0">
                <a:solidFill>
                  <a:srgbClr val="444444"/>
                </a:solidFill>
                <a:effectLst/>
                <a:latin typeface="Roboto" panose="02000000000000000000" pitchFamily="2" charset="0"/>
              </a:rPr>
              <a:t>In Operating Systems, Segmentation is a memory management technique in which, the memory is divided into the variable size parts. Each part is known as </a:t>
            </a:r>
            <a:r>
              <a:rPr lang="en-US" sz="2800" b="0" i="0" dirty="0">
                <a:solidFill>
                  <a:srgbClr val="444444"/>
                </a:solidFill>
                <a:effectLst/>
                <a:latin typeface="Roboto" panose="02000000000000000000" pitchFamily="2" charset="0"/>
              </a:rPr>
              <a:t>segment which can be allocated to a process. </a:t>
            </a:r>
            <a:r>
              <a:rPr lang="en-US" sz="2800" b="0" i="0" dirty="0" smtClean="0">
                <a:solidFill>
                  <a:srgbClr val="444444"/>
                </a:solidFill>
                <a:effectLst/>
                <a:latin typeface="Roboto" panose="02000000000000000000" pitchFamily="2" charset="0"/>
              </a:rPr>
              <a:t>The </a:t>
            </a:r>
            <a:r>
              <a:rPr lang="en-US" sz="2800" b="0" i="0" dirty="0">
                <a:solidFill>
                  <a:srgbClr val="444444"/>
                </a:solidFill>
                <a:effectLst/>
                <a:latin typeface="Roboto" panose="02000000000000000000" pitchFamily="2" charset="0"/>
              </a:rPr>
              <a:t>details about each segment are stored in a table called as segment table. Segment table is stored in one (or many) of the segments.</a:t>
            </a:r>
            <a:endParaRPr lang="en-IN" sz="2800" dirty="0"/>
          </a:p>
        </p:txBody>
      </p:sp>
    </p:spTree>
    <p:extLst>
      <p:ext uri="{BB962C8B-B14F-4D97-AF65-F5344CB8AC3E}">
        <p14:creationId xmlns:p14="http://schemas.microsoft.com/office/powerpoint/2010/main" xmlns="" val="3508473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512795" y="1378857"/>
            <a:ext cx="10043905" cy="472344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4" descr="ps.jpeg"/>
          <p:cNvPicPr>
            <a:picLocks noGrp="1" noChangeAspect="1"/>
          </p:cNvPicPr>
          <p:nvPr>
            <p:ph idx="1"/>
          </p:nvPr>
        </p:nvPicPr>
        <p:blipFill>
          <a:blip r:embed="rId2"/>
          <a:stretch>
            <a:fillRect/>
          </a:stretch>
        </p:blipFill>
        <p:spPr>
          <a:xfrm>
            <a:off x="0" y="0"/>
            <a:ext cx="12192000" cy="6858000"/>
          </a:xfr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101</TotalTime>
  <Words>882</Words>
  <Application>Microsoft Office PowerPoint</Application>
  <PresentationFormat>Custom</PresentationFormat>
  <Paragraphs>176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Wisp</vt:lpstr>
      <vt:lpstr>MODEL INSTITUTE OF ENGINEERING AND TECHNOLOGY</vt:lpstr>
      <vt:lpstr>CONTEXT</vt:lpstr>
      <vt:lpstr>WHAT IS MEMORY MANAGEMENT?</vt:lpstr>
      <vt:lpstr>PAGING</vt:lpstr>
      <vt:lpstr>Let us look some important terminologies: </vt:lpstr>
      <vt:lpstr>Slide 6</vt:lpstr>
      <vt:lpstr>SEGMENTATION</vt:lpstr>
      <vt:lpstr>SEGMENTATION</vt:lpstr>
      <vt:lpstr>Slide 9</vt:lpstr>
      <vt:lpstr>PROGRAM FOR MEMORY MANAGEMENT USING PAGING AND SEGMENTATION</vt:lpstr>
      <vt:lpstr>Slide 11</vt:lpstr>
      <vt:lpstr>Slide 12</vt:lpstr>
      <vt:lpstr>Slide 13</vt:lpstr>
      <vt:lpstr>Slide 14</vt:lpstr>
      <vt:lpstr>Slide 15</vt:lpstr>
      <vt:lpstr>Slide 16</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INSTITUTE OF ENGINEERING AND TECHNOLOGY</dc:title>
  <dc:creator>12A23 Sanam</dc:creator>
  <cp:lastModifiedBy>aditya</cp:lastModifiedBy>
  <cp:revision>8</cp:revision>
  <dcterms:created xsi:type="dcterms:W3CDTF">2022-11-27T15:48:46Z</dcterms:created>
  <dcterms:modified xsi:type="dcterms:W3CDTF">2022-12-21T07:07:24Z</dcterms:modified>
</cp:coreProperties>
</file>