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85" r:id="rId1"/>
  </p:sldMasterIdLst>
  <p:notesMasterIdLst>
    <p:notesMasterId r:id="rId18"/>
  </p:notesMasterIdLst>
  <p:handoutMasterIdLst>
    <p:handoutMasterId r:id="rId19"/>
  </p:handoutMasterIdLst>
  <p:sldIdLst>
    <p:sldId id="300" r:id="rId2"/>
    <p:sldId id="317" r:id="rId3"/>
    <p:sldId id="302" r:id="rId4"/>
    <p:sldId id="303" r:id="rId5"/>
    <p:sldId id="304" r:id="rId6"/>
    <p:sldId id="306" r:id="rId7"/>
    <p:sldId id="307" r:id="rId8"/>
    <p:sldId id="309" r:id="rId9"/>
    <p:sldId id="310" r:id="rId10"/>
    <p:sldId id="312" r:id="rId11"/>
    <p:sldId id="311" r:id="rId12"/>
    <p:sldId id="308" r:id="rId13"/>
    <p:sldId id="313" r:id="rId14"/>
    <p:sldId id="315" r:id="rId15"/>
    <p:sldId id="314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7" autoAdjust="0"/>
    <p:restoredTop sz="96357" autoAdjust="0"/>
  </p:normalViewPr>
  <p:slideViewPr>
    <p:cSldViewPr snapToGrid="0">
      <p:cViewPr varScale="1">
        <p:scale>
          <a:sx n="78" d="100"/>
          <a:sy n="78" d="100"/>
        </p:scale>
        <p:origin x="300" y="39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1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7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45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0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94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959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06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97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9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C4173A-9EF2-4DB4-AE8D-0202037CB0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543050"/>
            <a:ext cx="11353800" cy="473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79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73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00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770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6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5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6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5/17/2024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760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6" r:id="rId1"/>
    <p:sldLayoutId id="2147484987" r:id="rId2"/>
    <p:sldLayoutId id="2147484988" r:id="rId3"/>
    <p:sldLayoutId id="2147484989" r:id="rId4"/>
    <p:sldLayoutId id="2147484990" r:id="rId5"/>
    <p:sldLayoutId id="2147484991" r:id="rId6"/>
    <p:sldLayoutId id="2147484992" r:id="rId7"/>
    <p:sldLayoutId id="2147484993" r:id="rId8"/>
    <p:sldLayoutId id="2147484994" r:id="rId9"/>
    <p:sldLayoutId id="2147484995" r:id="rId10"/>
    <p:sldLayoutId id="2147484996" r:id="rId11"/>
    <p:sldLayoutId id="2147484997" r:id="rId12"/>
    <p:sldLayoutId id="2147484998" r:id="rId13"/>
    <p:sldLayoutId id="2147484999" r:id="rId14"/>
    <p:sldLayoutId id="2147485000" r:id="rId15"/>
    <p:sldLayoutId id="2147485001" r:id="rId16"/>
    <p:sldLayoutId id="21474850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45" y="2631315"/>
            <a:ext cx="8974551" cy="1348283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MANAGEMENT SYSTEM USING C PROGRAMMING LANGUAGE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4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79" y="462442"/>
            <a:ext cx="7418507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REPORT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8FA82-6DE0-42A0-9B5F-CC27324B22D1}"/>
              </a:ext>
            </a:extLst>
          </p:cNvPr>
          <p:cNvSpPr/>
          <p:nvPr/>
        </p:nvSpPr>
        <p:spPr>
          <a:xfrm>
            <a:off x="1098070" y="1261396"/>
            <a:ext cx="1476508" cy="146006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Bank Staff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98E65C2-A866-4D67-96F7-9039255C6BEB}"/>
              </a:ext>
            </a:extLst>
          </p:cNvPr>
          <p:cNvSpPr/>
          <p:nvPr/>
        </p:nvSpPr>
        <p:spPr>
          <a:xfrm>
            <a:off x="3448057" y="3526209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Read Report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B31A87-246D-4E93-BC84-4833F375B147}"/>
              </a:ext>
            </a:extLst>
          </p:cNvPr>
          <p:cNvCxnSpPr>
            <a:cxnSpLocks/>
            <a:stCxn id="15" idx="2"/>
            <a:endCxn id="41" idx="2"/>
          </p:cNvCxnSpPr>
          <p:nvPr/>
        </p:nvCxnSpPr>
        <p:spPr>
          <a:xfrm flipV="1">
            <a:off x="5202650" y="5493430"/>
            <a:ext cx="2446013" cy="13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B2426F-E06A-4E5C-9B8C-9DC50425A9F8}"/>
              </a:ext>
            </a:extLst>
          </p:cNvPr>
          <p:cNvCxnSpPr>
            <a:cxnSpLocks/>
            <a:stCxn id="72" idx="3"/>
            <a:endCxn id="27" idx="0"/>
          </p:cNvCxnSpPr>
          <p:nvPr/>
        </p:nvCxnSpPr>
        <p:spPr>
          <a:xfrm>
            <a:off x="4500281" y="2595585"/>
            <a:ext cx="0" cy="930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96CB2E-FCBE-4393-A663-DBFC2325F0E9}"/>
              </a:ext>
            </a:extLst>
          </p:cNvPr>
          <p:cNvCxnSpPr>
            <a:cxnSpLocks/>
            <a:stCxn id="19" idx="6"/>
            <a:endCxn id="72" idx="2"/>
          </p:cNvCxnSpPr>
          <p:nvPr/>
        </p:nvCxnSpPr>
        <p:spPr>
          <a:xfrm>
            <a:off x="2574578" y="1991428"/>
            <a:ext cx="10113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41B6034-1EAF-4B2F-819F-8CB7ED0BAEE1}"/>
              </a:ext>
            </a:extLst>
          </p:cNvPr>
          <p:cNvSpPr/>
          <p:nvPr/>
        </p:nvSpPr>
        <p:spPr>
          <a:xfrm>
            <a:off x="3585881" y="1387271"/>
            <a:ext cx="1828799" cy="120831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Query DB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44049B2-7635-4A4B-973E-65B92860F58A}"/>
              </a:ext>
            </a:extLst>
          </p:cNvPr>
          <p:cNvSpPr/>
          <p:nvPr/>
        </p:nvSpPr>
        <p:spPr>
          <a:xfrm>
            <a:off x="3198265" y="5106308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Resolve Query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538A30-05C0-410D-95DE-C5920043AA32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 flipH="1">
            <a:off x="4350552" y="4326710"/>
            <a:ext cx="49666" cy="779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ylinder 40">
            <a:extLst>
              <a:ext uri="{FF2B5EF4-FFF2-40B4-BE49-F238E27FC236}">
                <a16:creationId xmlns:a16="http://schemas.microsoft.com/office/drawing/2014/main" id="{E0256708-03EB-4B6B-83BA-BAD3B4080BBA}"/>
              </a:ext>
            </a:extLst>
          </p:cNvPr>
          <p:cNvSpPr/>
          <p:nvPr/>
        </p:nvSpPr>
        <p:spPr>
          <a:xfrm>
            <a:off x="7648663" y="4889273"/>
            <a:ext cx="1828799" cy="120831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Empty Query DB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9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79" y="462442"/>
            <a:ext cx="7418507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DEBIT AND CREDIT MONEY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8FA82-6DE0-42A0-9B5F-CC27324B22D1}"/>
              </a:ext>
            </a:extLst>
          </p:cNvPr>
          <p:cNvSpPr/>
          <p:nvPr/>
        </p:nvSpPr>
        <p:spPr>
          <a:xfrm>
            <a:off x="1098070" y="1261396"/>
            <a:ext cx="1476508" cy="146006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Bank Staff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F9984EF-B987-4274-AB70-FDFC7DE27E00}"/>
              </a:ext>
            </a:extLst>
          </p:cNvPr>
          <p:cNvSpPr/>
          <p:nvPr/>
        </p:nvSpPr>
        <p:spPr>
          <a:xfrm>
            <a:off x="5960072" y="1625668"/>
            <a:ext cx="1828800" cy="731520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Credit Money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98E65C2-A866-4D67-96F7-9039255C6BEB}"/>
              </a:ext>
            </a:extLst>
          </p:cNvPr>
          <p:cNvSpPr/>
          <p:nvPr/>
        </p:nvSpPr>
        <p:spPr>
          <a:xfrm>
            <a:off x="1593399" y="3024793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Debit Money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D5599-DD37-4694-A46A-812B26C036C0}"/>
              </a:ext>
            </a:extLst>
          </p:cNvPr>
          <p:cNvCxnSpPr>
            <a:cxnSpLocks/>
            <a:stCxn id="32" idx="3"/>
            <a:endCxn id="26" idx="5"/>
          </p:cNvCxnSpPr>
          <p:nvPr/>
        </p:nvCxnSpPr>
        <p:spPr>
          <a:xfrm>
            <a:off x="5349134" y="1991428"/>
            <a:ext cx="7023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B31A87-246D-4E93-BC84-4833F375B147}"/>
              </a:ext>
            </a:extLst>
          </p:cNvPr>
          <p:cNvCxnSpPr>
            <a:cxnSpLocks/>
            <a:stCxn id="72" idx="4"/>
            <a:endCxn id="75" idx="2"/>
          </p:cNvCxnSpPr>
          <p:nvPr/>
        </p:nvCxnSpPr>
        <p:spPr>
          <a:xfrm flipV="1">
            <a:off x="10145540" y="4033157"/>
            <a:ext cx="237888" cy="53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B2426F-E06A-4E5C-9B8C-9DC50425A9F8}"/>
              </a:ext>
            </a:extLst>
          </p:cNvPr>
          <p:cNvCxnSpPr>
            <a:cxnSpLocks/>
            <a:stCxn id="32" idx="2"/>
            <a:endCxn id="27" idx="2"/>
          </p:cNvCxnSpPr>
          <p:nvPr/>
        </p:nvCxnSpPr>
        <p:spPr>
          <a:xfrm flipH="1">
            <a:off x="3597784" y="2897341"/>
            <a:ext cx="764673" cy="527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A59729-E7EA-44EC-894D-5EB2E5D6FFFE}"/>
              </a:ext>
            </a:extLst>
          </p:cNvPr>
          <p:cNvCxnSpPr>
            <a:cxnSpLocks/>
            <a:stCxn id="16" idx="3"/>
            <a:endCxn id="72" idx="1"/>
          </p:cNvCxnSpPr>
          <p:nvPr/>
        </p:nvCxnSpPr>
        <p:spPr>
          <a:xfrm flipH="1">
            <a:off x="9356036" y="2417220"/>
            <a:ext cx="70133" cy="1100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A52589A6-4872-4159-9FAA-088BA565DE3B}"/>
              </a:ext>
            </a:extLst>
          </p:cNvPr>
          <p:cNvSpPr/>
          <p:nvPr/>
        </p:nvSpPr>
        <p:spPr>
          <a:xfrm>
            <a:off x="3375779" y="1085515"/>
            <a:ext cx="1973355" cy="181182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Select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96CB2E-FCBE-4393-A663-DBFC2325F0E9}"/>
              </a:ext>
            </a:extLst>
          </p:cNvPr>
          <p:cNvCxnSpPr>
            <a:cxnSpLocks/>
            <a:stCxn id="19" idx="6"/>
            <a:endCxn id="32" idx="1"/>
          </p:cNvCxnSpPr>
          <p:nvPr/>
        </p:nvCxnSpPr>
        <p:spPr>
          <a:xfrm>
            <a:off x="2574578" y="1991428"/>
            <a:ext cx="801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41B6034-1EAF-4B2F-819F-8CB7ED0BAEE1}"/>
              </a:ext>
            </a:extLst>
          </p:cNvPr>
          <p:cNvSpPr/>
          <p:nvPr/>
        </p:nvSpPr>
        <p:spPr>
          <a:xfrm>
            <a:off x="8566531" y="3517640"/>
            <a:ext cx="1579009" cy="113833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Bank DB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AABEB6-4B3E-40FE-A506-3A30F214FEB7}"/>
              </a:ext>
            </a:extLst>
          </p:cNvPr>
          <p:cNvSpPr/>
          <p:nvPr/>
        </p:nvSpPr>
        <p:spPr>
          <a:xfrm>
            <a:off x="10383428" y="3180993"/>
            <a:ext cx="1799653" cy="1704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Amount Modified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409D85-C551-4492-A5E5-6D90EDEAF1F9}"/>
              </a:ext>
            </a:extLst>
          </p:cNvPr>
          <p:cNvCxnSpPr>
            <a:cxnSpLocks/>
            <a:stCxn id="15" idx="2"/>
            <a:endCxn id="25" idx="1"/>
          </p:cNvCxnSpPr>
          <p:nvPr/>
        </p:nvCxnSpPr>
        <p:spPr>
          <a:xfrm flipV="1">
            <a:off x="3211015" y="4555325"/>
            <a:ext cx="6295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44049B2-7635-4A4B-973E-65B92860F58A}"/>
              </a:ext>
            </a:extLst>
          </p:cNvPr>
          <p:cNvSpPr/>
          <p:nvPr/>
        </p:nvSpPr>
        <p:spPr>
          <a:xfrm>
            <a:off x="1206630" y="4155075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Amount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1BD1696-7125-4067-ACE4-DBFD440CEDFD}"/>
              </a:ext>
            </a:extLst>
          </p:cNvPr>
          <p:cNvSpPr/>
          <p:nvPr/>
        </p:nvSpPr>
        <p:spPr>
          <a:xfrm>
            <a:off x="8474008" y="1616719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Amount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538A30-05C0-410D-95DE-C5920043AA32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 flipH="1">
            <a:off x="2358917" y="3825294"/>
            <a:ext cx="186643" cy="329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CACE9-424A-466B-880C-148D28AD89D7}"/>
              </a:ext>
            </a:extLst>
          </p:cNvPr>
          <p:cNvCxnSpPr>
            <a:cxnSpLocks/>
            <a:stCxn id="26" idx="2"/>
            <a:endCxn id="16" idx="5"/>
          </p:cNvCxnSpPr>
          <p:nvPr/>
        </p:nvCxnSpPr>
        <p:spPr>
          <a:xfrm>
            <a:off x="7697432" y="1991428"/>
            <a:ext cx="876639" cy="2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1D05DD27-E355-4AF9-B1E9-05ADE4EF10B4}"/>
              </a:ext>
            </a:extLst>
          </p:cNvPr>
          <p:cNvSpPr/>
          <p:nvPr/>
        </p:nvSpPr>
        <p:spPr>
          <a:xfrm>
            <a:off x="3840554" y="3649412"/>
            <a:ext cx="1973355" cy="181182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Verify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EB8D2B-83B1-4F08-AA14-2D1662F1F579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8066281" y="4086808"/>
            <a:ext cx="500250" cy="481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3692ED1-64AF-4E6E-8856-B60F4FBB12F0}"/>
              </a:ext>
            </a:extLst>
          </p:cNvPr>
          <p:cNvSpPr/>
          <p:nvPr/>
        </p:nvSpPr>
        <p:spPr>
          <a:xfrm>
            <a:off x="6061896" y="4167815"/>
            <a:ext cx="2104448" cy="8005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Sufficient Balance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5B4A6B-F947-4C5E-9D4E-CF90CB5CFB6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813909" y="4555325"/>
            <a:ext cx="348050" cy="1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7891B2-B46F-4D64-9DCE-20EF01EB2B3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827232" y="5461238"/>
            <a:ext cx="647032" cy="55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AC4A366-8FEF-4B31-A9D0-5861CB46D9B6}"/>
              </a:ext>
            </a:extLst>
          </p:cNvPr>
          <p:cNvSpPr/>
          <p:nvPr/>
        </p:nvSpPr>
        <p:spPr>
          <a:xfrm>
            <a:off x="5374201" y="5611751"/>
            <a:ext cx="2104448" cy="8005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Insufficient Balance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4467F8-4A47-4E0A-A443-19194C416B22}"/>
              </a:ext>
            </a:extLst>
          </p:cNvPr>
          <p:cNvCxnSpPr>
            <a:cxnSpLocks/>
            <a:stCxn id="73" idx="1"/>
            <a:endCxn id="78" idx="6"/>
          </p:cNvCxnSpPr>
          <p:nvPr/>
        </p:nvCxnSpPr>
        <p:spPr>
          <a:xfrm flipH="1" flipV="1">
            <a:off x="4379250" y="5979665"/>
            <a:ext cx="994951" cy="3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664C4AF-4713-41E1-B350-97B3B4A1C265}"/>
              </a:ext>
            </a:extLst>
          </p:cNvPr>
          <p:cNvSpPr/>
          <p:nvPr/>
        </p:nvSpPr>
        <p:spPr>
          <a:xfrm>
            <a:off x="2902742" y="5249633"/>
            <a:ext cx="1476508" cy="146006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Error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359465-793A-4487-AC8F-059B6EC0E875}"/>
              </a:ext>
            </a:extLst>
          </p:cNvPr>
          <p:cNvCxnSpPr>
            <a:cxnSpLocks/>
            <a:stCxn id="78" idx="2"/>
            <a:endCxn id="15" idx="4"/>
          </p:cNvCxnSpPr>
          <p:nvPr/>
        </p:nvCxnSpPr>
        <p:spPr>
          <a:xfrm flipH="1" flipV="1">
            <a:off x="2258854" y="4955576"/>
            <a:ext cx="643888" cy="1024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7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79" y="462442"/>
            <a:ext cx="6585641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WORKFLOW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FF5CC-BC3B-4320-9BA3-44DF28A262A3}"/>
              </a:ext>
            </a:extLst>
          </p:cNvPr>
          <p:cNvSpPr/>
          <p:nvPr/>
        </p:nvSpPr>
        <p:spPr>
          <a:xfrm>
            <a:off x="2985935" y="3267432"/>
            <a:ext cx="1296816" cy="7315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Login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DC7AC2-306A-4539-B4A8-E4D7345CD0F2}"/>
              </a:ext>
            </a:extLst>
          </p:cNvPr>
          <p:cNvSpPr/>
          <p:nvPr/>
        </p:nvSpPr>
        <p:spPr>
          <a:xfrm>
            <a:off x="618678" y="2841189"/>
            <a:ext cx="1699076" cy="156518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Customer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25E514-35FA-4D97-B5ED-2652809D13AA}"/>
              </a:ext>
            </a:extLst>
          </p:cNvPr>
          <p:cNvSpPr/>
          <p:nvPr/>
        </p:nvSpPr>
        <p:spPr>
          <a:xfrm>
            <a:off x="4950932" y="3258020"/>
            <a:ext cx="1828800" cy="73152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Customer</a:t>
            </a:r>
            <a:r>
              <a:rPr lang="en-US" sz="2000" b="1" dirty="0">
                <a:solidFill>
                  <a:schemeClr val="tx1"/>
                </a:solidFill>
              </a:rPr>
              <a:t> Menu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4179AC-F52A-4F78-85CC-EC4DD66EE1FF}"/>
              </a:ext>
            </a:extLst>
          </p:cNvPr>
          <p:cNvCxnSpPr>
            <a:cxnSpLocks/>
            <a:stCxn id="18" idx="6"/>
            <a:endCxn id="8" idx="1"/>
          </p:cNvCxnSpPr>
          <p:nvPr/>
        </p:nvCxnSpPr>
        <p:spPr>
          <a:xfrm>
            <a:off x="2317754" y="3623780"/>
            <a:ext cx="668181" cy="9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05B84F-7C00-4496-9EE8-E8FF28C18C9B}"/>
              </a:ext>
            </a:extLst>
          </p:cNvPr>
          <p:cNvCxnSpPr/>
          <p:nvPr/>
        </p:nvCxnSpPr>
        <p:spPr>
          <a:xfrm>
            <a:off x="4282750" y="3623780"/>
            <a:ext cx="668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E65C2-A866-4D67-96F7-9039255C6BEB}"/>
              </a:ext>
            </a:extLst>
          </p:cNvPr>
          <p:cNvSpPr/>
          <p:nvPr/>
        </p:nvSpPr>
        <p:spPr>
          <a:xfrm>
            <a:off x="8816221" y="1694287"/>
            <a:ext cx="1923311" cy="85335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Personal Profile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C8CB31-E016-4732-A958-8FC20F3976AC}"/>
              </a:ext>
            </a:extLst>
          </p:cNvPr>
          <p:cNvSpPr/>
          <p:nvPr/>
        </p:nvSpPr>
        <p:spPr>
          <a:xfrm>
            <a:off x="8816221" y="4617336"/>
            <a:ext cx="1923313" cy="85466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F</a:t>
            </a:r>
            <a:r>
              <a:rPr lang="en-US" sz="2000" b="1" dirty="0">
                <a:solidFill>
                  <a:schemeClr val="tx1"/>
                </a:solidFill>
              </a:rPr>
              <a:t>ile Transaction Query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F7439-8986-4024-A9E5-721DE4B4AC2F}"/>
              </a:ext>
            </a:extLst>
          </p:cNvPr>
          <p:cNvSpPr/>
          <p:nvPr/>
        </p:nvSpPr>
        <p:spPr>
          <a:xfrm>
            <a:off x="8816221" y="3280387"/>
            <a:ext cx="1923312" cy="85466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Transfer Money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B2426F-E06A-4E5C-9B8C-9DC50425A9F8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6779732" y="2120963"/>
            <a:ext cx="2036489" cy="1502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A59729-E7EA-44EC-894D-5EB2E5D6FFFE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6779732" y="3623780"/>
            <a:ext cx="2036489" cy="83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D15A18-27D7-42C3-A83D-E6C6F218B63C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779732" y="3623780"/>
            <a:ext cx="2036489" cy="14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2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766" y="313068"/>
            <a:ext cx="9797961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PERSONAL PROFILE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8FA82-6DE0-42A0-9B5F-CC27324B22D1}"/>
              </a:ext>
            </a:extLst>
          </p:cNvPr>
          <p:cNvSpPr/>
          <p:nvPr/>
        </p:nvSpPr>
        <p:spPr>
          <a:xfrm>
            <a:off x="1052888" y="1519019"/>
            <a:ext cx="1738436" cy="154440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Customer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98E65C2-A866-4D67-96F7-9039255C6BEB}"/>
              </a:ext>
            </a:extLst>
          </p:cNvPr>
          <p:cNvSpPr/>
          <p:nvPr/>
        </p:nvSpPr>
        <p:spPr>
          <a:xfrm>
            <a:off x="3568026" y="1925460"/>
            <a:ext cx="1828800" cy="731520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Account Number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B31A87-246D-4E93-BC84-4833F375B147}"/>
              </a:ext>
            </a:extLst>
          </p:cNvPr>
          <p:cNvCxnSpPr>
            <a:cxnSpLocks/>
            <a:stCxn id="72" idx="4"/>
            <a:endCxn id="75" idx="2"/>
          </p:cNvCxnSpPr>
          <p:nvPr/>
        </p:nvCxnSpPr>
        <p:spPr>
          <a:xfrm>
            <a:off x="8532671" y="4108039"/>
            <a:ext cx="892403" cy="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A59729-E7EA-44EC-894D-5EB2E5D6FFFE}"/>
              </a:ext>
            </a:extLst>
          </p:cNvPr>
          <p:cNvCxnSpPr>
            <a:cxnSpLocks/>
            <a:stCxn id="32" idx="3"/>
            <a:endCxn id="72" idx="2"/>
          </p:cNvCxnSpPr>
          <p:nvPr/>
        </p:nvCxnSpPr>
        <p:spPr>
          <a:xfrm flipV="1">
            <a:off x="5377663" y="4108039"/>
            <a:ext cx="1326209" cy="11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D15A18-27D7-42C3-A83D-E6C6F218B63C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>
            <a:off x="4390986" y="2656980"/>
            <a:ext cx="0" cy="556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A52589A6-4872-4159-9FAA-088BA565DE3B}"/>
              </a:ext>
            </a:extLst>
          </p:cNvPr>
          <p:cNvSpPr/>
          <p:nvPr/>
        </p:nvSpPr>
        <p:spPr>
          <a:xfrm>
            <a:off x="3404308" y="3213142"/>
            <a:ext cx="1973355" cy="181182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Verify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96CB2E-FCBE-4393-A663-DBFC2325F0E9}"/>
              </a:ext>
            </a:extLst>
          </p:cNvPr>
          <p:cNvCxnSpPr>
            <a:cxnSpLocks/>
            <a:stCxn id="19" idx="6"/>
            <a:endCxn id="27" idx="5"/>
          </p:cNvCxnSpPr>
          <p:nvPr/>
        </p:nvCxnSpPr>
        <p:spPr>
          <a:xfrm>
            <a:off x="2791324" y="2291220"/>
            <a:ext cx="868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41B6034-1EAF-4B2F-819F-8CB7ED0BAEE1}"/>
              </a:ext>
            </a:extLst>
          </p:cNvPr>
          <p:cNvSpPr/>
          <p:nvPr/>
        </p:nvSpPr>
        <p:spPr>
          <a:xfrm>
            <a:off x="6703872" y="3503882"/>
            <a:ext cx="1828799" cy="120831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Bank DB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AABEB6-4B3E-40FE-A506-3A30F214FEB7}"/>
              </a:ext>
            </a:extLst>
          </p:cNvPr>
          <p:cNvSpPr/>
          <p:nvPr/>
        </p:nvSpPr>
        <p:spPr>
          <a:xfrm>
            <a:off x="9425074" y="3262251"/>
            <a:ext cx="1799653" cy="1704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View Account Profile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409D85-C551-4492-A5E5-6D90EDEAF1F9}"/>
              </a:ext>
            </a:extLst>
          </p:cNvPr>
          <p:cNvCxnSpPr>
            <a:cxnSpLocks/>
            <a:stCxn id="32" idx="1"/>
            <a:endCxn id="27" idx="3"/>
          </p:cNvCxnSpPr>
          <p:nvPr/>
        </p:nvCxnSpPr>
        <p:spPr>
          <a:xfrm flipV="1">
            <a:off x="3404308" y="2656980"/>
            <a:ext cx="986678" cy="146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A53FD9-A0DB-4BB0-93EF-E40283D5AD27}"/>
              </a:ext>
            </a:extLst>
          </p:cNvPr>
          <p:cNvSpPr txBox="1"/>
          <p:nvPr/>
        </p:nvSpPr>
        <p:spPr>
          <a:xfrm>
            <a:off x="3098894" y="3213142"/>
            <a:ext cx="98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Wrong</a:t>
            </a:r>
            <a:endParaRPr 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0E7903-DACA-4BE7-A8D4-E369182C3BF7}"/>
              </a:ext>
            </a:extLst>
          </p:cNvPr>
          <p:cNvSpPr txBox="1"/>
          <p:nvPr/>
        </p:nvSpPr>
        <p:spPr>
          <a:xfrm>
            <a:off x="5465259" y="3769485"/>
            <a:ext cx="98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Correct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0459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79" y="462442"/>
            <a:ext cx="7418507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MONEY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8FA82-6DE0-42A0-9B5F-CC27324B22D1}"/>
              </a:ext>
            </a:extLst>
          </p:cNvPr>
          <p:cNvSpPr/>
          <p:nvPr/>
        </p:nvSpPr>
        <p:spPr>
          <a:xfrm>
            <a:off x="1098070" y="1225118"/>
            <a:ext cx="1804672" cy="14963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Customer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F9984EF-B987-4274-AB70-FDFC7DE27E00}"/>
              </a:ext>
            </a:extLst>
          </p:cNvPr>
          <p:cNvSpPr/>
          <p:nvPr/>
        </p:nvSpPr>
        <p:spPr>
          <a:xfrm>
            <a:off x="3805078" y="1448040"/>
            <a:ext cx="1804672" cy="881932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Other Account Number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B31A87-246D-4E93-BC84-4833F375B147}"/>
              </a:ext>
            </a:extLst>
          </p:cNvPr>
          <p:cNvCxnSpPr>
            <a:cxnSpLocks/>
            <a:stCxn id="72" idx="4"/>
            <a:endCxn id="75" idx="2"/>
          </p:cNvCxnSpPr>
          <p:nvPr/>
        </p:nvCxnSpPr>
        <p:spPr>
          <a:xfrm>
            <a:off x="9489145" y="4856144"/>
            <a:ext cx="235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A59729-E7EA-44EC-894D-5EB2E5D6FFFE}"/>
              </a:ext>
            </a:extLst>
          </p:cNvPr>
          <p:cNvCxnSpPr>
            <a:cxnSpLocks/>
            <a:stCxn id="16" idx="3"/>
            <a:endCxn id="72" idx="1"/>
          </p:cNvCxnSpPr>
          <p:nvPr/>
        </p:nvCxnSpPr>
        <p:spPr>
          <a:xfrm flipH="1">
            <a:off x="8699641" y="3377541"/>
            <a:ext cx="531500" cy="909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96CB2E-FCBE-4393-A663-DBFC2325F0E9}"/>
              </a:ext>
            </a:extLst>
          </p:cNvPr>
          <p:cNvCxnSpPr>
            <a:cxnSpLocks/>
            <a:stCxn id="19" idx="6"/>
            <a:endCxn id="26" idx="5"/>
          </p:cNvCxnSpPr>
          <p:nvPr/>
        </p:nvCxnSpPr>
        <p:spPr>
          <a:xfrm flipV="1">
            <a:off x="2902742" y="1889006"/>
            <a:ext cx="1012578" cy="8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41B6034-1EAF-4B2F-819F-8CB7ED0BAEE1}"/>
              </a:ext>
            </a:extLst>
          </p:cNvPr>
          <p:cNvSpPr/>
          <p:nvPr/>
        </p:nvSpPr>
        <p:spPr>
          <a:xfrm>
            <a:off x="7910136" y="4286976"/>
            <a:ext cx="1579009" cy="113833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Bank DB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AABEB6-4B3E-40FE-A506-3A30F214FEB7}"/>
              </a:ext>
            </a:extLst>
          </p:cNvPr>
          <p:cNvSpPr/>
          <p:nvPr/>
        </p:nvSpPr>
        <p:spPr>
          <a:xfrm>
            <a:off x="9724876" y="4069169"/>
            <a:ext cx="2370860" cy="15739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Amount Exchanged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409D85-C551-4492-A5E5-6D90EDEAF1F9}"/>
              </a:ext>
            </a:extLst>
          </p:cNvPr>
          <p:cNvCxnSpPr>
            <a:cxnSpLocks/>
            <a:stCxn id="15" idx="2"/>
            <a:endCxn id="25" idx="1"/>
          </p:cNvCxnSpPr>
          <p:nvPr/>
        </p:nvCxnSpPr>
        <p:spPr>
          <a:xfrm>
            <a:off x="2928214" y="4455894"/>
            <a:ext cx="495780" cy="191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44049B2-7635-4A4B-973E-65B92860F58A}"/>
              </a:ext>
            </a:extLst>
          </p:cNvPr>
          <p:cNvSpPr/>
          <p:nvPr/>
        </p:nvSpPr>
        <p:spPr>
          <a:xfrm>
            <a:off x="923829" y="4055643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Amount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1BD1696-7125-4067-ACE4-DBFD440CEDFD}"/>
              </a:ext>
            </a:extLst>
          </p:cNvPr>
          <p:cNvSpPr/>
          <p:nvPr/>
        </p:nvSpPr>
        <p:spPr>
          <a:xfrm>
            <a:off x="8278980" y="2577040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Amount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Transfer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538A30-05C0-410D-95DE-C5920043AA32}"/>
              </a:ext>
            </a:extLst>
          </p:cNvPr>
          <p:cNvCxnSpPr>
            <a:cxnSpLocks/>
            <a:stCxn id="40" idx="5"/>
            <a:endCxn id="15" idx="1"/>
          </p:cNvCxnSpPr>
          <p:nvPr/>
        </p:nvCxnSpPr>
        <p:spPr>
          <a:xfrm flipH="1">
            <a:off x="2076116" y="3127620"/>
            <a:ext cx="1511040" cy="928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1D05DD27-E355-4AF9-B1E9-05ADE4EF10B4}"/>
              </a:ext>
            </a:extLst>
          </p:cNvPr>
          <p:cNvSpPr/>
          <p:nvPr/>
        </p:nvSpPr>
        <p:spPr>
          <a:xfrm>
            <a:off x="3423994" y="3741686"/>
            <a:ext cx="1973355" cy="181182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Verify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EB8D2B-83B1-4F08-AA14-2D1662F1F579}"/>
              </a:ext>
            </a:extLst>
          </p:cNvPr>
          <p:cNvCxnSpPr>
            <a:cxnSpLocks/>
            <a:stCxn id="37" idx="3"/>
            <a:endCxn id="16" idx="5"/>
          </p:cNvCxnSpPr>
          <p:nvPr/>
        </p:nvCxnSpPr>
        <p:spPr>
          <a:xfrm flipV="1">
            <a:off x="7897514" y="2977291"/>
            <a:ext cx="481529" cy="550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3692ED1-64AF-4E6E-8856-B60F4FBB12F0}"/>
              </a:ext>
            </a:extLst>
          </p:cNvPr>
          <p:cNvSpPr/>
          <p:nvPr/>
        </p:nvSpPr>
        <p:spPr>
          <a:xfrm>
            <a:off x="5793066" y="3127620"/>
            <a:ext cx="2104448" cy="8005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Sufficient Balance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5B4A6B-F947-4C5E-9D4E-CF90CB5CFB64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 flipV="1">
            <a:off x="5397349" y="3527871"/>
            <a:ext cx="395717" cy="1119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7891B2-B46F-4D64-9DCE-20EF01EB2B34}"/>
              </a:ext>
            </a:extLst>
          </p:cNvPr>
          <p:cNvCxnSpPr>
            <a:cxnSpLocks/>
            <a:stCxn id="25" idx="2"/>
            <a:endCxn id="73" idx="1"/>
          </p:cNvCxnSpPr>
          <p:nvPr/>
        </p:nvCxnSpPr>
        <p:spPr>
          <a:xfrm>
            <a:off x="4410672" y="5553512"/>
            <a:ext cx="986677" cy="55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AC4A366-8FEF-4B31-A9D0-5861CB46D9B6}"/>
              </a:ext>
            </a:extLst>
          </p:cNvPr>
          <p:cNvSpPr/>
          <p:nvPr/>
        </p:nvSpPr>
        <p:spPr>
          <a:xfrm>
            <a:off x="5397349" y="5704025"/>
            <a:ext cx="2104448" cy="8005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Insufficient Balance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4467F8-4A47-4E0A-A443-19194C416B22}"/>
              </a:ext>
            </a:extLst>
          </p:cNvPr>
          <p:cNvCxnSpPr>
            <a:cxnSpLocks/>
            <a:stCxn id="73" idx="1"/>
            <a:endCxn id="78" idx="6"/>
          </p:cNvCxnSpPr>
          <p:nvPr/>
        </p:nvCxnSpPr>
        <p:spPr>
          <a:xfrm flipH="1">
            <a:off x="4185135" y="6104276"/>
            <a:ext cx="1212214" cy="2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664C4AF-4713-41E1-B350-97B3B4A1C265}"/>
              </a:ext>
            </a:extLst>
          </p:cNvPr>
          <p:cNvSpPr/>
          <p:nvPr/>
        </p:nvSpPr>
        <p:spPr>
          <a:xfrm>
            <a:off x="2708627" y="5397936"/>
            <a:ext cx="1476508" cy="146006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Error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359465-793A-4487-AC8F-059B6EC0E875}"/>
              </a:ext>
            </a:extLst>
          </p:cNvPr>
          <p:cNvCxnSpPr>
            <a:cxnSpLocks/>
            <a:stCxn id="78" idx="2"/>
            <a:endCxn id="15" idx="4"/>
          </p:cNvCxnSpPr>
          <p:nvPr/>
        </p:nvCxnSpPr>
        <p:spPr>
          <a:xfrm flipH="1" flipV="1">
            <a:off x="1976053" y="4856144"/>
            <a:ext cx="732574" cy="1271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221DEE76-8D11-465E-8163-2FD713920397}"/>
              </a:ext>
            </a:extLst>
          </p:cNvPr>
          <p:cNvSpPr/>
          <p:nvPr/>
        </p:nvSpPr>
        <p:spPr>
          <a:xfrm>
            <a:off x="3476914" y="2686654"/>
            <a:ext cx="1804672" cy="881932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Your Account Number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29C590-3FE4-4AC6-A18E-E7AA81CB0A60}"/>
              </a:ext>
            </a:extLst>
          </p:cNvPr>
          <p:cNvCxnSpPr>
            <a:cxnSpLocks/>
            <a:stCxn id="19" idx="6"/>
            <a:endCxn id="40" idx="5"/>
          </p:cNvCxnSpPr>
          <p:nvPr/>
        </p:nvCxnSpPr>
        <p:spPr>
          <a:xfrm>
            <a:off x="2902742" y="1973289"/>
            <a:ext cx="684414" cy="1154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3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79" y="462442"/>
            <a:ext cx="7418507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QUERY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8FA82-6DE0-42A0-9B5F-CC27324B22D1}"/>
              </a:ext>
            </a:extLst>
          </p:cNvPr>
          <p:cNvSpPr/>
          <p:nvPr/>
        </p:nvSpPr>
        <p:spPr>
          <a:xfrm>
            <a:off x="1126061" y="1869651"/>
            <a:ext cx="1729101" cy="148981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Customer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98E65C2-A866-4D67-96F7-9039255C6BEB}"/>
              </a:ext>
            </a:extLst>
          </p:cNvPr>
          <p:cNvSpPr/>
          <p:nvPr/>
        </p:nvSpPr>
        <p:spPr>
          <a:xfrm>
            <a:off x="2855162" y="3429000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Write Query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B31A87-246D-4E93-BC84-4833F375B147}"/>
              </a:ext>
            </a:extLst>
          </p:cNvPr>
          <p:cNvCxnSpPr>
            <a:cxnSpLocks/>
            <a:stCxn id="27" idx="2"/>
            <a:endCxn id="41" idx="2"/>
          </p:cNvCxnSpPr>
          <p:nvPr/>
        </p:nvCxnSpPr>
        <p:spPr>
          <a:xfrm>
            <a:off x="4859547" y="3829251"/>
            <a:ext cx="1585467" cy="861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B2426F-E06A-4E5C-9B8C-9DC50425A9F8}"/>
              </a:ext>
            </a:extLst>
          </p:cNvPr>
          <p:cNvCxnSpPr>
            <a:cxnSpLocks/>
            <a:stCxn id="19" idx="6"/>
            <a:endCxn id="27" idx="0"/>
          </p:cNvCxnSpPr>
          <p:nvPr/>
        </p:nvCxnSpPr>
        <p:spPr>
          <a:xfrm>
            <a:off x="2855162" y="2614561"/>
            <a:ext cx="1052224" cy="814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ylinder 40">
            <a:extLst>
              <a:ext uri="{FF2B5EF4-FFF2-40B4-BE49-F238E27FC236}">
                <a16:creationId xmlns:a16="http://schemas.microsoft.com/office/drawing/2014/main" id="{E0256708-03EB-4B6B-83BA-BAD3B4080BBA}"/>
              </a:ext>
            </a:extLst>
          </p:cNvPr>
          <p:cNvSpPr/>
          <p:nvPr/>
        </p:nvSpPr>
        <p:spPr>
          <a:xfrm>
            <a:off x="6445014" y="4086841"/>
            <a:ext cx="1828799" cy="120831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Query DB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9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43" y="608802"/>
            <a:ext cx="5627670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1C5C-83B1-41C2-84BE-4FA6DF9066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04609" y="1652634"/>
            <a:ext cx="7940184" cy="355273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developed to understand the working of banking system using C Programming language.</a:t>
            </a:r>
          </a:p>
          <a:p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great experience in understanding how a such a sophisticated financial system </a:t>
            </a:r>
            <a:r>
              <a:rPr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works.</a:t>
            </a:r>
          </a:p>
          <a:p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further enhance by integrating it with other technologies which can provide a real world experience to the users.</a:t>
            </a:r>
          </a:p>
        </p:txBody>
      </p:sp>
    </p:spTree>
    <p:extLst>
      <p:ext uri="{BB962C8B-B14F-4D97-AF65-F5344CB8AC3E}">
        <p14:creationId xmlns:p14="http://schemas.microsoft.com/office/powerpoint/2010/main" val="421536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165" y="295428"/>
            <a:ext cx="5627670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1C5C-83B1-41C2-84BE-4FA6DF9066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07504" y="1133271"/>
            <a:ext cx="7987002" cy="5429301"/>
          </a:xfrm>
        </p:spPr>
        <p:txBody>
          <a:bodyPr>
            <a:normAutofit/>
          </a:bodyPr>
          <a:lstStyle/>
          <a:p>
            <a:r>
              <a:rPr lang="en-GB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r>
              <a:rPr lang="en-GB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GB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GB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Workflow</a:t>
            </a:r>
          </a:p>
          <a:p>
            <a:pPr lvl="1"/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Delete Account</a:t>
            </a:r>
          </a:p>
          <a:p>
            <a:pPr lvl="1"/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Customer Data</a:t>
            </a:r>
          </a:p>
          <a:p>
            <a:pPr lvl="1"/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Report</a:t>
            </a:r>
          </a:p>
          <a:p>
            <a:pPr lvl="1"/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Debit &amp; Credit Money</a:t>
            </a:r>
          </a:p>
          <a:p>
            <a:r>
              <a:rPr lang="en-GB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Workflow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Personal Profile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Money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Query</a:t>
            </a:r>
          </a:p>
          <a:p>
            <a:r>
              <a:rPr lang="en-GB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6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43" y="608802"/>
            <a:ext cx="5627670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1C5C-83B1-41C2-84BE-4FA6DF9066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04609" y="1652634"/>
            <a:ext cx="7940184" cy="355273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Financial Management System for banking employee and customer  in order to provide various ways to perform banking tasks in an easy and secure manner. </a:t>
            </a:r>
          </a:p>
          <a:p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person becomes a customer he/she can perform basic banking operations like credit money, debit money, query transactions etc.</a:t>
            </a:r>
          </a:p>
          <a:p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automated system to support operations like User Management Operations and money transactions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0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165" y="730100"/>
            <a:ext cx="5627670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1C5C-83B1-41C2-84BE-4FA6DF9066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4756" y="1937653"/>
            <a:ext cx="8720966" cy="355273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Mandal (L)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Graphical Layout, Customer and Employee Menu, Employee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Login, Add Customer </a:t>
            </a:r>
          </a:p>
          <a:p>
            <a:r>
              <a:rPr lang="en-GB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Boggarapu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Jala Dheeraj Gupta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Money Transaction, Customer Personal Profile,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Transaction Query of Customer</a:t>
            </a:r>
          </a:p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Prasad Kar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Debit Money and Credit Money</a:t>
            </a:r>
          </a:p>
          <a:p>
            <a:r>
              <a:rPr lang="en-GB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Modify Customer Data and Query Report by Employee</a:t>
            </a:r>
          </a:p>
          <a:p>
            <a:r>
              <a:rPr lang="en-GB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Iqbal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Customer Login,  Add and Delete Customer Account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179" y="474408"/>
            <a:ext cx="6585641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1C5C-83B1-41C2-84BE-4FA6DF9066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97474" y="1260747"/>
            <a:ext cx="10091257" cy="492462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Staff(Clerk):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various functions related to bank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Customer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Customer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Customer Data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Money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Debit Money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Query/Report on Customer Account and Transactions</a:t>
            </a:r>
          </a:p>
          <a:p>
            <a:pPr marL="914400" lvl="2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Views account and Transaction Details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 Details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Money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Query/Report on his/her Transaction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179" y="474408"/>
            <a:ext cx="6585641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1C5C-83B1-41C2-84BE-4FA6DF9066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97474" y="1260747"/>
            <a:ext cx="10091257" cy="492462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 C++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Prompt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marL="914400" lvl="2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HDD 500 MB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Processor Pentium V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512 MB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79" y="462442"/>
            <a:ext cx="6585641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WORKFLOW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FF5CC-BC3B-4320-9BA3-44DF28A262A3}"/>
              </a:ext>
            </a:extLst>
          </p:cNvPr>
          <p:cNvSpPr/>
          <p:nvPr/>
        </p:nvSpPr>
        <p:spPr>
          <a:xfrm>
            <a:off x="2985935" y="3267432"/>
            <a:ext cx="1296816" cy="7315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Login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8FA82-6DE0-42A0-9B5F-CC27324B22D1}"/>
              </a:ext>
            </a:extLst>
          </p:cNvPr>
          <p:cNvSpPr/>
          <p:nvPr/>
        </p:nvSpPr>
        <p:spPr>
          <a:xfrm>
            <a:off x="841246" y="2897334"/>
            <a:ext cx="1476508" cy="146006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Bank Staff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25E514-35FA-4D97-B5ED-2652809D13AA}"/>
              </a:ext>
            </a:extLst>
          </p:cNvPr>
          <p:cNvSpPr/>
          <p:nvPr/>
        </p:nvSpPr>
        <p:spPr>
          <a:xfrm>
            <a:off x="4950932" y="3258020"/>
            <a:ext cx="1828800" cy="73152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Employee</a:t>
            </a:r>
            <a:r>
              <a:rPr lang="en-US" sz="2000" b="1" dirty="0">
                <a:solidFill>
                  <a:schemeClr val="tx1"/>
                </a:solidFill>
              </a:rPr>
              <a:t> Menu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4179AC-F52A-4F78-85CC-EC4DD66EE1FF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2317754" y="3627366"/>
            <a:ext cx="668181" cy="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05B84F-7C00-4496-9EE8-E8FF28C18C9B}"/>
              </a:ext>
            </a:extLst>
          </p:cNvPr>
          <p:cNvCxnSpPr/>
          <p:nvPr/>
        </p:nvCxnSpPr>
        <p:spPr>
          <a:xfrm>
            <a:off x="4282750" y="3623780"/>
            <a:ext cx="668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F9984EF-B987-4274-AB70-FDFC7DE27E00}"/>
              </a:ext>
            </a:extLst>
          </p:cNvPr>
          <p:cNvSpPr/>
          <p:nvPr/>
        </p:nvSpPr>
        <p:spPr>
          <a:xfrm>
            <a:off x="8816222" y="560473"/>
            <a:ext cx="1828800" cy="7315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Add Account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E65C2-A866-4D67-96F7-9039255C6BEB}"/>
              </a:ext>
            </a:extLst>
          </p:cNvPr>
          <p:cNvSpPr/>
          <p:nvPr/>
        </p:nvSpPr>
        <p:spPr>
          <a:xfrm>
            <a:off x="8816222" y="1645934"/>
            <a:ext cx="1828800" cy="7315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Delete Account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C8CB31-E016-4732-A958-8FC20F3976AC}"/>
              </a:ext>
            </a:extLst>
          </p:cNvPr>
          <p:cNvSpPr/>
          <p:nvPr/>
        </p:nvSpPr>
        <p:spPr>
          <a:xfrm>
            <a:off x="8816222" y="3625878"/>
            <a:ext cx="1828800" cy="7315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Credit Money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40A064-FEF1-47F1-BF65-09DD077DD05D}"/>
              </a:ext>
            </a:extLst>
          </p:cNvPr>
          <p:cNvSpPr/>
          <p:nvPr/>
        </p:nvSpPr>
        <p:spPr>
          <a:xfrm>
            <a:off x="8816222" y="4717078"/>
            <a:ext cx="1828800" cy="7315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Debit Money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F7439-8986-4024-A9E5-721DE4B4AC2F}"/>
              </a:ext>
            </a:extLst>
          </p:cNvPr>
          <p:cNvSpPr/>
          <p:nvPr/>
        </p:nvSpPr>
        <p:spPr>
          <a:xfrm>
            <a:off x="8816222" y="2635906"/>
            <a:ext cx="1828800" cy="7315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M</a:t>
            </a:r>
            <a:r>
              <a:rPr lang="en-US" sz="2000" b="1" dirty="0">
                <a:solidFill>
                  <a:schemeClr val="tx1"/>
                </a:solidFill>
              </a:rPr>
              <a:t>odify Cust Data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B472DD-0465-483F-AABF-3325194095EB}"/>
              </a:ext>
            </a:extLst>
          </p:cNvPr>
          <p:cNvSpPr/>
          <p:nvPr/>
        </p:nvSpPr>
        <p:spPr>
          <a:xfrm>
            <a:off x="8816222" y="5931767"/>
            <a:ext cx="1828800" cy="7315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err="1">
                <a:solidFill>
                  <a:schemeClr val="tx1"/>
                </a:solidFill>
              </a:rPr>
              <a:t>uery</a:t>
            </a:r>
            <a:r>
              <a:rPr lang="en-US" sz="2000" b="1" dirty="0">
                <a:solidFill>
                  <a:schemeClr val="tx1"/>
                </a:solidFill>
              </a:rPr>
              <a:t> Report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D5599-DD37-4694-A46A-812B26C036C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779732" y="926233"/>
            <a:ext cx="2036490" cy="2676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B31A87-246D-4E93-BC84-4833F375B14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779732" y="3623780"/>
            <a:ext cx="2036490" cy="2673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B00F2-0F42-4202-AD69-08E2971DF468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6779732" y="3623780"/>
            <a:ext cx="2036490" cy="1459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B2426F-E06A-4E5C-9B8C-9DC50425A9F8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6779732" y="2011694"/>
            <a:ext cx="2036490" cy="1612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A59729-E7EA-44EC-894D-5EB2E5D6FFFE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6779732" y="3001666"/>
            <a:ext cx="2036490" cy="622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D15A18-27D7-42C3-A83D-E6C6F218B63C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779732" y="3623780"/>
            <a:ext cx="2036490" cy="36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8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766" y="313068"/>
            <a:ext cx="9797961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DELETE ACCOUNT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8FA82-6DE0-42A0-9B5F-CC27324B22D1}"/>
              </a:ext>
            </a:extLst>
          </p:cNvPr>
          <p:cNvSpPr/>
          <p:nvPr/>
        </p:nvSpPr>
        <p:spPr>
          <a:xfrm>
            <a:off x="1098070" y="1437277"/>
            <a:ext cx="1476508" cy="146006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Bank Staff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F9984EF-B987-4274-AB70-FDFC7DE27E00}"/>
              </a:ext>
            </a:extLst>
          </p:cNvPr>
          <p:cNvSpPr/>
          <p:nvPr/>
        </p:nvSpPr>
        <p:spPr>
          <a:xfrm>
            <a:off x="5960072" y="1801549"/>
            <a:ext cx="1828800" cy="731520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Add Account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98E65C2-A866-4D67-96F7-9039255C6BEB}"/>
              </a:ext>
            </a:extLst>
          </p:cNvPr>
          <p:cNvSpPr/>
          <p:nvPr/>
        </p:nvSpPr>
        <p:spPr>
          <a:xfrm>
            <a:off x="3448056" y="3671325"/>
            <a:ext cx="1828800" cy="731520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Delete Account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0C8F7439-8986-4024-A9E5-721DE4B4AC2F}"/>
              </a:ext>
            </a:extLst>
          </p:cNvPr>
          <p:cNvSpPr/>
          <p:nvPr/>
        </p:nvSpPr>
        <p:spPr>
          <a:xfrm>
            <a:off x="8245820" y="1810100"/>
            <a:ext cx="1828800" cy="731520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Create Account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D5599-DD37-4694-A46A-812B26C036C0}"/>
              </a:ext>
            </a:extLst>
          </p:cNvPr>
          <p:cNvCxnSpPr>
            <a:cxnSpLocks/>
            <a:endCxn id="26" idx="5"/>
          </p:cNvCxnSpPr>
          <p:nvPr/>
        </p:nvCxnSpPr>
        <p:spPr>
          <a:xfrm>
            <a:off x="5349134" y="2167309"/>
            <a:ext cx="7023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B31A87-246D-4E93-BC84-4833F375B147}"/>
              </a:ext>
            </a:extLst>
          </p:cNvPr>
          <p:cNvCxnSpPr>
            <a:cxnSpLocks/>
            <a:stCxn id="72" idx="4"/>
          </p:cNvCxnSpPr>
          <p:nvPr/>
        </p:nvCxnSpPr>
        <p:spPr>
          <a:xfrm flipV="1">
            <a:off x="9372381" y="4923261"/>
            <a:ext cx="479458" cy="9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B00F2-0F42-4202-AD69-08E2971DF468}"/>
              </a:ext>
            </a:extLst>
          </p:cNvPr>
          <p:cNvCxnSpPr>
            <a:cxnSpLocks/>
            <a:stCxn id="30" idx="4"/>
            <a:endCxn id="72" idx="1"/>
          </p:cNvCxnSpPr>
          <p:nvPr/>
        </p:nvCxnSpPr>
        <p:spPr>
          <a:xfrm flipH="1">
            <a:off x="8457982" y="2541620"/>
            <a:ext cx="702238" cy="178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B2426F-E06A-4E5C-9B8C-9DC50425A9F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362456" y="3073222"/>
            <a:ext cx="1" cy="598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A59729-E7EA-44EC-894D-5EB2E5D6FFFE}"/>
              </a:ext>
            </a:extLst>
          </p:cNvPr>
          <p:cNvCxnSpPr>
            <a:cxnSpLocks/>
            <a:stCxn id="26" idx="2"/>
            <a:endCxn id="30" idx="5"/>
          </p:cNvCxnSpPr>
          <p:nvPr/>
        </p:nvCxnSpPr>
        <p:spPr>
          <a:xfrm>
            <a:off x="7697432" y="2167309"/>
            <a:ext cx="639828" cy="8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D15A18-27D7-42C3-A83D-E6C6F218B63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>
            <a:off x="4271016" y="4402845"/>
            <a:ext cx="5632" cy="63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DDEF507-12D5-4FC6-8C69-9AD4D2D7D862}"/>
              </a:ext>
            </a:extLst>
          </p:cNvPr>
          <p:cNvSpPr/>
          <p:nvPr/>
        </p:nvSpPr>
        <p:spPr>
          <a:xfrm>
            <a:off x="3198531" y="5042453"/>
            <a:ext cx="1973355" cy="731513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Account Number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A52589A6-4872-4159-9FAA-088BA565DE3B}"/>
              </a:ext>
            </a:extLst>
          </p:cNvPr>
          <p:cNvSpPr/>
          <p:nvPr/>
        </p:nvSpPr>
        <p:spPr>
          <a:xfrm>
            <a:off x="3375779" y="1252901"/>
            <a:ext cx="1973355" cy="181182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Select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96CB2E-FCBE-4393-A663-DBFC2325F0E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574578" y="2167309"/>
            <a:ext cx="801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41B6034-1EAF-4B2F-819F-8CB7ED0BAEE1}"/>
              </a:ext>
            </a:extLst>
          </p:cNvPr>
          <p:cNvSpPr/>
          <p:nvPr/>
        </p:nvSpPr>
        <p:spPr>
          <a:xfrm>
            <a:off x="7543582" y="4328383"/>
            <a:ext cx="1828799" cy="120831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Bank DB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AABEB6-4B3E-40FE-A506-3A30F214FEB7}"/>
              </a:ext>
            </a:extLst>
          </p:cNvPr>
          <p:cNvSpPr/>
          <p:nvPr/>
        </p:nvSpPr>
        <p:spPr>
          <a:xfrm>
            <a:off x="9851839" y="4069638"/>
            <a:ext cx="1799653" cy="1704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Account Created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409D85-C551-4492-A5E5-6D90EDEAF1F9}"/>
              </a:ext>
            </a:extLst>
          </p:cNvPr>
          <p:cNvCxnSpPr>
            <a:cxnSpLocks/>
            <a:stCxn id="11" idx="2"/>
            <a:endCxn id="72" idx="2"/>
          </p:cNvCxnSpPr>
          <p:nvPr/>
        </p:nvCxnSpPr>
        <p:spPr>
          <a:xfrm flipV="1">
            <a:off x="5080447" y="4932540"/>
            <a:ext cx="2463135" cy="47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1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5EF-1D29-4EA5-90EE-734D3D6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79" y="462442"/>
            <a:ext cx="7418507" cy="85335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CUSTOMER DATA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8FA82-6DE0-42A0-9B5F-CC27324B22D1}"/>
              </a:ext>
            </a:extLst>
          </p:cNvPr>
          <p:cNvSpPr/>
          <p:nvPr/>
        </p:nvSpPr>
        <p:spPr>
          <a:xfrm>
            <a:off x="1098070" y="1261396"/>
            <a:ext cx="1476508" cy="146006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Bank Staff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F9984EF-B987-4274-AB70-FDFC7DE27E00}"/>
              </a:ext>
            </a:extLst>
          </p:cNvPr>
          <p:cNvSpPr/>
          <p:nvPr/>
        </p:nvSpPr>
        <p:spPr>
          <a:xfrm>
            <a:off x="5960072" y="1625668"/>
            <a:ext cx="1828800" cy="731520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Address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98E65C2-A866-4D67-96F7-9039255C6BEB}"/>
              </a:ext>
            </a:extLst>
          </p:cNvPr>
          <p:cNvSpPr/>
          <p:nvPr/>
        </p:nvSpPr>
        <p:spPr>
          <a:xfrm>
            <a:off x="3310232" y="3526209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Phone Number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D5599-DD37-4694-A46A-812B26C036C0}"/>
              </a:ext>
            </a:extLst>
          </p:cNvPr>
          <p:cNvCxnSpPr>
            <a:cxnSpLocks/>
            <a:stCxn id="32" idx="3"/>
            <a:endCxn id="26" idx="5"/>
          </p:cNvCxnSpPr>
          <p:nvPr/>
        </p:nvCxnSpPr>
        <p:spPr>
          <a:xfrm>
            <a:off x="5349134" y="1991428"/>
            <a:ext cx="7023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B31A87-246D-4E93-BC84-4833F375B147}"/>
              </a:ext>
            </a:extLst>
          </p:cNvPr>
          <p:cNvCxnSpPr>
            <a:cxnSpLocks/>
            <a:stCxn id="72" idx="4"/>
            <a:endCxn id="75" idx="2"/>
          </p:cNvCxnSpPr>
          <p:nvPr/>
        </p:nvCxnSpPr>
        <p:spPr>
          <a:xfrm>
            <a:off x="9199734" y="3926459"/>
            <a:ext cx="904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B2426F-E06A-4E5C-9B8C-9DC50425A9F8}"/>
              </a:ext>
            </a:extLst>
          </p:cNvPr>
          <p:cNvCxnSpPr>
            <a:cxnSpLocks/>
            <a:stCxn id="32" idx="2"/>
            <a:endCxn id="27" idx="0"/>
          </p:cNvCxnSpPr>
          <p:nvPr/>
        </p:nvCxnSpPr>
        <p:spPr>
          <a:xfrm flipH="1">
            <a:off x="4362456" y="2897341"/>
            <a:ext cx="1" cy="62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A59729-E7EA-44EC-894D-5EB2E5D6FFFE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H="1">
            <a:off x="8285335" y="2357188"/>
            <a:ext cx="937435" cy="965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A52589A6-4872-4159-9FAA-088BA565DE3B}"/>
              </a:ext>
            </a:extLst>
          </p:cNvPr>
          <p:cNvSpPr/>
          <p:nvPr/>
        </p:nvSpPr>
        <p:spPr>
          <a:xfrm>
            <a:off x="3375779" y="1085515"/>
            <a:ext cx="1973355" cy="181182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Select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96CB2E-FCBE-4393-A663-DBFC2325F0E9}"/>
              </a:ext>
            </a:extLst>
          </p:cNvPr>
          <p:cNvCxnSpPr>
            <a:cxnSpLocks/>
            <a:stCxn id="19" idx="6"/>
            <a:endCxn id="32" idx="1"/>
          </p:cNvCxnSpPr>
          <p:nvPr/>
        </p:nvCxnSpPr>
        <p:spPr>
          <a:xfrm>
            <a:off x="2574578" y="1991428"/>
            <a:ext cx="801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41B6034-1EAF-4B2F-819F-8CB7ED0BAEE1}"/>
              </a:ext>
            </a:extLst>
          </p:cNvPr>
          <p:cNvSpPr/>
          <p:nvPr/>
        </p:nvSpPr>
        <p:spPr>
          <a:xfrm>
            <a:off x="7370935" y="3322302"/>
            <a:ext cx="1828799" cy="120831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Bank DB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AABEB6-4B3E-40FE-A506-3A30F214FEB7}"/>
              </a:ext>
            </a:extLst>
          </p:cNvPr>
          <p:cNvSpPr/>
          <p:nvPr/>
        </p:nvSpPr>
        <p:spPr>
          <a:xfrm>
            <a:off x="10103766" y="3074295"/>
            <a:ext cx="1799653" cy="1704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Data Modified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409D85-C551-4492-A5E5-6D90EDEAF1F9}"/>
              </a:ext>
            </a:extLst>
          </p:cNvPr>
          <p:cNvCxnSpPr>
            <a:cxnSpLocks/>
            <a:stCxn id="39" idx="2"/>
            <a:endCxn id="72" idx="2"/>
          </p:cNvCxnSpPr>
          <p:nvPr/>
        </p:nvCxnSpPr>
        <p:spPr>
          <a:xfrm flipV="1">
            <a:off x="5214554" y="3926459"/>
            <a:ext cx="2156381" cy="1737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D4B0C1CD-5151-45E5-98A8-99353D382B5D}"/>
              </a:ext>
            </a:extLst>
          </p:cNvPr>
          <p:cNvSpPr/>
          <p:nvPr/>
        </p:nvSpPr>
        <p:spPr>
          <a:xfrm>
            <a:off x="8399810" y="1625668"/>
            <a:ext cx="1828800" cy="731520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New Address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CC6CC553-718E-4D89-8B5B-63F80D86016A}"/>
              </a:ext>
            </a:extLst>
          </p:cNvPr>
          <p:cNvSpPr/>
          <p:nvPr/>
        </p:nvSpPr>
        <p:spPr>
          <a:xfrm>
            <a:off x="3210169" y="5263815"/>
            <a:ext cx="2104448" cy="800501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New Phone Number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F6BC3D-BEC7-481B-BAE9-3FF8645F38ED}"/>
              </a:ext>
            </a:extLst>
          </p:cNvPr>
          <p:cNvCxnSpPr>
            <a:cxnSpLocks/>
            <a:stCxn id="26" idx="2"/>
            <a:endCxn id="38" idx="5"/>
          </p:cNvCxnSpPr>
          <p:nvPr/>
        </p:nvCxnSpPr>
        <p:spPr>
          <a:xfrm>
            <a:off x="7697432" y="1991428"/>
            <a:ext cx="7938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DEF1C9-2380-4765-AB81-241FB5F6ACAD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>
            <a:off x="4262393" y="4326710"/>
            <a:ext cx="0" cy="93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767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</TotalTime>
  <Words>461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Wisp</vt:lpstr>
      <vt:lpstr>BANKING MANAGEMENT SYSTEM USING C PROGRAMMING LANGUAGE</vt:lpstr>
      <vt:lpstr>CONTENT</vt:lpstr>
      <vt:lpstr>AIM</vt:lpstr>
      <vt:lpstr>WORK DISTRIBUTION</vt:lpstr>
      <vt:lpstr>FUNCTIONAL REQUIREMENTS</vt:lpstr>
      <vt:lpstr>SYSTEM REQUIREMENTS</vt:lpstr>
      <vt:lpstr>EMPLOYEE WORKFLOW</vt:lpstr>
      <vt:lpstr>ADD &amp; DELETE ACCOUNT</vt:lpstr>
      <vt:lpstr>MODIFY CUSTOMER DATA</vt:lpstr>
      <vt:lpstr>QUERY REPORT</vt:lpstr>
      <vt:lpstr>DEBIT AND CREDIT MONEY</vt:lpstr>
      <vt:lpstr>CUSTOMER WORKFLOW</vt:lpstr>
      <vt:lpstr>VIEW PERSONAL PROFILE</vt:lpstr>
      <vt:lpstr>TRANSFER MONEY</vt:lpstr>
      <vt:lpstr>WRITE QUERY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RAHUL MANDAL</dc:creator>
  <cp:lastModifiedBy>RAHUL MANDAL</cp:lastModifiedBy>
  <cp:revision>42</cp:revision>
  <dcterms:created xsi:type="dcterms:W3CDTF">2022-05-07T03:04:11Z</dcterms:created>
  <dcterms:modified xsi:type="dcterms:W3CDTF">2024-05-17T11:32:07Z</dcterms:modified>
</cp:coreProperties>
</file>