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hyperlink" Target="https://andersbrownworth.com/blockchain/distributed" TargetMode="Externa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GIF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565082"/>
            <a:ext cx="9144000" cy="2387600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Blockchain-The Future Technology</a:t>
            </a:r>
            <a:endParaRPr lang="en-US" sz="5400" b="1" dirty="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-177165"/>
            <a:ext cx="6625590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685800" y="7026910"/>
            <a:ext cx="3261995" cy="16554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chemeClr val="tx1"/>
                </a:solidFill>
              </a:rPr>
              <a:t>Prepared By:</a:t>
            </a:r>
            <a:endParaRPr lang="en-US" sz="2800" b="1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Rahul Yadav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21053310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600440" y="7035165"/>
            <a:ext cx="3261995" cy="16554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chemeClr val="tx1"/>
                </a:solidFill>
              </a:rPr>
              <a:t>Guided By:</a:t>
            </a:r>
            <a:endParaRPr lang="en-US" sz="2800" b="1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Swagatika Sahoo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Assistant Professor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20000">
            <a:off x="8262620" y="-24574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41730" y="675005"/>
            <a:ext cx="32245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Types of Blockchain: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41730" y="-3785870"/>
            <a:ext cx="894397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Public: Accessible to all, decentralized</a:t>
            </a:r>
            <a:endParaRPr lang="en-US" sz="2000"/>
          </a:p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Private: Owned by particular organization and accessible to that group only</a:t>
            </a:r>
            <a:endParaRPr lang="en-US" sz="2000"/>
          </a:p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Consortium: Group of Organization sharing a common blockchain</a:t>
            </a:r>
            <a:endParaRPr lang="en-US" sz="2000"/>
          </a:p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Hybrid: Has benefits of both public and private blockchain</a:t>
            </a:r>
            <a:endParaRPr lang="en-US" sz="2000"/>
          </a:p>
        </p:txBody>
      </p:sp>
      <p:sp>
        <p:nvSpPr>
          <p:cNvPr id="3" name="Oval 2"/>
          <p:cNvSpPr/>
          <p:nvPr/>
        </p:nvSpPr>
        <p:spPr>
          <a:xfrm>
            <a:off x="1652270" y="1905000"/>
            <a:ext cx="4128770" cy="30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046730" y="32448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Public</a:t>
            </a:r>
            <a:endParaRPr lang="en-US" b="1"/>
          </a:p>
        </p:txBody>
      </p:sp>
      <p:sp>
        <p:nvSpPr>
          <p:cNvPr id="9" name="Oval 8"/>
          <p:cNvSpPr/>
          <p:nvPr/>
        </p:nvSpPr>
        <p:spPr>
          <a:xfrm>
            <a:off x="4138295" y="1905000"/>
            <a:ext cx="4128770" cy="30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544310" y="2829560"/>
            <a:ext cx="1465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Private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Consortium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4715510" y="3244850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Hybrid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8" grpId="0"/>
      <p:bldP spid="8" grpId="1"/>
      <p:bldP spid="9" grpId="0" animBg="1"/>
      <p:bldP spid="9" grpId="1" animBg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20000">
            <a:off x="7843520" y="-350901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8370" y="553085"/>
            <a:ext cx="292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Structure of Block: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68705" y="1238250"/>
            <a:ext cx="564007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Block no.</a:t>
            </a:r>
            <a:r>
              <a:rPr lang="en-US"/>
              <a:t>: This field contains the number of the block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Nonce(Number Used Once)</a:t>
            </a:r>
            <a:r>
              <a:rPr lang="en-US"/>
              <a:t>: This field plays important role in the mining process as this is the only filed which can be altered.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Data</a:t>
            </a:r>
            <a:r>
              <a:rPr lang="en-US"/>
              <a:t>: This field stores the transaction information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Prev:</a:t>
            </a:r>
            <a:r>
              <a:rPr lang="en-US"/>
              <a:t> Stores the hash of the prev block of the blockchain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Hash</a:t>
            </a:r>
            <a:r>
              <a:rPr lang="en-US"/>
              <a:t>: The hash of the current block is stored in this field.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610" y="1473200"/>
            <a:ext cx="4930140" cy="483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820000">
            <a:off x="-3159760" y="-296037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26185" y="553085"/>
            <a:ext cx="292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Structure of Block: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8370" y="-5789930"/>
            <a:ext cx="564007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Block no.</a:t>
            </a:r>
            <a:r>
              <a:rPr lang="en-US"/>
              <a:t>: This field contains the number of the block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Nonce(Number Used Once)</a:t>
            </a:r>
            <a:r>
              <a:rPr lang="en-US"/>
              <a:t>: This field plays important role in the mining process as this is the only filed which can be altered.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Data</a:t>
            </a:r>
            <a:r>
              <a:rPr lang="en-US"/>
              <a:t>: This field stores the transaction information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Prev:</a:t>
            </a:r>
            <a:r>
              <a:rPr lang="en-US"/>
              <a:t> Stores the hash of the prev block of the blockchain</a:t>
            </a:r>
            <a:endParaRPr 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b="1"/>
              <a:t>Hash</a:t>
            </a:r>
            <a:r>
              <a:rPr lang="en-US"/>
              <a:t>: The hash of the current block is stored in this field.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90" y="-5993765"/>
            <a:ext cx="4930140" cy="4838700"/>
          </a:xfrm>
          <a:prstGeom prst="rect">
            <a:avLst/>
          </a:prstGeom>
        </p:spPr>
      </p:pic>
      <p:pic>
        <p:nvPicPr>
          <p:cNvPr id="2" name="Picture 1" descr="pngegg (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969645"/>
            <a:ext cx="4978400" cy="54971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47545" y="1187450"/>
            <a:ext cx="8877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Hash: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2317115" y="1643380"/>
            <a:ext cx="4982845" cy="482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It is a unique fixed lenth string, meant to identify a particular block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Block No., Nonce, Data and Prev all combined to form the hash of a particular block.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The hash is generated by using a hash funtion.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There is no pattern in the generated hash and cannot be reversed engineered.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200000">
            <a:off x="8300085" y="-263969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8370" y="553085"/>
            <a:ext cx="292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Structure of Block: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2" name="Picture 1" descr="pngeg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-5613400"/>
            <a:ext cx="4978400" cy="54971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6505" y="1383030"/>
            <a:ext cx="1042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Nonce: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5822315" y="-5080000"/>
            <a:ext cx="4982845" cy="482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It is a unique fixed lenth string, meant to identify a particular block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Block No., Nonce, Data and Prev all combined to form the hash of a particular block.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The hash is generated by using a hash funtion.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There is no pattern in the generated hash and cannot be reversed engineered.</a:t>
            </a:r>
            <a:endParaRPr lang="en-US"/>
          </a:p>
        </p:txBody>
      </p:sp>
      <p:pic>
        <p:nvPicPr>
          <p:cNvPr id="8" name="Picture 7" descr="pngegg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760" y="2209800"/>
            <a:ext cx="5476240" cy="50749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70330" y="1781810"/>
            <a:ext cx="5589270" cy="4411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It is Number Used Once.</a:t>
            </a:r>
            <a:endParaRPr lang="en-US"/>
          </a:p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This is the only field that can be altered in a block.</a:t>
            </a:r>
            <a:endParaRPr lang="en-US"/>
          </a:p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It plays a vital role in the blockchain mining and adding new block to the blockchain.</a:t>
            </a:r>
            <a:endParaRPr lang="en-US"/>
          </a:p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Miners alters this field to generated hash of the block which falls under the required pattern or limit.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ngegg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176645" y="2103120"/>
            <a:ext cx="5476240" cy="50749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-6021070" y="-2195195"/>
            <a:ext cx="5589270" cy="4411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It is Number Used Once.</a:t>
            </a:r>
            <a:endParaRPr lang="en-US"/>
          </a:p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This is the only field that can be altered in a block.</a:t>
            </a:r>
            <a:endParaRPr lang="en-US"/>
          </a:p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It plays a vital role in the blockchain mining and adding new block to the blockchain.</a:t>
            </a:r>
            <a:endParaRPr lang="en-US"/>
          </a:p>
          <a:p>
            <a:pPr marL="285750" indent="-285750"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/>
              <a:t>Miners alters this field to generated hash of the block which falls under the required pattern or limit.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" y="681990"/>
            <a:ext cx="11361420" cy="5494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20000">
            <a:off x="-3297555" y="2959100"/>
            <a:ext cx="66255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2198985" y="407670"/>
            <a:ext cx="11361420" cy="5494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13410" y="2433320"/>
            <a:ext cx="11207750" cy="2570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000">
            <a:off x="7911465" y="-358965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88085" y="762635"/>
            <a:ext cx="29756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Blockchain Mining: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2" name="Picture 1" descr="pngegg (9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76645" y="2103120"/>
            <a:ext cx="5476240" cy="507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12004040" y="1433195"/>
            <a:ext cx="11207750" cy="4296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7949565" y="-358965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88085" y="762635"/>
            <a:ext cx="29756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Blockchain Mining: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2" name="Picture 1" descr="pngegg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55" y="2236470"/>
            <a:ext cx="5476240" cy="50749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29690" y="1730375"/>
            <a:ext cx="6919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As discussed earlier, the mining process is done with the help of nonce.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09520" y="3775710"/>
            <a:ext cx="24218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hlinkClick r:id="rId4" action="ppaction://hlinkfile"/>
              </a:rPr>
              <a:t>Demonstration</a:t>
            </a:r>
            <a:endParaRPr lang="en-US" sz="2400">
              <a:hlinkClick r:id="rId4" action="ppaction://hlinkfile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1607185" y="4236085"/>
            <a:ext cx="5560695" cy="1574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>
            <a:grayscl/>
          </a:blip>
          <a:srcRect l="10190" t="18889"/>
          <a:stretch>
            <a:fillRect/>
          </a:stretch>
        </p:blipFill>
        <p:spPr>
          <a:xfrm>
            <a:off x="1963420" y="1016000"/>
            <a:ext cx="10067925" cy="556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-2176145" y="-395351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41855" y="432435"/>
            <a:ext cx="46348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Keys and Signing Transaction: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2" name="Picture 1" descr="pngegg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6240" y="2175510"/>
            <a:ext cx="5476240" cy="5074920"/>
          </a:xfrm>
          <a:prstGeom prst="rect">
            <a:avLst/>
          </a:prstGeom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1856740" y="-2182495"/>
            <a:ext cx="5560695" cy="1574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979265254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9890" y="3342005"/>
            <a:ext cx="6036945" cy="360235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2">
            <a:grayscl/>
          </a:blip>
          <a:srcRect l="10190" t="18889"/>
          <a:stretch>
            <a:fillRect/>
          </a:stretch>
        </p:blipFill>
        <p:spPr>
          <a:xfrm>
            <a:off x="2141855" y="-6094730"/>
            <a:ext cx="10067925" cy="556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0000">
            <a:off x="7556500" y="-287401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861185" y="978535"/>
            <a:ext cx="758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Gas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73860" y="1687830"/>
            <a:ext cx="5433695" cy="391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The transaction fee charged is called gas.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Unit = GWEI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10^-9 ETH = 1 GWEI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Every time a transaction takes place, the sender has to pay gas. 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s-Mechanism-in-Ethereum-where-miners-will-keep-the-gas-though-the-transaction-is-n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085" y="2025650"/>
            <a:ext cx="9320530" cy="5001895"/>
          </a:xfrm>
          <a:prstGeom prst="rect">
            <a:avLst/>
          </a:prstGeom>
        </p:spPr>
      </p:pic>
      <p:pic>
        <p:nvPicPr>
          <p:cNvPr id="6" name="Picture 5" descr="shutterstock_1979265254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760" y="-3973195"/>
            <a:ext cx="6036945" cy="3602355"/>
          </a:xfrm>
          <a:prstGeom prst="rect">
            <a:avLst/>
          </a:prstGeom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60065" y="-390398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937385" y="267335"/>
            <a:ext cx="758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Gas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92960" y="-4572635"/>
            <a:ext cx="5433695" cy="391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The transaction fee charged is called gas.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Unit = GWEI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10^9 ETH = 1 GWEI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r>
              <a:rPr lang="en-US"/>
              <a:t>Every time a transaction takes place, the sender has to pay gas. </a:t>
            </a:r>
            <a:endParaRPr lang="en-US"/>
          </a:p>
          <a:p>
            <a:pPr marL="285750" indent="-285750">
              <a:lnSpc>
                <a:spcPct val="23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216785" y="989330"/>
            <a:ext cx="7758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Gas limit is the minimum gas required for a transaction to be successful.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Currently, the gas limit is 21,000 units.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0" y="-1497965"/>
            <a:ext cx="662559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2387600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Blockchain-The Future Technology</a:t>
            </a:r>
            <a:endParaRPr lang="en-US" sz="5400" b="1" dirty="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" y="5076190"/>
            <a:ext cx="3261995" cy="1655445"/>
          </a:xfrm>
        </p:spPr>
        <p:txBody>
          <a:bodyPr/>
          <a:lstStyle/>
          <a:p>
            <a:pPr algn="l"/>
            <a:r>
              <a:rPr lang="en-US" sz="2800" b="1">
                <a:solidFill>
                  <a:schemeClr val="tx1"/>
                </a:solidFill>
              </a:rPr>
              <a:t>Prepared By:</a:t>
            </a:r>
            <a:endParaRPr lang="en-US" sz="2800" b="1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Rahul Yadav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21053310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8615680" y="5076190"/>
            <a:ext cx="3261995" cy="16554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chemeClr val="tx1"/>
                </a:solidFill>
              </a:rPr>
              <a:t>Guided By:</a:t>
            </a:r>
            <a:endParaRPr lang="en-US" sz="2800" b="1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Swagatika Sahoo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Assistant Professor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20000">
            <a:off x="8896985" y="-274637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6745" y="441325"/>
            <a:ext cx="18256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Consensus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2" name="Picture 1" descr="Gas-Mechanism-in-Ethereum-where-miners-will-keep-the-gas-though-the-transaction-is-n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76280" y="1530985"/>
            <a:ext cx="9320530" cy="50018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60320" y="-1728470"/>
            <a:ext cx="7758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Gas limit is the minimum gas required for a transaction to be successful.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Currently, the gas limit is 21,000 units.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63370" y="113284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mechanism used to agree on the state of blockchain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03700" y="184150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Consensus</a:t>
            </a:r>
            <a:endParaRPr lang="en-US" b="1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4911090" y="220980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9800" y="2780030"/>
            <a:ext cx="577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278003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88300" y="278003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320800" y="3440430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Sybil Resistance</a:t>
            </a:r>
            <a:endParaRPr 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7039610" y="344043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Chain Selection</a:t>
            </a:r>
            <a:endParaRPr lang="en-US" b="1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9800" y="389890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745" y="4559300"/>
            <a:ext cx="3166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745" y="455930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92855" y="455930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266700" y="529463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PoW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43300" y="529463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PoS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706870" y="3859530"/>
            <a:ext cx="3234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(longest chain to be the valid one)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360000">
            <a:off x="-3234690" y="42100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6745" y="441325"/>
            <a:ext cx="32575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Proof of Work (PoW):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63370" y="-506730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mechanism used to agree on the state of blockchain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03700" y="-435864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Consensus</a:t>
            </a:r>
            <a:endParaRPr lang="en-US" b="1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4911090" y="-399034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9800" y="-3420110"/>
            <a:ext cx="577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-342011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88300" y="-342011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320800" y="-2759710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Sybil Resistance</a:t>
            </a:r>
            <a:endParaRPr 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7039610" y="-275971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Chain Selection</a:t>
            </a:r>
            <a:endParaRPr lang="en-US" b="1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9800" y="-230124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745" y="-1640840"/>
            <a:ext cx="3166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745" y="-164084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92855" y="-1640840"/>
            <a:ext cx="0" cy="570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266700" y="-90551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PoW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43300" y="-90551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PoS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706870" y="-2340610"/>
            <a:ext cx="3234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(longest chain to be the valid one)</a:t>
            </a:r>
            <a:endParaRPr lang="en-US" sz="1600"/>
          </a:p>
        </p:txBody>
      </p:sp>
      <p:pic>
        <p:nvPicPr>
          <p:cNvPr id="3" name="Picture 2" descr="pngegg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70" y="1086485"/>
            <a:ext cx="7261860" cy="562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267460" y="1271905"/>
            <a:ext cx="10403840" cy="534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60000">
            <a:off x="9160510" y="-410781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6745" y="441325"/>
            <a:ext cx="32302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Proof of Stake (PoS):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63370" y="-506730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mechanism used to agree on the state of blockchain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bil-attack-scenario-in-a-P2P-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010" y="2178050"/>
            <a:ext cx="7714615" cy="4383405"/>
          </a:xfrm>
          <a:prstGeom prst="rect">
            <a:avLst/>
          </a:prstGeom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8225" y="-9425305"/>
            <a:ext cx="10403840" cy="534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0000">
            <a:off x="9160510" y="-410781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6745" y="441325"/>
            <a:ext cx="2101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Sybil Attack: 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63370" y="-506730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mechanism used to agree on the state of blockchain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38225" y="1035050"/>
            <a:ext cx="7593330" cy="1143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Creating large number of fake accounts/nodes to influence blockchain.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51% attack is a special type of sybil attack.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bil-attack-scenario-in-a-P2P-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7330" y="1736090"/>
            <a:ext cx="7714615" cy="4383405"/>
          </a:xfrm>
          <a:prstGeom prst="rect">
            <a:avLst/>
          </a:prstGeom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8225" y="-9425305"/>
            <a:ext cx="10403840" cy="534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000">
            <a:off x="8520430" y="361188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8225" y="700405"/>
            <a:ext cx="19723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Timestamp: 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63370" y="-506730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mechanism used to agree on the state of blockchain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306425" y="821690"/>
            <a:ext cx="7593330" cy="1143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Creating large number of fake accounts/nodes to influence blockchain.</a:t>
            </a:r>
            <a:endParaRPr 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/>
              <a:t>51% attack is a special type of sybil attack.</a:t>
            </a:r>
            <a:endParaRPr lang="en-US"/>
          </a:p>
        </p:txBody>
      </p:sp>
      <p:pic>
        <p:nvPicPr>
          <p:cNvPr id="5" name="Picture 4" descr="Pictorial-representation-of-a-blockchain-1024x3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285" y="4351655"/>
            <a:ext cx="6122035" cy="2319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38225" y="1271270"/>
            <a:ext cx="8303895" cy="2999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It denotes the specific time when the block was added to the blockchain.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It is recored in Unix Timestamp (No. of seconds elapsed since 1st Jan, 1970).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The current Unix epoch time is 1689751395.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It plays vital role in considering the block number.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Also, it is sometime used to prevent the exhaustion of Nonce while mining.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80000">
            <a:off x="-2985770" y="-306324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8225" y="1066165"/>
            <a:ext cx="4602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Disadvantages of Blockchain: 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63370" y="-506730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mechanism used to agree on the state of blockchain</a:t>
            </a:r>
            <a:endParaRPr lang="en-US"/>
          </a:p>
        </p:txBody>
      </p:sp>
      <p:pic>
        <p:nvPicPr>
          <p:cNvPr id="5" name="Picture 4" descr="Pictorial-representation-of-a-blockchain-1024x3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-2910205"/>
            <a:ext cx="6122035" cy="2319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2787015" y="-5909310"/>
            <a:ext cx="8303895" cy="2999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It denotes the specific time when the block was added to the blockchain.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It is recored in Unix Timestamp (No. of seconds elapsed since 1st Jan, 1970).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The current Unix epoch time is 1689751395.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It plays vital role in considering the block number.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Also, it is sometime used to prevent the exhaustion of Nonce while mining.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717675" y="1797050"/>
            <a:ext cx="9004935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Scalability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Energy Consumption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Cost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Governance and Regulation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Immutability and Data Privacy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Interoperability- lack of interoperability between different blockchain networks can be a significant challenge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eatured"/>
          <p:cNvPicPr>
            <a:picLocks noChangeAspect="1"/>
          </p:cNvPicPr>
          <p:nvPr/>
        </p:nvPicPr>
        <p:blipFill>
          <a:blip r:embed="rId1"/>
          <a:srcRect t="18559" b="21610"/>
          <a:stretch>
            <a:fillRect/>
          </a:stretch>
        </p:blipFill>
        <p:spPr>
          <a:xfrm>
            <a:off x="1336675" y="2300605"/>
            <a:ext cx="10657205" cy="3586480"/>
          </a:xfrm>
          <a:prstGeom prst="rect">
            <a:avLst/>
          </a:prstGeom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0000">
            <a:off x="-2710815" y="-271272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8225" y="1066165"/>
            <a:ext cx="34486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Solution to Scalability 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63370" y="-506730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mechanism used to agree on the state of blockchain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93850" y="-5391785"/>
            <a:ext cx="9004935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Scalability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Energy Consumption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Cost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Governance and Regulation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Immutability and Data Privacy</a:t>
            </a:r>
            <a:endParaRPr lang="en-US"/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/>
              <a:t>Interoperability- lack of interoperability between different blockchain networks can be a significant challenge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687195" y="173609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1) Sharding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2232660"/>
            <a:ext cx="8891905" cy="4350385"/>
          </a:xfrm>
          <a:prstGeom prst="rect">
            <a:avLst/>
          </a:prstGeom>
        </p:spPr>
      </p:pic>
      <p:pic>
        <p:nvPicPr>
          <p:cNvPr id="3" name="Picture 2" descr="featured"/>
          <p:cNvPicPr>
            <a:picLocks noChangeAspect="1"/>
          </p:cNvPicPr>
          <p:nvPr/>
        </p:nvPicPr>
        <p:blipFill>
          <a:blip r:embed="rId2"/>
          <a:srcRect t="18559" b="21610"/>
          <a:stretch>
            <a:fillRect/>
          </a:stretch>
        </p:blipFill>
        <p:spPr>
          <a:xfrm>
            <a:off x="1038225" y="7466965"/>
            <a:ext cx="10657205" cy="3586480"/>
          </a:xfrm>
          <a:prstGeom prst="rect">
            <a:avLst/>
          </a:prstGeom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8140065" y="-455676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8225" y="1066165"/>
            <a:ext cx="34486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Solution to Scalability 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87195" y="173609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1) Roll-ups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30830" y="-4594225"/>
            <a:ext cx="8891905" cy="4350385"/>
          </a:xfrm>
          <a:prstGeom prst="rect">
            <a:avLst/>
          </a:prstGeom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-241935" y="-575310"/>
            <a:ext cx="6625590" cy="6858000"/>
          </a:xfrm>
          <a:prstGeom prst="rect">
            <a:avLst/>
          </a:prstGeom>
        </p:spPr>
      </p:pic>
      <p:pic>
        <p:nvPicPr>
          <p:cNvPr id="6" name="Picture 5" descr="pngegg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45" y="1966595"/>
            <a:ext cx="4562475" cy="2924175"/>
          </a:xfrm>
          <a:prstGeom prst="rect">
            <a:avLst/>
          </a:prstGeom>
        </p:spPr>
      </p:pic>
      <p:pic>
        <p:nvPicPr>
          <p:cNvPr id="9" name="Picture 8" descr="pngeg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 flipH="1">
            <a:off x="5920740" y="-579120"/>
            <a:ext cx="67938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0000">
            <a:off x="3322955" y="-575310"/>
            <a:ext cx="6625590" cy="6858000"/>
          </a:xfrm>
          <a:prstGeom prst="rect">
            <a:avLst/>
          </a:prstGeom>
        </p:spPr>
      </p:pic>
      <p:pic>
        <p:nvPicPr>
          <p:cNvPr id="6" name="Picture 5" descr="pngegg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80" y="-2566670"/>
            <a:ext cx="4562475" cy="2924175"/>
          </a:xfrm>
          <a:prstGeom prst="rect">
            <a:avLst/>
          </a:prstGeom>
        </p:spPr>
      </p:pic>
      <p:pic>
        <p:nvPicPr>
          <p:cNvPr id="9" name="Picture 8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0000">
            <a:off x="3391535" y="-571500"/>
            <a:ext cx="64890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ngegg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5920" y="198120"/>
            <a:ext cx="6858000" cy="6858000"/>
          </a:xfrm>
          <a:prstGeom prst="rect">
            <a:avLst/>
          </a:prstGeom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2040" y="1687195"/>
            <a:ext cx="662559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869882"/>
            <a:ext cx="9144000" cy="2387600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Blockchain-The Future Technology</a:t>
            </a:r>
            <a:endParaRPr lang="en-US" sz="5400" b="1" dirty="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795395" y="3048000"/>
            <a:ext cx="3261995" cy="1655445"/>
          </a:xfrm>
        </p:spPr>
        <p:txBody>
          <a:bodyPr/>
          <a:lstStyle/>
          <a:p>
            <a:pPr algn="l"/>
            <a:r>
              <a:rPr lang="en-US" sz="2800" b="1">
                <a:solidFill>
                  <a:schemeClr val="tx1"/>
                </a:solidFill>
              </a:rPr>
              <a:t>Prepared By:</a:t>
            </a:r>
            <a:endParaRPr lang="en-US" sz="2800" b="1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Rahul Yadav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21053310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2837160" y="2600960"/>
            <a:ext cx="3261995" cy="16554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chemeClr val="tx1"/>
                </a:solidFill>
              </a:rPr>
              <a:t>Guided By:</a:t>
            </a:r>
            <a:endParaRPr lang="en-US" sz="2800" b="1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Swagatika Sahoo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Assistant Professor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88085" y="482600"/>
            <a:ext cx="191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Blockchain: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13560" y="1839595"/>
            <a:ext cx="5580380" cy="4336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Chain of blocks linked together</a:t>
            </a:r>
            <a:endParaRPr lang="en-US" sz="2400"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Each block contains information about the transaction</a:t>
            </a:r>
            <a:endParaRPr lang="en-US" sz="2400"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It is also called distributed ledge</a:t>
            </a:r>
            <a:endParaRPr lang="en-US" sz="2400"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/>
              <a:t>Decentralized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1"/>
          <a:srcRect t="16889" b="15778"/>
          <a:stretch>
            <a:fillRect/>
          </a:stretch>
        </p:blipFill>
        <p:spPr>
          <a:xfrm>
            <a:off x="1272540" y="1432560"/>
            <a:ext cx="9144000" cy="4617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pngegg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2780" y="-4458970"/>
            <a:ext cx="6858000" cy="6858000"/>
          </a:xfrm>
          <a:prstGeom prst="rect">
            <a:avLst/>
          </a:prstGeom>
        </p:spPr>
      </p:pic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480" y="128905"/>
            <a:ext cx="6625590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68045" y="482600"/>
            <a:ext cx="191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Blockchain: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38300" y="-4458970"/>
            <a:ext cx="5580380" cy="4336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Chain of blocks linked together</a:t>
            </a:r>
            <a:endParaRPr lang="en-US" sz="2400">
              <a:sym typeface="+mn-ea"/>
            </a:endParaRP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Each block contains information about the transaction</a:t>
            </a:r>
            <a:endParaRPr lang="en-US" sz="2400">
              <a:sym typeface="+mn-ea"/>
            </a:endParaRP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It is also called distributed ledge</a:t>
            </a:r>
            <a:endParaRPr lang="en-US" sz="2400">
              <a:sym typeface="+mn-ea"/>
            </a:endParaRP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/>
              <a:t>Decentralized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868045" y="6489700"/>
            <a:ext cx="871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Note: Blocks can be accessed in reverse order so it is also called reversed linkedlist.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0000">
            <a:off x="9211310" y="3464560"/>
            <a:ext cx="6625590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6770" y="638810"/>
            <a:ext cx="710057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History:</a:t>
            </a:r>
            <a:endParaRPr lang="en-US" sz="24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US" sz="2400" b="1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Bitcoin white paper was publised by pseudo anonymous Satoshi Nakamoto (Oct 31, 2008).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Bitcoin was refered as digital gold.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total number of bitcoin currency in circulation was kept constant. 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New coins can be added only by mining.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2" name="bitcoin" descr="pngegg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0" y="1678305"/>
            <a:ext cx="3444875" cy="3429000"/>
          </a:xfrm>
          <a:prstGeom prst="rect">
            <a:avLst/>
          </a:prstGeom>
        </p:spPr>
      </p:pic>
      <p:pic>
        <p:nvPicPr>
          <p:cNvPr id="3" name="bitcoin" descr="pngegg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7704455"/>
            <a:ext cx="2485390" cy="396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0000">
            <a:off x="-2915285" y="-3673475"/>
            <a:ext cx="6625590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30680" y="-5791835"/>
            <a:ext cx="710057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History:</a:t>
            </a:r>
            <a:endParaRPr lang="en-US" sz="24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US" sz="2400" b="1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Bitcoin white paper was publised by pseudo anonymous Satoshi Nakamoto (Oct 31, 2008).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Bitcoin was refered as digital gold.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total number of bitcoin currency in circulation was kept constant. 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New coins can be added only by mining.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" name="bitcoin" descr="pngegg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0" y="1318895"/>
            <a:ext cx="2485390" cy="3961765"/>
          </a:xfrm>
          <a:prstGeom prst="rect">
            <a:avLst/>
          </a:prstGeom>
        </p:spPr>
      </p:pic>
      <p:pic>
        <p:nvPicPr>
          <p:cNvPr id="5" name="bitcoin" descr="pngegg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1895" y="3762375"/>
            <a:ext cx="3444875" cy="3429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21535" y="657860"/>
            <a:ext cx="13347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  <a:sym typeface="+mn-ea"/>
              </a:rPr>
              <a:t>History: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374265" y="1318895"/>
            <a:ext cx="6356985" cy="5076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/>
              <a:t>Few years later, Vitalik Buterin released white paper of Ethereum with the aim to achieve something great with this revolutionary technology</a:t>
            </a:r>
            <a:endParaRPr 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/>
              <a:t> In 2015, he along with a number of co-founders released the project Ethereum.</a:t>
            </a:r>
            <a:endParaRPr 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/>
              <a:t>Ethereum helped in the following way:</a:t>
            </a:r>
            <a:endParaRPr lang="en-US"/>
          </a:p>
          <a:p>
            <a:pPr marL="800100" lvl="1" indent="-342900">
              <a:lnSpc>
                <a:spcPct val="160000"/>
              </a:lnSpc>
              <a:buFont typeface="+mj-lt"/>
              <a:buAutoNum type="romanLcPeriod"/>
            </a:pPr>
            <a:r>
              <a:rPr lang="en-US"/>
              <a:t>Decentralized transaction</a:t>
            </a:r>
            <a:endParaRPr lang="en-US"/>
          </a:p>
          <a:p>
            <a:pPr marL="800100" lvl="1" indent="-342900">
              <a:lnSpc>
                <a:spcPct val="160000"/>
              </a:lnSpc>
              <a:buFont typeface="+mj-lt"/>
              <a:buAutoNum type="romanLcPeriod"/>
            </a:pPr>
            <a:r>
              <a:rPr lang="en-US"/>
              <a:t>Decentralized orgranization</a:t>
            </a:r>
            <a:endParaRPr lang="en-US"/>
          </a:p>
          <a:p>
            <a:pPr marL="800100" lvl="1" indent="-342900">
              <a:lnSpc>
                <a:spcPct val="160000"/>
              </a:lnSpc>
              <a:buFont typeface="+mj-lt"/>
              <a:buAutoNum type="romanLcPeriod"/>
            </a:pPr>
            <a:r>
              <a:rPr lang="en-US"/>
              <a:t>No centralized  intermediary or centralized governing force.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560000">
            <a:off x="10217150" y="400050"/>
            <a:ext cx="6625590" cy="6858000"/>
          </a:xfrm>
          <a:prstGeom prst="rect">
            <a:avLst/>
          </a:prstGeom>
        </p:spPr>
      </p:pic>
      <p:pic>
        <p:nvPicPr>
          <p:cNvPr id="3" name="bitcoin" descr="pngegg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3660" y="7393940"/>
            <a:ext cx="2485390" cy="39617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282190" y="-7249160"/>
            <a:ext cx="6356985" cy="4242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/>
              <a:t>Few years later, Vitalik Buterin released white paper of Ethereum with the aim to achieve something great with this revolutionary technology</a:t>
            </a:r>
            <a:endParaRPr 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/>
              <a:t> In 2015, he along with a number of co-founders released the project Ethereum.</a:t>
            </a:r>
            <a:endParaRPr 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/>
              <a:t>Ethereum helped in the following way:</a:t>
            </a:r>
            <a:endParaRPr lang="en-US"/>
          </a:p>
          <a:p>
            <a:pPr marL="800100" lvl="1" indent="-342900">
              <a:lnSpc>
                <a:spcPct val="130000"/>
              </a:lnSpc>
              <a:buFont typeface="+mj-lt"/>
              <a:buAutoNum type="romanLcPeriod"/>
            </a:pPr>
            <a:r>
              <a:rPr lang="en-US"/>
              <a:t>Decentralized transaction</a:t>
            </a:r>
            <a:endParaRPr lang="en-US"/>
          </a:p>
          <a:p>
            <a:pPr marL="800100" lvl="1" indent="-342900">
              <a:lnSpc>
                <a:spcPct val="130000"/>
              </a:lnSpc>
              <a:buFont typeface="+mj-lt"/>
              <a:buAutoNum type="romanLcPeriod"/>
            </a:pPr>
            <a:r>
              <a:rPr lang="en-US"/>
              <a:t>Decentralized orgranization</a:t>
            </a:r>
            <a:endParaRPr lang="en-US"/>
          </a:p>
          <a:p>
            <a:pPr marL="800100" lvl="1" indent="-342900">
              <a:lnSpc>
                <a:spcPct val="130000"/>
              </a:lnSpc>
              <a:buFont typeface="+mj-lt"/>
              <a:buAutoNum type="romanLcPeriod"/>
            </a:pPr>
            <a:r>
              <a:rPr lang="en-US"/>
              <a:t>No centralized  intermediary or centralized governing force.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41730" y="675005"/>
            <a:ext cx="26562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Smart Contracts: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10" name="Picture 9" descr="pngegg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95" y="1731010"/>
            <a:ext cx="4518025" cy="45935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247140" y="1731010"/>
            <a:ext cx="477012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/>
              <a:t>They are set of instructions executed in a decentralized way.</a:t>
            </a:r>
            <a:endParaRPr 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/>
              <a:t>They are written in code and implemented on a blockchain.</a:t>
            </a:r>
            <a:endParaRPr 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/>
              <a:t>Once the required condition is met, they will be executed automatically without the need for third party intermediary.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20000">
            <a:off x="-3396615" y="393700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41730" y="675005"/>
            <a:ext cx="48406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Advantages of Smart Contracts: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10" name="Picture 9" descr="pngegg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0240" y="-4936490"/>
            <a:ext cx="4518025" cy="45935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374140" y="-5215255"/>
            <a:ext cx="477012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/>
              <a:t>They are set of instructions executed in a decentralized way.</a:t>
            </a:r>
            <a:endParaRPr 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/>
              <a:t>They are written in code and implemented on a blockchain.</a:t>
            </a:r>
            <a:endParaRPr 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/>
              <a:t>Once the required condition is met, they will be executed automatically without the need for third party intermediary.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03095" y="1504950"/>
            <a:ext cx="4030980" cy="3857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Autonomy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Security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Trust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Reduced Intermediaries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Cost Savings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Transparency</a:t>
            </a:r>
            <a:endParaRPr lang="en-US"/>
          </a:p>
        </p:txBody>
      </p:sp>
      <p:pic>
        <p:nvPicPr>
          <p:cNvPr id="5" name="Picture 4" descr="pngegg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4950"/>
            <a:ext cx="7620000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660000">
            <a:off x="8125460" y="-809625"/>
            <a:ext cx="662559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41730" y="675005"/>
            <a:ext cx="32245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Types of Blockchain: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51355" y="-4246880"/>
            <a:ext cx="4030980" cy="3857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Autonomy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Security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Trust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Reduced Intermediaries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Cost Savings</a:t>
            </a:r>
            <a:endParaRPr lang="en-US"/>
          </a:p>
          <a:p>
            <a:pPr marL="285750" indent="-285750" algn="l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/>
              <a:t>Transparency</a:t>
            </a:r>
            <a:endParaRPr lang="en-US"/>
          </a:p>
        </p:txBody>
      </p:sp>
      <p:pic>
        <p:nvPicPr>
          <p:cNvPr id="5" name="Picture 4" descr="pngegg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4700" y="-4437380"/>
            <a:ext cx="7620000" cy="40481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27480" y="1821815"/>
            <a:ext cx="894397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Public: Accessible to all, decentralized</a:t>
            </a:r>
            <a:endParaRPr lang="en-US" sz="2000"/>
          </a:p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Private: Owned by particular organization and accessible to that group only</a:t>
            </a:r>
            <a:endParaRPr lang="en-US" sz="2000"/>
          </a:p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Consortium: Group of Organization sharing a common blockchain</a:t>
            </a:r>
            <a:endParaRPr lang="en-US" sz="2000"/>
          </a:p>
          <a:p>
            <a:pPr marL="342900" indent="-342900">
              <a:lnSpc>
                <a:spcPct val="280000"/>
              </a:lnSpc>
              <a:buAutoNum type="arabicPeriod"/>
            </a:pPr>
            <a:r>
              <a:rPr lang="en-US" sz="2000"/>
              <a:t>Hybrid: Has benefits of both public and private blockchain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7587</Words>
  <Application>WPS Presentation</Application>
  <PresentationFormat>Widescreen</PresentationFormat>
  <Paragraphs>323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Default Design</vt:lpstr>
      <vt:lpstr>Blockchain-The Future Technology</vt:lpstr>
      <vt:lpstr>Blockchain-The Future Technology</vt:lpstr>
      <vt:lpstr>Blockchain-The Future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Blockchain-The Future Technology</dc:title>
  <dc:creator/>
  <cp:lastModifiedBy>KIIT01</cp:lastModifiedBy>
  <cp:revision>7</cp:revision>
  <dcterms:created xsi:type="dcterms:W3CDTF">2023-07-15T09:07:00Z</dcterms:created>
  <dcterms:modified xsi:type="dcterms:W3CDTF">2023-07-20T03:59:38Z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FC1F949D94BD4A34B0C6133D9CAA6DDA</vt:lpwstr>
  </property>
  <property fmtid="{D5CDD505-2E9C-101B-9397-08002B2CF9AE}" pid="3" name="KSOProductBuildVer">
    <vt:lpwstr>1033-11.2.0.11537</vt:lpwstr>
  </property>
</Properties>
</file>