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929958"/>
            <a:ext cx="9144000" cy="2387600"/>
          </a:xfrm>
        </p:spPr>
        <p:txBody>
          <a:bodyPr/>
          <a:p>
            <a:r>
              <a:rPr lang="en-US" b="1">
                <a:solidFill>
                  <a:srgbClr val="FF0000"/>
                </a:solidFill>
              </a:rPr>
              <a:t>TokenMaster- Blockchain Based Ticket Platform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33145" y="4819015"/>
            <a:ext cx="4064000" cy="1447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b="1"/>
              <a:t>Submitted By:</a:t>
            </a:r>
            <a:endParaRPr lang="en-US" b="1"/>
          </a:p>
          <a:p>
            <a:pPr>
              <a:lnSpc>
                <a:spcPct val="120000"/>
              </a:lnSpc>
            </a:pPr>
            <a:r>
              <a:rPr lang="en-US" b="1"/>
              <a:t>Rahul Yadav</a:t>
            </a:r>
            <a:endParaRPr lang="en-US" b="1"/>
          </a:p>
          <a:p>
            <a:pPr>
              <a:lnSpc>
                <a:spcPct val="120000"/>
              </a:lnSpc>
            </a:pPr>
            <a:r>
              <a:rPr lang="en-US" b="1"/>
              <a:t>Roll no.: 21053310</a:t>
            </a:r>
            <a:endParaRPr lang="en-US" b="1"/>
          </a:p>
          <a:p>
            <a:pPr>
              <a:lnSpc>
                <a:spcPct val="120000"/>
              </a:lnSpc>
            </a:pPr>
            <a:r>
              <a:rPr lang="en-US" b="1"/>
              <a:t>CSE Branch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7725410" y="4819015"/>
            <a:ext cx="4064000" cy="17240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b="1"/>
              <a:t>Submitted To:</a:t>
            </a:r>
            <a:endParaRPr lang="en-US" b="1"/>
          </a:p>
          <a:p>
            <a:pPr>
              <a:lnSpc>
                <a:spcPct val="120000"/>
              </a:lnSpc>
            </a:pPr>
            <a:r>
              <a:rPr lang="en-US" b="1"/>
              <a:t>Swagatika Sahoo</a:t>
            </a:r>
            <a:endParaRPr lang="en-US" b="1"/>
          </a:p>
          <a:p>
            <a:pPr>
              <a:lnSpc>
                <a:spcPct val="120000"/>
              </a:lnSpc>
            </a:pPr>
            <a:r>
              <a:rPr lang="en-US" b="1"/>
              <a:t>Assistant Professor</a:t>
            </a:r>
            <a:endParaRPr lang="en-US" b="1"/>
          </a:p>
          <a:p>
            <a:pPr>
              <a:lnSpc>
                <a:spcPct val="120000"/>
              </a:lnSpc>
            </a:pPr>
            <a:r>
              <a:rPr lang="en-US" b="1"/>
              <a:t>Kiit University</a:t>
            </a:r>
            <a:endParaRPr lang="en-US" b="1"/>
          </a:p>
          <a:p>
            <a:endParaRPr lang="en-US" b="1"/>
          </a:p>
        </p:txBody>
      </p:sp>
      <p:pic>
        <p:nvPicPr>
          <p:cNvPr id="7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4715" y="67310"/>
            <a:ext cx="1045210" cy="1045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08075" y="63055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Workflow of TokenMaster </a:t>
            </a:r>
            <a:endParaRPr lang="en-US" sz="2000" b="1">
              <a:solidFill>
                <a:srgbClr val="FF0000"/>
              </a:solidFill>
            </a:endParaRPr>
          </a:p>
        </p:txBody>
      </p:sp>
      <p:pic>
        <p:nvPicPr>
          <p:cNvPr id="74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8535" y="67310"/>
            <a:ext cx="961390" cy="9613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541145" y="1230630"/>
            <a:ext cx="9787255" cy="49161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b="1"/>
              <a:t>Transaction Verification: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Once the payment is initiated, the transaction is broadcasted to the Ethereum network for verification.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Smart contracts on the Ethereum blockchain validate the transaction and verify the payment details.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NFT Ticket Minting: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After successful verification of the transaction, smart contracts initiate the minting process for the user's ticket.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unique non-fungible token (NFT) representing the ticket is generated and minted on the Ethereum blockchain.</a:t>
            </a:r>
            <a:endParaRPr lang="en-US"/>
          </a:p>
          <a:p>
            <a:endParaRPr lang="en-US"/>
          </a:p>
          <a:p>
            <a:r>
              <a:rPr lang="en-US" b="1"/>
              <a:t>Storage in Metamask Wallet: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minted NFT ticket is securely stored in the user's Metamask wallet.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user can access their NFT ticket at any time through their Metamask wallet, providing them with proof of ownership.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08075" y="63055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Workflow of TokenMaster </a:t>
            </a:r>
            <a:endParaRPr lang="en-US" sz="2000" b="1">
              <a:solidFill>
                <a:srgbClr val="FF0000"/>
              </a:solidFill>
            </a:endParaRPr>
          </a:p>
        </p:txBody>
      </p:sp>
      <p:pic>
        <p:nvPicPr>
          <p:cNvPr id="74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8535" y="67310"/>
            <a:ext cx="961390" cy="961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 descr="mainscreen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8075" y="1257300"/>
            <a:ext cx="3573145" cy="1840230"/>
          </a:xfrm>
          <a:prstGeom prst="rect">
            <a:avLst/>
          </a:prstGeom>
        </p:spPr>
      </p:pic>
      <p:pic>
        <p:nvPicPr>
          <p:cNvPr id="11" name="Content Placeholder 10" descr="seatplan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67935" y="2844800"/>
            <a:ext cx="3782695" cy="1930400"/>
          </a:xfrm>
          <a:prstGeom prst="rect">
            <a:avLst/>
          </a:prstGeom>
        </p:spPr>
      </p:pic>
      <p:pic>
        <p:nvPicPr>
          <p:cNvPr id="13" name="Picture 12" descr="nft min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140" y="3267710"/>
            <a:ext cx="2043430" cy="3368040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>
            <a:off x="3086735" y="3401695"/>
            <a:ext cx="1772285" cy="732155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7956550" y="4939665"/>
            <a:ext cx="1772285" cy="732155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08075" y="63055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Testing of Smart Contract </a:t>
            </a:r>
            <a:endParaRPr lang="en-US" sz="2000" b="1">
              <a:solidFill>
                <a:srgbClr val="FF0000"/>
              </a:solidFill>
            </a:endParaRPr>
          </a:p>
        </p:txBody>
      </p:sp>
      <p:pic>
        <p:nvPicPr>
          <p:cNvPr id="74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8535" y="67310"/>
            <a:ext cx="961390" cy="961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Content Placeholder 15"/>
          <p:cNvPicPr>
            <a:picLocks noChangeAspect="1"/>
          </p:cNvPicPr>
          <p:nvPr>
            <p:ph idx="1"/>
          </p:nvPr>
        </p:nvPicPr>
        <p:blipFill>
          <a:blip r:embed="rId2"/>
          <a:srcRect t="836"/>
          <a:stretch>
            <a:fillRect/>
          </a:stretch>
        </p:blipFill>
        <p:spPr>
          <a:xfrm>
            <a:off x="2053590" y="2022475"/>
            <a:ext cx="8084820" cy="346583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1495425" y="1163320"/>
            <a:ext cx="8001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testing of the smart contract is done with the help of chai library of hardhat and the table given below shows the result.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08075" y="630555"/>
            <a:ext cx="7246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Estimated Gas Consumption in the deployment of Smart Contract </a:t>
            </a:r>
            <a:endParaRPr lang="en-US" sz="2000" b="1">
              <a:solidFill>
                <a:srgbClr val="FF0000"/>
              </a:solidFill>
            </a:endParaRPr>
          </a:p>
        </p:txBody>
      </p:sp>
      <p:pic>
        <p:nvPicPr>
          <p:cNvPr id="74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8535" y="67310"/>
            <a:ext cx="961390" cy="96139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7"/>
          <p:cNvSpPr txBox="1"/>
          <p:nvPr/>
        </p:nvSpPr>
        <p:spPr>
          <a:xfrm>
            <a:off x="1495425" y="1163320"/>
            <a:ext cx="8001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smart contract is deployed in the local host using hardhat node. The table given below shows the estimated gas compution.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20" y="1942465"/>
            <a:ext cx="5805170" cy="43713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75030" y="438785"/>
            <a:ext cx="7246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Code Snippet of Smart Contract </a:t>
            </a:r>
            <a:endParaRPr lang="en-US" sz="2000" b="1">
              <a:solidFill>
                <a:srgbClr val="FF0000"/>
              </a:solidFill>
            </a:endParaRPr>
          </a:p>
        </p:txBody>
      </p:sp>
      <p:pic>
        <p:nvPicPr>
          <p:cNvPr id="74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8535" y="67310"/>
            <a:ext cx="961390" cy="961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9970" y="1199515"/>
            <a:ext cx="5181600" cy="2462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" y="4023995"/>
            <a:ext cx="5181600" cy="233997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64630" y="1199515"/>
            <a:ext cx="5181600" cy="24822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630" y="4002405"/>
            <a:ext cx="526351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75030" y="438785"/>
            <a:ext cx="7246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Procedure of Project Development </a:t>
            </a:r>
            <a:endParaRPr lang="en-US" sz="2000" b="1">
              <a:solidFill>
                <a:srgbClr val="FF0000"/>
              </a:solidFill>
            </a:endParaRPr>
          </a:p>
        </p:txBody>
      </p:sp>
      <p:pic>
        <p:nvPicPr>
          <p:cNvPr id="74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8535" y="67310"/>
            <a:ext cx="961390" cy="9613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1196975" y="1028700"/>
            <a:ext cx="862203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Gather Requirements</a:t>
            </a:r>
            <a:r>
              <a:rPr lang="en-US"/>
              <a:t>: Collect detailed requirements from various sources, including research papers and documentaries, to understand the challenges faced by traditional ticketing systems and the needs of event organizers and ticket buyers.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Define Features:</a:t>
            </a:r>
            <a:r>
              <a:rPr lang="en-US"/>
              <a:t> Identify essential features and functionalities of the ticketing platform, such as ticket purchase, NFT minting, single booking per account, and Metamask integration.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Prioritize Features:</a:t>
            </a:r>
            <a:r>
              <a:rPr lang="en-US"/>
              <a:t> Determine the priority of features based on their importance and feasibility, with a focus on introducing blockchain to ensure transparency in the ticketing process.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Create a Development Plan:</a:t>
            </a:r>
            <a:r>
              <a:rPr lang="en-US"/>
              <a:t> Outline a timeline, milestones, and resources required for the project, including tasks such as smart contract development, frontend development, and integration with Metamask.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75030" y="438785"/>
            <a:ext cx="7246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Procedure of Project Development </a:t>
            </a:r>
            <a:endParaRPr lang="en-US" sz="2000" b="1">
              <a:solidFill>
                <a:srgbClr val="FF0000"/>
              </a:solidFill>
            </a:endParaRPr>
          </a:p>
        </p:txBody>
      </p:sp>
      <p:pic>
        <p:nvPicPr>
          <p:cNvPr id="74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8535" y="67310"/>
            <a:ext cx="961390" cy="9613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253490" y="1102995"/>
            <a:ext cx="906716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Smart Contract Development:</a:t>
            </a:r>
            <a:r>
              <a:rPr lang="en-US"/>
              <a:t> Develop smart contracts using Solidity, the programming language for Ethereum smart contracts. These contracts manage ticket bookings, NFT minting, and transaction handling.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Frontend Development</a:t>
            </a:r>
            <a:r>
              <a:rPr lang="en-US"/>
              <a:t>: Build the frontend interface of the ticketing platform using React, allowing users to browse events, purchase tickets, and interact with smart contracts seamlessly.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Integration with Metamask:</a:t>
            </a:r>
            <a:r>
              <a:rPr lang="en-US"/>
              <a:t> Integrate Metamask into the frontend to provide users with a seamless experience for interacting with Ethereum-based applications, enabling secure ticket purchases using Metamask wallets.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Testing:</a:t>
            </a:r>
            <a:r>
              <a:rPr lang="en-US"/>
              <a:t> Conduct thorough testing of smart contracts using the Chai library of Hardhat, executing various test cases to ensure the correctness and reliability of smart contract functionalities.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75030" y="438785"/>
            <a:ext cx="7246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Procedure of Project Development </a:t>
            </a:r>
            <a:endParaRPr lang="en-US" sz="2000" b="1">
              <a:solidFill>
                <a:srgbClr val="FF0000"/>
              </a:solidFill>
            </a:endParaRPr>
          </a:p>
        </p:txBody>
      </p:sp>
      <p:pic>
        <p:nvPicPr>
          <p:cNvPr id="74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8535" y="67310"/>
            <a:ext cx="961390" cy="9613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1398270" y="1117600"/>
            <a:ext cx="87274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Result Analysis</a:t>
            </a:r>
            <a:r>
              <a:rPr lang="en-US"/>
              <a:t>: Analyze the test results to evaluate the efficiency of smart contract deployment and function calls, providing insights into gas consumption and overall performance.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Deployment</a:t>
            </a:r>
            <a:r>
              <a:rPr lang="en-US"/>
              <a:t>: Deploy the TokenMaster platform, including smart contracts and frontend interface, to a test network for further testing and validation.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Feedback and Iteration</a:t>
            </a:r>
            <a:r>
              <a:rPr lang="en-US"/>
              <a:t>: Gather feedback from users and stakeholders, identify areas for improvement, and iterate on the project to enhance functionality, usability, and security.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F</a:t>
            </a:r>
            <a:r>
              <a:rPr lang="en-US" b="1"/>
              <a:t>inal Deployment:</a:t>
            </a:r>
            <a:r>
              <a:rPr lang="en-US"/>
              <a:t> Deploy the finalized version of the TokenMaster platform to the main Ethereum network for production use, providing users with a transparent, secure, and efficient ticketing experience for Bollywood concerts.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50645" y="697865"/>
            <a:ext cx="7246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Conclusion </a:t>
            </a:r>
            <a:endParaRPr lang="en-US" sz="2000" b="1">
              <a:solidFill>
                <a:srgbClr val="FF0000"/>
              </a:solidFill>
            </a:endParaRPr>
          </a:p>
        </p:txBody>
      </p:sp>
      <p:pic>
        <p:nvPicPr>
          <p:cNvPr id="74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8535" y="67310"/>
            <a:ext cx="961390" cy="9613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215390" y="1290955"/>
            <a:ext cx="8140065" cy="33286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/>
              <a:t>TokenMaster revolutionizes the ticketing industry through blockchain technology, enhancing transparency and security.</a:t>
            </a:r>
            <a:endParaRPr lang="en-US"/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/>
              <a:t>Its user-centric design ensures a seamless ticket purchasing experience and secure storage of NFT tickets.</a:t>
            </a:r>
            <a:endParaRPr lang="en-US"/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/>
              <a:t>Leveraging advanced technologies like Ethereum smart contracts and Metamask integration, TokenMaster sets a new standard for ticketing platforms.</a:t>
            </a:r>
            <a:endParaRPr lang="en-US"/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/>
              <a:t>With a focus on future growth and innovation, TokenMaster is poised to expand globally and introduce further enhancements, cementing its position as a leader in blockchain-based ticketing solutions.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50645" y="697865"/>
            <a:ext cx="7246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Future Work </a:t>
            </a:r>
            <a:endParaRPr lang="en-US" sz="2000" b="1">
              <a:solidFill>
                <a:srgbClr val="FF0000"/>
              </a:solidFill>
            </a:endParaRPr>
          </a:p>
        </p:txBody>
      </p:sp>
      <p:pic>
        <p:nvPicPr>
          <p:cNvPr id="74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8535" y="67310"/>
            <a:ext cx="961390" cy="9613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1572260" y="1248410"/>
            <a:ext cx="8478520" cy="4661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Enhanced Features Exploration: Investigate options like interactive seating charts, real-time event updates, or integrated event reviews to enrich the user experience.</a:t>
            </a:r>
            <a:endParaRPr lang="en-US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Integration with Emerging Technologies: Explore integrating emerging tech like decentralized finance (DeFi) protocols for ticket financing or artificial intelligence for personalized event recommendations.</a:t>
            </a:r>
            <a:endParaRPr lang="en-US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Market Expansion Strategy: Develop plans to expand beyond Bollywood concerts into other sectors like sports events, theater performances, or conferences, broadening the platform's audience.</a:t>
            </a:r>
            <a:endParaRPr lang="en-US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Continuous Platform Improvement: Commit to regular updates and refinements based on user feedback and technological advancements to stay competitive and meet evolving market demands.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90015" y="76708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Problem Statement:</a:t>
            </a:r>
            <a:r>
              <a:rPr lang="en-US"/>
              <a:t>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06195" y="1383665"/>
            <a:ext cx="9992360" cy="4090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/>
              <a:t>Traditional ticketing systems lack transparency, security, and efficiency, creating challenges for both event organizers and ticket buyers in accessing and distributing tickets for events like Bollywood concerts.</a:t>
            </a:r>
            <a:endParaRPr lang="en-US"/>
          </a:p>
          <a:p>
            <a:pPr marL="285750" indent="-28575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/>
              <a:t>There is also an emerging problem of bot buying all the tickets of an event. </a:t>
            </a:r>
            <a:endParaRPr lang="en-US"/>
          </a:p>
          <a:p>
            <a:pPr marL="285750" indent="-28575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/>
              <a:t>This project, TokenMaster aims to solve this problem by </a:t>
            </a:r>
            <a:r>
              <a:rPr lang="en-US" b="1"/>
              <a:t>integrating the traditional ticket platform with Blockchain Technology and NFT</a:t>
            </a:r>
            <a:r>
              <a:rPr lang="en-US"/>
              <a:t>. </a:t>
            </a:r>
            <a:endParaRPr lang="en-US"/>
          </a:p>
        </p:txBody>
      </p:sp>
      <p:pic>
        <p:nvPicPr>
          <p:cNvPr id="10" name="Picture 4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054080" y="101600"/>
            <a:ext cx="1064260" cy="1064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535" y="67310"/>
            <a:ext cx="961390" cy="961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Content Placeholder 1" descr="Pictur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3325" y="1549400"/>
            <a:ext cx="72447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08075" y="63055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What is TokenMaster?</a:t>
            </a:r>
            <a:r>
              <a:rPr lang="en-US"/>
              <a:t>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469390" y="1438910"/>
            <a:ext cx="8458835" cy="4220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Innovative Ticketing Platform</a:t>
            </a:r>
            <a:r>
              <a:rPr lang="en-US"/>
              <a:t>: TokenMaster is a cutting-edge ticketing platform utilizing blockchain technology to enhance transparency and security in ticket transactions.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Decentralized Solution:</a:t>
            </a:r>
            <a:r>
              <a:rPr lang="en-US"/>
              <a:t> TokenMaster adopts a decentralized approach, reducing reliance on intermediaries and ensuring fair ticket distribution for events like Bollywood concerts.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NFT Integration</a:t>
            </a:r>
            <a:r>
              <a:rPr lang="en-US"/>
              <a:t>: TokenMaster implements non-fungible tokens (NFTs) as digital tickets, offering users unique ownership and preventing scalping.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User-Centric Focus:</a:t>
            </a:r>
            <a:r>
              <a:rPr lang="en-US"/>
              <a:t> TokenMaster prioritizes user experience with a user-friendly interface, seamless integration with Metamask, and robust security measures for both buyers and event organizers.</a:t>
            </a:r>
            <a:endParaRPr lang="en-US"/>
          </a:p>
        </p:txBody>
      </p:sp>
      <p:pic>
        <p:nvPicPr>
          <p:cNvPr id="8" name="Picture 4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01375" y="234315"/>
            <a:ext cx="1064260" cy="1064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08075" y="63055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UI of TokenMaster</a:t>
            </a:r>
            <a:r>
              <a:rPr lang="en-US"/>
              <a:t> </a:t>
            </a:r>
            <a:endParaRPr lang="en-US"/>
          </a:p>
        </p:txBody>
      </p:sp>
      <p:pic>
        <p:nvPicPr>
          <p:cNvPr id="2" name="Content Placeholder 1" descr="mainscreen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09445" y="1362075"/>
            <a:ext cx="8863330" cy="4564380"/>
          </a:xfrm>
          <a:prstGeom prst="rect">
            <a:avLst/>
          </a:prstGeom>
        </p:spPr>
      </p:pic>
      <p:pic>
        <p:nvPicPr>
          <p:cNvPr id="74" name="Picture 4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2005" y="153670"/>
            <a:ext cx="1107440" cy="110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08075" y="63055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Technologies Used:</a:t>
            </a:r>
            <a:r>
              <a:rPr lang="en-US"/>
              <a:t>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427480" y="1151255"/>
            <a:ext cx="6096000" cy="4407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en-US" b="1"/>
              <a:t>Blockchain Technology:</a:t>
            </a:r>
            <a:r>
              <a:rPr lang="en-US"/>
              <a:t> Blockchain is a decentralized digital ledger that records transactions across multiple computers or nodes. It ensures transparency, security, and immutability in ticket transactions by organizing data into blocks linked together in a chain.</a:t>
            </a:r>
            <a:endParaRPr lang="en-US"/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b="1"/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b="1"/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en-US" b="1"/>
              <a:t>Smart Contracts</a:t>
            </a:r>
            <a:r>
              <a:rPr lang="en-US"/>
              <a:t>: Smart contracts are self-executing contracts with the terms encoded directly into software. They automate and enforce agreements without the need for intermediaries, providing trustless and tamper-resistant transactions.</a:t>
            </a:r>
            <a:endParaRPr lang="en-US"/>
          </a:p>
        </p:txBody>
      </p:sp>
      <p:pic>
        <p:nvPicPr>
          <p:cNvPr id="6" name="Content Placeholder 5" descr="pngegg (15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698230" y="3839210"/>
            <a:ext cx="2215515" cy="2045335"/>
          </a:xfrm>
          <a:prstGeom prst="rect">
            <a:avLst/>
          </a:prstGeom>
        </p:spPr>
      </p:pic>
      <p:pic>
        <p:nvPicPr>
          <p:cNvPr id="8" name="Content Placeholder 7" descr="pngegg (16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07780" y="1029335"/>
            <a:ext cx="2212340" cy="2218690"/>
          </a:xfrm>
          <a:prstGeom prst="rect">
            <a:avLst/>
          </a:prstGeom>
        </p:spPr>
      </p:pic>
      <p:pic>
        <p:nvPicPr>
          <p:cNvPr id="7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535" y="67310"/>
            <a:ext cx="961390" cy="961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08075" y="63055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Technologies Used:</a:t>
            </a:r>
            <a:r>
              <a:rPr lang="en-US"/>
              <a:t> 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435100" y="1393825"/>
            <a:ext cx="6096000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b="1"/>
              <a:t>3.Ethereum:</a:t>
            </a:r>
            <a:r>
              <a:rPr lang="en-US"/>
              <a:t> Ethereum is a decentralized platform that enables the development of decentralized applications (DApps) and smart contracts. It uses its native cryptocurrency, Ether, for transaction fees and incentivizing network participants.</a:t>
            </a:r>
            <a:endParaRPr lang="en-US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/>
          </a:p>
          <a:p>
            <a:pPr indent="0" algn="just">
              <a:lnSpc>
                <a:spcPct val="150000"/>
              </a:lnSpc>
              <a:buNone/>
            </a:pPr>
            <a:r>
              <a:rPr lang="en-US" b="1"/>
              <a:t>4.React: </a:t>
            </a:r>
            <a:r>
              <a:rPr lang="en-US"/>
              <a:t>React is a JavaScript library for building user interfaces. It allows developers to create reusable UI components that dynamically update in response to data changes, providing a flexible and scalable framework for frontend development.</a:t>
            </a:r>
            <a:endParaRPr lang="en-US"/>
          </a:p>
        </p:txBody>
      </p:sp>
      <p:pic>
        <p:nvPicPr>
          <p:cNvPr id="9" name="Content Placeholder 8" descr="pngegg (17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970645" y="1393825"/>
            <a:ext cx="1689100" cy="1689100"/>
          </a:xfrm>
          <a:prstGeom prst="rect">
            <a:avLst/>
          </a:prstGeom>
        </p:spPr>
      </p:pic>
      <p:pic>
        <p:nvPicPr>
          <p:cNvPr id="11" name="Content Placeholder 10" descr="pngegg (18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1290" y="3739515"/>
            <a:ext cx="1717675" cy="1631950"/>
          </a:xfrm>
          <a:prstGeom prst="rect">
            <a:avLst/>
          </a:prstGeom>
        </p:spPr>
      </p:pic>
      <p:pic>
        <p:nvPicPr>
          <p:cNvPr id="7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535" y="67310"/>
            <a:ext cx="961390" cy="961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08075" y="63055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Technologies Used:</a:t>
            </a:r>
            <a:r>
              <a:rPr lang="en-US"/>
              <a:t>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593850" y="1520190"/>
            <a:ext cx="6096000" cy="4351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40000"/>
              </a:lnSpc>
            </a:pPr>
            <a:r>
              <a:rPr lang="en-US" b="1"/>
              <a:t>5. Hardhat</a:t>
            </a:r>
            <a:r>
              <a:rPr lang="en-US"/>
              <a:t>: Hardhat is a development environment for Ethereum smart contracts, providing tools for compiling, testing, and deploying contracts. It streamlines the smart contract development process and enhances productivity for Ethereum developers.</a:t>
            </a:r>
            <a:endParaRPr lang="en-US"/>
          </a:p>
          <a:p>
            <a:pPr algn="just">
              <a:lnSpc>
                <a:spcPct val="140000"/>
              </a:lnSpc>
            </a:pPr>
            <a:endParaRPr lang="en-US"/>
          </a:p>
          <a:p>
            <a:pPr algn="just">
              <a:lnSpc>
                <a:spcPct val="140000"/>
              </a:lnSpc>
            </a:pPr>
            <a:r>
              <a:rPr lang="en-US" b="1"/>
              <a:t>6. Metamask:</a:t>
            </a:r>
            <a:r>
              <a:rPr lang="en-US"/>
              <a:t> Metamask is both a cryptocurrency wallet and a browser extension that enables users to interact with Ethereum-powered applications directly through their web browsers. It simplifies the user experience for managing Ethereum accounts and interacting with DApps.</a:t>
            </a:r>
            <a:endParaRPr 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451215" y="1520190"/>
            <a:ext cx="2753360" cy="1924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68715" y="3880485"/>
            <a:ext cx="2118995" cy="2118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535" y="67310"/>
            <a:ext cx="961390" cy="961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08075" y="63055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Block Daigram:</a:t>
            </a:r>
            <a:r>
              <a:rPr lang="en-US"/>
              <a:t> </a:t>
            </a:r>
            <a:endParaRPr lang="en-US"/>
          </a:p>
        </p:txBody>
      </p:sp>
      <p:pic>
        <p:nvPicPr>
          <p:cNvPr id="36" name="Picture 36" descr="Untitled 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9540" y="1346835"/>
            <a:ext cx="9756140" cy="4755515"/>
          </a:xfrm>
          <a:prstGeom prst="rect">
            <a:avLst/>
          </a:prstGeom>
        </p:spPr>
      </p:pic>
      <p:pic>
        <p:nvPicPr>
          <p:cNvPr id="7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535" y="67310"/>
            <a:ext cx="961390" cy="961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08075" y="63055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Workflow of TokenMaster </a:t>
            </a:r>
            <a:endParaRPr lang="en-US" sz="2000" b="1">
              <a:solidFill>
                <a:srgbClr val="FF0000"/>
              </a:solidFill>
            </a:endParaRPr>
          </a:p>
        </p:txBody>
      </p:sp>
      <p:pic>
        <p:nvPicPr>
          <p:cNvPr id="74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8535" y="67310"/>
            <a:ext cx="961390" cy="9613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721485" y="1219200"/>
            <a:ext cx="9417050" cy="46596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>
              <a:lnSpc>
                <a:spcPct val="110000"/>
              </a:lnSpc>
              <a:buNone/>
            </a:pPr>
            <a:r>
              <a:rPr lang="en-US" b="1"/>
              <a:t>Connect Metamask Wallet:</a:t>
            </a:r>
            <a:endParaRPr lang="en-US" b="1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User accesses the TokenMaster platform and connects their Metamask wallet to the frontend interface.</a:t>
            </a:r>
            <a:endParaRPr lang="en-US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Metamask prompts the user to sign in or connect their Ethereum account securely.</a:t>
            </a:r>
            <a:endParaRPr lang="en-US"/>
          </a:p>
          <a:p>
            <a:pPr indent="0" algn="just">
              <a:lnSpc>
                <a:spcPct val="110000"/>
              </a:lnSpc>
              <a:buNone/>
            </a:pPr>
            <a:endParaRPr lang="en-US"/>
          </a:p>
          <a:p>
            <a:pPr indent="0" algn="just">
              <a:lnSpc>
                <a:spcPct val="110000"/>
              </a:lnSpc>
              <a:buNone/>
            </a:pPr>
            <a:r>
              <a:rPr lang="en-US" b="1"/>
              <a:t>Select Event:</a:t>
            </a:r>
            <a:endParaRPr lang="en-US" b="1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User browses through the available events listed on the TokenMaster platform.</a:t>
            </a:r>
            <a:endParaRPr lang="en-US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They select the event of their choice, such as a Bollywood concert, from the list of available options.</a:t>
            </a:r>
            <a:endParaRPr lang="en-US"/>
          </a:p>
          <a:p>
            <a:pPr indent="0" algn="just">
              <a:lnSpc>
                <a:spcPct val="110000"/>
              </a:lnSpc>
              <a:buNone/>
            </a:pPr>
            <a:endParaRPr lang="en-US"/>
          </a:p>
          <a:p>
            <a:pPr indent="0" algn="just">
              <a:lnSpc>
                <a:spcPct val="110000"/>
              </a:lnSpc>
              <a:buNone/>
            </a:pPr>
            <a:r>
              <a:rPr lang="en-US" b="1"/>
              <a:t>Payment Process:</a:t>
            </a:r>
            <a:endParaRPr lang="en-US" b="1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Upon selecting the event, the user is presented with ticket options and pricing details.</a:t>
            </a:r>
            <a:endParaRPr lang="en-US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The user chooses the desired ticket quantity and proceeds to the payment process.</a:t>
            </a:r>
            <a:endParaRPr lang="en-US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Metamask prompts the user to confirm the transaction and pay the required balance using their Ethereum account.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8499</Words>
  <Application>WPS Presentation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Segoe UI</vt:lpstr>
      <vt:lpstr>Times New Roman</vt:lpstr>
      <vt:lpstr>Office Theme</vt:lpstr>
      <vt:lpstr>Blockchain Interoperablity and Its solution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TokenMaster- Blockchain Based Ticket Platform</dc:title>
  <dc:creator/>
  <cp:lastModifiedBy>3310_RAHUL YADAV</cp:lastModifiedBy>
  <cp:revision>3</cp:revision>
  <dcterms:created xsi:type="dcterms:W3CDTF">2024-04-11T17:20:12Z</dcterms:created>
  <dcterms:modified xsi:type="dcterms:W3CDTF">2024-04-11T17:54:42Z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E2F642F3830E4A1480C0DD912FBEC851_11</vt:lpwstr>
  </property>
  <property fmtid="{D5CDD505-2E9C-101B-9397-08002B2CF9AE}" pid="3" name="KSOProductBuildVer">
    <vt:lpwstr>1033-12.2.0.16703</vt:lpwstr>
  </property>
</Properties>
</file>