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0" r:id="rId6"/>
    <p:sldId id="281" r:id="rId7"/>
    <p:sldId id="272" r:id="rId8"/>
    <p:sldId id="274" r:id="rId9"/>
    <p:sldId id="275"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10/11/2023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10/11/2023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10/11/2023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shington.edu/"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3.xml"/><Relationship Id="rId5" Type="http://schemas.openxmlformats.org/officeDocument/2006/relationships/hyperlink" Target="https://evirtuslguru.com/" TargetMode="External"/><Relationship Id="rId4" Type="http://schemas.openxmlformats.org/officeDocument/2006/relationships/hyperlink" Target="https://en.m.wikipedia.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799692" y="2982024"/>
            <a:ext cx="5112568" cy="2185214"/>
          </a:xfrm>
          <a:prstGeom prst="rect">
            <a:avLst/>
          </a:prstGeom>
          <a:solidFill>
            <a:schemeClr val="accent6">
              <a:lumMod val="60000"/>
              <a:lumOff val="40000"/>
            </a:schemeClr>
          </a:solidFill>
        </p:spPr>
        <p:txBody>
          <a:bodyPr wrap="square" rtlCol="0">
            <a:spAutoFit/>
          </a:bodyPr>
          <a:lstStyle/>
          <a:p>
            <a:r>
              <a:rPr lang="en-US" sz="2000" b="1" u="sng" dirty="0"/>
              <a:t>Team Details:</a:t>
            </a:r>
          </a:p>
          <a:p>
            <a:pPr marL="342900" indent="-342900">
              <a:buFont typeface="Arial" panose="020B0604020202020204" pitchFamily="34" charset="0"/>
              <a:buChar char="•"/>
            </a:pPr>
            <a:r>
              <a:rPr lang="en-US" sz="2000" b="1" dirty="0"/>
              <a:t>RAHUL </a:t>
            </a:r>
            <a:r>
              <a:rPr lang="en-US" sz="1600" dirty="0"/>
              <a:t>(REPRESENTATIVE)</a:t>
            </a:r>
          </a:p>
          <a:p>
            <a:pPr marL="342900" indent="-342900">
              <a:buFont typeface="Arial" panose="020B0604020202020204" pitchFamily="34" charset="0"/>
              <a:buChar char="•"/>
            </a:pPr>
            <a:r>
              <a:rPr lang="en-US" sz="2000" b="1" dirty="0"/>
              <a:t>RAKSHIT</a:t>
            </a:r>
          </a:p>
          <a:p>
            <a:pPr marL="342900" indent="-342900">
              <a:buFont typeface="Arial" panose="020B0604020202020204" pitchFamily="34" charset="0"/>
              <a:buChar char="•"/>
            </a:pPr>
            <a:r>
              <a:rPr lang="en-US" sz="2000" b="1" dirty="0"/>
              <a:t>RAGHAV </a:t>
            </a:r>
          </a:p>
          <a:p>
            <a:endParaRPr lang="en-US" b="1" dirty="0">
              <a:solidFill>
                <a:schemeClr val="bg1"/>
              </a:solidFill>
            </a:endParaRPr>
          </a:p>
          <a:p>
            <a:r>
              <a:rPr lang="en-US" sz="2000" b="1" u="sng" dirty="0">
                <a:latin typeface="Times New Roman" pitchFamily="18" charset="0"/>
                <a:cs typeface="Times New Roman" pitchFamily="18" charset="0"/>
              </a:rPr>
              <a:t>Faculty Coordinator:</a:t>
            </a:r>
            <a:endParaRPr lang="en-US" b="1" u="sng" dirty="0">
              <a:solidFill>
                <a:schemeClr val="bg1"/>
              </a:solidFill>
            </a:endParaRPr>
          </a:p>
          <a:p>
            <a:r>
              <a:rPr lang="en-US" b="1" dirty="0"/>
              <a:t>Dr. CHETNA KAUSHAL</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mc:AlternateContent xmlns:mc="http://schemas.openxmlformats.org/markup-compatibility/2006" xmlns:p14="http://schemas.microsoft.com/office/powerpoint/2010/main">
    <mc:Choice Requires="p14">
      <p:transition spd="slow" p14:dur="1600" advTm="5000">
        <p:blinds dir="vert"/>
      </p:transition>
    </mc:Choice>
    <mc:Fallback xmlns="">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80">
                                          <p:stCondLst>
                                            <p:cond delay="0"/>
                                          </p:stCondLst>
                                        </p:cTn>
                                        <p:tgtEl>
                                          <p:spTgt spid="9"/>
                                        </p:tgtEl>
                                      </p:cBhvr>
                                    </p:animEffect>
                                    <p:anim calcmode="lin" valueType="num">
                                      <p:cBhvr>
                                        <p:cTn id="1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3" dur="26">
                                          <p:stCondLst>
                                            <p:cond delay="650"/>
                                          </p:stCondLst>
                                        </p:cTn>
                                        <p:tgtEl>
                                          <p:spTgt spid="9"/>
                                        </p:tgtEl>
                                      </p:cBhvr>
                                      <p:to x="100000" y="60000"/>
                                    </p:animScale>
                                    <p:animScale>
                                      <p:cBhvr>
                                        <p:cTn id="24" dur="166" decel="50000">
                                          <p:stCondLst>
                                            <p:cond delay="676"/>
                                          </p:stCondLst>
                                        </p:cTn>
                                        <p:tgtEl>
                                          <p:spTgt spid="9"/>
                                        </p:tgtEl>
                                      </p:cBhvr>
                                      <p:to x="100000" y="100000"/>
                                    </p:animScale>
                                    <p:animScale>
                                      <p:cBhvr>
                                        <p:cTn id="25" dur="26">
                                          <p:stCondLst>
                                            <p:cond delay="1312"/>
                                          </p:stCondLst>
                                        </p:cTn>
                                        <p:tgtEl>
                                          <p:spTgt spid="9"/>
                                        </p:tgtEl>
                                      </p:cBhvr>
                                      <p:to x="100000" y="80000"/>
                                    </p:animScale>
                                    <p:animScale>
                                      <p:cBhvr>
                                        <p:cTn id="26" dur="166" decel="50000">
                                          <p:stCondLst>
                                            <p:cond delay="1338"/>
                                          </p:stCondLst>
                                        </p:cTn>
                                        <p:tgtEl>
                                          <p:spTgt spid="9"/>
                                        </p:tgtEl>
                                      </p:cBhvr>
                                      <p:to x="100000" y="100000"/>
                                    </p:animScale>
                                    <p:animScale>
                                      <p:cBhvr>
                                        <p:cTn id="27" dur="26">
                                          <p:stCondLst>
                                            <p:cond delay="1642"/>
                                          </p:stCondLst>
                                        </p:cTn>
                                        <p:tgtEl>
                                          <p:spTgt spid="9"/>
                                        </p:tgtEl>
                                      </p:cBhvr>
                                      <p:to x="100000" y="90000"/>
                                    </p:animScale>
                                    <p:animScale>
                                      <p:cBhvr>
                                        <p:cTn id="28" dur="166" decel="50000">
                                          <p:stCondLst>
                                            <p:cond delay="1668"/>
                                          </p:stCondLst>
                                        </p:cTn>
                                        <p:tgtEl>
                                          <p:spTgt spid="9"/>
                                        </p:tgtEl>
                                      </p:cBhvr>
                                      <p:to x="100000" y="100000"/>
                                    </p:animScale>
                                    <p:animScale>
                                      <p:cBhvr>
                                        <p:cTn id="29" dur="26">
                                          <p:stCondLst>
                                            <p:cond delay="1808"/>
                                          </p:stCondLst>
                                        </p:cTn>
                                        <p:tgtEl>
                                          <p:spTgt spid="9"/>
                                        </p:tgtEl>
                                      </p:cBhvr>
                                      <p:to x="100000" y="95000"/>
                                    </p:animScale>
                                    <p:animScale>
                                      <p:cBhvr>
                                        <p:cTn id="3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Bonus Feature(optional)</a:t>
            </a:r>
          </a:p>
        </p:txBody>
      </p:sp>
    </p:spTree>
  </p:cSld>
  <p:clrMapOvr>
    <a:masterClrMapping/>
  </p:clrMapOvr>
  <mc:AlternateContent xmlns:mc="http://schemas.openxmlformats.org/markup-compatibility/2006" xmlns:p14="http://schemas.microsoft.com/office/powerpoint/2010/main">
    <mc:Choice Requires="p14">
      <p:transition advTm="6000">
        <p14:reveal/>
      </p:transition>
    </mc:Choice>
    <mc:Fallback xmlns="">
      <p:transition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5" name="TextBox 4">
            <a:extLst>
              <a:ext uri="{FF2B5EF4-FFF2-40B4-BE49-F238E27FC236}">
                <a16:creationId xmlns:a16="http://schemas.microsoft.com/office/drawing/2014/main" id="{992BAB6B-0964-90A1-B143-21673603C4E9}"/>
              </a:ext>
            </a:extLst>
          </p:cNvPr>
          <p:cNvSpPr txBox="1"/>
          <p:nvPr/>
        </p:nvSpPr>
        <p:spPr>
          <a:xfrm>
            <a:off x="179512" y="1196752"/>
            <a:ext cx="8134658" cy="5016758"/>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tx1">
                    <a:lumMod val="95000"/>
                    <a:lumOff val="5000"/>
                  </a:schemeClr>
                </a:solidFill>
                <a:latin typeface="Bahnschrift SemiLight" panose="020B0502040204020203" pitchFamily="34" charset="0"/>
              </a:rPr>
              <a:t>Creating a virtual keyboard using HTML and CSS was a Great learning experience. Through this project, we gained a deeper understanding of web development, particularly in designing user interfaces and incorporating interactivity into a webpage.</a:t>
            </a:r>
          </a:p>
          <a:p>
            <a:pPr marL="342900" indent="-342900">
              <a:buFont typeface="Arial" panose="020B0604020202020204" pitchFamily="34" charset="0"/>
              <a:buChar char="•"/>
            </a:pPr>
            <a:endParaRPr lang="en-IN" sz="2000" dirty="0">
              <a:solidFill>
                <a:schemeClr val="tx1">
                  <a:lumMod val="95000"/>
                  <a:lumOff val="5000"/>
                </a:schemeClr>
              </a:solidFill>
              <a:latin typeface="Bahnschrift SemiLight" panose="020B0502040204020203"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Bahnschrift SemiLight" panose="020B0502040204020203" pitchFamily="34" charset="0"/>
              </a:rPr>
              <a:t>The project involved structuring the virtual keyboard using HTML, styling it using CSS to ensure a visually appealing layout and responsive design. It was essential to design an intuitive user interface with a layout resembling a standard keyboard, allowing users to input characters and perform actions seamlessly.</a:t>
            </a:r>
          </a:p>
          <a:p>
            <a:pPr marL="342900" indent="-342900">
              <a:buFont typeface="Arial" panose="020B0604020202020204" pitchFamily="34" charset="0"/>
              <a:buChar char="•"/>
            </a:pPr>
            <a:endParaRPr lang="en-IN" sz="2000" dirty="0">
              <a:solidFill>
                <a:schemeClr val="tx1">
                  <a:lumMod val="95000"/>
                  <a:lumOff val="5000"/>
                </a:schemeClr>
              </a:solidFill>
              <a:latin typeface="Bahnschrift SemiLight" panose="020B0502040204020203"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Bahnschrift SemiLight" panose="020B0502040204020203" pitchFamily="34" charset="0"/>
              </a:rPr>
              <a:t>Overall, this project not only helped us apply theoretical knowledge but also sharpened our problem-solving skills, teamwork abilities  and project management capabilities. It served as a practical demonstration of web development concepts and significantly contributed to my growth as a web developer.</a:t>
            </a:r>
          </a:p>
        </p:txBody>
      </p:sp>
    </p:spTree>
  </p:cSld>
  <p:clrMapOvr>
    <a:masterClrMapping/>
  </p:clrMapOvr>
  <mc:AlternateContent xmlns:mc="http://schemas.openxmlformats.org/markup-compatibility/2006" xmlns:p14="http://schemas.microsoft.com/office/powerpoint/2010/main">
    <mc:Choice Requires="p14">
      <p:transition spd="slow" p14:dur="3250" advTm="7000">
        <p14:honeycomb/>
      </p:transition>
    </mc:Choice>
    <mc:Fallback xmlns="">
      <p:transition spd="slow"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References/Links used</a:t>
            </a:r>
          </a:p>
        </p:txBody>
      </p:sp>
      <p:sp>
        <p:nvSpPr>
          <p:cNvPr id="7" name="TextBox 6">
            <a:extLst>
              <a:ext uri="{FF2B5EF4-FFF2-40B4-BE49-F238E27FC236}">
                <a16:creationId xmlns:a16="http://schemas.microsoft.com/office/drawing/2014/main" id="{22A669FB-12EC-4E27-3F72-E4D062EB12B0}"/>
              </a:ext>
            </a:extLst>
          </p:cNvPr>
          <p:cNvSpPr txBox="1"/>
          <p:nvPr/>
        </p:nvSpPr>
        <p:spPr>
          <a:xfrm>
            <a:off x="251520" y="1340768"/>
            <a:ext cx="7984464" cy="3539430"/>
          </a:xfrm>
          <a:prstGeom prst="rect">
            <a:avLst/>
          </a:prstGeom>
          <a:noFill/>
        </p:spPr>
        <p:txBody>
          <a:bodyPr wrap="square">
            <a:spAutoFit/>
          </a:bodyPr>
          <a:lstStyle/>
          <a:p>
            <a:pPr marL="457200" indent="-457200">
              <a:buFont typeface="Arial" panose="020B0604020202020204" pitchFamily="34" charset="0"/>
              <a:buChar char="•"/>
            </a:pPr>
            <a:r>
              <a:rPr lang="en-IN" sz="2800" dirty="0">
                <a:latin typeface="Bahnschrift" panose="020B0502040204020203" pitchFamily="34" charset="0"/>
                <a:hlinkClick r:id="rId2"/>
              </a:rPr>
              <a:t>https://developer.mozilla.org/en-US/docs/Web/Html</a:t>
            </a:r>
            <a:endParaRPr lang="en-IN" sz="2800" dirty="0">
              <a:latin typeface="Bahnschrift" panose="020B0502040204020203" pitchFamily="34" charset="0"/>
            </a:endParaRPr>
          </a:p>
          <a:p>
            <a:pPr marL="457200" indent="-457200">
              <a:buFont typeface="Arial" panose="020B0604020202020204" pitchFamily="34" charset="0"/>
              <a:buChar char="•"/>
            </a:pPr>
            <a:endParaRPr lang="en-IN" sz="2800" dirty="0">
              <a:latin typeface="Bahnschrift" panose="020B0502040204020203" pitchFamily="34" charset="0"/>
            </a:endParaRPr>
          </a:p>
          <a:p>
            <a:pPr marL="457200" indent="-457200">
              <a:buFont typeface="Arial" panose="020B0604020202020204" pitchFamily="34" charset="0"/>
              <a:buChar char="•"/>
            </a:pPr>
            <a:r>
              <a:rPr lang="en-IN" sz="2800" dirty="0">
                <a:latin typeface="Bahnschrift" panose="020B0502040204020203" pitchFamily="34" charset="0"/>
                <a:hlinkClick r:id="rId3"/>
              </a:rPr>
              <a:t>https://www.Washington.edu</a:t>
            </a:r>
            <a:endParaRPr lang="en-IN" sz="2800" dirty="0">
              <a:latin typeface="Bahnschrift" panose="020B0502040204020203" pitchFamily="34" charset="0"/>
            </a:endParaRPr>
          </a:p>
          <a:p>
            <a:pPr marL="457200" indent="-457200">
              <a:buFont typeface="Arial" panose="020B0604020202020204" pitchFamily="34" charset="0"/>
              <a:buChar char="•"/>
            </a:pPr>
            <a:endParaRPr lang="en-IN" sz="2800" dirty="0">
              <a:latin typeface="Bahnschrift" panose="020B0502040204020203" pitchFamily="34" charset="0"/>
              <a:hlinkClick r:id="rId4"/>
            </a:endParaRPr>
          </a:p>
          <a:p>
            <a:pPr marL="457200" indent="-457200">
              <a:buFont typeface="Arial" panose="020B0604020202020204" pitchFamily="34" charset="0"/>
              <a:buChar char="•"/>
            </a:pPr>
            <a:r>
              <a:rPr lang="en-IN" sz="2800" dirty="0">
                <a:latin typeface="Bahnschrift" panose="020B0502040204020203" pitchFamily="34" charset="0"/>
                <a:hlinkClick r:id="rId4"/>
              </a:rPr>
              <a:t>https://en.m.Wikipedia.org</a:t>
            </a:r>
            <a:endParaRPr lang="en-IN" sz="2800" dirty="0">
              <a:latin typeface="Bahnschrift" panose="020B0502040204020203" pitchFamily="34" charset="0"/>
            </a:endParaRPr>
          </a:p>
          <a:p>
            <a:pPr marL="457200" indent="-457200">
              <a:buFont typeface="Arial" panose="020B0604020202020204" pitchFamily="34" charset="0"/>
              <a:buChar char="•"/>
            </a:pPr>
            <a:endParaRPr lang="en-IN" sz="2800" dirty="0">
              <a:latin typeface="Bahnschrift" panose="020B0502040204020203" pitchFamily="34" charset="0"/>
              <a:hlinkClick r:id="rId5"/>
            </a:endParaRPr>
          </a:p>
          <a:p>
            <a:pPr marL="457200" indent="-457200">
              <a:buFont typeface="Arial" panose="020B0604020202020204" pitchFamily="34" charset="0"/>
              <a:buChar char="•"/>
            </a:pPr>
            <a:r>
              <a:rPr lang="en-IN" sz="2800" dirty="0">
                <a:latin typeface="Bahnschrift" panose="020B0502040204020203" pitchFamily="34" charset="0"/>
                <a:hlinkClick r:id="rId5"/>
              </a:rPr>
              <a:t>https://evirtuslguru.com</a:t>
            </a:r>
            <a:endParaRPr lang="en-IN" sz="2800" dirty="0">
              <a:latin typeface="Bahnschrift"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Tm="6000">
        <p15:prstTrans prst="curtains"/>
      </p:transition>
    </mc:Choice>
    <mc:Fallback xmlns="">
      <p:transition spd="slow"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00">
        <p15:prstTrans prst="fracture"/>
      </p:transition>
    </mc:Choice>
    <mc:Fallback xmlns="">
      <p:transition spd="slow" advTm="6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Contents</a:t>
            </a:r>
            <a:endParaRPr lang="en-US" b="1" u="sng" dirty="0">
              <a:latin typeface="Times New Roman" pitchFamily="18" charset="0"/>
              <a:cs typeface="Times New Roman" pitchFamily="18" charset="0"/>
            </a:endParaRPr>
          </a:p>
        </p:txBody>
      </p:sp>
      <p:graphicFrame>
        <p:nvGraphicFramePr>
          <p:cNvPr id="7" name="Table 7">
            <a:extLst>
              <a:ext uri="{FF2B5EF4-FFF2-40B4-BE49-F238E27FC236}">
                <a16:creationId xmlns:a16="http://schemas.microsoft.com/office/drawing/2014/main" id="{D5B72A87-702E-A103-CBB7-60E09142A9F2}"/>
              </a:ext>
            </a:extLst>
          </p:cNvPr>
          <p:cNvGraphicFramePr>
            <a:graphicFrameLocks noGrp="1"/>
          </p:cNvGraphicFramePr>
          <p:nvPr>
            <p:extLst>
              <p:ext uri="{D42A27DB-BD31-4B8C-83A1-F6EECF244321}">
                <p14:modId xmlns:p14="http://schemas.microsoft.com/office/powerpoint/2010/main" val="1566357201"/>
              </p:ext>
            </p:extLst>
          </p:nvPr>
        </p:nvGraphicFramePr>
        <p:xfrm>
          <a:off x="1175792" y="1844824"/>
          <a:ext cx="6792416" cy="4480272"/>
        </p:xfrm>
        <a:graphic>
          <a:graphicData uri="http://schemas.openxmlformats.org/drawingml/2006/table">
            <a:tbl>
              <a:tblPr firstRow="1" bandRow="1">
                <a:tableStyleId>{5C22544A-7EE6-4342-B048-85BDC9FD1C3A}</a:tableStyleId>
              </a:tblPr>
              <a:tblGrid>
                <a:gridCol w="3396208">
                  <a:extLst>
                    <a:ext uri="{9D8B030D-6E8A-4147-A177-3AD203B41FA5}">
                      <a16:colId xmlns:a16="http://schemas.microsoft.com/office/drawing/2014/main" val="4254168896"/>
                    </a:ext>
                  </a:extLst>
                </a:gridCol>
                <a:gridCol w="3396208">
                  <a:extLst>
                    <a:ext uri="{9D8B030D-6E8A-4147-A177-3AD203B41FA5}">
                      <a16:colId xmlns:a16="http://schemas.microsoft.com/office/drawing/2014/main" val="3192294158"/>
                    </a:ext>
                  </a:extLst>
                </a:gridCol>
              </a:tblGrid>
              <a:tr h="560034">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0" dirty="0">
                          <a:solidFill>
                            <a:schemeClr val="tx1"/>
                          </a:solidFill>
                          <a:latin typeface="Times New Roman" pitchFamily="18" charset="0"/>
                          <a:cs typeface="Times New Roman" pitchFamily="18" charset="0"/>
                        </a:rPr>
                        <a:t>Introduction</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4177348827"/>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imes New Roman" pitchFamily="18" charset="0"/>
                          <a:cs typeface="Times New Roman" pitchFamily="18" charset="0"/>
                        </a:rPr>
                        <a:t>Problem Statement</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84387329"/>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Technical Details</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3960964007"/>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Key Features</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4141382930"/>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Project Highlights</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1613296992"/>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Times New Roman" pitchFamily="18" charset="0"/>
                          <a:cs typeface="Times New Roman" pitchFamily="18" charset="0"/>
                        </a:rPr>
                        <a:t>Additional Feature(EMOJI)</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2040438740"/>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Conclusion</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3326306776"/>
                  </a:ext>
                </a:extLst>
              </a:tr>
              <a:tr h="560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References/Links used</a:t>
                      </a:r>
                    </a:p>
                  </a:txBody>
                  <a:tcPr>
                    <a:solidFill>
                      <a:schemeClr val="bg1">
                        <a:lumMod val="95000"/>
                      </a:schemeClr>
                    </a:solidFill>
                  </a:tcPr>
                </a:tc>
                <a:tc>
                  <a:txBody>
                    <a:bodyPr/>
                    <a:lstStyle/>
                    <a:p>
                      <a:endParaRPr lang="en-IN" dirty="0"/>
                    </a:p>
                  </a:txBody>
                  <a:tcPr>
                    <a:solidFill>
                      <a:schemeClr val="bg1">
                        <a:lumMod val="95000"/>
                      </a:schemeClr>
                    </a:solidFill>
                  </a:tcPr>
                </a:tc>
                <a:extLst>
                  <a:ext uri="{0D108BD9-81ED-4DB2-BD59-A6C34878D82A}">
                    <a16:rowId xmlns:a16="http://schemas.microsoft.com/office/drawing/2014/main" val="4131888307"/>
                  </a:ext>
                </a:extLst>
              </a:tr>
            </a:tbl>
          </a:graphicData>
        </a:graphic>
      </p:graphicFrame>
      <p:graphicFrame>
        <p:nvGraphicFramePr>
          <p:cNvPr id="8" name="Table 8">
            <a:extLst>
              <a:ext uri="{FF2B5EF4-FFF2-40B4-BE49-F238E27FC236}">
                <a16:creationId xmlns:a16="http://schemas.microsoft.com/office/drawing/2014/main" id="{97D682B4-9B8A-6680-B233-EAE43708AE8E}"/>
              </a:ext>
            </a:extLst>
          </p:cNvPr>
          <p:cNvGraphicFramePr>
            <a:graphicFrameLocks noGrp="1"/>
          </p:cNvGraphicFramePr>
          <p:nvPr>
            <p:extLst>
              <p:ext uri="{D42A27DB-BD31-4B8C-83A1-F6EECF244321}">
                <p14:modId xmlns:p14="http://schemas.microsoft.com/office/powerpoint/2010/main" val="2813026047"/>
              </p:ext>
            </p:extLst>
          </p:nvPr>
        </p:nvGraphicFramePr>
        <p:xfrm>
          <a:off x="1175792" y="1397000"/>
          <a:ext cx="6792416" cy="457200"/>
        </p:xfrm>
        <a:graphic>
          <a:graphicData uri="http://schemas.openxmlformats.org/drawingml/2006/table">
            <a:tbl>
              <a:tblPr firstRow="1" bandRow="1">
                <a:tableStyleId>{5C22544A-7EE6-4342-B048-85BDC9FD1C3A}</a:tableStyleId>
              </a:tblPr>
              <a:tblGrid>
                <a:gridCol w="3396208">
                  <a:extLst>
                    <a:ext uri="{9D8B030D-6E8A-4147-A177-3AD203B41FA5}">
                      <a16:colId xmlns:a16="http://schemas.microsoft.com/office/drawing/2014/main" val="2242842832"/>
                    </a:ext>
                  </a:extLst>
                </a:gridCol>
                <a:gridCol w="3396208">
                  <a:extLst>
                    <a:ext uri="{9D8B030D-6E8A-4147-A177-3AD203B41FA5}">
                      <a16:colId xmlns:a16="http://schemas.microsoft.com/office/drawing/2014/main" val="2254854631"/>
                    </a:ext>
                  </a:extLst>
                </a:gridCol>
              </a:tblGrid>
              <a:tr h="370840">
                <a:tc>
                  <a:txBody>
                    <a:bodyPr/>
                    <a:lstStyle/>
                    <a:p>
                      <a:pPr algn="ctr"/>
                      <a:r>
                        <a:rPr lang="en-IN" sz="2400" dirty="0">
                          <a:solidFill>
                            <a:schemeClr val="tx2">
                              <a:lumMod val="75000"/>
                            </a:schemeClr>
                          </a:solidFill>
                        </a:rPr>
                        <a:t>TOPICS</a:t>
                      </a:r>
                    </a:p>
                  </a:txBody>
                  <a:tcPr>
                    <a:solidFill>
                      <a:schemeClr val="accent2">
                        <a:lumMod val="60000"/>
                        <a:lumOff val="40000"/>
                      </a:schemeClr>
                    </a:solidFill>
                  </a:tcPr>
                </a:tc>
                <a:tc>
                  <a:txBody>
                    <a:bodyPr/>
                    <a:lstStyle/>
                    <a:p>
                      <a:pPr algn="ctr"/>
                      <a:r>
                        <a:rPr lang="en-IN" sz="2400" b="1" dirty="0">
                          <a:solidFill>
                            <a:schemeClr val="tx2">
                              <a:lumMod val="75000"/>
                            </a:schemeClr>
                          </a:solidFill>
                        </a:rPr>
                        <a:t>SLIDE NO.</a:t>
                      </a:r>
                    </a:p>
                  </a:txBody>
                  <a:tcPr>
                    <a:solidFill>
                      <a:schemeClr val="accent2">
                        <a:lumMod val="60000"/>
                        <a:lumOff val="40000"/>
                      </a:schemeClr>
                    </a:solidFill>
                  </a:tcPr>
                </a:tc>
                <a:extLst>
                  <a:ext uri="{0D108BD9-81ED-4DB2-BD59-A6C34878D82A}">
                    <a16:rowId xmlns:a16="http://schemas.microsoft.com/office/drawing/2014/main" val="28002955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000">
        <p15:prstTrans prst="fallOver"/>
      </p:transition>
    </mc:Choice>
    <mc:Fallback xmlns="">
      <p:transition spd="slow"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7E53986F-1D07-209B-5921-2D19BAE7E410}"/>
              </a:ext>
            </a:extLst>
          </p:cNvPr>
          <p:cNvSpPr txBox="1"/>
          <p:nvPr/>
        </p:nvSpPr>
        <p:spPr>
          <a:xfrm>
            <a:off x="539553" y="2420888"/>
            <a:ext cx="3816424"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virtual keyboard on the web is a software-based interface that allows users to input text or control their devices using a keyboard displayed on a screen, typically through a web browser.</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26C6A7-9683-5F62-A64D-98851F426FC4}"/>
              </a:ext>
            </a:extLst>
          </p:cNvPr>
          <p:cNvSpPr txBox="1"/>
          <p:nvPr/>
        </p:nvSpPr>
        <p:spPr>
          <a:xfrm>
            <a:off x="1259632" y="970176"/>
            <a:ext cx="6912768" cy="1015663"/>
          </a:xfrm>
          <a:prstGeom prst="rect">
            <a:avLst/>
          </a:prstGeom>
          <a:noFill/>
        </p:spPr>
        <p:txBody>
          <a:bodyPr wrap="square" rtlCol="0">
            <a:spAutoFit/>
          </a:bodyPr>
          <a:lstStyle/>
          <a:p>
            <a:r>
              <a:rPr lang="en-IN" sz="6000" b="1" u="sng" dirty="0">
                <a:solidFill>
                  <a:schemeClr val="tx2">
                    <a:lumMod val="75000"/>
                  </a:schemeClr>
                </a:solidFill>
                <a:latin typeface="Aldhabi" panose="020F0502020204030204" pitchFamily="2" charset="-78"/>
                <a:cs typeface="Aldhabi" panose="020F0502020204030204" pitchFamily="2" charset="-78"/>
              </a:rPr>
              <a:t>VIRTUAL KEYBOARD</a:t>
            </a:r>
          </a:p>
        </p:txBody>
      </p:sp>
      <p:pic>
        <p:nvPicPr>
          <p:cNvPr id="8" name="Picture 7">
            <a:extLst>
              <a:ext uri="{FF2B5EF4-FFF2-40B4-BE49-F238E27FC236}">
                <a16:creationId xmlns:a16="http://schemas.microsoft.com/office/drawing/2014/main" id="{11A1F8D9-B046-7155-B561-FF8F4CCDE0FC}"/>
              </a:ext>
            </a:extLst>
          </p:cNvPr>
          <p:cNvPicPr>
            <a:picLocks noChangeAspect="1"/>
          </p:cNvPicPr>
          <p:nvPr/>
        </p:nvPicPr>
        <p:blipFill>
          <a:blip r:embed="rId2"/>
          <a:stretch>
            <a:fillRect/>
          </a:stretch>
        </p:blipFill>
        <p:spPr>
          <a:xfrm>
            <a:off x="4211960" y="2495511"/>
            <a:ext cx="4629992" cy="21526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800" advTm="6000">
        <p:circle/>
      </p:transition>
    </mc:Choice>
    <mc:Fallback xmlns="">
      <p:transition spd="slow" advTm="6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582"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Problem Statement</a:t>
            </a:r>
          </a:p>
        </p:txBody>
      </p:sp>
      <p:sp>
        <p:nvSpPr>
          <p:cNvPr id="6" name="TextBox 5">
            <a:extLst>
              <a:ext uri="{FF2B5EF4-FFF2-40B4-BE49-F238E27FC236}">
                <a16:creationId xmlns:a16="http://schemas.microsoft.com/office/drawing/2014/main" id="{679B2A61-7F36-7FF0-6930-1B4948A98823}"/>
              </a:ext>
            </a:extLst>
          </p:cNvPr>
          <p:cNvSpPr txBox="1"/>
          <p:nvPr/>
        </p:nvSpPr>
        <p:spPr>
          <a:xfrm>
            <a:off x="247686" y="1196753"/>
            <a:ext cx="8212746" cy="1877437"/>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Enhanced Typing Efficiency and Predictive Text</a:t>
            </a:r>
            <a:r>
              <a:rPr lang="en-US" sz="28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Virtual keyboards often include predictive text, autocorrect, and word suggestion features, leading to improved typing efficiency and accuracy, particularly on touchscreen devices. Education and Skill Development:</a:t>
            </a:r>
          </a:p>
        </p:txBody>
      </p:sp>
      <p:pic>
        <p:nvPicPr>
          <p:cNvPr id="1028" name="Picture 4" descr="How can I personalise and turn predictive text on and off on my Samsung  Galaxy device? | Samsung UK">
            <a:extLst>
              <a:ext uri="{FF2B5EF4-FFF2-40B4-BE49-F238E27FC236}">
                <a16:creationId xmlns:a16="http://schemas.microsoft.com/office/drawing/2014/main" id="{E9AB60AA-0B05-B0B7-63E6-9F3AF32EEB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477789" y="3074190"/>
            <a:ext cx="5752539" cy="31683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00">
        <p15:prstTrans prst="crush"/>
      </p:transition>
    </mc:Choice>
    <mc:Fallback xmlns="">
      <p:transition spd="slow"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464A6-2BBB-578B-909E-24EE9A2D772E}"/>
              </a:ext>
            </a:extLst>
          </p:cNvPr>
          <p:cNvSpPr txBox="1"/>
          <p:nvPr/>
        </p:nvSpPr>
        <p:spPr>
          <a:xfrm>
            <a:off x="467544" y="260648"/>
            <a:ext cx="4591664" cy="584775"/>
          </a:xfrm>
          <a:prstGeom prst="rect">
            <a:avLst/>
          </a:prstGeom>
          <a:noFill/>
        </p:spPr>
        <p:txBody>
          <a:bodyPr wrap="square">
            <a:spAutoFit/>
          </a:bodyPr>
          <a:lstStyle/>
          <a:p>
            <a:r>
              <a:rPr lang="en-US" sz="3200" b="1" u="sng" dirty="0">
                <a:latin typeface="Times New Roman" pitchFamily="18" charset="0"/>
                <a:cs typeface="Times New Roman" pitchFamily="18" charset="0"/>
              </a:rPr>
              <a:t>Problem Statement</a:t>
            </a:r>
          </a:p>
        </p:txBody>
      </p:sp>
      <p:sp>
        <p:nvSpPr>
          <p:cNvPr id="5" name="TextBox 4">
            <a:extLst>
              <a:ext uri="{FF2B5EF4-FFF2-40B4-BE49-F238E27FC236}">
                <a16:creationId xmlns:a16="http://schemas.microsoft.com/office/drawing/2014/main" id="{A913BCB6-B6C1-C5D6-FEFF-37937715F6D8}"/>
              </a:ext>
            </a:extLst>
          </p:cNvPr>
          <p:cNvSpPr txBox="1"/>
          <p:nvPr/>
        </p:nvSpPr>
        <p:spPr>
          <a:xfrm>
            <a:off x="251766" y="1196752"/>
            <a:ext cx="8136658" cy="1877437"/>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Multilingual Input Support</a:t>
            </a:r>
            <a:r>
              <a:rPr lang="en-US" sz="28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Physical keyboards have limitations in supporting multiple languages and layouts. Virtual keyboards easily switch between languages and keyboard layouts, offering multilingual support and accommodating users from diverse linguistic backgrounds.</a:t>
            </a:r>
          </a:p>
        </p:txBody>
      </p:sp>
      <p:pic>
        <p:nvPicPr>
          <p:cNvPr id="7" name="Picture 6" descr="A black keyboard with white letters&#10;&#10;Description automatically generated">
            <a:extLst>
              <a:ext uri="{FF2B5EF4-FFF2-40B4-BE49-F238E27FC236}">
                <a16:creationId xmlns:a16="http://schemas.microsoft.com/office/drawing/2014/main" id="{B71D9028-9723-E916-2884-83CB6FB0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64" y="3783812"/>
            <a:ext cx="7020272" cy="22925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7">
            <a:extLst>
              <a:ext uri="{FF2B5EF4-FFF2-40B4-BE49-F238E27FC236}">
                <a16:creationId xmlns:a16="http://schemas.microsoft.com/office/drawing/2014/main" id="{FA89D19A-51EF-5F2A-E4BE-10732D78BF67}"/>
              </a:ext>
            </a:extLst>
          </p:cNvPr>
          <p:cNvSpPr>
            <a:spLocks/>
          </p:cNvSpPr>
          <p:nvPr/>
        </p:nvSpPr>
        <p:spPr>
          <a:xfrm>
            <a:off x="5580112" y="4653136"/>
            <a:ext cx="1756792" cy="100811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highlight>
                <a:srgbClr val="FFFF00"/>
              </a:highlight>
            </a:endParaRPr>
          </a:p>
        </p:txBody>
      </p:sp>
    </p:spTree>
    <p:extLst>
      <p:ext uri="{BB962C8B-B14F-4D97-AF65-F5344CB8AC3E}">
        <p14:creationId xmlns:p14="http://schemas.microsoft.com/office/powerpoint/2010/main" val="513894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00">
        <p15:prstTrans prst="pageCurlDouble"/>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8663C-D369-D67C-1E5F-B981B6A48343}"/>
              </a:ext>
            </a:extLst>
          </p:cNvPr>
          <p:cNvSpPr txBox="1"/>
          <p:nvPr/>
        </p:nvSpPr>
        <p:spPr>
          <a:xfrm>
            <a:off x="467544" y="260648"/>
            <a:ext cx="4591664" cy="584775"/>
          </a:xfrm>
          <a:prstGeom prst="rect">
            <a:avLst/>
          </a:prstGeom>
          <a:noFill/>
        </p:spPr>
        <p:txBody>
          <a:bodyPr wrap="square">
            <a:spAutoFit/>
          </a:bodyPr>
          <a:lstStyle/>
          <a:p>
            <a:r>
              <a:rPr lang="en-US" sz="3200" b="1" u="sng" dirty="0">
                <a:latin typeface="Times New Roman" pitchFamily="18" charset="0"/>
                <a:cs typeface="Times New Roman" pitchFamily="18" charset="0"/>
              </a:rPr>
              <a:t>Problem Statement</a:t>
            </a:r>
          </a:p>
        </p:txBody>
      </p:sp>
      <p:sp>
        <p:nvSpPr>
          <p:cNvPr id="5" name="TextBox 4">
            <a:extLst>
              <a:ext uri="{FF2B5EF4-FFF2-40B4-BE49-F238E27FC236}">
                <a16:creationId xmlns:a16="http://schemas.microsoft.com/office/drawing/2014/main" id="{2F1773A3-8855-8933-B78B-9968268A09E5}"/>
              </a:ext>
            </a:extLst>
          </p:cNvPr>
          <p:cNvSpPr txBox="1"/>
          <p:nvPr/>
        </p:nvSpPr>
        <p:spPr>
          <a:xfrm>
            <a:off x="251520" y="1196752"/>
            <a:ext cx="8136904" cy="1944216"/>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Space and Portability Constraints</a:t>
            </a:r>
            <a:r>
              <a:rPr lang="en-US" sz="28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Physical keyboards are bulky and impractical for many portable devices. Virtual keyboards address this issue by providing a compact and space-saving alternative, especially for smartphones, tablets, and other compact devices</a:t>
            </a:r>
            <a:r>
              <a:rPr lang="en-US"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9614DA-C341-E7B2-A9A5-9CDF57827C8E}"/>
              </a:ext>
            </a:extLst>
          </p:cNvPr>
          <p:cNvPicPr>
            <a:picLocks noChangeAspect="1"/>
          </p:cNvPicPr>
          <p:nvPr/>
        </p:nvPicPr>
        <p:blipFill rotWithShape="1">
          <a:blip r:embed="rId2"/>
          <a:srcRect/>
          <a:stretch/>
        </p:blipFill>
        <p:spPr>
          <a:xfrm>
            <a:off x="1781944" y="3212976"/>
            <a:ext cx="5076056" cy="3158970"/>
          </a:xfrm>
          <a:prstGeom prst="rect">
            <a:avLst/>
          </a:prstGeom>
          <a:ln>
            <a:noFill/>
          </a:ln>
          <a:effectLst>
            <a:softEdge rad="112500"/>
          </a:effectLst>
        </p:spPr>
      </p:pic>
    </p:spTree>
    <p:extLst>
      <p:ext uri="{BB962C8B-B14F-4D97-AF65-F5344CB8AC3E}">
        <p14:creationId xmlns:p14="http://schemas.microsoft.com/office/powerpoint/2010/main" val="1968966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00">
        <p15:prstTrans prst="peelOff"/>
      </p:transition>
    </mc:Choice>
    <mc:Fallback xmlns="">
      <p:transition spd="slow" advTm="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792"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7" name="TextBox 6">
            <a:extLst>
              <a:ext uri="{FF2B5EF4-FFF2-40B4-BE49-F238E27FC236}">
                <a16:creationId xmlns:a16="http://schemas.microsoft.com/office/drawing/2014/main" id="{68C6D0E8-215D-8D88-4E1A-067F11E36FF0}"/>
              </a:ext>
            </a:extLst>
          </p:cNvPr>
          <p:cNvSpPr txBox="1"/>
          <p:nvPr/>
        </p:nvSpPr>
        <p:spPr>
          <a:xfrm>
            <a:off x="107504" y="845423"/>
            <a:ext cx="8784976" cy="5016758"/>
          </a:xfrm>
          <a:prstGeom prst="rect">
            <a:avLst/>
          </a:prstGeom>
          <a:noFill/>
        </p:spPr>
        <p:txBody>
          <a:bodyPr wrap="square">
            <a:spAutoFit/>
          </a:bodyPr>
          <a:lstStyle/>
          <a:p>
            <a:r>
              <a:rPr lang="en-IN" sz="2000" b="1" i="1" u="sng" dirty="0"/>
              <a:t>HTML Structure:</a:t>
            </a:r>
          </a:p>
          <a:p>
            <a:r>
              <a:rPr lang="en-IN" sz="2000" dirty="0"/>
              <a:t> Create the basic HTML structure to represent the keyboard layout, keys, and other elements.</a:t>
            </a:r>
          </a:p>
          <a:p>
            <a:r>
              <a:rPr lang="en-IN" sz="2000" b="1" i="1" u="sng" dirty="0"/>
              <a:t>CSS Styling:</a:t>
            </a:r>
          </a:p>
          <a:p>
            <a:r>
              <a:rPr lang="en-IN" sz="2000" dirty="0"/>
              <a:t> Use CSS to style the keyboard layout, keys, and any additional design elements to make it visually appealing.</a:t>
            </a:r>
          </a:p>
          <a:p>
            <a:r>
              <a:rPr lang="en-IN" sz="2000" b="1" i="1" u="sng" dirty="0"/>
              <a:t>CSS Grid or Flexbox:</a:t>
            </a:r>
          </a:p>
          <a:p>
            <a:r>
              <a:rPr lang="en-IN" sz="2000" dirty="0"/>
              <a:t> Utilize CSS Grid or Flexbox to layout the keys in a grid-like structure, allowing for easy alignment and arrangement.</a:t>
            </a:r>
          </a:p>
          <a:p>
            <a:r>
              <a:rPr lang="en-IN" sz="2000" b="1" i="1" u="sng" dirty="0"/>
              <a:t>Key Styling:</a:t>
            </a:r>
          </a:p>
          <a:p>
            <a:r>
              <a:rPr lang="en-IN" sz="2000" dirty="0"/>
              <a:t> Apply CSS styles to keys, including background colour, border, font size, and padding to make them visually distinguishable and user-friendly. Add CSS transitions or animations to create visual feedback when a key is pressed, enhancing the user experience. By combining HTML for structure, CSS for styling and layout, and JavaScript for interactivity and event handling, you can create an effective virtual keyboard for use on a webpage.</a:t>
            </a:r>
          </a:p>
        </p:txBody>
      </p:sp>
    </p:spTree>
  </p:cSld>
  <p:clrMapOvr>
    <a:masterClrMapping/>
  </p:clrMapOvr>
  <mc:AlternateContent xmlns:mc="http://schemas.openxmlformats.org/markup-compatibility/2006" xmlns:p14="http://schemas.microsoft.com/office/powerpoint/2010/main">
    <mc:Choice Requires="p14">
      <p:transition spd="slow" p14:dur="3000" advTm="6000">
        <p14:shred/>
      </p:transition>
    </mc:Choice>
    <mc:Fallback xmlns="">
      <p:transition spd="slow" advTm="6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itchFamily="18" charset="0"/>
              </a:rPr>
              <a:t>Key Features</a:t>
            </a:r>
          </a:p>
        </p:txBody>
      </p:sp>
      <p:sp>
        <p:nvSpPr>
          <p:cNvPr id="5" name="TextBox 4">
            <a:extLst>
              <a:ext uri="{FF2B5EF4-FFF2-40B4-BE49-F238E27FC236}">
                <a16:creationId xmlns:a16="http://schemas.microsoft.com/office/drawing/2014/main" id="{B5CF8EC4-9A21-B811-BE96-CD1D601E1597}"/>
              </a:ext>
            </a:extLst>
          </p:cNvPr>
          <p:cNvSpPr txBox="1"/>
          <p:nvPr/>
        </p:nvSpPr>
        <p:spPr>
          <a:xfrm>
            <a:off x="323528" y="965041"/>
            <a:ext cx="7848872" cy="5632311"/>
          </a:xfrm>
          <a:prstGeom prst="rect">
            <a:avLst/>
          </a:prstGeom>
          <a:noFill/>
        </p:spPr>
        <p:txBody>
          <a:bodyPr wrap="square">
            <a:spAutoFit/>
          </a:bodyPr>
          <a:lstStyle/>
          <a:p>
            <a:r>
              <a:rPr lang="en-IN" sz="2400" b="1" i="1" u="sng" dirty="0"/>
              <a:t>Touchscreen Interface: </a:t>
            </a:r>
            <a:r>
              <a:rPr lang="en-IN" sz="2400" dirty="0">
                <a:latin typeface="Bahnschrift" panose="020B0502040204020203" pitchFamily="34" charset="0"/>
              </a:rPr>
              <a:t>Virtual keyboards are designed to be used on touchscreen devices like smartphones, tablets, or computers with touch displays</a:t>
            </a:r>
          </a:p>
          <a:p>
            <a:r>
              <a:rPr lang="en-IN" sz="2400" b="1" i="1" u="sng" dirty="0"/>
              <a:t>Visual Representation of Keys: </a:t>
            </a:r>
            <a:r>
              <a:rPr lang="en-IN" sz="2400" dirty="0">
                <a:latin typeface="Bahnschrift" panose="020B0502040204020203" pitchFamily="34" charset="0"/>
              </a:rPr>
              <a:t>Virtual keyboards display a visual representation of keys, usually mimicking the layout of a physical keyboard. The keys may be arranged in the QWERTY or other common keyboard layouts.</a:t>
            </a:r>
          </a:p>
          <a:p>
            <a:r>
              <a:rPr lang="en-IN" sz="2400" b="1" i="1" u="sng" dirty="0"/>
              <a:t>Numeric  Access:</a:t>
            </a:r>
            <a:r>
              <a:rPr lang="en-IN" sz="2400" i="1" dirty="0"/>
              <a:t> </a:t>
            </a:r>
            <a:r>
              <a:rPr lang="en-IN" sz="2400" dirty="0">
                <a:latin typeface="Bahnschrift" panose="020B0502040204020203" pitchFamily="34" charset="0"/>
              </a:rPr>
              <a:t>Virtual keyboards often include keys for numbers accessible through additional layouts or by pressing specific modifier keys.</a:t>
            </a:r>
          </a:p>
          <a:p>
            <a:r>
              <a:rPr lang="en-IN" sz="2400" b="1" i="1" u="sng" dirty="0"/>
              <a:t>Emoji and Emoticon Support: </a:t>
            </a:r>
            <a:r>
              <a:rPr lang="en-IN" sz="2400" dirty="0">
                <a:latin typeface="Bahnschrift" panose="020B0502040204020203" pitchFamily="34" charset="0"/>
              </a:rPr>
              <a:t>Many virtual keyboards include options to easily input emojis, emoticons, and other special characters used in messaging and communication.</a:t>
            </a:r>
          </a:p>
        </p:txBody>
      </p:sp>
    </p:spTree>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Project Highlights</a:t>
            </a:r>
          </a:p>
        </p:txBody>
      </p:sp>
      <p:sp>
        <p:nvSpPr>
          <p:cNvPr id="3" name="Rectangle 2"/>
          <p:cNvSpPr/>
          <p:nvPr/>
        </p:nvSpPr>
        <p:spPr>
          <a:xfrm>
            <a:off x="395536" y="1196752"/>
            <a:ext cx="8136904" cy="304698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This slide followed by many slides include the relevant screenshots of the running project and their corresponding code snippets.</a:t>
            </a:r>
          </a:p>
          <a:p>
            <a:pPr>
              <a:buFont typeface="Arial" pitchFamily="34" charset="0"/>
              <a:buChar char="•"/>
            </a:pPr>
            <a:r>
              <a:rPr lang="en-US" sz="3200" dirty="0">
                <a:latin typeface="Times New Roman" pitchFamily="18" charset="0"/>
                <a:cs typeface="Times New Roman" pitchFamily="18" charset="0"/>
              </a:rPr>
              <a:t>It should frame the complete picture of your solution. </a:t>
            </a:r>
          </a:p>
          <a:p>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advTm="4000">
        <p14:vortex dir="r"/>
      </p:transition>
    </mc:Choice>
    <mc:Fallback xmlns="">
      <p:transition spd="slow" advTm="4000">
        <p:fade/>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680</TotalTime>
  <Words>698</Words>
  <Application>Microsoft Office PowerPoint</Application>
  <PresentationFormat>On-screen Show (4:3)</PresentationFormat>
  <Paragraphs>66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Aldhabi</vt:lpstr>
      <vt:lpstr>Arial</vt:lpstr>
      <vt:lpstr>Arial Black</vt:lpstr>
      <vt:lpstr>Bahnschrift</vt:lpstr>
      <vt:lpstr>Bahnschrift SemiLight</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Rakshit Monga</cp:lastModifiedBy>
  <cp:revision>55</cp:revision>
  <dcterms:created xsi:type="dcterms:W3CDTF">2022-12-12T14:14:34Z</dcterms:created>
  <dcterms:modified xsi:type="dcterms:W3CDTF">2023-10-11T08:29:58Z</dcterms:modified>
</cp:coreProperties>
</file>