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8"/>
  </p:notesMasterIdLst>
  <p:handoutMasterIdLst>
    <p:handoutMasterId r:id="rId19"/>
  </p:handoutMasterIdLst>
  <p:sldIdLst>
    <p:sldId id="256" r:id="rId5"/>
    <p:sldId id="266" r:id="rId6"/>
    <p:sldId id="270" r:id="rId7"/>
    <p:sldId id="271" r:id="rId8"/>
    <p:sldId id="272" r:id="rId9"/>
    <p:sldId id="274" r:id="rId10"/>
    <p:sldId id="277" r:id="rId11"/>
    <p:sldId id="279" r:id="rId12"/>
    <p:sldId id="273" r:id="rId13"/>
    <p:sldId id="276" r:id="rId14"/>
    <p:sldId id="278" r:id="rId15"/>
    <p:sldId id="280" r:id="rId16"/>
    <p:sldId id="28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1678" autoAdjust="0"/>
  </p:normalViewPr>
  <p:slideViewPr>
    <p:cSldViewPr snapToGrid="0">
      <p:cViewPr varScale="1">
        <p:scale>
          <a:sx n="85" d="100"/>
          <a:sy n="85" d="100"/>
        </p:scale>
        <p:origin x="138" y="84"/>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Trainity\IMBD%20analysis\edited%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Trainity\IMBD%20analysis\edited%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enovo\Downloads\Movies_Social_meta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enovo\Downloads\Movies_Social_meta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026881014873141"/>
          <c:y val="0.21560185185185185"/>
          <c:w val="0.85195341207349085"/>
          <c:h val="0.45547499270924469"/>
        </c:manualLayout>
      </c:layout>
      <c:barChart>
        <c:barDir val="col"/>
        <c:grouping val="clustered"/>
        <c:varyColors val="0"/>
        <c:ser>
          <c:idx val="0"/>
          <c:order val="0"/>
          <c:tx>
            <c:strRef>
              <c:f>Sheet2!$C$4</c:f>
              <c:strCache>
                <c:ptCount val="1"/>
                <c:pt idx="0">
                  <c:v>row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Sheet2!$D$2:$E$3</c:f>
              <c:strCache>
                <c:ptCount val="2"/>
                <c:pt idx="0">
                  <c:v>before</c:v>
                </c:pt>
                <c:pt idx="1">
                  <c:v>after</c:v>
                </c:pt>
              </c:strCache>
            </c:strRef>
          </c:cat>
          <c:val>
            <c:numRef>
              <c:f>Sheet2!$D$4:$E$4</c:f>
              <c:numCache>
                <c:formatCode>General</c:formatCode>
                <c:ptCount val="2"/>
                <c:pt idx="0">
                  <c:v>5044</c:v>
                </c:pt>
                <c:pt idx="1">
                  <c:v>3816</c:v>
                </c:pt>
              </c:numCache>
            </c:numRef>
          </c:val>
          <c:extLst>
            <c:ext xmlns:c16="http://schemas.microsoft.com/office/drawing/2014/chart" uri="{C3380CC4-5D6E-409C-BE32-E72D297353CC}">
              <c16:uniqueId val="{00000000-A0CC-4515-BB71-3F797B43B652}"/>
            </c:ext>
          </c:extLst>
        </c:ser>
        <c:ser>
          <c:idx val="1"/>
          <c:order val="1"/>
          <c:tx>
            <c:strRef>
              <c:f>Sheet2!$C$5</c:f>
              <c:strCache>
                <c:ptCount val="1"/>
                <c:pt idx="0">
                  <c:v>column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Sheet2!$D$2:$E$3</c:f>
              <c:strCache>
                <c:ptCount val="2"/>
                <c:pt idx="0">
                  <c:v>before</c:v>
                </c:pt>
                <c:pt idx="1">
                  <c:v>after</c:v>
                </c:pt>
              </c:strCache>
            </c:strRef>
          </c:cat>
          <c:val>
            <c:numRef>
              <c:f>Sheet2!$D$5:$E$5</c:f>
              <c:numCache>
                <c:formatCode>General</c:formatCode>
                <c:ptCount val="2"/>
                <c:pt idx="0">
                  <c:v>28</c:v>
                </c:pt>
                <c:pt idx="1">
                  <c:v>28</c:v>
                </c:pt>
              </c:numCache>
            </c:numRef>
          </c:val>
          <c:extLst>
            <c:ext xmlns:c16="http://schemas.microsoft.com/office/drawing/2014/chart" uri="{C3380CC4-5D6E-409C-BE32-E72D297353CC}">
              <c16:uniqueId val="{00000001-A0CC-4515-BB71-3F797B43B652}"/>
            </c:ext>
          </c:extLst>
        </c:ser>
        <c:dLbls>
          <c:dLblPos val="outEnd"/>
          <c:showLegendKey val="0"/>
          <c:showVal val="1"/>
          <c:showCatName val="0"/>
          <c:showSerName val="0"/>
          <c:showPercent val="0"/>
          <c:showBubbleSize val="0"/>
        </c:dLbls>
        <c:gapWidth val="219"/>
        <c:overlap val="-27"/>
        <c:axId val="1919694816"/>
        <c:axId val="1919695232"/>
      </c:barChart>
      <c:catAx>
        <c:axId val="1919694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19695232"/>
        <c:crosses val="autoZero"/>
        <c:auto val="1"/>
        <c:lblAlgn val="ctr"/>
        <c:lblOffset val="100"/>
        <c:noMultiLvlLbl val="0"/>
      </c:catAx>
      <c:valAx>
        <c:axId val="1919695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1969481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Profit</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Sheet1!$AC$1</c:f>
              <c:strCache>
                <c:ptCount val="1"/>
                <c:pt idx="0">
                  <c:v>profit</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Sheet1!$L$2:$L$21</c:f>
              <c:strCache>
                <c:ptCount val="20"/>
                <c:pt idx="0">
                  <c:v>AvatarÂ </c:v>
                </c:pt>
                <c:pt idx="1">
                  <c:v>Jurassic WorldÂ </c:v>
                </c:pt>
                <c:pt idx="2">
                  <c:v>TitanicÂ </c:v>
                </c:pt>
                <c:pt idx="3">
                  <c:v>Star Wars: Episode IV - A New HopeÂ </c:v>
                </c:pt>
                <c:pt idx="4">
                  <c:v>E.T. the Extra-TerrestrialÂ </c:v>
                </c:pt>
                <c:pt idx="5">
                  <c:v>The AvengersÂ </c:v>
                </c:pt>
                <c:pt idx="6">
                  <c:v>The AvengersÂ </c:v>
                </c:pt>
                <c:pt idx="7">
                  <c:v>The Lion KingÂ </c:v>
                </c:pt>
                <c:pt idx="8">
                  <c:v>Star Wars: Episode I - The Phantom MenaceÂ </c:v>
                </c:pt>
                <c:pt idx="9">
                  <c:v>The Dark KnightÂ </c:v>
                </c:pt>
                <c:pt idx="10">
                  <c:v>The Hunger GamesÂ </c:v>
                </c:pt>
                <c:pt idx="11">
                  <c:v>DeadpoolÂ </c:v>
                </c:pt>
                <c:pt idx="12">
                  <c:v>The Hunger Games: Catching FireÂ </c:v>
                </c:pt>
                <c:pt idx="13">
                  <c:v>Jurassic ParkÂ </c:v>
                </c:pt>
                <c:pt idx="14">
                  <c:v>Despicable Me 2Â </c:v>
                </c:pt>
                <c:pt idx="15">
                  <c:v>American SniperÂ </c:v>
                </c:pt>
                <c:pt idx="16">
                  <c:v>Finding NemoÂ </c:v>
                </c:pt>
                <c:pt idx="17">
                  <c:v>Shrek 2Â </c:v>
                </c:pt>
                <c:pt idx="18">
                  <c:v>The Lord of the Rings: The Return of the KingÂ </c:v>
                </c:pt>
                <c:pt idx="19">
                  <c:v>Star Wars: Episode VI - Return of the JediÂ </c:v>
                </c:pt>
              </c:strCache>
            </c:strRef>
          </c:cat>
          <c:val>
            <c:numRef>
              <c:f>Sheet1!$AC$2:$AC$21</c:f>
              <c:numCache>
                <c:formatCode>General</c:formatCode>
                <c:ptCount val="20"/>
                <c:pt idx="0">
                  <c:v>523505847</c:v>
                </c:pt>
                <c:pt idx="1">
                  <c:v>502177271</c:v>
                </c:pt>
                <c:pt idx="2">
                  <c:v>458672302</c:v>
                </c:pt>
                <c:pt idx="3">
                  <c:v>449935665</c:v>
                </c:pt>
                <c:pt idx="4">
                  <c:v>424449459</c:v>
                </c:pt>
                <c:pt idx="5">
                  <c:v>403279547</c:v>
                </c:pt>
                <c:pt idx="6">
                  <c:v>403279547</c:v>
                </c:pt>
                <c:pt idx="7">
                  <c:v>377783777</c:v>
                </c:pt>
                <c:pt idx="8">
                  <c:v>359544677</c:v>
                </c:pt>
                <c:pt idx="9">
                  <c:v>348316061</c:v>
                </c:pt>
                <c:pt idx="10">
                  <c:v>329999255</c:v>
                </c:pt>
                <c:pt idx="11">
                  <c:v>305024263</c:v>
                </c:pt>
                <c:pt idx="12">
                  <c:v>294645577</c:v>
                </c:pt>
                <c:pt idx="13">
                  <c:v>293784000</c:v>
                </c:pt>
                <c:pt idx="14">
                  <c:v>292049635</c:v>
                </c:pt>
                <c:pt idx="15">
                  <c:v>291323553</c:v>
                </c:pt>
                <c:pt idx="16">
                  <c:v>286838870</c:v>
                </c:pt>
                <c:pt idx="17">
                  <c:v>286471036</c:v>
                </c:pt>
                <c:pt idx="18">
                  <c:v>283019252</c:v>
                </c:pt>
                <c:pt idx="19">
                  <c:v>276625409</c:v>
                </c:pt>
              </c:numCache>
            </c:numRef>
          </c:val>
          <c:extLst>
            <c:ext xmlns:c16="http://schemas.microsoft.com/office/drawing/2014/chart" uri="{C3380CC4-5D6E-409C-BE32-E72D297353CC}">
              <c16:uniqueId val="{00000000-3C31-4370-A91F-70884A6D60F2}"/>
            </c:ext>
          </c:extLst>
        </c:ser>
        <c:dLbls>
          <c:showLegendKey val="0"/>
          <c:showVal val="0"/>
          <c:showCatName val="0"/>
          <c:showSerName val="0"/>
          <c:showPercent val="0"/>
          <c:showBubbleSize val="0"/>
        </c:dLbls>
        <c:gapWidth val="219"/>
        <c:overlap val="-27"/>
        <c:axId val="2056352768"/>
        <c:axId val="2056360672"/>
        <c:extLst>
          <c:ext xmlns:c15="http://schemas.microsoft.com/office/drawing/2012/chart" uri="{02D57815-91ED-43cb-92C2-25804820EDAC}">
            <c15:filteredBarSeries>
              <c15:ser>
                <c:idx val="1"/>
                <c:order val="1"/>
                <c:tx>
                  <c:strRef>
                    <c:extLst>
                      <c:ext uri="{02D57815-91ED-43cb-92C2-25804820EDAC}">
                        <c15:formulaRef>
                          <c15:sqref>Sheet1!$AC$1</c15:sqref>
                        </c15:formulaRef>
                      </c:ext>
                    </c:extLst>
                    <c:strCache>
                      <c:ptCount val="1"/>
                      <c:pt idx="0">
                        <c:v>profit</c:v>
                      </c:pt>
                    </c:strCache>
                  </c:strRef>
                </c:tx>
                <c:spPr>
                  <a:solidFill>
                    <a:schemeClr val="accent2"/>
                  </a:solidFill>
                  <a:ln>
                    <a:noFill/>
                  </a:ln>
                  <a:effectLst/>
                </c:spPr>
                <c:invertIfNegative val="0"/>
                <c:cat>
                  <c:strRef>
                    <c:extLst>
                      <c:ext uri="{02D57815-91ED-43cb-92C2-25804820EDAC}">
                        <c15:formulaRef>
                          <c15:sqref>Sheet1!$L$2:$L$21</c15:sqref>
                        </c15:formulaRef>
                      </c:ext>
                    </c:extLst>
                    <c:strCache>
                      <c:ptCount val="20"/>
                      <c:pt idx="0">
                        <c:v>AvatarÂ </c:v>
                      </c:pt>
                      <c:pt idx="1">
                        <c:v>Jurassic WorldÂ </c:v>
                      </c:pt>
                      <c:pt idx="2">
                        <c:v>TitanicÂ </c:v>
                      </c:pt>
                      <c:pt idx="3">
                        <c:v>Star Wars: Episode IV - A New HopeÂ </c:v>
                      </c:pt>
                      <c:pt idx="4">
                        <c:v>E.T. the Extra-TerrestrialÂ </c:v>
                      </c:pt>
                      <c:pt idx="5">
                        <c:v>The AvengersÂ </c:v>
                      </c:pt>
                      <c:pt idx="6">
                        <c:v>The AvengersÂ </c:v>
                      </c:pt>
                      <c:pt idx="7">
                        <c:v>The Lion KingÂ </c:v>
                      </c:pt>
                      <c:pt idx="8">
                        <c:v>Star Wars: Episode I - The Phantom MenaceÂ </c:v>
                      </c:pt>
                      <c:pt idx="9">
                        <c:v>The Dark KnightÂ </c:v>
                      </c:pt>
                      <c:pt idx="10">
                        <c:v>The Hunger GamesÂ </c:v>
                      </c:pt>
                      <c:pt idx="11">
                        <c:v>DeadpoolÂ </c:v>
                      </c:pt>
                      <c:pt idx="12">
                        <c:v>The Hunger Games: Catching FireÂ </c:v>
                      </c:pt>
                      <c:pt idx="13">
                        <c:v>Jurassic ParkÂ </c:v>
                      </c:pt>
                      <c:pt idx="14">
                        <c:v>Despicable Me 2Â </c:v>
                      </c:pt>
                      <c:pt idx="15">
                        <c:v>American SniperÂ </c:v>
                      </c:pt>
                      <c:pt idx="16">
                        <c:v>Finding NemoÂ </c:v>
                      </c:pt>
                      <c:pt idx="17">
                        <c:v>Shrek 2Â </c:v>
                      </c:pt>
                      <c:pt idx="18">
                        <c:v>The Lord of the Rings: The Return of the KingÂ </c:v>
                      </c:pt>
                      <c:pt idx="19">
                        <c:v>Star Wars: Episode VI - Return of the JediÂ </c:v>
                      </c:pt>
                    </c:strCache>
                  </c:strRef>
                </c:cat>
                <c:val>
                  <c:numRef>
                    <c:extLst>
                      <c:ext uri="{02D57815-91ED-43cb-92C2-25804820EDAC}">
                        <c15:formulaRef>
                          <c15:sqref>Sheet1!$AC$2:$AC$21</c15:sqref>
                        </c15:formulaRef>
                      </c:ext>
                    </c:extLst>
                    <c:numCache>
                      <c:formatCode>General</c:formatCode>
                      <c:ptCount val="20"/>
                      <c:pt idx="0">
                        <c:v>523505847</c:v>
                      </c:pt>
                      <c:pt idx="1">
                        <c:v>502177271</c:v>
                      </c:pt>
                      <c:pt idx="2">
                        <c:v>458672302</c:v>
                      </c:pt>
                      <c:pt idx="3">
                        <c:v>449935665</c:v>
                      </c:pt>
                      <c:pt idx="4">
                        <c:v>424449459</c:v>
                      </c:pt>
                      <c:pt idx="5">
                        <c:v>403279547</c:v>
                      </c:pt>
                      <c:pt idx="6">
                        <c:v>403279547</c:v>
                      </c:pt>
                      <c:pt idx="7">
                        <c:v>377783777</c:v>
                      </c:pt>
                      <c:pt idx="8">
                        <c:v>359544677</c:v>
                      </c:pt>
                      <c:pt idx="9">
                        <c:v>348316061</c:v>
                      </c:pt>
                      <c:pt idx="10">
                        <c:v>329999255</c:v>
                      </c:pt>
                      <c:pt idx="11">
                        <c:v>305024263</c:v>
                      </c:pt>
                      <c:pt idx="12">
                        <c:v>294645577</c:v>
                      </c:pt>
                      <c:pt idx="13">
                        <c:v>293784000</c:v>
                      </c:pt>
                      <c:pt idx="14">
                        <c:v>292049635</c:v>
                      </c:pt>
                      <c:pt idx="15">
                        <c:v>291323553</c:v>
                      </c:pt>
                      <c:pt idx="16">
                        <c:v>286838870</c:v>
                      </c:pt>
                      <c:pt idx="17">
                        <c:v>286471036</c:v>
                      </c:pt>
                      <c:pt idx="18">
                        <c:v>283019252</c:v>
                      </c:pt>
                      <c:pt idx="19">
                        <c:v>276625409</c:v>
                      </c:pt>
                    </c:numCache>
                  </c:numRef>
                </c:val>
                <c:extLst>
                  <c:ext xmlns:c16="http://schemas.microsoft.com/office/drawing/2014/chart" uri="{C3380CC4-5D6E-409C-BE32-E72D297353CC}">
                    <c16:uniqueId val="{00000001-3C31-4370-A91F-70884A6D60F2}"/>
                  </c:ext>
                </c:extLst>
              </c15:ser>
            </c15:filteredBarSeries>
          </c:ext>
        </c:extLst>
      </c:barChart>
      <c:catAx>
        <c:axId val="2056352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56360672"/>
        <c:crosses val="autoZero"/>
        <c:auto val="1"/>
        <c:lblAlgn val="ctr"/>
        <c:lblOffset val="100"/>
        <c:noMultiLvlLbl val="0"/>
      </c:catAx>
      <c:valAx>
        <c:axId val="20563606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563527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Movies By Genre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dLbls>
          <c:dLblPos val="outEnd"/>
          <c:showLegendKey val="0"/>
          <c:showVal val="1"/>
          <c:showCatName val="0"/>
          <c:showSerName val="0"/>
          <c:showPercent val="0"/>
          <c:showBubbleSize val="0"/>
        </c:dLbls>
        <c:gapWidth val="219"/>
        <c:overlap val="-27"/>
        <c:axId val="1797465440"/>
        <c:axId val="1797465112"/>
      </c:barChart>
      <c:catAx>
        <c:axId val="17974654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Genre</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7465112"/>
        <c:crosses val="autoZero"/>
        <c:auto val="1"/>
        <c:lblAlgn val="ctr"/>
        <c:lblOffset val="100"/>
        <c:noMultiLvlLbl val="0"/>
      </c:catAx>
      <c:valAx>
        <c:axId val="17974651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No of movies</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74654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Genre</a:t>
            </a:r>
            <a:r>
              <a:rPr lang="en-US" baseline="0"/>
              <a:t> Popularity on Facebook</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[Movies_Social_metadata.xlsx]GenrePopularity!$B$1</c:f>
              <c:strCache>
                <c:ptCount val="1"/>
                <c:pt idx="0">
                  <c:v>Avg FB Likes</c:v>
                </c:pt>
              </c:strCache>
            </c:strRef>
          </c:tx>
          <c:spPr>
            <a:ln w="28575" cap="rnd">
              <a:solidFill>
                <a:schemeClr val="accent1"/>
              </a:solidFill>
              <a:round/>
            </a:ln>
            <a:effectLst/>
          </c:spPr>
          <c:marker>
            <c:symbol val="none"/>
          </c:marker>
          <c:trendline>
            <c:spPr>
              <a:ln w="19050" cap="rnd">
                <a:solidFill>
                  <a:schemeClr val="accent1"/>
                </a:solidFill>
                <a:prstDash val="sysDot"/>
              </a:ln>
              <a:effectLst/>
            </c:spPr>
            <c:trendlineType val="linear"/>
            <c:dispRSqr val="0"/>
            <c:dispEq val="0"/>
          </c:trendline>
          <c:cat>
            <c:strRef>
              <c:f>[Movies_Social_metadata.xlsx]GenrePopularity!$A$2:$A$11</c:f>
              <c:strCache>
                <c:ptCount val="10"/>
                <c:pt idx="0">
                  <c:v>Action</c:v>
                </c:pt>
                <c:pt idx="1">
                  <c:v>Adventure</c:v>
                </c:pt>
                <c:pt idx="2">
                  <c:v>Animation</c:v>
                </c:pt>
                <c:pt idx="3">
                  <c:v>Biography</c:v>
                </c:pt>
                <c:pt idx="4">
                  <c:v>Comedy</c:v>
                </c:pt>
                <c:pt idx="5">
                  <c:v>Crime</c:v>
                </c:pt>
                <c:pt idx="6">
                  <c:v>Documentary</c:v>
                </c:pt>
                <c:pt idx="7">
                  <c:v>Drama</c:v>
                </c:pt>
                <c:pt idx="8">
                  <c:v>Fantasy</c:v>
                </c:pt>
                <c:pt idx="9">
                  <c:v>Horror</c:v>
                </c:pt>
              </c:strCache>
            </c:strRef>
          </c:cat>
          <c:val>
            <c:numRef>
              <c:f>[Movies_Social_metadata.xlsx]GenrePopularity!$B$2:$B$11</c:f>
              <c:numCache>
                <c:formatCode>General</c:formatCode>
                <c:ptCount val="10"/>
                <c:pt idx="0">
                  <c:v>12979.442231075696</c:v>
                </c:pt>
                <c:pt idx="1">
                  <c:v>14816.112244897959</c:v>
                </c:pt>
                <c:pt idx="2">
                  <c:v>5617.1944444444443</c:v>
                </c:pt>
                <c:pt idx="3">
                  <c:v>12588.554744525547</c:v>
                </c:pt>
                <c:pt idx="4">
                  <c:v>4521.6918671248568</c:v>
                </c:pt>
                <c:pt idx="5">
                  <c:v>9312.768472906404</c:v>
                </c:pt>
                <c:pt idx="6">
                  <c:v>3796.2857142857142</c:v>
                </c:pt>
                <c:pt idx="7">
                  <c:v>8919.5689320388356</c:v>
                </c:pt>
                <c:pt idx="8">
                  <c:v>11682.774193548386</c:v>
                </c:pt>
                <c:pt idx="9">
                  <c:v>7538.913043478261</c:v>
                </c:pt>
              </c:numCache>
            </c:numRef>
          </c:val>
          <c:smooth val="0"/>
          <c:extLst>
            <c:ext xmlns:c16="http://schemas.microsoft.com/office/drawing/2014/chart" uri="{C3380CC4-5D6E-409C-BE32-E72D297353CC}">
              <c16:uniqueId val="{00000000-7933-4942-890E-CD1CDC6EE45D}"/>
            </c:ext>
          </c:extLst>
        </c:ser>
        <c:dLbls>
          <c:showLegendKey val="0"/>
          <c:showVal val="0"/>
          <c:showCatName val="0"/>
          <c:showSerName val="0"/>
          <c:showPercent val="0"/>
          <c:showBubbleSize val="0"/>
        </c:dLbls>
        <c:smooth val="0"/>
        <c:axId val="1628833608"/>
        <c:axId val="1628834264"/>
      </c:lineChart>
      <c:catAx>
        <c:axId val="16288336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Movie</a:t>
                </a:r>
                <a:r>
                  <a:rPr lang="en-US" baseline="0"/>
                  <a:t> Genre</a:t>
                </a:r>
                <a:endParaRPr 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8834264"/>
        <c:crosses val="autoZero"/>
        <c:auto val="1"/>
        <c:lblAlgn val="ctr"/>
        <c:lblOffset val="100"/>
        <c:noMultiLvlLbl val="0"/>
      </c:catAx>
      <c:valAx>
        <c:axId val="16288342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Avg Facebook likes</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88336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Vote</a:t>
            </a:r>
            <a:r>
              <a:rPr lang="en-US" baseline="0" dirty="0" smtClean="0"/>
              <a:t> Data Over Decades</a:t>
            </a:r>
            <a:endParaRPr lang="en-US" dirty="0"/>
          </a:p>
        </c:rich>
      </c:tx>
      <c:layout/>
      <c:overlay val="0"/>
    </c:title>
    <c:autoTitleDeleted val="0"/>
    <c:plotArea>
      <c:layout>
        <c:manualLayout>
          <c:layoutTarget val="inner"/>
          <c:xMode val="edge"/>
          <c:yMode val="edge"/>
          <c:x val="0.22607010172608261"/>
          <c:y val="0.18057395143487859"/>
          <c:w val="0.73753399218722537"/>
          <c:h val="0.57584919434739534"/>
        </c:manualLayout>
      </c:layout>
      <c:barChart>
        <c:barDir val="col"/>
        <c:grouping val="clustered"/>
        <c:varyColors val="0"/>
        <c:ser>
          <c:idx val="0"/>
          <c:order val="0"/>
          <c:tx>
            <c:v>Frequency</c:v>
          </c:tx>
          <c:invertIfNegative val="0"/>
          <c:trendline>
            <c:trendlineType val="linear"/>
            <c:dispRSqr val="0"/>
            <c:dispEq val="0"/>
          </c:trendline>
          <c:cat>
            <c:strRef>
              <c:f>Sheet8!$K$5:$K$15</c:f>
              <c:strCache>
                <c:ptCount val="11"/>
                <c:pt idx="0">
                  <c:v>1930</c:v>
                </c:pt>
                <c:pt idx="1">
                  <c:v>1940</c:v>
                </c:pt>
                <c:pt idx="2">
                  <c:v>1950</c:v>
                </c:pt>
                <c:pt idx="3">
                  <c:v>1960</c:v>
                </c:pt>
                <c:pt idx="4">
                  <c:v>1970</c:v>
                </c:pt>
                <c:pt idx="5">
                  <c:v>1980</c:v>
                </c:pt>
                <c:pt idx="6">
                  <c:v>1990</c:v>
                </c:pt>
                <c:pt idx="7">
                  <c:v>2000</c:v>
                </c:pt>
                <c:pt idx="8">
                  <c:v>2010</c:v>
                </c:pt>
                <c:pt idx="9">
                  <c:v>2020</c:v>
                </c:pt>
                <c:pt idx="10">
                  <c:v>More</c:v>
                </c:pt>
              </c:strCache>
            </c:strRef>
          </c:cat>
          <c:val>
            <c:numRef>
              <c:f>Sheet8!$L$5:$L$15</c:f>
              <c:numCache>
                <c:formatCode>General</c:formatCode>
                <c:ptCount val="11"/>
                <c:pt idx="0">
                  <c:v>116387</c:v>
                </c:pt>
                <c:pt idx="1">
                  <c:v>804839</c:v>
                </c:pt>
                <c:pt idx="2">
                  <c:v>636002</c:v>
                </c:pt>
                <c:pt idx="3">
                  <c:v>3120472</c:v>
                </c:pt>
                <c:pt idx="4">
                  <c:v>8854391</c:v>
                </c:pt>
                <c:pt idx="5">
                  <c:v>20092021</c:v>
                </c:pt>
                <c:pt idx="6">
                  <c:v>69935395</c:v>
                </c:pt>
                <c:pt idx="7">
                  <c:v>159445066</c:v>
                </c:pt>
                <c:pt idx="8">
                  <c:v>121375798</c:v>
                </c:pt>
                <c:pt idx="9">
                  <c:v>0</c:v>
                </c:pt>
                <c:pt idx="10">
                  <c:v>0</c:v>
                </c:pt>
              </c:numCache>
            </c:numRef>
          </c:val>
          <c:extLst>
            <c:ext xmlns:c16="http://schemas.microsoft.com/office/drawing/2014/chart" uri="{C3380CC4-5D6E-409C-BE32-E72D297353CC}">
              <c16:uniqueId val="{00000000-8478-42A1-B245-9AE69FA8D42C}"/>
            </c:ext>
          </c:extLst>
        </c:ser>
        <c:dLbls>
          <c:showLegendKey val="0"/>
          <c:showVal val="0"/>
          <c:showCatName val="0"/>
          <c:showSerName val="0"/>
          <c:showPercent val="0"/>
          <c:showBubbleSize val="0"/>
        </c:dLbls>
        <c:gapWidth val="150"/>
        <c:axId val="808272080"/>
        <c:axId val="808261264"/>
      </c:barChart>
      <c:catAx>
        <c:axId val="808272080"/>
        <c:scaling>
          <c:orientation val="minMax"/>
        </c:scaling>
        <c:delete val="0"/>
        <c:axPos val="b"/>
        <c:title>
          <c:tx>
            <c:rich>
              <a:bodyPr/>
              <a:lstStyle/>
              <a:p>
                <a:pPr>
                  <a:defRPr/>
                </a:pPr>
                <a:r>
                  <a:rPr lang="en-US"/>
                  <a:t>Decade</a:t>
                </a:r>
              </a:p>
            </c:rich>
          </c:tx>
          <c:layout/>
          <c:overlay val="0"/>
        </c:title>
        <c:numFmt formatCode="General" sourceLinked="1"/>
        <c:majorTickMark val="out"/>
        <c:minorTickMark val="none"/>
        <c:tickLblPos val="nextTo"/>
        <c:crossAx val="808261264"/>
        <c:crosses val="autoZero"/>
        <c:auto val="1"/>
        <c:lblAlgn val="ctr"/>
        <c:lblOffset val="100"/>
        <c:noMultiLvlLbl val="0"/>
      </c:catAx>
      <c:valAx>
        <c:axId val="808261264"/>
        <c:scaling>
          <c:orientation val="minMax"/>
        </c:scaling>
        <c:delete val="0"/>
        <c:axPos val="l"/>
        <c:title>
          <c:tx>
            <c:rich>
              <a:bodyPr/>
              <a:lstStyle/>
              <a:p>
                <a:pPr>
                  <a:defRPr/>
                </a:pPr>
                <a:r>
                  <a:rPr lang="en-US"/>
                  <a:t>votes of decade</a:t>
                </a:r>
              </a:p>
            </c:rich>
          </c:tx>
          <c:layout/>
          <c:overlay val="0"/>
        </c:title>
        <c:numFmt formatCode="General" sourceLinked="1"/>
        <c:majorTickMark val="out"/>
        <c:minorTickMark val="none"/>
        <c:tickLblPos val="nextTo"/>
        <c:crossAx val="808272080"/>
        <c:crosses val="autoZero"/>
        <c:crossBetween val="between"/>
      </c:valAx>
    </c:plotArea>
    <c:plotVisOnly val="1"/>
    <c:dispBlanksAs val="gap"/>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805758-D2E5-47F1-BDC8-64F96AB837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A4D7A7-60FE-4B51-8D3B-098FB2A1B3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t>2/13/2023</a:t>
            </a:fld>
            <a:endParaRPr lang="en-US" dirty="0"/>
          </a:p>
        </p:txBody>
      </p:sp>
      <p:sp>
        <p:nvSpPr>
          <p:cNvPr id="4" name="Footer Placeholder 3">
            <a:extLst>
              <a:ext uri="{FF2B5EF4-FFF2-40B4-BE49-F238E27FC236}">
                <a16:creationId xmlns:a16="http://schemas.microsoft.com/office/drawing/2014/main" id="{0748030B-DA71-4B18-AA7C-F991BCB518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BD65FCA-070F-4A6D-A2E0-D5EBEAABC9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t>‹#›</a:t>
            </a:fld>
            <a:endParaRPr lang="en-US" dirty="0"/>
          </a:p>
        </p:txBody>
      </p:sp>
    </p:spTree>
    <p:extLst>
      <p:ext uri="{BB962C8B-B14F-4D97-AF65-F5344CB8AC3E}">
        <p14:creationId xmlns:p14="http://schemas.microsoft.com/office/powerpoint/2010/main" val="369034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t>2/13/2023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t>‹#›</a:t>
            </a:fld>
            <a:endParaRPr lang="en-US" dirty="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a:t>
            </a:fld>
            <a:endParaRPr lang="en-US" dirty="0"/>
          </a:p>
        </p:txBody>
      </p:sp>
    </p:spTree>
    <p:extLst>
      <p:ext uri="{BB962C8B-B14F-4D97-AF65-F5344CB8AC3E}">
        <p14:creationId xmlns:p14="http://schemas.microsoft.com/office/powerpoint/2010/main" val="352591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3</a:t>
            </a:fld>
            <a:endParaRPr lang="en-US" dirty="0"/>
          </a:p>
        </p:txBody>
      </p:sp>
    </p:spTree>
    <p:extLst>
      <p:ext uri="{BB962C8B-B14F-4D97-AF65-F5344CB8AC3E}">
        <p14:creationId xmlns:p14="http://schemas.microsoft.com/office/powerpoint/2010/main" val="32888909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D826893-9059-400D-A708-615823828BC9}"/>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a:extLst>
                <a:ext uri="{FF2B5EF4-FFF2-40B4-BE49-F238E27FC236}">
                  <a16:creationId xmlns:a16="http://schemas.microsoft.com/office/drawing/2014/main" id="{4BD7AE3B-6321-488C-8378-B441F7AC62C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11" name="Graphic 10" descr="Single gear">
              <a:extLst>
                <a:ext uri="{FF2B5EF4-FFF2-40B4-BE49-F238E27FC236}">
                  <a16:creationId xmlns:a16="http://schemas.microsoft.com/office/drawing/2014/main" id="{52566813-48BF-44A8-9FBD-C9035FDE143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9098912-FEFB-4951-B070-7ED0F1D4555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a:extLst>
                <a:ext uri="{FF2B5EF4-FFF2-40B4-BE49-F238E27FC236}">
                  <a16:creationId xmlns:a16="http://schemas.microsoft.com/office/drawing/2014/main" id="{7187CCFC-946C-4708-98C2-CC97857A51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2/13/2023</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a:extLst>
              <a:ext uri="{FF2B5EF4-FFF2-40B4-BE49-F238E27FC236}">
                <a16:creationId xmlns:a16="http://schemas.microsoft.com/office/drawing/2014/main" id="{10A59AF3-34E3-4F2D-B219-533C8164A410}"/>
              </a:ext>
            </a:extLst>
          </p:cNvPr>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B98DDA9-3997-4600-985C-44C2CABD0BA3}"/>
              </a:ext>
            </a:extLst>
          </p:cNvPr>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88896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C2D2AED-B2EF-46D8-BC7C-81AE25C80786}"/>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a:extLst>
                <a:ext uri="{FF2B5EF4-FFF2-40B4-BE49-F238E27FC236}">
                  <a16:creationId xmlns:a16="http://schemas.microsoft.com/office/drawing/2014/main" id="{2F9289FC-9317-4EC5-8064-00D34185019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9" name="Graphic 8" descr="Single gear">
              <a:extLst>
                <a:ext uri="{FF2B5EF4-FFF2-40B4-BE49-F238E27FC236}">
                  <a16:creationId xmlns:a16="http://schemas.microsoft.com/office/drawing/2014/main" id="{09784D29-4AB9-4581-A176-2BC2AD58F8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a:extLst>
                <a:ext uri="{FF2B5EF4-FFF2-40B4-BE49-F238E27FC236}">
                  <a16:creationId xmlns:a16="http://schemas.microsoft.com/office/drawing/2014/main" id="{25EF2775-3EFB-4A64-8FAF-4D8B56AE073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a:extLst>
                <a:ext uri="{FF2B5EF4-FFF2-40B4-BE49-F238E27FC236}">
                  <a16:creationId xmlns:a16="http://schemas.microsoft.com/office/drawing/2014/main" id="{A34C11DA-4074-454D-800C-0FC5FBF1C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2/13/2023</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35406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2/13/2023</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2070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2/13/2023</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a:extLst>
              <a:ext uri="{FF2B5EF4-FFF2-40B4-BE49-F238E27FC236}">
                <a16:creationId xmlns:a16="http://schemas.microsoft.com/office/drawing/2014/main" id="{5E59F855-D2A7-4662-804E-17B59CD1A41D}"/>
              </a:ext>
            </a:extLst>
          </p:cNvPr>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275739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2/13/2023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a:extLst>
              <a:ext uri="{FF2B5EF4-FFF2-40B4-BE49-F238E27FC236}">
                <a16:creationId xmlns:a16="http://schemas.microsoft.com/office/drawing/2014/main" id="{DBD7FBFD-679C-4A5B-A176-220004B60453}"/>
              </a:ext>
            </a:extLst>
          </p:cNvPr>
          <p:cNvSpPr>
            <a:spLocks noGrp="1"/>
          </p:cNvSpPr>
          <p:nvPr>
            <p:ph type="dgm" sz="quarter" idx="13"/>
          </p:nvPr>
        </p:nvSpPr>
        <p:spPr>
          <a:xfrm>
            <a:off x="680321" y="386862"/>
            <a:ext cx="9614617" cy="3867638"/>
          </a:xfrm>
        </p:spPr>
        <p:txBody>
          <a:bodyPr/>
          <a:lstStyle/>
          <a:p>
            <a:r>
              <a:rPr lang="en-US" noProof="0" smtClean="0"/>
              <a:t>Click icon to add SmartArt graphic</a:t>
            </a:r>
            <a:endParaRPr lang="en-US" noProof="0" dirty="0"/>
          </a:p>
        </p:txBody>
      </p:sp>
    </p:spTree>
    <p:extLst>
      <p:ext uri="{BB962C8B-B14F-4D97-AF65-F5344CB8AC3E}">
        <p14:creationId xmlns:p14="http://schemas.microsoft.com/office/powerpoint/2010/main" val="3525996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2B243BA-55F2-42F1-B294-0EB708FCD888}"/>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46408269-63CF-4017-AC0D-C35B044D307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7A3695B4-ADE3-45A9-8119-67D5F83A8C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6B8F0030-0551-4558-8533-64D2E4838DB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59607E3E-29E0-44E4-899A-0955FA4D367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D4251FC-462A-4B83-9F84-2358E52E31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2/13/2023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51400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7FCAB52-C8F0-4659-9B95-C792632631CE}"/>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a:extLst>
                <a:ext uri="{FF2B5EF4-FFF2-40B4-BE49-F238E27FC236}">
                  <a16:creationId xmlns:a16="http://schemas.microsoft.com/office/drawing/2014/main" id="{5E98770F-9E46-4F69-9A76-F671813AF57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20" name="Graphic 19" descr="Single gear">
              <a:extLst>
                <a:ext uri="{FF2B5EF4-FFF2-40B4-BE49-F238E27FC236}">
                  <a16:creationId xmlns:a16="http://schemas.microsoft.com/office/drawing/2014/main" id="{F08BF8CF-C3C2-4767-B88B-DE07E6A628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a:extLst>
                <a:ext uri="{FF2B5EF4-FFF2-40B4-BE49-F238E27FC236}">
                  <a16:creationId xmlns:a16="http://schemas.microsoft.com/office/drawing/2014/main" id="{E63AFEB7-4AAE-448E-8B0B-C2F2287771A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a:extLst>
                <a:ext uri="{FF2B5EF4-FFF2-40B4-BE49-F238E27FC236}">
                  <a16:creationId xmlns:a16="http://schemas.microsoft.com/office/drawing/2014/main" id="{E279C731-1AAF-453A-94B0-6CC2920395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2/13/2023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extLst>
      <p:ext uri="{BB962C8B-B14F-4D97-AF65-F5344CB8AC3E}">
        <p14:creationId xmlns:p14="http://schemas.microsoft.com/office/powerpoint/2010/main" val="333132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CB2BD5A-C0EC-4AC1-BBF1-851D8321B964}"/>
              </a:ext>
            </a:extLst>
          </p:cNvPr>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538A56DB-6938-460F-9BB3-A0A34C234B3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E2A1D679-9D00-4DC7-82EC-B6C33270E7F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8DFB6E86-77FA-4731-B7FA-5A63254A3E6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982D40F0-DDB8-45E0-B9D1-5964842C730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D744A42C-4948-489C-8EB2-12C65C47E9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2/13/2023</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568936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BFC60FB4-27C2-4896-9B64-2DFE33815CE2}"/>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a:extLst>
                <a:ext uri="{FF2B5EF4-FFF2-40B4-BE49-F238E27FC236}">
                  <a16:creationId xmlns:a16="http://schemas.microsoft.com/office/drawing/2014/main" id="{EE89D477-BED5-4149-965A-0C122D97A01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25" name="Graphic 24" descr="Single gear">
              <a:extLst>
                <a:ext uri="{FF2B5EF4-FFF2-40B4-BE49-F238E27FC236}">
                  <a16:creationId xmlns:a16="http://schemas.microsoft.com/office/drawing/2014/main" id="{5CCE09A4-D09F-43A2-8459-2E9D3E9602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a:extLst>
                <a:ext uri="{FF2B5EF4-FFF2-40B4-BE49-F238E27FC236}">
                  <a16:creationId xmlns:a16="http://schemas.microsoft.com/office/drawing/2014/main" id="{9A46A1B3-2A0B-4FFE-AE15-A11187E434D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a:extLst>
                <a:ext uri="{FF2B5EF4-FFF2-40B4-BE49-F238E27FC236}">
                  <a16:creationId xmlns:a16="http://schemas.microsoft.com/office/drawing/2014/main" id="{D4F4A02A-94BC-4984-A372-3B77FC854C2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2/13/2023</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52837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a:extLst>
                <a:ext uri="{FF2B5EF4-FFF2-40B4-BE49-F238E27FC236}">
                  <a16:creationId xmlns:a16="http://schemas.microsoft.com/office/drawing/2014/main"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20" name="Graphic 19" descr="Single gear">
              <a:extLst>
                <a:ext uri="{FF2B5EF4-FFF2-40B4-BE49-F238E27FC236}">
                  <a16:creationId xmlns:a16="http://schemas.microsoft.com/office/drawing/2014/main"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a:extLst>
                <a:ext uri="{FF2B5EF4-FFF2-40B4-BE49-F238E27FC236}">
                  <a16:creationId xmlns:a16="http://schemas.microsoft.com/office/drawing/2014/main"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a:extLst>
                <a:ext uri="{FF2B5EF4-FFF2-40B4-BE49-F238E27FC236}">
                  <a16:creationId xmlns:a16="http://schemas.microsoft.com/office/drawing/2014/main"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a:extLst>
                <a:ext uri="{FF2B5EF4-FFF2-40B4-BE49-F238E27FC236}">
                  <a16:creationId xmlns:a16="http://schemas.microsoft.com/office/drawing/2014/main"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2/13/2023</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a:extLst>
              <a:ext uri="{FF2B5EF4-FFF2-40B4-BE49-F238E27FC236}">
                <a16:creationId xmlns:a16="http://schemas.microsoft.com/office/drawing/2014/main"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a:extLst>
              <a:ext uri="{FF2B5EF4-FFF2-40B4-BE49-F238E27FC236}">
                <a16:creationId xmlns:a16="http://schemas.microsoft.com/office/drawing/2014/main"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a:extLst>
              <a:ext uri="{FF2B5EF4-FFF2-40B4-BE49-F238E27FC236}">
                <a16:creationId xmlns:a16="http://schemas.microsoft.com/office/drawing/2014/main"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a:extLst>
              <a:ext uri="{FF2B5EF4-FFF2-40B4-BE49-F238E27FC236}">
                <a16:creationId xmlns:a16="http://schemas.microsoft.com/office/drawing/2014/main" id="{BBA20603-8433-4B38-976F-F18CF78D6BF9}"/>
              </a:ext>
            </a:extLst>
          </p:cNvPr>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a:extLst>
              <a:ext uri="{FF2B5EF4-FFF2-40B4-BE49-F238E27FC236}">
                <a16:creationId xmlns:a16="http://schemas.microsoft.com/office/drawing/2014/main" id="{EF340F6C-3335-49B0-AE89-7103CA6A7F5E}"/>
              </a:ext>
            </a:extLst>
          </p:cNvPr>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Edit Master text styles</a:t>
            </a:r>
          </a:p>
        </p:txBody>
      </p:sp>
      <p:sp>
        <p:nvSpPr>
          <p:cNvPr id="55" name="Text Placeholder 54">
            <a:extLst>
              <a:ext uri="{FF2B5EF4-FFF2-40B4-BE49-F238E27FC236}">
                <a16:creationId xmlns:a16="http://schemas.microsoft.com/office/drawing/2014/main" id="{1F0AD31D-2FFB-40A9-96C2-F4EE3869BC54}"/>
              </a:ext>
            </a:extLst>
          </p:cNvPr>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Edit Master text styles</a:t>
            </a:r>
          </a:p>
        </p:txBody>
      </p:sp>
      <p:sp>
        <p:nvSpPr>
          <p:cNvPr id="57" name="Content Placeholder 56">
            <a:extLst>
              <a:ext uri="{FF2B5EF4-FFF2-40B4-BE49-F238E27FC236}">
                <a16:creationId xmlns:a16="http://schemas.microsoft.com/office/drawing/2014/main" id="{52B689E9-5B4C-4CC0-AAA4-847EB66C3302}"/>
              </a:ext>
            </a:extLst>
          </p:cNvPr>
          <p:cNvSpPr>
            <a:spLocks noGrp="1"/>
          </p:cNvSpPr>
          <p:nvPr>
            <p:ph sz="quarter" idx="20"/>
          </p:nvPr>
        </p:nvSpPr>
        <p:spPr>
          <a:xfrm>
            <a:off x="2106131" y="2116138"/>
            <a:ext cx="3060802" cy="3713162"/>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a:extLst>
              <a:ext uri="{FF2B5EF4-FFF2-40B4-BE49-F238E27FC236}">
                <a16:creationId xmlns:a16="http://schemas.microsoft.com/office/drawing/2014/main" id="{1D5202CC-08D0-4157-9CB3-AA1EF4A2C855}"/>
              </a:ext>
            </a:extLst>
          </p:cNvPr>
          <p:cNvSpPr>
            <a:spLocks noGrp="1"/>
          </p:cNvSpPr>
          <p:nvPr>
            <p:ph sz="quarter" idx="21"/>
          </p:nvPr>
        </p:nvSpPr>
        <p:spPr>
          <a:xfrm>
            <a:off x="5384611" y="2103211"/>
            <a:ext cx="3060802" cy="3713162"/>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a:extLst>
              <a:ext uri="{FF2B5EF4-FFF2-40B4-BE49-F238E27FC236}">
                <a16:creationId xmlns:a16="http://schemas.microsoft.com/office/drawing/2014/main" id="{7BE8E782-50B7-4C4E-BEA5-DDA27E0F6817}"/>
              </a:ext>
            </a:extLst>
          </p:cNvPr>
          <p:cNvSpPr>
            <a:spLocks noGrp="1"/>
          </p:cNvSpPr>
          <p:nvPr>
            <p:ph sz="quarter" idx="22"/>
          </p:nvPr>
        </p:nvSpPr>
        <p:spPr>
          <a:xfrm>
            <a:off x="8659892" y="2097613"/>
            <a:ext cx="3060802" cy="3713162"/>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725301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2C074DF2-6D4F-4B58-A82E-6322DB69A6CC}"/>
              </a:ext>
            </a:extLst>
          </p:cNvPr>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a:extLst>
                <a:ext uri="{FF2B5EF4-FFF2-40B4-BE49-F238E27FC236}">
                  <a16:creationId xmlns:a16="http://schemas.microsoft.com/office/drawing/2014/main" id="{B9A8CB2C-0A50-43EC-A2C7-F536FF84DE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31" name="Graphic 30" descr="Single gear">
              <a:extLst>
                <a:ext uri="{FF2B5EF4-FFF2-40B4-BE49-F238E27FC236}">
                  <a16:creationId xmlns:a16="http://schemas.microsoft.com/office/drawing/2014/main" id="{71F3D36D-2C1A-4D06-A27F-6A64AA11889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a:extLst>
                <a:ext uri="{FF2B5EF4-FFF2-40B4-BE49-F238E27FC236}">
                  <a16:creationId xmlns:a16="http://schemas.microsoft.com/office/drawing/2014/main" id="{61F0F601-D5AC-45C0-92B6-2376085B0D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a:extLst>
                <a:ext uri="{FF2B5EF4-FFF2-40B4-BE49-F238E27FC236}">
                  <a16:creationId xmlns:a16="http://schemas.microsoft.com/office/drawing/2014/main" id="{DE792A6A-B423-4979-BD59-4CD4A74069B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2/13/2023</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02556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E106B9E-EBA8-4369-8705-FDBBA60DC72E}"/>
              </a:ext>
            </a:extLst>
          </p:cNvPr>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13" name="Graphic 12" descr="Single gear">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2/13/2023</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a:extLst>
              <a:ext uri="{FF2B5EF4-FFF2-40B4-BE49-F238E27FC236}">
                <a16:creationId xmlns:a16="http://schemas.microsoft.com/office/drawing/2014/main" id="{F099E8F9-E092-4E4C-AB87-FB2B4EC4D0AD}"/>
              </a:ext>
            </a:extLst>
          </p:cNvPr>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a:extLst>
              <a:ext uri="{FF2B5EF4-FFF2-40B4-BE49-F238E27FC236}">
                <a16:creationId xmlns:a16="http://schemas.microsoft.com/office/drawing/2014/main" id="{782CF4FC-13E5-4A63-BCF2-3AF43B5F15B9}"/>
              </a:ext>
            </a:extLst>
          </p:cNvPr>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a:extLst>
              <a:ext uri="{FF2B5EF4-FFF2-40B4-BE49-F238E27FC236}">
                <a16:creationId xmlns:a16="http://schemas.microsoft.com/office/drawing/2014/main" id="{8523C4DE-E0C6-4EE1-9145-DA7819174663}"/>
              </a:ext>
            </a:extLst>
          </p:cNvPr>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03526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E363D07-B7E9-4C17-BF5B-ADACCCAD7C6C}"/>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a:extLst>
                <a:ext uri="{FF2B5EF4-FFF2-40B4-BE49-F238E27FC236}">
                  <a16:creationId xmlns:a16="http://schemas.microsoft.com/office/drawing/2014/main" id="{BF7F7D52-1EF2-49FA-AE87-7BE7232893F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3" name="Graphic 12" descr="Single gear">
              <a:extLst>
                <a:ext uri="{FF2B5EF4-FFF2-40B4-BE49-F238E27FC236}">
                  <a16:creationId xmlns:a16="http://schemas.microsoft.com/office/drawing/2014/main" id="{ACC0D449-4064-40FD-A10D-BE7844EB87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a:extLst>
                <a:ext uri="{FF2B5EF4-FFF2-40B4-BE49-F238E27FC236}">
                  <a16:creationId xmlns:a16="http://schemas.microsoft.com/office/drawing/2014/main" id="{1FE621D1-1FD9-49E2-99C8-0CB37634CD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0EA6856C-35D0-465E-B0CB-B889D4DA0B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493FB47-F1DA-40B8-A1F4-115CD1F7084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2/13/2023</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5033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BF5BF6C-5F7D-464E-B42E-D194CF355A7E}"/>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a:extLst>
                <a:ext uri="{FF2B5EF4-FFF2-40B4-BE49-F238E27FC236}">
                  <a16:creationId xmlns:a16="http://schemas.microsoft.com/office/drawing/2014/main" id="{8F045C13-A0AE-4F21-8EE7-47DCE4B458F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14" name="Graphic 13" descr="Single gear">
              <a:extLst>
                <a:ext uri="{FF2B5EF4-FFF2-40B4-BE49-F238E27FC236}">
                  <a16:creationId xmlns:a16="http://schemas.microsoft.com/office/drawing/2014/main" id="{D5197B13-7446-4E28-A62C-4543D7BD63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a:extLst>
                <a:ext uri="{FF2B5EF4-FFF2-40B4-BE49-F238E27FC236}">
                  <a16:creationId xmlns:a16="http://schemas.microsoft.com/office/drawing/2014/main" id="{4B5B975A-536D-4192-B3DE-875F5E141A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a:extLst>
                <a:ext uri="{FF2B5EF4-FFF2-40B4-BE49-F238E27FC236}">
                  <a16:creationId xmlns:a16="http://schemas.microsoft.com/office/drawing/2014/main" id="{5BB09BB4-511A-4714-92A7-D9CA09D1FD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2/13/2023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6272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2/13/2023</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0697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90C5C8C-B074-498F-921D-CC0B5DF8FBD3}"/>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a:extLst>
                <a:ext uri="{FF2B5EF4-FFF2-40B4-BE49-F238E27FC236}">
                  <a16:creationId xmlns:a16="http://schemas.microsoft.com/office/drawing/2014/main" id="{C270183A-92E0-49A5-B6BC-F1934676372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6" name="Graphic 15" descr="Single gear">
              <a:extLst>
                <a:ext uri="{FF2B5EF4-FFF2-40B4-BE49-F238E27FC236}">
                  <a16:creationId xmlns:a16="http://schemas.microsoft.com/office/drawing/2014/main" id="{6E086889-5472-4B65-A156-D0B8F369C3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a:extLst>
                <a:ext uri="{FF2B5EF4-FFF2-40B4-BE49-F238E27FC236}">
                  <a16:creationId xmlns:a16="http://schemas.microsoft.com/office/drawing/2014/main" id="{4BCBF44F-62C7-4F40-99DF-85C459F43E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a:extLst>
                <a:ext uri="{FF2B5EF4-FFF2-40B4-BE49-F238E27FC236}">
                  <a16:creationId xmlns:a16="http://schemas.microsoft.com/office/drawing/2014/main" id="{ABF64D53-5ED0-4A1D-A7EA-94CDB0D37E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a:extLst>
                <a:ext uri="{FF2B5EF4-FFF2-40B4-BE49-F238E27FC236}">
                  <a16:creationId xmlns:a16="http://schemas.microsoft.com/office/drawing/2014/main" id="{2565C769-10BF-4E7B-B099-B4FD458436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2/13/2023</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72713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2/13/2023</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a:extLst>
              <a:ext uri="{FF2B5EF4-FFF2-40B4-BE49-F238E27FC236}">
                <a16:creationId xmlns:a16="http://schemas.microsoft.com/office/drawing/2014/main" id="{FD7CD5CF-F924-43C6-9C02-06FBC84A6729}"/>
              </a:ext>
            </a:extLst>
          </p:cNvPr>
          <p:cNvSpPr>
            <a:spLocks noGrp="1"/>
          </p:cNvSpPr>
          <p:nvPr>
            <p:ph idx="1"/>
          </p:nvPr>
        </p:nvSpPr>
        <p:spPr>
          <a:xfrm>
            <a:off x="2137644" y="2161725"/>
            <a:ext cx="9613861" cy="3702647"/>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41318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2/13/2023</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419934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2/13/2023</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a:extLst>
              <a:ext uri="{FF2B5EF4-FFF2-40B4-BE49-F238E27FC236}">
                <a16:creationId xmlns:a16="http://schemas.microsoft.com/office/drawing/2014/main" id="{D683A405-3ADE-448E-893F-D3D2E11CCA4C}"/>
              </a:ext>
            </a:extLst>
          </p:cNvPr>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Edit Master text styles</a:t>
            </a:r>
          </a:p>
        </p:txBody>
      </p:sp>
    </p:spTree>
    <p:extLst>
      <p:ext uri="{BB962C8B-B14F-4D97-AF65-F5344CB8AC3E}">
        <p14:creationId xmlns:p14="http://schemas.microsoft.com/office/powerpoint/2010/main" val="462027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2/13/2023</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832264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9" r:id="rId5"/>
    <p:sldLayoutId id="2147483665" r:id="rId6"/>
    <p:sldLayoutId id="2147483680" r:id="rId7"/>
    <p:sldLayoutId id="2147483666" r:id="rId8"/>
    <p:sldLayoutId id="2147483682" r:id="rId9"/>
    <p:sldLayoutId id="2147483667" r:id="rId10"/>
    <p:sldLayoutId id="2147483668" r:id="rId11"/>
    <p:sldLayoutId id="2147483681" r:id="rId12"/>
    <p:sldLayoutId id="2147483670" r:id="rId13"/>
    <p:sldLayoutId id="2147483671" r:id="rId14"/>
    <p:sldLayoutId id="2147483672" r:id="rId15"/>
    <p:sldLayoutId id="2147483673" r:id="rId16"/>
    <p:sldLayoutId id="2147483674" r:id="rId17"/>
    <p:sldLayoutId id="2147483678" r:id="rId18"/>
    <p:sldLayoutId id="2147483675"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13.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8.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Graphic 8" descr="Book icon">
            <a:extLst>
              <a:ext uri="{FF2B5EF4-FFF2-40B4-BE49-F238E27FC236}">
                <a16:creationId xmlns:a16="http://schemas.microsoft.com/office/drawing/2014/main" id="{E26792AF-5D39-4A12-8EDD-CC09A60BDA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344993" y="2961000"/>
            <a:ext cx="936000" cy="936000"/>
          </a:xfrm>
          <a:prstGeom prst="rect">
            <a:avLst/>
          </a:prstGeom>
        </p:spPr>
      </p:pic>
      <p:sp>
        <p:nvSpPr>
          <p:cNvPr id="2" name="Title 1">
            <a:extLst>
              <a:ext uri="{FF2B5EF4-FFF2-40B4-BE49-F238E27FC236}">
                <a16:creationId xmlns:a16="http://schemas.microsoft.com/office/drawing/2014/main" id="{8B98BBFB-4314-436C-A688-96F483D693AB}"/>
              </a:ext>
            </a:extLst>
          </p:cNvPr>
          <p:cNvSpPr>
            <a:spLocks noGrp="1"/>
          </p:cNvSpPr>
          <p:nvPr>
            <p:ph type="ctrTitle"/>
          </p:nvPr>
        </p:nvSpPr>
        <p:spPr/>
        <p:txBody>
          <a:bodyPr anchor="ctr" anchorCtr="0"/>
          <a:lstStyle/>
          <a:p>
            <a:r>
              <a:rPr lang="en-US" dirty="0" smtClean="0"/>
              <a:t>IMDB Movie Analysis</a:t>
            </a:r>
            <a:endParaRPr lang="en-US" dirty="0"/>
          </a:p>
        </p:txBody>
      </p:sp>
      <p:sp>
        <p:nvSpPr>
          <p:cNvPr id="3" name="Subtitle 2">
            <a:extLst>
              <a:ext uri="{FF2B5EF4-FFF2-40B4-BE49-F238E27FC236}">
                <a16:creationId xmlns:a16="http://schemas.microsoft.com/office/drawing/2014/main" id="{6AA173D3-8B7E-4F91-B862-AC30CB0D2705}"/>
              </a:ext>
            </a:extLst>
          </p:cNvPr>
          <p:cNvSpPr>
            <a:spLocks noGrp="1"/>
          </p:cNvSpPr>
          <p:nvPr>
            <p:ph type="subTitle" idx="1"/>
          </p:nvPr>
        </p:nvSpPr>
        <p:spPr/>
        <p:txBody>
          <a:bodyPr>
            <a:normAutofit/>
          </a:bodyPr>
          <a:lstStyle/>
          <a:p>
            <a:r>
              <a:rPr lang="en-US" sz="2800" dirty="0" smtClean="0"/>
              <a:t>Trainity Task-5</a:t>
            </a:r>
            <a:endParaRPr lang="en-US" sz="2800" dirty="0"/>
          </a:p>
        </p:txBody>
      </p:sp>
    </p:spTree>
    <p:extLst>
      <p:ext uri="{BB962C8B-B14F-4D97-AF65-F5344CB8AC3E}">
        <p14:creationId xmlns:p14="http://schemas.microsoft.com/office/powerpoint/2010/main" val="1906530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Insights</a:t>
            </a:r>
            <a:endParaRPr lang="en-US" b="0" dirty="0"/>
          </a:p>
        </p:txBody>
      </p:sp>
      <p:sp>
        <p:nvSpPr>
          <p:cNvPr id="3" name="Rectangle 2"/>
          <p:cNvSpPr/>
          <p:nvPr/>
        </p:nvSpPr>
        <p:spPr>
          <a:xfrm>
            <a:off x="953293" y="2092867"/>
            <a:ext cx="1204176" cy="369332"/>
          </a:xfrm>
          <a:prstGeom prst="rect">
            <a:avLst/>
          </a:prstGeom>
        </p:spPr>
        <p:txBody>
          <a:bodyPr wrap="none">
            <a:spAutoFit/>
          </a:bodyPr>
          <a:lstStyle/>
          <a:p>
            <a:pPr marL="285750" indent="-285750">
              <a:buFont typeface="Wingdings" panose="05000000000000000000" pitchFamily="2" charset="2"/>
              <a:buChar char="§"/>
            </a:pPr>
            <a:r>
              <a:rPr lang="en-US" b="1" dirty="0">
                <a:solidFill>
                  <a:schemeClr val="bg1">
                    <a:lumMod val="95000"/>
                    <a:lumOff val="5000"/>
                  </a:schemeClr>
                </a:solidFill>
                <a:latin typeface="Manrope"/>
              </a:rPr>
              <a:t>Charts</a:t>
            </a:r>
            <a:endParaRPr lang="en-US" dirty="0">
              <a:solidFill>
                <a:schemeClr val="bg1">
                  <a:lumMod val="95000"/>
                  <a:lumOff val="5000"/>
                </a:schemeClr>
              </a:solidFill>
            </a:endParaRPr>
          </a:p>
        </p:txBody>
      </p:sp>
      <p:sp>
        <p:nvSpPr>
          <p:cNvPr id="4" name="Rectangle 3"/>
          <p:cNvSpPr/>
          <p:nvPr/>
        </p:nvSpPr>
        <p:spPr>
          <a:xfrm>
            <a:off x="1022495" y="2397734"/>
            <a:ext cx="8929511" cy="646331"/>
          </a:xfrm>
          <a:prstGeom prst="rect">
            <a:avLst/>
          </a:prstGeom>
        </p:spPr>
        <p:txBody>
          <a:bodyPr wrap="square">
            <a:spAutoFit/>
          </a:bodyPr>
          <a:lstStyle/>
          <a:p>
            <a:r>
              <a:rPr lang="en-US" dirty="0" smtClean="0">
                <a:solidFill>
                  <a:schemeClr val="bg1">
                    <a:lumMod val="95000"/>
                    <a:lumOff val="5000"/>
                  </a:schemeClr>
                </a:solidFill>
                <a:latin typeface="Manrope"/>
              </a:rPr>
              <a:t>Find </a:t>
            </a:r>
            <a:r>
              <a:rPr lang="en-US" dirty="0">
                <a:solidFill>
                  <a:schemeClr val="bg1">
                    <a:lumMod val="95000"/>
                    <a:lumOff val="5000"/>
                  </a:schemeClr>
                </a:solidFill>
                <a:latin typeface="Manrope"/>
              </a:rPr>
              <a:t>the mean of the </a:t>
            </a:r>
            <a:r>
              <a:rPr lang="en-US" dirty="0" smtClean="0">
                <a:solidFill>
                  <a:schemeClr val="bg1">
                    <a:lumMod val="95000"/>
                    <a:lumOff val="5000"/>
                  </a:schemeClr>
                </a:solidFill>
                <a:latin typeface="Manrope"/>
              </a:rPr>
              <a:t>num</a:t>
            </a:r>
            <a:r>
              <a:rPr lang="en-US" dirty="0">
                <a:solidFill>
                  <a:schemeClr val="bg1">
                    <a:lumMod val="95000"/>
                    <a:lumOff val="5000"/>
                  </a:schemeClr>
                </a:solidFill>
                <a:latin typeface="Manrope"/>
              </a:rPr>
              <a:t>_</a:t>
            </a:r>
            <a:r>
              <a:rPr lang="en-US" dirty="0" smtClean="0">
                <a:solidFill>
                  <a:schemeClr val="bg1">
                    <a:lumMod val="95000"/>
                    <a:lumOff val="5000"/>
                  </a:schemeClr>
                </a:solidFill>
                <a:latin typeface="Manrope"/>
              </a:rPr>
              <a:t>critic_for_reviews</a:t>
            </a:r>
            <a:r>
              <a:rPr lang="en-US" dirty="0">
                <a:solidFill>
                  <a:schemeClr val="bg1">
                    <a:lumMod val="95000"/>
                    <a:lumOff val="5000"/>
                  </a:schemeClr>
                </a:solidFill>
                <a:latin typeface="Manrope"/>
              </a:rPr>
              <a:t> and num_users_for_review and identify the actors which have the highest </a:t>
            </a:r>
            <a:r>
              <a:rPr lang="en-US" dirty="0" smtClean="0">
                <a:solidFill>
                  <a:schemeClr val="bg1">
                    <a:lumMod val="95000"/>
                    <a:lumOff val="5000"/>
                  </a:schemeClr>
                </a:solidFill>
                <a:latin typeface="Manrope"/>
              </a:rPr>
              <a:t>mean.</a:t>
            </a:r>
            <a:endParaRPr lang="en-US" dirty="0">
              <a:solidFill>
                <a:schemeClr val="bg1">
                  <a:lumMod val="95000"/>
                  <a:lumOff val="5000"/>
                </a:schemeClr>
              </a:solidFill>
            </a:endParaRPr>
          </a:p>
        </p:txBody>
      </p:sp>
      <p:sp>
        <p:nvSpPr>
          <p:cNvPr id="6" name="TextBox 5"/>
          <p:cNvSpPr txBox="1"/>
          <p:nvPr/>
        </p:nvSpPr>
        <p:spPr>
          <a:xfrm>
            <a:off x="1146671" y="4253963"/>
            <a:ext cx="9543905" cy="369332"/>
          </a:xfrm>
          <a:prstGeom prst="rect">
            <a:avLst/>
          </a:prstGeom>
          <a:noFill/>
        </p:spPr>
        <p:txBody>
          <a:bodyPr wrap="square" rtlCol="0">
            <a:spAutoFit/>
          </a:bodyPr>
          <a:lstStyle/>
          <a:p>
            <a:r>
              <a:rPr lang="en-US" dirty="0" smtClean="0"/>
              <a:t>Leonardo DiCaprio has highest num_critic_for_reviews means of </a:t>
            </a:r>
            <a:r>
              <a:rPr lang="en-US" dirty="0" smtClean="0"/>
              <a:t>330.19</a:t>
            </a:r>
            <a:endParaRPr lang="en-US" dirty="0" smtClean="0"/>
          </a:p>
        </p:txBody>
      </p:sp>
      <p:graphicFrame>
        <p:nvGraphicFramePr>
          <p:cNvPr id="7" name="Table 6"/>
          <p:cNvGraphicFramePr>
            <a:graphicFrameLocks noGrp="1"/>
          </p:cNvGraphicFramePr>
          <p:nvPr>
            <p:extLst>
              <p:ext uri="{D42A27DB-BD31-4B8C-83A1-F6EECF244321}">
                <p14:modId xmlns:p14="http://schemas.microsoft.com/office/powerpoint/2010/main" val="1767500307"/>
              </p:ext>
            </p:extLst>
          </p:nvPr>
        </p:nvGraphicFramePr>
        <p:xfrm>
          <a:off x="1236983" y="4723051"/>
          <a:ext cx="4425246" cy="991703"/>
        </p:xfrm>
        <a:graphic>
          <a:graphicData uri="http://schemas.openxmlformats.org/drawingml/2006/table">
            <a:tbl>
              <a:tblPr>
                <a:tableStyleId>{125E5076-3810-47DD-B79F-674D7AD40C01}</a:tableStyleId>
              </a:tblPr>
              <a:tblGrid>
                <a:gridCol w="2212624">
                  <a:extLst>
                    <a:ext uri="{9D8B030D-6E8A-4147-A177-3AD203B41FA5}">
                      <a16:colId xmlns:a16="http://schemas.microsoft.com/office/drawing/2014/main" val="2806786199"/>
                    </a:ext>
                  </a:extLst>
                </a:gridCol>
                <a:gridCol w="2212622">
                  <a:extLst>
                    <a:ext uri="{9D8B030D-6E8A-4147-A177-3AD203B41FA5}">
                      <a16:colId xmlns:a16="http://schemas.microsoft.com/office/drawing/2014/main" val="1238320232"/>
                    </a:ext>
                  </a:extLst>
                </a:gridCol>
              </a:tblGrid>
              <a:tr h="321548">
                <a:tc>
                  <a:txBody>
                    <a:bodyPr/>
                    <a:lstStyle/>
                    <a:p>
                      <a:pPr algn="ctr" fontAlgn="b"/>
                      <a:r>
                        <a:rPr lang="en-US" sz="1400" b="1" u="none" strike="noStrike" dirty="0">
                          <a:solidFill>
                            <a:schemeClr val="bg1">
                              <a:lumMod val="95000"/>
                              <a:lumOff val="5000"/>
                            </a:schemeClr>
                          </a:solidFill>
                          <a:effectLst/>
                        </a:rPr>
                        <a:t>User</a:t>
                      </a:r>
                      <a:endParaRPr lang="en-US" sz="1400" b="1" i="0" u="none" strike="noStrike" dirty="0">
                        <a:solidFill>
                          <a:schemeClr val="bg1">
                            <a:lumMod val="95000"/>
                            <a:lumOff val="5000"/>
                          </a:schemeClr>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solidFill>
                            <a:schemeClr val="bg1">
                              <a:lumMod val="95000"/>
                              <a:lumOff val="5000"/>
                            </a:schemeClr>
                          </a:solidFill>
                          <a:effectLst/>
                        </a:rPr>
                        <a:t>Mean user review</a:t>
                      </a:r>
                      <a:endParaRPr lang="en-US" sz="1400" b="1" i="0" u="none" strike="noStrike" dirty="0">
                        <a:solidFill>
                          <a:schemeClr val="bg1">
                            <a:lumMod val="95000"/>
                            <a:lumOff val="5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68607263"/>
                  </a:ext>
                </a:extLst>
              </a:tr>
              <a:tr h="223385">
                <a:tc>
                  <a:txBody>
                    <a:bodyPr/>
                    <a:lstStyle/>
                    <a:p>
                      <a:pPr algn="ctr" fontAlgn="b"/>
                      <a:r>
                        <a:rPr lang="en-US" sz="1400" u="none" strike="noStrike" dirty="0">
                          <a:solidFill>
                            <a:schemeClr val="bg1">
                              <a:lumMod val="95000"/>
                              <a:lumOff val="5000"/>
                            </a:schemeClr>
                          </a:solidFill>
                          <a:effectLst/>
                        </a:rPr>
                        <a:t>Meryl </a:t>
                      </a:r>
                      <a:r>
                        <a:rPr lang="en-US" sz="1400" u="none" strike="noStrike" dirty="0" smtClean="0">
                          <a:solidFill>
                            <a:schemeClr val="bg1">
                              <a:lumMod val="95000"/>
                              <a:lumOff val="5000"/>
                            </a:schemeClr>
                          </a:solidFill>
                          <a:effectLst/>
                        </a:rPr>
                        <a:t>Streep</a:t>
                      </a:r>
                      <a:endParaRPr lang="en-US" sz="1400" b="0" i="0" u="none" strike="noStrike" dirty="0">
                        <a:solidFill>
                          <a:schemeClr val="bg1">
                            <a:lumMod val="95000"/>
                            <a:lumOff val="5000"/>
                          </a:schemeClr>
                        </a:solidFill>
                        <a:effectLst/>
                        <a:latin typeface="Calibri" panose="020F0502020204030204" pitchFamily="34" charset="0"/>
                      </a:endParaRPr>
                    </a:p>
                  </a:txBody>
                  <a:tcPr marL="9525" marR="9525" marT="9525" marB="0" anchor="b"/>
                </a:tc>
                <a:tc>
                  <a:txBody>
                    <a:bodyPr/>
                    <a:lstStyle/>
                    <a:p>
                      <a:pPr algn="ctr" fontAlgn="b"/>
                      <a:r>
                        <a:rPr lang="en-US" sz="1400" u="none" strike="noStrike">
                          <a:solidFill>
                            <a:schemeClr val="bg1">
                              <a:lumMod val="95000"/>
                              <a:lumOff val="5000"/>
                            </a:schemeClr>
                          </a:solidFill>
                          <a:effectLst/>
                        </a:rPr>
                        <a:t>297.1818</a:t>
                      </a:r>
                      <a:endParaRPr lang="en-US" sz="1400" b="0" i="0" u="none" strike="noStrike">
                        <a:solidFill>
                          <a:schemeClr val="bg1">
                            <a:lumMod val="95000"/>
                            <a:lumOff val="5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95205139"/>
                  </a:ext>
                </a:extLst>
              </a:tr>
              <a:tr h="223385">
                <a:tc>
                  <a:txBody>
                    <a:bodyPr/>
                    <a:lstStyle/>
                    <a:p>
                      <a:pPr algn="ctr" fontAlgn="b"/>
                      <a:r>
                        <a:rPr lang="en-US" sz="1400" u="none" strike="noStrike" dirty="0">
                          <a:solidFill>
                            <a:schemeClr val="bg1">
                              <a:lumMod val="95000"/>
                              <a:lumOff val="5000"/>
                            </a:schemeClr>
                          </a:solidFill>
                          <a:effectLst/>
                        </a:rPr>
                        <a:t>Leonardo DiCaprio</a:t>
                      </a:r>
                      <a:endParaRPr lang="en-US" sz="1400" b="0" i="0" u="none" strike="noStrike" dirty="0">
                        <a:solidFill>
                          <a:schemeClr val="bg1">
                            <a:lumMod val="95000"/>
                            <a:lumOff val="5000"/>
                          </a:schemeClr>
                        </a:solidFill>
                        <a:effectLst/>
                        <a:latin typeface="Calibri" panose="020F0502020204030204" pitchFamily="34" charset="0"/>
                      </a:endParaRPr>
                    </a:p>
                  </a:txBody>
                  <a:tcPr marL="9525" marR="9525" marT="9525" marB="0" anchor="b"/>
                </a:tc>
                <a:tc>
                  <a:txBody>
                    <a:bodyPr/>
                    <a:lstStyle/>
                    <a:p>
                      <a:pPr algn="ctr" fontAlgn="b"/>
                      <a:r>
                        <a:rPr lang="en-US" sz="1400" b="0" i="0" u="none" strike="noStrike" dirty="0" smtClean="0">
                          <a:solidFill>
                            <a:schemeClr val="bg1">
                              <a:lumMod val="95000"/>
                              <a:lumOff val="5000"/>
                            </a:schemeClr>
                          </a:solidFill>
                          <a:effectLst/>
                          <a:latin typeface="+mn-lt"/>
                        </a:rPr>
                        <a:t>914.4761</a:t>
                      </a:r>
                      <a:endParaRPr lang="en-US" sz="1400" b="0" i="0" u="none" strike="noStrike" dirty="0">
                        <a:solidFill>
                          <a:schemeClr val="bg1">
                            <a:lumMod val="95000"/>
                            <a:lumOff val="5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69201148"/>
                  </a:ext>
                </a:extLst>
              </a:tr>
              <a:tr h="223385">
                <a:tc>
                  <a:txBody>
                    <a:bodyPr/>
                    <a:lstStyle/>
                    <a:p>
                      <a:pPr algn="ctr" fontAlgn="b"/>
                      <a:r>
                        <a:rPr lang="en-US" sz="1400" u="none" strike="noStrike" dirty="0">
                          <a:solidFill>
                            <a:schemeClr val="bg1">
                              <a:lumMod val="95000"/>
                              <a:lumOff val="5000"/>
                            </a:schemeClr>
                          </a:solidFill>
                          <a:effectLst/>
                        </a:rPr>
                        <a:t>Brad Pitt</a:t>
                      </a:r>
                      <a:endParaRPr lang="en-US" sz="1400" b="0" i="0" u="none" strike="noStrike" dirty="0">
                        <a:solidFill>
                          <a:schemeClr val="bg1">
                            <a:lumMod val="95000"/>
                            <a:lumOff val="5000"/>
                          </a:schemeClr>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chemeClr val="bg1">
                              <a:lumMod val="95000"/>
                              <a:lumOff val="5000"/>
                            </a:schemeClr>
                          </a:solidFill>
                          <a:effectLst/>
                        </a:rPr>
                        <a:t>742.3529</a:t>
                      </a:r>
                      <a:endParaRPr lang="en-US" sz="1400" b="0" i="0" u="none" strike="noStrike" dirty="0">
                        <a:solidFill>
                          <a:schemeClr val="bg1">
                            <a:lumMod val="95000"/>
                            <a:lumOff val="5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6277940"/>
                  </a:ext>
                </a:extLst>
              </a:tr>
            </a:tbl>
          </a:graphicData>
        </a:graphic>
      </p:graphicFrame>
      <p:sp>
        <p:nvSpPr>
          <p:cNvPr id="8" name="Rectangle 7"/>
          <p:cNvSpPr/>
          <p:nvPr/>
        </p:nvSpPr>
        <p:spPr>
          <a:xfrm>
            <a:off x="1146671" y="5800769"/>
            <a:ext cx="7929595" cy="369332"/>
          </a:xfrm>
          <a:prstGeom prst="rect">
            <a:avLst/>
          </a:prstGeom>
        </p:spPr>
        <p:txBody>
          <a:bodyPr wrap="square">
            <a:spAutoFit/>
          </a:bodyPr>
          <a:lstStyle/>
          <a:p>
            <a:r>
              <a:rPr lang="en-US" dirty="0"/>
              <a:t>Leonardo </a:t>
            </a:r>
            <a:r>
              <a:rPr lang="en-US" dirty="0" err="1" smtClean="0"/>
              <a:t>DiCcaprio</a:t>
            </a:r>
            <a:r>
              <a:rPr lang="en-US" dirty="0" smtClean="0"/>
              <a:t> </a:t>
            </a:r>
            <a:r>
              <a:rPr lang="en-US" dirty="0"/>
              <a:t>has  highest </a:t>
            </a:r>
            <a:r>
              <a:rPr lang="en-US" dirty="0" err="1"/>
              <a:t>num_user_for_reviews</a:t>
            </a:r>
            <a:r>
              <a:rPr lang="en-US" dirty="0"/>
              <a:t> mean </a:t>
            </a:r>
            <a:r>
              <a:rPr lang="en-US" dirty="0" smtClean="0"/>
              <a:t>of 914.47</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597513751"/>
              </p:ext>
            </p:extLst>
          </p:nvPr>
        </p:nvGraphicFramePr>
        <p:xfrm>
          <a:off x="1354667" y="3130123"/>
          <a:ext cx="4307562" cy="1123840"/>
        </p:xfrm>
        <a:graphic>
          <a:graphicData uri="http://schemas.openxmlformats.org/drawingml/2006/table">
            <a:tbl>
              <a:tblPr>
                <a:tableStyleId>{125E5076-3810-47DD-B79F-674D7AD40C01}</a:tableStyleId>
              </a:tblPr>
              <a:tblGrid>
                <a:gridCol w="2246489">
                  <a:extLst>
                    <a:ext uri="{9D8B030D-6E8A-4147-A177-3AD203B41FA5}">
                      <a16:colId xmlns:a16="http://schemas.microsoft.com/office/drawing/2014/main" val="287083188"/>
                    </a:ext>
                  </a:extLst>
                </a:gridCol>
                <a:gridCol w="2061073">
                  <a:extLst>
                    <a:ext uri="{9D8B030D-6E8A-4147-A177-3AD203B41FA5}">
                      <a16:colId xmlns:a16="http://schemas.microsoft.com/office/drawing/2014/main" val="676534013"/>
                    </a:ext>
                  </a:extLst>
                </a:gridCol>
              </a:tblGrid>
              <a:tr h="280960">
                <a:tc>
                  <a:txBody>
                    <a:bodyPr/>
                    <a:lstStyle/>
                    <a:p>
                      <a:pPr algn="ctr" fontAlgn="b"/>
                      <a:r>
                        <a:rPr lang="en-US" sz="1400" b="1" u="none" strike="noStrike" dirty="0">
                          <a:solidFill>
                            <a:schemeClr val="bg1">
                              <a:lumMod val="95000"/>
                              <a:lumOff val="5000"/>
                            </a:schemeClr>
                          </a:solidFill>
                          <a:effectLst/>
                        </a:rPr>
                        <a:t>User</a:t>
                      </a:r>
                      <a:endParaRPr lang="en-US" sz="1400" b="1" i="0" u="none" strike="noStrike" dirty="0">
                        <a:solidFill>
                          <a:schemeClr val="bg1">
                            <a:lumMod val="95000"/>
                            <a:lumOff val="5000"/>
                          </a:schemeClr>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solidFill>
                            <a:schemeClr val="bg1">
                              <a:lumMod val="95000"/>
                              <a:lumOff val="5000"/>
                            </a:schemeClr>
                          </a:solidFill>
                          <a:effectLst/>
                        </a:rPr>
                        <a:t>Mean critic review</a:t>
                      </a:r>
                      <a:endParaRPr lang="en-US" sz="1400" b="1" i="0" u="none" strike="noStrike" dirty="0">
                        <a:solidFill>
                          <a:schemeClr val="bg1">
                            <a:lumMod val="95000"/>
                            <a:lumOff val="5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3439236"/>
                  </a:ext>
                </a:extLst>
              </a:tr>
              <a:tr h="280960">
                <a:tc>
                  <a:txBody>
                    <a:bodyPr/>
                    <a:lstStyle/>
                    <a:p>
                      <a:pPr algn="ctr" fontAlgn="b"/>
                      <a:r>
                        <a:rPr lang="en-US" sz="1400" u="none" strike="noStrike" dirty="0">
                          <a:solidFill>
                            <a:schemeClr val="bg1">
                              <a:lumMod val="95000"/>
                              <a:lumOff val="5000"/>
                            </a:schemeClr>
                          </a:solidFill>
                          <a:effectLst/>
                        </a:rPr>
                        <a:t>Meryl </a:t>
                      </a:r>
                      <a:r>
                        <a:rPr lang="en-US" sz="1400" u="none" strike="noStrike" dirty="0" smtClean="0">
                          <a:solidFill>
                            <a:schemeClr val="bg1">
                              <a:lumMod val="95000"/>
                              <a:lumOff val="5000"/>
                            </a:schemeClr>
                          </a:solidFill>
                          <a:effectLst/>
                        </a:rPr>
                        <a:t>Streep</a:t>
                      </a:r>
                      <a:endParaRPr lang="en-US" sz="1400" b="0" i="0" u="none" strike="noStrike" dirty="0">
                        <a:solidFill>
                          <a:schemeClr val="bg1">
                            <a:lumMod val="95000"/>
                            <a:lumOff val="5000"/>
                          </a:schemeClr>
                        </a:solidFill>
                        <a:effectLst/>
                        <a:latin typeface="Calibri" panose="020F0502020204030204" pitchFamily="34" charset="0"/>
                      </a:endParaRPr>
                    </a:p>
                  </a:txBody>
                  <a:tcPr marL="9525" marR="9525" marT="9525" marB="0" anchor="b"/>
                </a:tc>
                <a:tc>
                  <a:txBody>
                    <a:bodyPr/>
                    <a:lstStyle/>
                    <a:p>
                      <a:pPr algn="ctr" fontAlgn="b"/>
                      <a:r>
                        <a:rPr lang="en-US" sz="1400" u="none" strike="noStrike">
                          <a:solidFill>
                            <a:schemeClr val="bg1">
                              <a:lumMod val="95000"/>
                              <a:lumOff val="5000"/>
                            </a:schemeClr>
                          </a:solidFill>
                          <a:effectLst/>
                        </a:rPr>
                        <a:t>181.4545</a:t>
                      </a:r>
                      <a:endParaRPr lang="en-US" sz="1400" b="0" i="0" u="none" strike="noStrike">
                        <a:solidFill>
                          <a:schemeClr val="bg1">
                            <a:lumMod val="95000"/>
                            <a:lumOff val="5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5251146"/>
                  </a:ext>
                </a:extLst>
              </a:tr>
              <a:tr h="280960">
                <a:tc>
                  <a:txBody>
                    <a:bodyPr/>
                    <a:lstStyle/>
                    <a:p>
                      <a:pPr algn="ctr" fontAlgn="b"/>
                      <a:r>
                        <a:rPr lang="en-US" sz="1400" u="none" strike="noStrike">
                          <a:solidFill>
                            <a:schemeClr val="bg1">
                              <a:lumMod val="95000"/>
                              <a:lumOff val="5000"/>
                            </a:schemeClr>
                          </a:solidFill>
                          <a:effectLst/>
                        </a:rPr>
                        <a:t>Leonardo DiCaprio</a:t>
                      </a:r>
                      <a:endParaRPr lang="en-US" sz="1400" b="0" i="0" u="none" strike="noStrike">
                        <a:solidFill>
                          <a:schemeClr val="bg1">
                            <a:lumMod val="95000"/>
                            <a:lumOff val="5000"/>
                          </a:schemeClr>
                        </a:solidFill>
                        <a:effectLst/>
                        <a:latin typeface="Calibri" panose="020F0502020204030204" pitchFamily="34" charset="0"/>
                      </a:endParaRPr>
                    </a:p>
                  </a:txBody>
                  <a:tcPr marL="9525" marR="9525" marT="9525" marB="0" anchor="b"/>
                </a:tc>
                <a:tc>
                  <a:txBody>
                    <a:bodyPr/>
                    <a:lstStyle/>
                    <a:p>
                      <a:pPr algn="ctr" fontAlgn="b"/>
                      <a:r>
                        <a:rPr lang="en-US" sz="1400" b="0" i="0" u="none" strike="noStrike" dirty="0" smtClean="0">
                          <a:solidFill>
                            <a:schemeClr val="bg1">
                              <a:lumMod val="95000"/>
                              <a:lumOff val="5000"/>
                            </a:schemeClr>
                          </a:solidFill>
                          <a:effectLst/>
                          <a:latin typeface="+mn-lt"/>
                        </a:rPr>
                        <a:t>330.19</a:t>
                      </a:r>
                      <a:endParaRPr lang="en-US" sz="1400" b="0" i="0" u="none" strike="noStrike" dirty="0">
                        <a:solidFill>
                          <a:schemeClr val="bg1">
                            <a:lumMod val="95000"/>
                            <a:lumOff val="5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21351029"/>
                  </a:ext>
                </a:extLst>
              </a:tr>
              <a:tr h="280960">
                <a:tc>
                  <a:txBody>
                    <a:bodyPr/>
                    <a:lstStyle/>
                    <a:p>
                      <a:pPr algn="ctr" fontAlgn="b"/>
                      <a:r>
                        <a:rPr lang="en-US" sz="1400" u="none" strike="noStrike">
                          <a:solidFill>
                            <a:schemeClr val="bg1">
                              <a:lumMod val="95000"/>
                              <a:lumOff val="5000"/>
                            </a:schemeClr>
                          </a:solidFill>
                          <a:effectLst/>
                        </a:rPr>
                        <a:t>Brad Pitt</a:t>
                      </a:r>
                      <a:endParaRPr lang="en-US" sz="1400" b="0" i="0" u="none" strike="noStrike">
                        <a:solidFill>
                          <a:schemeClr val="bg1">
                            <a:lumMod val="95000"/>
                            <a:lumOff val="5000"/>
                          </a:schemeClr>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chemeClr val="bg1">
                              <a:lumMod val="95000"/>
                              <a:lumOff val="5000"/>
                            </a:schemeClr>
                          </a:solidFill>
                          <a:effectLst/>
                        </a:rPr>
                        <a:t>245</a:t>
                      </a:r>
                      <a:endParaRPr lang="en-US" sz="1400" b="0" i="0" u="none" strike="noStrike" dirty="0">
                        <a:solidFill>
                          <a:schemeClr val="bg1">
                            <a:lumMod val="95000"/>
                            <a:lumOff val="5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8043669"/>
                  </a:ext>
                </a:extLst>
              </a:tr>
            </a:tbl>
          </a:graphicData>
        </a:graphic>
      </p:graphicFrame>
      <p:pic>
        <p:nvPicPr>
          <p:cNvPr id="10" name="Picture 9" descr="Internet Movie Database – Wikipedi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4812" y="868974"/>
            <a:ext cx="1557188" cy="778594"/>
          </a:xfrm>
          <a:prstGeom prst="rect">
            <a:avLst/>
          </a:prstGeom>
        </p:spPr>
      </p:pic>
    </p:spTree>
    <p:extLst>
      <p:ext uri="{BB962C8B-B14F-4D97-AF65-F5344CB8AC3E}">
        <p14:creationId xmlns:p14="http://schemas.microsoft.com/office/powerpoint/2010/main" val="2524719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Insights</a:t>
            </a:r>
            <a:endParaRPr lang="en-US" b="0" dirty="0"/>
          </a:p>
        </p:txBody>
      </p:sp>
      <p:graphicFrame>
        <p:nvGraphicFramePr>
          <p:cNvPr id="3" name="Table 2"/>
          <p:cNvGraphicFramePr>
            <a:graphicFrameLocks noGrp="1"/>
          </p:cNvGraphicFramePr>
          <p:nvPr>
            <p:extLst>
              <p:ext uri="{D42A27DB-BD31-4B8C-83A1-F6EECF244321}">
                <p14:modId xmlns:p14="http://schemas.microsoft.com/office/powerpoint/2010/main" val="4243872442"/>
              </p:ext>
            </p:extLst>
          </p:nvPr>
        </p:nvGraphicFramePr>
        <p:xfrm>
          <a:off x="1151467" y="2709333"/>
          <a:ext cx="3555999" cy="2982029"/>
        </p:xfrm>
        <a:graphic>
          <a:graphicData uri="http://schemas.openxmlformats.org/drawingml/2006/table">
            <a:tbl>
              <a:tblPr>
                <a:tableStyleId>{125E5076-3810-47DD-B79F-674D7AD40C01}</a:tableStyleId>
              </a:tblPr>
              <a:tblGrid>
                <a:gridCol w="1122947">
                  <a:extLst>
                    <a:ext uri="{9D8B030D-6E8A-4147-A177-3AD203B41FA5}">
                      <a16:colId xmlns:a16="http://schemas.microsoft.com/office/drawing/2014/main" val="343828683"/>
                    </a:ext>
                  </a:extLst>
                </a:gridCol>
                <a:gridCol w="2433052">
                  <a:extLst>
                    <a:ext uri="{9D8B030D-6E8A-4147-A177-3AD203B41FA5}">
                      <a16:colId xmlns:a16="http://schemas.microsoft.com/office/drawing/2014/main" val="1920349098"/>
                    </a:ext>
                  </a:extLst>
                </a:gridCol>
              </a:tblGrid>
              <a:tr h="448979">
                <a:tc>
                  <a:txBody>
                    <a:bodyPr/>
                    <a:lstStyle/>
                    <a:p>
                      <a:pPr algn="ctr" fontAlgn="b"/>
                      <a:r>
                        <a:rPr lang="en-US" sz="1400" b="1" u="none" strike="noStrike" dirty="0" smtClean="0">
                          <a:solidFill>
                            <a:schemeClr val="bg1">
                              <a:lumMod val="95000"/>
                              <a:lumOff val="5000"/>
                            </a:schemeClr>
                          </a:solidFill>
                          <a:effectLst/>
                        </a:rPr>
                        <a:t>Decades</a:t>
                      </a:r>
                      <a:endParaRPr lang="en-US" sz="1400" b="1" i="1" u="none" strike="noStrike" dirty="0">
                        <a:solidFill>
                          <a:schemeClr val="bg1">
                            <a:lumMod val="95000"/>
                            <a:lumOff val="5000"/>
                          </a:schemeClr>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solidFill>
                            <a:schemeClr val="bg1">
                              <a:lumMod val="95000"/>
                              <a:lumOff val="5000"/>
                            </a:schemeClr>
                          </a:solidFill>
                          <a:effectLst/>
                        </a:rPr>
                        <a:t> </a:t>
                      </a:r>
                      <a:r>
                        <a:rPr lang="en-US" sz="1400" b="1" u="none" strike="noStrike" dirty="0" smtClean="0">
                          <a:solidFill>
                            <a:schemeClr val="bg1">
                              <a:lumMod val="95000"/>
                              <a:lumOff val="5000"/>
                            </a:schemeClr>
                          </a:solidFill>
                          <a:effectLst/>
                        </a:rPr>
                        <a:t>Voted </a:t>
                      </a:r>
                      <a:r>
                        <a:rPr lang="en-US" sz="1400" b="1" u="none" strike="noStrike" dirty="0">
                          <a:solidFill>
                            <a:schemeClr val="bg1">
                              <a:lumMod val="95000"/>
                              <a:lumOff val="5000"/>
                            </a:schemeClr>
                          </a:solidFill>
                          <a:effectLst/>
                        </a:rPr>
                        <a:t>user of decade</a:t>
                      </a:r>
                      <a:endParaRPr lang="en-US" sz="1400" b="1" i="1" u="none" strike="noStrike" dirty="0">
                        <a:solidFill>
                          <a:schemeClr val="bg1">
                            <a:lumMod val="95000"/>
                            <a:lumOff val="5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29760319"/>
                  </a:ext>
                </a:extLst>
              </a:tr>
              <a:tr h="253305">
                <a:tc>
                  <a:txBody>
                    <a:bodyPr/>
                    <a:lstStyle/>
                    <a:p>
                      <a:pPr algn="ctr" fontAlgn="b"/>
                      <a:r>
                        <a:rPr lang="en-US" sz="1400" u="none" strike="noStrike">
                          <a:solidFill>
                            <a:schemeClr val="bg1">
                              <a:lumMod val="95000"/>
                              <a:lumOff val="5000"/>
                            </a:schemeClr>
                          </a:solidFill>
                          <a:effectLst/>
                        </a:rPr>
                        <a:t>1930</a:t>
                      </a:r>
                      <a:endParaRPr lang="en-US" sz="1400" b="0" i="0" u="none" strike="noStrike">
                        <a:solidFill>
                          <a:schemeClr val="bg1">
                            <a:lumMod val="95000"/>
                            <a:lumOff val="5000"/>
                          </a:schemeClr>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chemeClr val="bg1">
                              <a:lumMod val="95000"/>
                              <a:lumOff val="5000"/>
                            </a:schemeClr>
                          </a:solidFill>
                          <a:effectLst/>
                        </a:rPr>
                        <a:t>116387</a:t>
                      </a:r>
                      <a:endParaRPr lang="en-US" sz="1400" b="0" i="0" u="none" strike="noStrike" dirty="0">
                        <a:solidFill>
                          <a:schemeClr val="bg1">
                            <a:lumMod val="95000"/>
                            <a:lumOff val="5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47406579"/>
                  </a:ext>
                </a:extLst>
              </a:tr>
              <a:tr h="253305">
                <a:tc>
                  <a:txBody>
                    <a:bodyPr/>
                    <a:lstStyle/>
                    <a:p>
                      <a:pPr algn="ctr" fontAlgn="b"/>
                      <a:r>
                        <a:rPr lang="en-US" sz="1400" u="none" strike="noStrike">
                          <a:solidFill>
                            <a:schemeClr val="bg1">
                              <a:lumMod val="95000"/>
                              <a:lumOff val="5000"/>
                            </a:schemeClr>
                          </a:solidFill>
                          <a:effectLst/>
                        </a:rPr>
                        <a:t>1940</a:t>
                      </a:r>
                      <a:endParaRPr lang="en-US" sz="1400" b="0" i="0" u="none" strike="noStrike">
                        <a:solidFill>
                          <a:schemeClr val="bg1">
                            <a:lumMod val="95000"/>
                            <a:lumOff val="5000"/>
                          </a:schemeClr>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chemeClr val="bg1">
                              <a:lumMod val="95000"/>
                              <a:lumOff val="5000"/>
                            </a:schemeClr>
                          </a:solidFill>
                          <a:effectLst/>
                        </a:rPr>
                        <a:t>804839</a:t>
                      </a:r>
                      <a:endParaRPr lang="en-US" sz="1400" b="0" i="0" u="none" strike="noStrike" dirty="0">
                        <a:solidFill>
                          <a:schemeClr val="bg1">
                            <a:lumMod val="95000"/>
                            <a:lumOff val="5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79304258"/>
                  </a:ext>
                </a:extLst>
              </a:tr>
              <a:tr h="253305">
                <a:tc>
                  <a:txBody>
                    <a:bodyPr/>
                    <a:lstStyle/>
                    <a:p>
                      <a:pPr algn="ctr" fontAlgn="b"/>
                      <a:r>
                        <a:rPr lang="en-US" sz="1400" u="none" strike="noStrike">
                          <a:solidFill>
                            <a:schemeClr val="bg1">
                              <a:lumMod val="95000"/>
                              <a:lumOff val="5000"/>
                            </a:schemeClr>
                          </a:solidFill>
                          <a:effectLst/>
                        </a:rPr>
                        <a:t>1950</a:t>
                      </a:r>
                      <a:endParaRPr lang="en-US" sz="1400" b="0" i="0" u="none" strike="noStrike">
                        <a:solidFill>
                          <a:schemeClr val="bg1">
                            <a:lumMod val="95000"/>
                            <a:lumOff val="5000"/>
                          </a:schemeClr>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chemeClr val="bg1">
                              <a:lumMod val="95000"/>
                              <a:lumOff val="5000"/>
                            </a:schemeClr>
                          </a:solidFill>
                          <a:effectLst/>
                        </a:rPr>
                        <a:t>636002</a:t>
                      </a:r>
                      <a:endParaRPr lang="en-US" sz="1400" b="0" i="0" u="none" strike="noStrike" dirty="0">
                        <a:solidFill>
                          <a:schemeClr val="bg1">
                            <a:lumMod val="95000"/>
                            <a:lumOff val="5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69620342"/>
                  </a:ext>
                </a:extLst>
              </a:tr>
              <a:tr h="253305">
                <a:tc>
                  <a:txBody>
                    <a:bodyPr/>
                    <a:lstStyle/>
                    <a:p>
                      <a:pPr algn="ctr" fontAlgn="b"/>
                      <a:r>
                        <a:rPr lang="en-US" sz="1400" u="none" strike="noStrike">
                          <a:solidFill>
                            <a:schemeClr val="bg1">
                              <a:lumMod val="95000"/>
                              <a:lumOff val="5000"/>
                            </a:schemeClr>
                          </a:solidFill>
                          <a:effectLst/>
                        </a:rPr>
                        <a:t>1960</a:t>
                      </a:r>
                      <a:endParaRPr lang="en-US" sz="1400" b="0" i="0" u="none" strike="noStrike">
                        <a:solidFill>
                          <a:schemeClr val="bg1">
                            <a:lumMod val="95000"/>
                            <a:lumOff val="5000"/>
                          </a:schemeClr>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chemeClr val="bg1">
                              <a:lumMod val="95000"/>
                              <a:lumOff val="5000"/>
                            </a:schemeClr>
                          </a:solidFill>
                          <a:effectLst/>
                        </a:rPr>
                        <a:t>3120472</a:t>
                      </a:r>
                      <a:endParaRPr lang="en-US" sz="1400" b="0" i="0" u="none" strike="noStrike" dirty="0">
                        <a:solidFill>
                          <a:schemeClr val="bg1">
                            <a:lumMod val="95000"/>
                            <a:lumOff val="5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7219003"/>
                  </a:ext>
                </a:extLst>
              </a:tr>
              <a:tr h="253305">
                <a:tc>
                  <a:txBody>
                    <a:bodyPr/>
                    <a:lstStyle/>
                    <a:p>
                      <a:pPr algn="ctr" fontAlgn="b"/>
                      <a:r>
                        <a:rPr lang="en-US" sz="1400" u="none" strike="noStrike">
                          <a:solidFill>
                            <a:schemeClr val="bg1">
                              <a:lumMod val="95000"/>
                              <a:lumOff val="5000"/>
                            </a:schemeClr>
                          </a:solidFill>
                          <a:effectLst/>
                        </a:rPr>
                        <a:t>1970</a:t>
                      </a:r>
                      <a:endParaRPr lang="en-US" sz="1400" b="0" i="0" u="none" strike="noStrike">
                        <a:solidFill>
                          <a:schemeClr val="bg1">
                            <a:lumMod val="95000"/>
                            <a:lumOff val="5000"/>
                          </a:schemeClr>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chemeClr val="bg1">
                              <a:lumMod val="95000"/>
                              <a:lumOff val="5000"/>
                            </a:schemeClr>
                          </a:solidFill>
                          <a:effectLst/>
                        </a:rPr>
                        <a:t>8854391</a:t>
                      </a:r>
                      <a:endParaRPr lang="en-US" sz="1400" b="0" i="0" u="none" strike="noStrike" dirty="0">
                        <a:solidFill>
                          <a:schemeClr val="bg1">
                            <a:lumMod val="95000"/>
                            <a:lumOff val="5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01524089"/>
                  </a:ext>
                </a:extLst>
              </a:tr>
              <a:tr h="253305">
                <a:tc>
                  <a:txBody>
                    <a:bodyPr/>
                    <a:lstStyle/>
                    <a:p>
                      <a:pPr algn="ctr" fontAlgn="b"/>
                      <a:r>
                        <a:rPr lang="en-US" sz="1400" u="none" strike="noStrike">
                          <a:solidFill>
                            <a:schemeClr val="bg1">
                              <a:lumMod val="95000"/>
                              <a:lumOff val="5000"/>
                            </a:schemeClr>
                          </a:solidFill>
                          <a:effectLst/>
                        </a:rPr>
                        <a:t>1980</a:t>
                      </a:r>
                      <a:endParaRPr lang="en-US" sz="1400" b="0" i="0" u="none" strike="noStrike">
                        <a:solidFill>
                          <a:schemeClr val="bg1">
                            <a:lumMod val="95000"/>
                            <a:lumOff val="5000"/>
                          </a:schemeClr>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chemeClr val="bg1">
                              <a:lumMod val="95000"/>
                              <a:lumOff val="5000"/>
                            </a:schemeClr>
                          </a:solidFill>
                          <a:effectLst/>
                        </a:rPr>
                        <a:t>20092021</a:t>
                      </a:r>
                      <a:endParaRPr lang="en-US" sz="1400" b="0" i="0" u="none" strike="noStrike" dirty="0">
                        <a:solidFill>
                          <a:schemeClr val="bg1">
                            <a:lumMod val="95000"/>
                            <a:lumOff val="5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81257023"/>
                  </a:ext>
                </a:extLst>
              </a:tr>
              <a:tr h="253305">
                <a:tc>
                  <a:txBody>
                    <a:bodyPr/>
                    <a:lstStyle/>
                    <a:p>
                      <a:pPr algn="ctr" fontAlgn="b"/>
                      <a:r>
                        <a:rPr lang="en-US" sz="1400" u="none" strike="noStrike">
                          <a:solidFill>
                            <a:schemeClr val="bg1">
                              <a:lumMod val="95000"/>
                              <a:lumOff val="5000"/>
                            </a:schemeClr>
                          </a:solidFill>
                          <a:effectLst/>
                        </a:rPr>
                        <a:t>1990</a:t>
                      </a:r>
                      <a:endParaRPr lang="en-US" sz="1400" b="0" i="0" u="none" strike="noStrike">
                        <a:solidFill>
                          <a:schemeClr val="bg1">
                            <a:lumMod val="95000"/>
                            <a:lumOff val="5000"/>
                          </a:schemeClr>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chemeClr val="bg1">
                              <a:lumMod val="95000"/>
                              <a:lumOff val="5000"/>
                            </a:schemeClr>
                          </a:solidFill>
                          <a:effectLst/>
                        </a:rPr>
                        <a:t>69935395</a:t>
                      </a:r>
                      <a:endParaRPr lang="en-US" sz="1400" b="0" i="0" u="none" strike="noStrike" dirty="0">
                        <a:solidFill>
                          <a:schemeClr val="bg1">
                            <a:lumMod val="95000"/>
                            <a:lumOff val="5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50419463"/>
                  </a:ext>
                </a:extLst>
              </a:tr>
              <a:tr h="253305">
                <a:tc>
                  <a:txBody>
                    <a:bodyPr/>
                    <a:lstStyle/>
                    <a:p>
                      <a:pPr algn="ctr" fontAlgn="b"/>
                      <a:r>
                        <a:rPr lang="en-US" sz="1400" u="none" strike="noStrike">
                          <a:solidFill>
                            <a:schemeClr val="bg1">
                              <a:lumMod val="95000"/>
                              <a:lumOff val="5000"/>
                            </a:schemeClr>
                          </a:solidFill>
                          <a:effectLst/>
                        </a:rPr>
                        <a:t>2000</a:t>
                      </a:r>
                      <a:endParaRPr lang="en-US" sz="1400" b="0" i="0" u="none" strike="noStrike">
                        <a:solidFill>
                          <a:schemeClr val="bg1">
                            <a:lumMod val="95000"/>
                            <a:lumOff val="5000"/>
                          </a:schemeClr>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chemeClr val="bg1">
                              <a:lumMod val="95000"/>
                              <a:lumOff val="5000"/>
                            </a:schemeClr>
                          </a:solidFill>
                          <a:effectLst/>
                        </a:rPr>
                        <a:t>159445066</a:t>
                      </a:r>
                      <a:endParaRPr lang="en-US" sz="1400" b="0" i="0" u="none" strike="noStrike" dirty="0">
                        <a:solidFill>
                          <a:schemeClr val="bg1">
                            <a:lumMod val="95000"/>
                            <a:lumOff val="5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51710637"/>
                  </a:ext>
                </a:extLst>
              </a:tr>
              <a:tr h="253305">
                <a:tc>
                  <a:txBody>
                    <a:bodyPr/>
                    <a:lstStyle/>
                    <a:p>
                      <a:pPr algn="ctr" fontAlgn="b"/>
                      <a:r>
                        <a:rPr lang="en-US" sz="1400" u="none" strike="noStrike">
                          <a:solidFill>
                            <a:schemeClr val="bg1">
                              <a:lumMod val="95000"/>
                              <a:lumOff val="5000"/>
                            </a:schemeClr>
                          </a:solidFill>
                          <a:effectLst/>
                        </a:rPr>
                        <a:t>2010</a:t>
                      </a:r>
                      <a:endParaRPr lang="en-US" sz="1400" b="0" i="0" u="none" strike="noStrike">
                        <a:solidFill>
                          <a:schemeClr val="bg1">
                            <a:lumMod val="95000"/>
                            <a:lumOff val="5000"/>
                          </a:schemeClr>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chemeClr val="bg1">
                              <a:lumMod val="95000"/>
                              <a:lumOff val="5000"/>
                            </a:schemeClr>
                          </a:solidFill>
                          <a:effectLst/>
                        </a:rPr>
                        <a:t>121375798</a:t>
                      </a:r>
                      <a:endParaRPr lang="en-US" sz="1400" b="0" i="0" u="none" strike="noStrike" dirty="0">
                        <a:solidFill>
                          <a:schemeClr val="bg1">
                            <a:lumMod val="95000"/>
                            <a:lumOff val="5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50532884"/>
                  </a:ext>
                </a:extLst>
              </a:tr>
              <a:tr h="253305">
                <a:tc>
                  <a:txBody>
                    <a:bodyPr/>
                    <a:lstStyle/>
                    <a:p>
                      <a:pPr algn="ctr" fontAlgn="b"/>
                      <a:r>
                        <a:rPr lang="en-US" sz="1400" u="none" strike="noStrike">
                          <a:solidFill>
                            <a:schemeClr val="bg1">
                              <a:lumMod val="95000"/>
                              <a:lumOff val="5000"/>
                            </a:schemeClr>
                          </a:solidFill>
                          <a:effectLst/>
                        </a:rPr>
                        <a:t>2020</a:t>
                      </a:r>
                      <a:endParaRPr lang="en-US" sz="1400" b="0" i="0" u="none" strike="noStrike">
                        <a:solidFill>
                          <a:schemeClr val="bg1">
                            <a:lumMod val="95000"/>
                            <a:lumOff val="5000"/>
                          </a:schemeClr>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chemeClr val="bg1">
                              <a:lumMod val="95000"/>
                              <a:lumOff val="5000"/>
                            </a:schemeClr>
                          </a:solidFill>
                          <a:effectLst/>
                        </a:rPr>
                        <a:t>0</a:t>
                      </a:r>
                      <a:endParaRPr lang="en-US" sz="1400" b="0" i="0" u="none" strike="noStrike" dirty="0">
                        <a:solidFill>
                          <a:schemeClr val="bg1">
                            <a:lumMod val="95000"/>
                            <a:lumOff val="5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14963447"/>
                  </a:ext>
                </a:extLst>
              </a:tr>
            </a:tbl>
          </a:graphicData>
        </a:graphic>
      </p:graphicFrame>
      <p:graphicFrame>
        <p:nvGraphicFramePr>
          <p:cNvPr id="4" name="Chart 3"/>
          <p:cNvGraphicFramePr>
            <a:graphicFrameLocks/>
          </p:cNvGraphicFramePr>
          <p:nvPr>
            <p:extLst>
              <p:ext uri="{D42A27DB-BD31-4B8C-83A1-F6EECF244321}">
                <p14:modId xmlns:p14="http://schemas.microsoft.com/office/powerpoint/2010/main" val="226760795"/>
              </p:ext>
            </p:extLst>
          </p:nvPr>
        </p:nvGraphicFramePr>
        <p:xfrm>
          <a:off x="5339645" y="2709333"/>
          <a:ext cx="4835670" cy="2982031"/>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descr="Internet Movie Database – Wikipedi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4812" y="868974"/>
            <a:ext cx="1557188" cy="778594"/>
          </a:xfrm>
          <a:prstGeom prst="rect">
            <a:avLst/>
          </a:prstGeom>
        </p:spPr>
      </p:pic>
      <p:sp>
        <p:nvSpPr>
          <p:cNvPr id="6" name="Rectangle 5"/>
          <p:cNvSpPr/>
          <p:nvPr/>
        </p:nvSpPr>
        <p:spPr>
          <a:xfrm>
            <a:off x="982132" y="2063002"/>
            <a:ext cx="7326489" cy="369332"/>
          </a:xfrm>
          <a:prstGeom prst="rect">
            <a:avLst/>
          </a:prstGeom>
        </p:spPr>
        <p:txBody>
          <a:bodyPr wrap="square">
            <a:spAutoFit/>
          </a:bodyPr>
          <a:lstStyle/>
          <a:p>
            <a:r>
              <a:rPr lang="en-US" b="1" dirty="0">
                <a:solidFill>
                  <a:schemeClr val="bg1">
                    <a:lumMod val="95000"/>
                    <a:lumOff val="5000"/>
                  </a:schemeClr>
                </a:solidFill>
              </a:rPr>
              <a:t> </a:t>
            </a:r>
            <a:r>
              <a:rPr lang="en-US" b="1" dirty="0" smtClean="0">
                <a:solidFill>
                  <a:schemeClr val="bg1">
                    <a:lumMod val="95000"/>
                    <a:lumOff val="5000"/>
                  </a:schemeClr>
                </a:solidFill>
              </a:rPr>
              <a:t>Change </a:t>
            </a:r>
            <a:r>
              <a:rPr lang="en-US" b="1" dirty="0">
                <a:solidFill>
                  <a:schemeClr val="bg1">
                    <a:lumMod val="95000"/>
                    <a:lumOff val="5000"/>
                  </a:schemeClr>
                </a:solidFill>
              </a:rPr>
              <a:t>in number of voted users over decades using a bar chart</a:t>
            </a:r>
          </a:p>
        </p:txBody>
      </p:sp>
    </p:spTree>
    <p:extLst>
      <p:ext uri="{BB962C8B-B14F-4D97-AF65-F5344CB8AC3E}">
        <p14:creationId xmlns:p14="http://schemas.microsoft.com/office/powerpoint/2010/main" val="4097366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Result</a:t>
            </a:r>
            <a:endParaRPr lang="en-US" b="0" dirty="0"/>
          </a:p>
        </p:txBody>
      </p:sp>
      <p:sp>
        <p:nvSpPr>
          <p:cNvPr id="5" name="Rectangle 1"/>
          <p:cNvSpPr>
            <a:spLocks noChangeArrowheads="1"/>
          </p:cNvSpPr>
          <p:nvPr/>
        </p:nvSpPr>
        <p:spPr bwMode="auto">
          <a:xfrm>
            <a:off x="1920875" y="2336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3"/>
          <p:cNvSpPr>
            <a:spLocks noChangeArrowheads="1"/>
          </p:cNvSpPr>
          <p:nvPr/>
        </p:nvSpPr>
        <p:spPr bwMode="auto">
          <a:xfrm>
            <a:off x="2090737" y="2336799"/>
            <a:ext cx="12343917" cy="4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p:cNvSpPr/>
          <p:nvPr/>
        </p:nvSpPr>
        <p:spPr>
          <a:xfrm>
            <a:off x="680321" y="2651341"/>
            <a:ext cx="8996114" cy="2246769"/>
          </a:xfrm>
          <a:prstGeom prst="rect">
            <a:avLst/>
          </a:prstGeom>
        </p:spPr>
        <p:txBody>
          <a:bodyPr wrap="square">
            <a:spAutoFit/>
          </a:bodyPr>
          <a:lstStyle/>
          <a:p>
            <a:pPr marL="285750" indent="-285750">
              <a:buFont typeface="Arial" panose="020B0604020202020204" pitchFamily="34" charset="0"/>
              <a:buChar char="•"/>
            </a:pPr>
            <a:r>
              <a:rPr lang="en-US" sz="2000" dirty="0"/>
              <a:t>Through this project, </a:t>
            </a:r>
            <a:r>
              <a:rPr lang="en-US" sz="2000" dirty="0" smtClean="0"/>
              <a:t>I came to know about , how analytics help in getting sights related from movie data.</a:t>
            </a:r>
          </a:p>
          <a:p>
            <a:pPr marL="285750" indent="-285750">
              <a:buFont typeface="Arial" panose="020B0604020202020204" pitchFamily="34" charset="0"/>
              <a:buChar char="•"/>
            </a:pPr>
            <a:r>
              <a:rPr lang="en-US" sz="2000" dirty="0"/>
              <a:t>It helped me to brush up my concepts related </a:t>
            </a:r>
            <a:r>
              <a:rPr lang="en-US" sz="2000" dirty="0" smtClean="0"/>
              <a:t>chart, formula and pivot table which are helpful </a:t>
            </a:r>
            <a:r>
              <a:rPr lang="en-US" sz="2000" dirty="0"/>
              <a:t>in data </a:t>
            </a:r>
            <a:r>
              <a:rPr lang="en-US" sz="2000" dirty="0" smtClean="0"/>
              <a:t>analysis.</a:t>
            </a:r>
          </a:p>
          <a:p>
            <a:pPr marL="285750" indent="-285750">
              <a:buFont typeface="Arial" panose="020B0604020202020204" pitchFamily="34" charset="0"/>
              <a:buChar char="•"/>
            </a:pPr>
            <a:r>
              <a:rPr lang="en-US" sz="2000" dirty="0"/>
              <a:t>It helped me to understand dataset through charts and various other methods</a:t>
            </a:r>
            <a:r>
              <a:rPr lang="en-US" sz="2000" dirty="0" smtClean="0"/>
              <a:t>.</a:t>
            </a:r>
          </a:p>
          <a:p>
            <a:pPr marL="285750" indent="-285750">
              <a:buFont typeface="Arial" panose="020B0604020202020204" pitchFamily="34" charset="0"/>
              <a:buChar char="•"/>
            </a:pPr>
            <a:endParaRPr lang="en-US" sz="2000" dirty="0"/>
          </a:p>
        </p:txBody>
      </p:sp>
      <p:pic>
        <p:nvPicPr>
          <p:cNvPr id="4" name="Picture 3" descr="Internet Movie Database – Wikipedi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4812" y="868974"/>
            <a:ext cx="1557188" cy="778594"/>
          </a:xfrm>
          <a:prstGeom prst="rect">
            <a:avLst/>
          </a:prstGeom>
        </p:spPr>
      </p:pic>
    </p:spTree>
    <p:extLst>
      <p:ext uri="{BB962C8B-B14F-4D97-AF65-F5344CB8AC3E}">
        <p14:creationId xmlns:p14="http://schemas.microsoft.com/office/powerpoint/2010/main" val="3065118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29684" y="2967335"/>
            <a:ext cx="3532635"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Rectangle 2"/>
          <p:cNvSpPr/>
          <p:nvPr/>
        </p:nvSpPr>
        <p:spPr>
          <a:xfrm>
            <a:off x="4329684" y="3781778"/>
            <a:ext cx="3188716" cy="369332"/>
          </a:xfrm>
          <a:prstGeom prst="rect">
            <a:avLst/>
          </a:prstGeom>
        </p:spPr>
        <p:txBody>
          <a:bodyPr wrap="square">
            <a:spAutoFit/>
          </a:bodyPr>
          <a:lstStyle/>
          <a:p>
            <a:pPr algn="ctr"/>
            <a:r>
              <a:rPr lang="en-US" dirty="0">
                <a:solidFill>
                  <a:schemeClr val="tx1">
                    <a:lumMod val="95000"/>
                  </a:schemeClr>
                </a:solidFill>
              </a:rPr>
              <a:t>By : Rohit Bahuguna </a:t>
            </a:r>
          </a:p>
        </p:txBody>
      </p:sp>
      <p:sp>
        <p:nvSpPr>
          <p:cNvPr id="4" name="Rectangle 3"/>
          <p:cNvSpPr/>
          <p:nvPr/>
        </p:nvSpPr>
        <p:spPr>
          <a:xfrm>
            <a:off x="3509011" y="4060799"/>
            <a:ext cx="5173980" cy="369332"/>
          </a:xfrm>
          <a:prstGeom prst="rect">
            <a:avLst/>
          </a:prstGeom>
        </p:spPr>
        <p:txBody>
          <a:bodyPr wrap="none">
            <a:spAutoFit/>
          </a:bodyPr>
          <a:lstStyle/>
          <a:p>
            <a:r>
              <a:rPr lang="en-US" dirty="0"/>
              <a:t>You can find me at </a:t>
            </a:r>
            <a:r>
              <a:rPr lang="en-US" dirty="0" smtClean="0"/>
              <a:t>rohitbahuguna14@gmail.com</a:t>
            </a:r>
            <a:endParaRPr lang="en-US" dirty="0"/>
          </a:p>
        </p:txBody>
      </p:sp>
    </p:spTree>
    <p:extLst>
      <p:ext uri="{BB962C8B-B14F-4D97-AF65-F5344CB8AC3E}">
        <p14:creationId xmlns:p14="http://schemas.microsoft.com/office/powerpoint/2010/main" val="2326118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About </a:t>
            </a:r>
            <a:r>
              <a:rPr lang="en-US" dirty="0"/>
              <a:t>T</a:t>
            </a:r>
            <a:r>
              <a:rPr lang="en-US" dirty="0" smtClean="0"/>
              <a:t>he Project</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336132" y="2336873"/>
            <a:ext cx="5143689" cy="3599316"/>
          </a:xfrm>
        </p:spPr>
        <p:txBody>
          <a:bodyPr>
            <a:normAutofit fontScale="92500"/>
          </a:bodyPr>
          <a:lstStyle/>
          <a:p>
            <a:r>
              <a:rPr lang="en-US" dirty="0" smtClean="0"/>
              <a:t>In </a:t>
            </a:r>
            <a:r>
              <a:rPr lang="en-US" dirty="0"/>
              <a:t>this project, we will analyze the </a:t>
            </a:r>
            <a:r>
              <a:rPr lang="en-US" dirty="0" smtClean="0"/>
              <a:t>movie data from the excel data set in project description.</a:t>
            </a:r>
          </a:p>
          <a:p>
            <a:r>
              <a:rPr lang="en-US" dirty="0"/>
              <a:t>We have </a:t>
            </a:r>
            <a:r>
              <a:rPr lang="en-US" dirty="0" smtClean="0"/>
              <a:t>the movies </a:t>
            </a:r>
            <a:r>
              <a:rPr lang="en-US" dirty="0"/>
              <a:t> data</a:t>
            </a:r>
            <a:r>
              <a:rPr lang="en-US" dirty="0" smtClean="0"/>
              <a:t> </a:t>
            </a:r>
            <a:r>
              <a:rPr lang="en-US" dirty="0"/>
              <a:t>from the past decade along with various pieces of information about the movie, its actors, and the voters who have rated these movies online. In this analysis, we will try to find some interesting insights into these movies and their voters</a:t>
            </a:r>
            <a:endParaRPr lang="en-US" dirty="0" smtClean="0"/>
          </a:p>
          <a:p>
            <a:endParaRPr lang="en-US" dirty="0"/>
          </a:p>
          <a:p>
            <a:endParaRPr lang="en-US" dirty="0"/>
          </a:p>
          <a:p>
            <a:endParaRPr lang="en-US" dirty="0"/>
          </a:p>
        </p:txBody>
      </p:sp>
      <p:sp>
        <p:nvSpPr>
          <p:cNvPr id="4" name="Content Placeholder 3">
            <a:extLst>
              <a:ext uri="{FF2B5EF4-FFF2-40B4-BE49-F238E27FC236}">
                <a16:creationId xmlns:a16="http://schemas.microsoft.com/office/drawing/2014/main" id="{B6121FED-B50C-4A21-9460-5D32C70FEAA0}"/>
              </a:ext>
            </a:extLst>
          </p:cNvPr>
          <p:cNvSpPr>
            <a:spLocks noGrp="1"/>
          </p:cNvSpPr>
          <p:nvPr>
            <p:ph sz="half" idx="2"/>
          </p:nvPr>
        </p:nvSpPr>
        <p:spPr/>
        <p:txBody>
          <a:bodyPr>
            <a:normAutofit fontScale="92500"/>
          </a:bodyPr>
          <a:lstStyle/>
          <a:p>
            <a:pPr marL="0" indent="0">
              <a:buNone/>
            </a:pPr>
            <a:r>
              <a:rPr lang="en-US" dirty="0"/>
              <a:t>[Add a graphic that provides evidence of what you learned]</a:t>
            </a:r>
          </a:p>
          <a:p>
            <a:pPr marL="0" indent="0">
              <a:buNone/>
            </a:pPr>
            <a:endParaRPr lang="en-US" dirty="0"/>
          </a:p>
        </p:txBody>
      </p:sp>
      <p:pic>
        <p:nvPicPr>
          <p:cNvPr id="5" name="Picture 4" descr="&lt;strong&gt;IMDb&lt;/strong&gt; - Wikipedia"/>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7187" y="2664177"/>
            <a:ext cx="5054319" cy="2548219"/>
          </a:xfrm>
          <a:prstGeom prst="rect">
            <a:avLst/>
          </a:prstGeom>
        </p:spPr>
      </p:pic>
    </p:spTree>
    <p:extLst>
      <p:ext uri="{BB962C8B-B14F-4D97-AF65-F5344CB8AC3E}">
        <p14:creationId xmlns:p14="http://schemas.microsoft.com/office/powerpoint/2010/main" val="4205207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Approach</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78310" y="2336873"/>
            <a:ext cx="5166266" cy="3599316"/>
          </a:xfrm>
        </p:spPr>
        <p:txBody>
          <a:bodyPr>
            <a:normAutofit/>
          </a:bodyPr>
          <a:lstStyle/>
          <a:p>
            <a:r>
              <a:rPr lang="en-US" dirty="0"/>
              <a:t>Get the information from given description from data and understood </a:t>
            </a:r>
            <a:r>
              <a:rPr lang="en-US" dirty="0" smtClean="0"/>
              <a:t>problem.</a:t>
            </a:r>
          </a:p>
          <a:p>
            <a:r>
              <a:rPr lang="en-US" dirty="0"/>
              <a:t>Use MS excel to analyze the data </a:t>
            </a:r>
            <a:r>
              <a:rPr lang="en-US" dirty="0" smtClean="0"/>
              <a:t>through </a:t>
            </a:r>
            <a:r>
              <a:rPr lang="en-US" dirty="0"/>
              <a:t>filter ,pivot table, sum if, average if, count if and other functions to </a:t>
            </a:r>
            <a:r>
              <a:rPr lang="en-US" dirty="0" smtClean="0"/>
              <a:t> answer </a:t>
            </a:r>
            <a:r>
              <a:rPr lang="en-US" dirty="0"/>
              <a:t>the question</a:t>
            </a:r>
            <a:r>
              <a:rPr lang="en-US" dirty="0" smtClean="0"/>
              <a:t>.</a:t>
            </a:r>
          </a:p>
          <a:p>
            <a:pPr marL="0" indent="0">
              <a:buNone/>
            </a:pPr>
            <a:r>
              <a:rPr lang="en-US" dirty="0" smtClean="0"/>
              <a:t>• </a:t>
            </a:r>
            <a:r>
              <a:rPr lang="en-US" dirty="0"/>
              <a:t>Create charts to for easy and meaningful data </a:t>
            </a:r>
            <a:r>
              <a:rPr lang="en-US" dirty="0" smtClean="0"/>
              <a:t>representation.</a:t>
            </a:r>
            <a:endParaRPr lang="en-US" dirty="0"/>
          </a:p>
          <a:p>
            <a:endParaRPr lang="en-US" dirty="0"/>
          </a:p>
          <a:p>
            <a:endParaRPr lang="en-US" dirty="0"/>
          </a:p>
          <a:p>
            <a:endParaRPr lang="en-US" dirty="0"/>
          </a:p>
          <a:p>
            <a:endParaRPr lang="en-US" dirty="0"/>
          </a:p>
        </p:txBody>
      </p:sp>
      <p:pic>
        <p:nvPicPr>
          <p:cNvPr id="5" name="Picture 4" descr="Free download | &lt;strong&gt;Problem&lt;/strong&gt; &lt;strong&gt;solving&lt;/strong&gt; Computer &lt;strong&gt;Icons&lt;/strong&gt; Word &lt;strong&gt;problem&lt;/strong&gt;, &lt;strong&gt;problem&lt;/strong&gt; ..."/>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22800" y="1944307"/>
            <a:ext cx="4384448" cy="4384448"/>
          </a:xfrm>
          <a:prstGeom prst="diamond">
            <a:avLst/>
          </a:prstGeom>
        </p:spPr>
      </p:pic>
      <p:pic>
        <p:nvPicPr>
          <p:cNvPr id="7" name="Picture 6" descr="Internet Movie Database – Wikipedi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10634" y="904400"/>
            <a:ext cx="1557188" cy="778594"/>
          </a:xfrm>
          <a:prstGeom prst="rect">
            <a:avLst/>
          </a:prstGeom>
        </p:spPr>
      </p:pic>
    </p:spTree>
    <p:extLst>
      <p:ext uri="{BB962C8B-B14F-4D97-AF65-F5344CB8AC3E}">
        <p14:creationId xmlns:p14="http://schemas.microsoft.com/office/powerpoint/2010/main" val="2513765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 used</a:t>
            </a:r>
            <a:endParaRPr lang="en-US" dirty="0"/>
          </a:p>
        </p:txBody>
      </p:sp>
      <p:pic>
        <p:nvPicPr>
          <p:cNvPr id="4" name="Picture 3" descr="Editing a Presentation | Computer Applications for Managers"/>
          <p:cNvPicPr>
            <a:picLocks noChangeAspect="1"/>
          </p:cNvPicPr>
          <p:nvPr/>
        </p:nvPicPr>
        <p:blipFill rotWithShape="1">
          <a:blip r:embed="rId2">
            <a:extLst>
              <a:ext uri="{28A0092B-C50C-407E-A947-70E740481C1C}">
                <a14:useLocalDpi xmlns:a14="http://schemas.microsoft.com/office/drawing/2010/main" val="0"/>
              </a:ext>
            </a:extLst>
          </a:blip>
          <a:srcRect l="24653" t="-853" r="49811" b="1546"/>
          <a:stretch/>
        </p:blipFill>
        <p:spPr>
          <a:xfrm>
            <a:off x="5186394" y="3058195"/>
            <a:ext cx="1704622" cy="1555678"/>
          </a:xfrm>
          <a:prstGeom prst="rect">
            <a:avLst/>
          </a:prstGeom>
        </p:spPr>
      </p:pic>
      <p:pic>
        <p:nvPicPr>
          <p:cNvPr id="5" name="Picture 4" descr="&lt;strong&gt;Google&lt;/strong&gt; &lt;strong&gt;Drive&lt;/strong&gt; - Wikipedi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6079" y="3058195"/>
            <a:ext cx="2095500" cy="1566542"/>
          </a:xfrm>
          <a:prstGeom prst="rect">
            <a:avLst/>
          </a:prstGeom>
        </p:spPr>
      </p:pic>
      <p:pic>
        <p:nvPicPr>
          <p:cNvPr id="6" name="Picture 5" descr="Microsoft &lt;strong&gt;Excel&lt;/strong&g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57293" y="3058195"/>
            <a:ext cx="1636889" cy="1636889"/>
          </a:xfrm>
          <a:prstGeom prst="rect">
            <a:avLst/>
          </a:prstGeom>
        </p:spPr>
      </p:pic>
      <p:pic>
        <p:nvPicPr>
          <p:cNvPr id="7" name="Picture 6" descr="Internet Movie Database – Wikipedi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34812" y="868974"/>
            <a:ext cx="1557188" cy="778594"/>
          </a:xfrm>
          <a:prstGeom prst="rect">
            <a:avLst/>
          </a:prstGeom>
        </p:spPr>
      </p:pic>
    </p:spTree>
    <p:extLst>
      <p:ext uri="{BB962C8B-B14F-4D97-AF65-F5344CB8AC3E}">
        <p14:creationId xmlns:p14="http://schemas.microsoft.com/office/powerpoint/2010/main" val="1876154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188" y="730650"/>
            <a:ext cx="9613861" cy="1080938"/>
          </a:xfrm>
        </p:spPr>
        <p:txBody>
          <a:bodyPr/>
          <a:lstStyle/>
          <a:p>
            <a:r>
              <a:rPr lang="en-US" b="0" dirty="0" smtClean="0">
                <a:latin typeface="+mn-lt"/>
              </a:rPr>
              <a:t>Insights</a:t>
            </a:r>
            <a:endParaRPr lang="en-US" b="0" dirty="0">
              <a:latin typeface="+mn-lt"/>
            </a:endParaRPr>
          </a:p>
        </p:txBody>
      </p:sp>
      <p:sp>
        <p:nvSpPr>
          <p:cNvPr id="3" name="Rectangle 2"/>
          <p:cNvSpPr/>
          <p:nvPr/>
        </p:nvSpPr>
        <p:spPr>
          <a:xfrm>
            <a:off x="714188" y="2081578"/>
            <a:ext cx="2473754" cy="369332"/>
          </a:xfrm>
          <a:prstGeom prst="rect">
            <a:avLst/>
          </a:prstGeom>
        </p:spPr>
        <p:txBody>
          <a:bodyPr wrap="none">
            <a:spAutoFit/>
          </a:bodyPr>
          <a:lstStyle/>
          <a:p>
            <a:pPr marL="285750" indent="-285750">
              <a:buFont typeface="Arial" panose="020B0604020202020204" pitchFamily="34" charset="0"/>
              <a:buChar char="•"/>
            </a:pPr>
            <a:r>
              <a:rPr lang="en-US" b="1" dirty="0">
                <a:solidFill>
                  <a:schemeClr val="bg1">
                    <a:lumMod val="95000"/>
                    <a:lumOff val="5000"/>
                  </a:schemeClr>
                </a:solidFill>
                <a:latin typeface="Nunito"/>
              </a:rPr>
              <a:t>Cleaning the data:</a:t>
            </a:r>
            <a:endParaRPr lang="en-US" dirty="0">
              <a:solidFill>
                <a:schemeClr val="bg1">
                  <a:lumMod val="95000"/>
                  <a:lumOff val="5000"/>
                </a:schemeClr>
              </a:solidFill>
            </a:endParaRPr>
          </a:p>
        </p:txBody>
      </p:sp>
      <p:graphicFrame>
        <p:nvGraphicFramePr>
          <p:cNvPr id="5" name="Chart 4"/>
          <p:cNvGraphicFramePr>
            <a:graphicFrameLocks/>
          </p:cNvGraphicFramePr>
          <p:nvPr>
            <p:extLst>
              <p:ext uri="{D42A27DB-BD31-4B8C-83A1-F6EECF244321}">
                <p14:modId xmlns:p14="http://schemas.microsoft.com/office/powerpoint/2010/main" val="1098429724"/>
              </p:ext>
            </p:extLst>
          </p:nvPr>
        </p:nvGraphicFramePr>
        <p:xfrm>
          <a:off x="4086578" y="2450910"/>
          <a:ext cx="6880578" cy="37156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196069281"/>
              </p:ext>
            </p:extLst>
          </p:nvPr>
        </p:nvGraphicFramePr>
        <p:xfrm>
          <a:off x="925690" y="3081866"/>
          <a:ext cx="3070578" cy="1842912"/>
        </p:xfrm>
        <a:graphic>
          <a:graphicData uri="http://schemas.openxmlformats.org/drawingml/2006/table">
            <a:tbl>
              <a:tblPr>
                <a:tableStyleId>{125E5076-3810-47DD-B79F-674D7AD40C01}</a:tableStyleId>
              </a:tblPr>
              <a:tblGrid>
                <a:gridCol w="1023526">
                  <a:extLst>
                    <a:ext uri="{9D8B030D-6E8A-4147-A177-3AD203B41FA5}">
                      <a16:colId xmlns:a16="http://schemas.microsoft.com/office/drawing/2014/main" val="903564925"/>
                    </a:ext>
                  </a:extLst>
                </a:gridCol>
                <a:gridCol w="1023526">
                  <a:extLst>
                    <a:ext uri="{9D8B030D-6E8A-4147-A177-3AD203B41FA5}">
                      <a16:colId xmlns:a16="http://schemas.microsoft.com/office/drawing/2014/main" val="1480712609"/>
                    </a:ext>
                  </a:extLst>
                </a:gridCol>
                <a:gridCol w="1023526">
                  <a:extLst>
                    <a:ext uri="{9D8B030D-6E8A-4147-A177-3AD203B41FA5}">
                      <a16:colId xmlns:a16="http://schemas.microsoft.com/office/drawing/2014/main" val="3016515776"/>
                    </a:ext>
                  </a:extLst>
                </a:gridCol>
              </a:tblGrid>
              <a:tr h="361245">
                <a:tc gridSpan="3">
                  <a:txBody>
                    <a:bodyPr/>
                    <a:lstStyle/>
                    <a:p>
                      <a:pPr algn="ctr" fontAlgn="b"/>
                      <a:r>
                        <a:rPr lang="en-US" sz="1800" b="1" u="none" strike="noStrike" dirty="0" smtClean="0">
                          <a:solidFill>
                            <a:schemeClr val="bg1">
                              <a:lumMod val="95000"/>
                              <a:lumOff val="5000"/>
                            </a:schemeClr>
                          </a:solidFill>
                          <a:effectLst/>
                          <a:latin typeface="+mn-lt"/>
                        </a:rPr>
                        <a:t>Data Clean</a:t>
                      </a:r>
                      <a:endParaRPr lang="en-US" sz="1800" b="1" i="0" u="none" strike="noStrike" dirty="0">
                        <a:solidFill>
                          <a:schemeClr val="bg1">
                            <a:lumMod val="95000"/>
                            <a:lumOff val="5000"/>
                          </a:schemeClr>
                        </a:solidFill>
                        <a:effectLst/>
                        <a:latin typeface="+mn-lt"/>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34625527"/>
                  </a:ext>
                </a:extLst>
              </a:tr>
              <a:tr h="493889">
                <a:tc>
                  <a:txBody>
                    <a:bodyPr/>
                    <a:lstStyle/>
                    <a:p>
                      <a:pPr algn="l" fontAlgn="b"/>
                      <a:endParaRPr lang="en-US" sz="1600" b="0" i="0" u="none" strike="noStrike" dirty="0">
                        <a:solidFill>
                          <a:srgbClr val="000000"/>
                        </a:solidFill>
                        <a:effectLst/>
                        <a:latin typeface="+mn-lt"/>
                      </a:endParaRPr>
                    </a:p>
                  </a:txBody>
                  <a:tcPr marL="9525" marR="9525" marT="9525" marB="0" anchor="b"/>
                </a:tc>
                <a:tc>
                  <a:txBody>
                    <a:bodyPr/>
                    <a:lstStyle/>
                    <a:p>
                      <a:pPr algn="l" fontAlgn="b"/>
                      <a:r>
                        <a:rPr lang="en-US" sz="1600" u="none" strike="noStrike" dirty="0" smtClean="0">
                          <a:effectLst/>
                          <a:latin typeface="+mn-lt"/>
                        </a:rPr>
                        <a:t>Before</a:t>
                      </a:r>
                      <a:endParaRPr lang="en-US" sz="1600" b="0" i="0" u="none" strike="noStrike" dirty="0">
                        <a:solidFill>
                          <a:srgbClr val="000000"/>
                        </a:solidFill>
                        <a:effectLst/>
                        <a:latin typeface="+mn-lt"/>
                      </a:endParaRPr>
                    </a:p>
                  </a:txBody>
                  <a:tcPr marL="9525" marR="9525" marT="9525" marB="0" anchor="b"/>
                </a:tc>
                <a:tc>
                  <a:txBody>
                    <a:bodyPr/>
                    <a:lstStyle/>
                    <a:p>
                      <a:pPr algn="l" fontAlgn="b"/>
                      <a:r>
                        <a:rPr lang="en-US" sz="1600" u="none" strike="noStrike" dirty="0" smtClean="0">
                          <a:effectLst/>
                          <a:latin typeface="+mn-lt"/>
                        </a:rPr>
                        <a:t>After</a:t>
                      </a:r>
                      <a:endParaRPr lang="en-US" sz="16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084511775"/>
                  </a:ext>
                </a:extLst>
              </a:tr>
              <a:tr h="493889">
                <a:tc>
                  <a:txBody>
                    <a:bodyPr/>
                    <a:lstStyle/>
                    <a:p>
                      <a:pPr algn="l" fontAlgn="b"/>
                      <a:r>
                        <a:rPr lang="en-US" sz="1600" u="none" strike="noStrike" dirty="0" smtClean="0">
                          <a:effectLst/>
                          <a:latin typeface="+mn-lt"/>
                        </a:rPr>
                        <a:t>Row </a:t>
                      </a:r>
                      <a:endParaRPr lang="en-US" sz="1600" b="0" i="0" u="none" strike="noStrike" dirty="0">
                        <a:solidFill>
                          <a:srgbClr val="000000"/>
                        </a:solidFill>
                        <a:effectLst/>
                        <a:latin typeface="+mn-lt"/>
                      </a:endParaRPr>
                    </a:p>
                  </a:txBody>
                  <a:tcPr marL="9525" marR="9525" marT="9525" marB="0" anchor="b"/>
                </a:tc>
                <a:tc>
                  <a:txBody>
                    <a:bodyPr/>
                    <a:lstStyle/>
                    <a:p>
                      <a:pPr algn="r" fontAlgn="b"/>
                      <a:r>
                        <a:rPr lang="en-US" sz="1600" u="none" strike="noStrike" dirty="0">
                          <a:effectLst/>
                          <a:latin typeface="+mn-lt"/>
                        </a:rPr>
                        <a:t>5044</a:t>
                      </a:r>
                      <a:endParaRPr lang="en-US" sz="1600" b="0" i="0" u="none" strike="noStrike" dirty="0">
                        <a:solidFill>
                          <a:srgbClr val="000000"/>
                        </a:solidFill>
                        <a:effectLst/>
                        <a:latin typeface="+mn-lt"/>
                      </a:endParaRPr>
                    </a:p>
                  </a:txBody>
                  <a:tcPr marL="9525" marR="9525" marT="9525" marB="0" anchor="b"/>
                </a:tc>
                <a:tc>
                  <a:txBody>
                    <a:bodyPr/>
                    <a:lstStyle/>
                    <a:p>
                      <a:pPr algn="r" fontAlgn="b"/>
                      <a:r>
                        <a:rPr lang="en-US" sz="1600" u="none" strike="noStrike">
                          <a:effectLst/>
                          <a:latin typeface="+mn-lt"/>
                        </a:rPr>
                        <a:t>3816</a:t>
                      </a:r>
                      <a:endParaRPr lang="en-US" sz="16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3887313219"/>
                  </a:ext>
                </a:extLst>
              </a:tr>
              <a:tr h="493889">
                <a:tc>
                  <a:txBody>
                    <a:bodyPr/>
                    <a:lstStyle/>
                    <a:p>
                      <a:pPr algn="l" fontAlgn="b"/>
                      <a:r>
                        <a:rPr lang="en-US" sz="1600" u="none" strike="noStrike" dirty="0" smtClean="0">
                          <a:effectLst/>
                          <a:latin typeface="+mn-lt"/>
                        </a:rPr>
                        <a:t>Column</a:t>
                      </a:r>
                      <a:endParaRPr lang="en-US" sz="1600" b="0" i="0" u="none" strike="noStrike" dirty="0">
                        <a:solidFill>
                          <a:srgbClr val="000000"/>
                        </a:solidFill>
                        <a:effectLst/>
                        <a:latin typeface="+mn-lt"/>
                      </a:endParaRPr>
                    </a:p>
                  </a:txBody>
                  <a:tcPr marL="9525" marR="9525" marT="9525" marB="0" anchor="b"/>
                </a:tc>
                <a:tc>
                  <a:txBody>
                    <a:bodyPr/>
                    <a:lstStyle/>
                    <a:p>
                      <a:pPr algn="r" fontAlgn="b"/>
                      <a:r>
                        <a:rPr lang="en-US" sz="1600" u="none" strike="noStrike" dirty="0">
                          <a:effectLst/>
                          <a:latin typeface="+mn-lt"/>
                        </a:rPr>
                        <a:t>28</a:t>
                      </a:r>
                      <a:endParaRPr lang="en-US" sz="1600" b="0" i="0" u="none" strike="noStrike" dirty="0">
                        <a:solidFill>
                          <a:srgbClr val="000000"/>
                        </a:solidFill>
                        <a:effectLst/>
                        <a:latin typeface="+mn-lt"/>
                      </a:endParaRPr>
                    </a:p>
                  </a:txBody>
                  <a:tcPr marL="9525" marR="9525" marT="9525" marB="0" anchor="b"/>
                </a:tc>
                <a:tc>
                  <a:txBody>
                    <a:bodyPr/>
                    <a:lstStyle/>
                    <a:p>
                      <a:pPr algn="r" fontAlgn="b"/>
                      <a:r>
                        <a:rPr lang="en-US" sz="1600" u="none" strike="noStrike" dirty="0">
                          <a:effectLst/>
                          <a:latin typeface="+mn-lt"/>
                        </a:rPr>
                        <a:t>28</a:t>
                      </a:r>
                      <a:endParaRPr lang="en-US" sz="16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761520392"/>
                  </a:ext>
                </a:extLst>
              </a:tr>
            </a:tbl>
          </a:graphicData>
        </a:graphic>
      </p:graphicFrame>
      <p:pic>
        <p:nvPicPr>
          <p:cNvPr id="7" name="Picture 6" descr="Internet Movie Database – Wikipedi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4812" y="868974"/>
            <a:ext cx="1557188" cy="778594"/>
          </a:xfrm>
          <a:prstGeom prst="rect">
            <a:avLst/>
          </a:prstGeom>
        </p:spPr>
      </p:pic>
    </p:spTree>
    <p:extLst>
      <p:ext uri="{BB962C8B-B14F-4D97-AF65-F5344CB8AC3E}">
        <p14:creationId xmlns:p14="http://schemas.microsoft.com/office/powerpoint/2010/main" val="102760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Insights</a:t>
            </a:r>
            <a:endParaRPr lang="en-US" b="0" dirty="0"/>
          </a:p>
        </p:txBody>
      </p:sp>
      <p:sp>
        <p:nvSpPr>
          <p:cNvPr id="3" name="Rectangle 2"/>
          <p:cNvSpPr/>
          <p:nvPr/>
        </p:nvSpPr>
        <p:spPr>
          <a:xfrm>
            <a:off x="782528" y="2081579"/>
            <a:ext cx="3397084" cy="369332"/>
          </a:xfrm>
          <a:prstGeom prst="rect">
            <a:avLst/>
          </a:prstGeom>
        </p:spPr>
        <p:txBody>
          <a:bodyPr wrap="none">
            <a:spAutoFit/>
          </a:bodyPr>
          <a:lstStyle/>
          <a:p>
            <a:pPr marL="285750" indent="-285750">
              <a:buFont typeface="Arial" panose="020B0604020202020204" pitchFamily="34" charset="0"/>
              <a:buChar char="•"/>
            </a:pPr>
            <a:r>
              <a:rPr lang="en-US" b="1">
                <a:solidFill>
                  <a:schemeClr val="bg1">
                    <a:lumMod val="95000"/>
                    <a:lumOff val="5000"/>
                  </a:schemeClr>
                </a:solidFill>
              </a:rPr>
              <a:t>Movies with highest profit:</a:t>
            </a:r>
            <a:endParaRPr lang="en-US">
              <a:solidFill>
                <a:schemeClr val="bg1">
                  <a:lumMod val="95000"/>
                  <a:lumOff val="5000"/>
                </a:schemeClr>
              </a:solidFill>
            </a:endParaRPr>
          </a:p>
        </p:txBody>
      </p:sp>
      <p:graphicFrame>
        <p:nvGraphicFramePr>
          <p:cNvPr id="4" name="Chart 3"/>
          <p:cNvGraphicFramePr>
            <a:graphicFrameLocks/>
          </p:cNvGraphicFramePr>
          <p:nvPr>
            <p:extLst>
              <p:ext uri="{D42A27DB-BD31-4B8C-83A1-F6EECF244321}">
                <p14:modId xmlns:p14="http://schemas.microsoft.com/office/powerpoint/2010/main" val="1232902092"/>
              </p:ext>
            </p:extLst>
          </p:nvPr>
        </p:nvGraphicFramePr>
        <p:xfrm>
          <a:off x="3138311" y="2975842"/>
          <a:ext cx="7969956" cy="3282245"/>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1034141" y="2606510"/>
            <a:ext cx="4249881" cy="369332"/>
          </a:xfrm>
          <a:prstGeom prst="rect">
            <a:avLst/>
          </a:prstGeom>
        </p:spPr>
        <p:txBody>
          <a:bodyPr wrap="none">
            <a:spAutoFit/>
          </a:bodyPr>
          <a:lstStyle/>
          <a:p>
            <a:r>
              <a:rPr lang="en-US" dirty="0" smtClean="0">
                <a:solidFill>
                  <a:schemeClr val="bg1">
                    <a:lumMod val="95000"/>
                    <a:lumOff val="5000"/>
                  </a:schemeClr>
                </a:solidFill>
                <a:latin typeface="Manrope"/>
              </a:rPr>
              <a:t> </a:t>
            </a:r>
            <a:r>
              <a:rPr lang="en-US" dirty="0" smtClean="0">
                <a:solidFill>
                  <a:schemeClr val="bg1">
                    <a:lumMod val="95000"/>
                    <a:lumOff val="5000"/>
                  </a:schemeClr>
                </a:solidFill>
                <a:latin typeface="Manrope"/>
              </a:rPr>
              <a:t>Find </a:t>
            </a:r>
            <a:r>
              <a:rPr lang="en-US" dirty="0">
                <a:solidFill>
                  <a:schemeClr val="bg1">
                    <a:lumMod val="95000"/>
                    <a:lumOff val="5000"/>
                  </a:schemeClr>
                </a:solidFill>
                <a:latin typeface="Manrope"/>
              </a:rPr>
              <a:t>the movies with the highest profit?</a:t>
            </a:r>
            <a:endParaRPr lang="en-US" dirty="0">
              <a:solidFill>
                <a:schemeClr val="bg1">
                  <a:lumMod val="95000"/>
                  <a:lumOff val="5000"/>
                </a:schemeClr>
              </a:solidFill>
            </a:endParaRPr>
          </a:p>
        </p:txBody>
      </p:sp>
      <p:pic>
        <p:nvPicPr>
          <p:cNvPr id="6" name="Picture 5" descr="Internet Movie Database – Wikipedi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4812" y="868974"/>
            <a:ext cx="1557188" cy="778594"/>
          </a:xfrm>
          <a:prstGeom prst="rect">
            <a:avLst/>
          </a:prstGeom>
        </p:spPr>
      </p:pic>
    </p:spTree>
    <p:extLst>
      <p:ext uri="{BB962C8B-B14F-4D97-AF65-F5344CB8AC3E}">
        <p14:creationId xmlns:p14="http://schemas.microsoft.com/office/powerpoint/2010/main" val="4200162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Insights</a:t>
            </a:r>
            <a:endParaRPr lang="en-US" b="0" dirty="0"/>
          </a:p>
        </p:txBody>
      </p:sp>
      <p:sp>
        <p:nvSpPr>
          <p:cNvPr id="3" name="Rectangle 2"/>
          <p:cNvSpPr/>
          <p:nvPr/>
        </p:nvSpPr>
        <p:spPr>
          <a:xfrm>
            <a:off x="910920" y="2510556"/>
            <a:ext cx="1898981" cy="369332"/>
          </a:xfrm>
          <a:prstGeom prst="rect">
            <a:avLst/>
          </a:prstGeom>
        </p:spPr>
        <p:txBody>
          <a:bodyPr wrap="none">
            <a:spAutoFit/>
          </a:bodyPr>
          <a:lstStyle/>
          <a:p>
            <a:r>
              <a:rPr lang="en-US" dirty="0">
                <a:solidFill>
                  <a:schemeClr val="bg1">
                    <a:lumMod val="95000"/>
                    <a:lumOff val="5000"/>
                  </a:schemeClr>
                </a:solidFill>
                <a:latin typeface="Manrope"/>
              </a:rPr>
              <a:t> </a:t>
            </a:r>
            <a:r>
              <a:rPr lang="en-US" dirty="0" smtClean="0">
                <a:solidFill>
                  <a:schemeClr val="bg1">
                    <a:lumMod val="95000"/>
                    <a:lumOff val="5000"/>
                  </a:schemeClr>
                </a:solidFill>
                <a:latin typeface="Manrope"/>
              </a:rPr>
              <a:t> </a:t>
            </a:r>
            <a:r>
              <a:rPr lang="en-US" dirty="0" smtClean="0">
                <a:solidFill>
                  <a:schemeClr val="bg1">
                    <a:lumMod val="95000"/>
                    <a:lumOff val="5000"/>
                  </a:schemeClr>
                </a:solidFill>
                <a:latin typeface="Manrope"/>
              </a:rPr>
              <a:t>Find Top IMDB:</a:t>
            </a:r>
            <a:endParaRPr lang="en-US" dirty="0">
              <a:solidFill>
                <a:schemeClr val="bg1">
                  <a:lumMod val="95000"/>
                  <a:lumOff val="5000"/>
                </a:schemeClr>
              </a:solidFill>
            </a:endParaRPr>
          </a:p>
        </p:txBody>
      </p:sp>
      <p:sp>
        <p:nvSpPr>
          <p:cNvPr id="4" name="Rectangle 3"/>
          <p:cNvSpPr/>
          <p:nvPr/>
        </p:nvSpPr>
        <p:spPr>
          <a:xfrm>
            <a:off x="910920" y="2141224"/>
            <a:ext cx="1403302" cy="369332"/>
          </a:xfrm>
          <a:prstGeom prst="rect">
            <a:avLst/>
          </a:prstGeom>
        </p:spPr>
        <p:txBody>
          <a:bodyPr wrap="square">
            <a:spAutoFit/>
          </a:bodyPr>
          <a:lstStyle/>
          <a:p>
            <a:pPr marL="285750" indent="-285750">
              <a:buFont typeface="Arial" panose="020B0604020202020204" pitchFamily="34" charset="0"/>
              <a:buChar char="•"/>
            </a:pPr>
            <a:r>
              <a:rPr lang="en-US" b="1" dirty="0">
                <a:solidFill>
                  <a:schemeClr val="bg1">
                    <a:lumMod val="95000"/>
                    <a:lumOff val="5000"/>
                  </a:schemeClr>
                </a:solidFill>
              </a:rPr>
              <a:t>Top 250:</a:t>
            </a:r>
            <a:endParaRPr lang="en-US" dirty="0">
              <a:solidFill>
                <a:schemeClr val="bg1">
                  <a:lumMod val="95000"/>
                  <a:lumOff val="5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582279415"/>
              </p:ext>
            </p:extLst>
          </p:nvPr>
        </p:nvGraphicFramePr>
        <p:xfrm>
          <a:off x="3793067" y="2510552"/>
          <a:ext cx="6197599" cy="4063484"/>
        </p:xfrm>
        <a:graphic>
          <a:graphicData uri="http://schemas.openxmlformats.org/drawingml/2006/table">
            <a:tbl>
              <a:tblPr firstRow="1" bandRow="1">
                <a:tableStyleId>{125E5076-3810-47DD-B79F-674D7AD40C01}</a:tableStyleId>
              </a:tblPr>
              <a:tblGrid>
                <a:gridCol w="2814059">
                  <a:extLst>
                    <a:ext uri="{9D8B030D-6E8A-4147-A177-3AD203B41FA5}">
                      <a16:colId xmlns:a16="http://schemas.microsoft.com/office/drawing/2014/main" val="3256323963"/>
                    </a:ext>
                  </a:extLst>
                </a:gridCol>
                <a:gridCol w="1760536">
                  <a:extLst>
                    <a:ext uri="{9D8B030D-6E8A-4147-A177-3AD203B41FA5}">
                      <a16:colId xmlns:a16="http://schemas.microsoft.com/office/drawing/2014/main" val="2244203171"/>
                    </a:ext>
                  </a:extLst>
                </a:gridCol>
                <a:gridCol w="1623004">
                  <a:extLst>
                    <a:ext uri="{9D8B030D-6E8A-4147-A177-3AD203B41FA5}">
                      <a16:colId xmlns:a16="http://schemas.microsoft.com/office/drawing/2014/main" val="2412546184"/>
                    </a:ext>
                  </a:extLst>
                </a:gridCol>
              </a:tblGrid>
              <a:tr h="193459">
                <a:tc>
                  <a:txBody>
                    <a:bodyPr/>
                    <a:lstStyle/>
                    <a:p>
                      <a:pPr marL="0" marR="0">
                        <a:lnSpc>
                          <a:spcPct val="107000"/>
                        </a:lnSpc>
                        <a:spcBef>
                          <a:spcPts val="0"/>
                        </a:spcBef>
                        <a:spcAft>
                          <a:spcPts val="800"/>
                        </a:spcAft>
                      </a:pPr>
                      <a:r>
                        <a:rPr lang="en-US" sz="900">
                          <a:effectLst/>
                        </a:rPr>
                        <a:t>Movie Title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tc>
                  <a:txBody>
                    <a:bodyPr/>
                    <a:lstStyle/>
                    <a:p>
                      <a:pPr marL="0" marR="0">
                        <a:lnSpc>
                          <a:spcPct val="107000"/>
                        </a:lnSpc>
                        <a:spcBef>
                          <a:spcPts val="0"/>
                        </a:spcBef>
                        <a:spcAft>
                          <a:spcPts val="0"/>
                        </a:spcAft>
                      </a:pPr>
                      <a:r>
                        <a:rPr lang="en-US" sz="900">
                          <a:effectLst/>
                        </a:rPr>
                        <a:t>IMDB</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tc>
                  <a:txBody>
                    <a:bodyPr/>
                    <a:lstStyle/>
                    <a:p>
                      <a:pPr marL="0" marR="0">
                        <a:lnSpc>
                          <a:spcPct val="107000"/>
                        </a:lnSpc>
                        <a:spcBef>
                          <a:spcPts val="0"/>
                        </a:spcBef>
                        <a:spcAft>
                          <a:spcPts val="0"/>
                        </a:spcAft>
                      </a:pPr>
                      <a:r>
                        <a:rPr lang="en-US" sz="900">
                          <a:effectLst/>
                        </a:rPr>
                        <a:t> num_voted_users &gt; 25,000.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extLst>
                  <a:ext uri="{0D108BD9-81ED-4DB2-BD59-A6C34878D82A}">
                    <a16:rowId xmlns:a16="http://schemas.microsoft.com/office/drawing/2014/main" val="800499843"/>
                  </a:ext>
                </a:extLst>
              </a:tr>
              <a:tr h="193459">
                <a:tc>
                  <a:txBody>
                    <a:bodyPr/>
                    <a:lstStyle/>
                    <a:p>
                      <a:pPr marL="0" marR="0">
                        <a:lnSpc>
                          <a:spcPct val="107000"/>
                        </a:lnSpc>
                        <a:spcBef>
                          <a:spcPts val="0"/>
                        </a:spcBef>
                        <a:spcAft>
                          <a:spcPts val="800"/>
                        </a:spcAft>
                      </a:pPr>
                      <a:r>
                        <a:rPr lang="en-US" sz="900">
                          <a:effectLst/>
                        </a:rPr>
                        <a:t>The Shawshank Redemption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tc>
                  <a:txBody>
                    <a:bodyPr/>
                    <a:lstStyle/>
                    <a:p>
                      <a:pPr marL="0" marR="0">
                        <a:lnSpc>
                          <a:spcPct val="107000"/>
                        </a:lnSpc>
                        <a:spcBef>
                          <a:spcPts val="0"/>
                        </a:spcBef>
                        <a:spcAft>
                          <a:spcPts val="800"/>
                        </a:spcAft>
                      </a:pPr>
                      <a:r>
                        <a:rPr lang="en-US" sz="900">
                          <a:effectLst/>
                        </a:rPr>
                        <a:t>9.3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tc>
                  <a:txBody>
                    <a:bodyPr/>
                    <a:lstStyle/>
                    <a:p>
                      <a:pPr marL="0" marR="0">
                        <a:lnSpc>
                          <a:spcPct val="107000"/>
                        </a:lnSpc>
                        <a:spcBef>
                          <a:spcPts val="0"/>
                        </a:spcBef>
                        <a:spcAft>
                          <a:spcPts val="800"/>
                        </a:spcAft>
                      </a:pPr>
                      <a:r>
                        <a:rPr lang="en-US" sz="900">
                          <a:effectLst/>
                        </a:rPr>
                        <a:t>1689764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extLst>
                  <a:ext uri="{0D108BD9-81ED-4DB2-BD59-A6C34878D82A}">
                    <a16:rowId xmlns:a16="http://schemas.microsoft.com/office/drawing/2014/main" val="2499542672"/>
                  </a:ext>
                </a:extLst>
              </a:tr>
              <a:tr h="193459">
                <a:tc>
                  <a:txBody>
                    <a:bodyPr/>
                    <a:lstStyle/>
                    <a:p>
                      <a:pPr marL="0" marR="0">
                        <a:lnSpc>
                          <a:spcPct val="107000"/>
                        </a:lnSpc>
                        <a:spcBef>
                          <a:spcPts val="0"/>
                        </a:spcBef>
                        <a:spcAft>
                          <a:spcPts val="800"/>
                        </a:spcAft>
                      </a:pPr>
                      <a:r>
                        <a:rPr lang="en-US" sz="900">
                          <a:effectLst/>
                        </a:rPr>
                        <a:t>The Godfather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tc>
                  <a:txBody>
                    <a:bodyPr/>
                    <a:lstStyle/>
                    <a:p>
                      <a:pPr marL="0" marR="0">
                        <a:lnSpc>
                          <a:spcPct val="107000"/>
                        </a:lnSpc>
                        <a:spcBef>
                          <a:spcPts val="0"/>
                        </a:spcBef>
                        <a:spcAft>
                          <a:spcPts val="800"/>
                        </a:spcAft>
                      </a:pPr>
                      <a:r>
                        <a:rPr lang="en-US" sz="900">
                          <a:effectLst/>
                        </a:rPr>
                        <a:t>9.2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tc>
                  <a:txBody>
                    <a:bodyPr/>
                    <a:lstStyle/>
                    <a:p>
                      <a:pPr marL="0" marR="0">
                        <a:lnSpc>
                          <a:spcPct val="107000"/>
                        </a:lnSpc>
                        <a:spcBef>
                          <a:spcPts val="0"/>
                        </a:spcBef>
                        <a:spcAft>
                          <a:spcPts val="800"/>
                        </a:spcAft>
                      </a:pPr>
                      <a:r>
                        <a:rPr lang="en-US" sz="900">
                          <a:effectLst/>
                        </a:rPr>
                        <a:t>1155770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extLst>
                  <a:ext uri="{0D108BD9-81ED-4DB2-BD59-A6C34878D82A}">
                    <a16:rowId xmlns:a16="http://schemas.microsoft.com/office/drawing/2014/main" val="1639085145"/>
                  </a:ext>
                </a:extLst>
              </a:tr>
              <a:tr h="193459">
                <a:tc>
                  <a:txBody>
                    <a:bodyPr/>
                    <a:lstStyle/>
                    <a:p>
                      <a:pPr marL="0" marR="0">
                        <a:lnSpc>
                          <a:spcPct val="107000"/>
                        </a:lnSpc>
                        <a:spcBef>
                          <a:spcPts val="0"/>
                        </a:spcBef>
                        <a:spcAft>
                          <a:spcPts val="800"/>
                        </a:spcAft>
                      </a:pPr>
                      <a:r>
                        <a:rPr lang="en-US" sz="900">
                          <a:effectLst/>
                        </a:rPr>
                        <a:t>The Dark Knight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tc>
                  <a:txBody>
                    <a:bodyPr/>
                    <a:lstStyle/>
                    <a:p>
                      <a:pPr marL="0" marR="0">
                        <a:lnSpc>
                          <a:spcPct val="107000"/>
                        </a:lnSpc>
                        <a:spcBef>
                          <a:spcPts val="0"/>
                        </a:spcBef>
                        <a:spcAft>
                          <a:spcPts val="800"/>
                        </a:spcAft>
                      </a:pPr>
                      <a:r>
                        <a:rPr lang="en-US" sz="900">
                          <a:effectLst/>
                        </a:rPr>
                        <a:t>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tc>
                  <a:txBody>
                    <a:bodyPr/>
                    <a:lstStyle/>
                    <a:p>
                      <a:pPr marL="0" marR="0">
                        <a:lnSpc>
                          <a:spcPct val="107000"/>
                        </a:lnSpc>
                        <a:spcBef>
                          <a:spcPts val="0"/>
                        </a:spcBef>
                        <a:spcAft>
                          <a:spcPts val="800"/>
                        </a:spcAft>
                      </a:pPr>
                      <a:r>
                        <a:rPr lang="en-US" sz="900">
                          <a:effectLst/>
                        </a:rPr>
                        <a:t>1676169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extLst>
                  <a:ext uri="{0D108BD9-81ED-4DB2-BD59-A6C34878D82A}">
                    <a16:rowId xmlns:a16="http://schemas.microsoft.com/office/drawing/2014/main" val="903249769"/>
                  </a:ext>
                </a:extLst>
              </a:tr>
              <a:tr h="193882">
                <a:tc>
                  <a:txBody>
                    <a:bodyPr/>
                    <a:lstStyle/>
                    <a:p>
                      <a:pPr marL="0" marR="0">
                        <a:lnSpc>
                          <a:spcPct val="107000"/>
                        </a:lnSpc>
                        <a:spcBef>
                          <a:spcPts val="0"/>
                        </a:spcBef>
                        <a:spcAft>
                          <a:spcPts val="800"/>
                        </a:spcAft>
                      </a:pPr>
                      <a:r>
                        <a:rPr lang="en-US" sz="900">
                          <a:effectLst/>
                        </a:rPr>
                        <a:t>The Godfather: Part II</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tc>
                  <a:txBody>
                    <a:bodyPr/>
                    <a:lstStyle/>
                    <a:p>
                      <a:pPr marL="0" marR="0">
                        <a:lnSpc>
                          <a:spcPct val="107000"/>
                        </a:lnSpc>
                        <a:spcBef>
                          <a:spcPts val="0"/>
                        </a:spcBef>
                        <a:spcAft>
                          <a:spcPts val="800"/>
                        </a:spcAft>
                      </a:pPr>
                      <a:r>
                        <a:rPr lang="en-US" sz="900">
                          <a:effectLst/>
                        </a:rPr>
                        <a:t>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tc>
                  <a:txBody>
                    <a:bodyPr/>
                    <a:lstStyle/>
                    <a:p>
                      <a:pPr marL="0" marR="0">
                        <a:lnSpc>
                          <a:spcPct val="107000"/>
                        </a:lnSpc>
                        <a:spcBef>
                          <a:spcPts val="0"/>
                        </a:spcBef>
                        <a:spcAft>
                          <a:spcPts val="800"/>
                        </a:spcAft>
                      </a:pPr>
                      <a:r>
                        <a:rPr lang="en-US" sz="900">
                          <a:effectLst/>
                        </a:rPr>
                        <a:t>790926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extLst>
                  <a:ext uri="{0D108BD9-81ED-4DB2-BD59-A6C34878D82A}">
                    <a16:rowId xmlns:a16="http://schemas.microsoft.com/office/drawing/2014/main" val="1409232045"/>
                  </a:ext>
                </a:extLst>
              </a:tr>
              <a:tr h="193459">
                <a:tc>
                  <a:txBody>
                    <a:bodyPr/>
                    <a:lstStyle/>
                    <a:p>
                      <a:pPr marL="0" marR="0">
                        <a:lnSpc>
                          <a:spcPct val="107000"/>
                        </a:lnSpc>
                        <a:spcBef>
                          <a:spcPts val="0"/>
                        </a:spcBef>
                        <a:spcAft>
                          <a:spcPts val="800"/>
                        </a:spcAft>
                      </a:pPr>
                      <a:r>
                        <a:rPr lang="en-US" sz="900">
                          <a:effectLst/>
                        </a:rPr>
                        <a:t>The Lord of the Rings: The Return of the King</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tc>
                  <a:txBody>
                    <a:bodyPr/>
                    <a:lstStyle/>
                    <a:p>
                      <a:pPr marL="0" marR="0">
                        <a:lnSpc>
                          <a:spcPct val="107000"/>
                        </a:lnSpc>
                        <a:spcBef>
                          <a:spcPts val="0"/>
                        </a:spcBef>
                        <a:spcAft>
                          <a:spcPts val="800"/>
                        </a:spcAft>
                      </a:pPr>
                      <a:r>
                        <a:rPr lang="en-US" sz="900">
                          <a:effectLst/>
                        </a:rPr>
                        <a:t>8.9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tc>
                  <a:txBody>
                    <a:bodyPr/>
                    <a:lstStyle/>
                    <a:p>
                      <a:pPr marL="0" marR="0">
                        <a:lnSpc>
                          <a:spcPct val="107000"/>
                        </a:lnSpc>
                        <a:spcBef>
                          <a:spcPts val="0"/>
                        </a:spcBef>
                        <a:spcAft>
                          <a:spcPts val="800"/>
                        </a:spcAft>
                      </a:pPr>
                      <a:r>
                        <a:rPr lang="en-US" sz="900">
                          <a:effectLst/>
                        </a:rPr>
                        <a:t>1215718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extLst>
                  <a:ext uri="{0D108BD9-81ED-4DB2-BD59-A6C34878D82A}">
                    <a16:rowId xmlns:a16="http://schemas.microsoft.com/office/drawing/2014/main" val="3677774723"/>
                  </a:ext>
                </a:extLst>
              </a:tr>
              <a:tr h="193459">
                <a:tc>
                  <a:txBody>
                    <a:bodyPr/>
                    <a:lstStyle/>
                    <a:p>
                      <a:pPr marL="0" marR="0">
                        <a:lnSpc>
                          <a:spcPct val="107000"/>
                        </a:lnSpc>
                        <a:spcBef>
                          <a:spcPts val="0"/>
                        </a:spcBef>
                        <a:spcAft>
                          <a:spcPts val="800"/>
                        </a:spcAft>
                      </a:pPr>
                      <a:r>
                        <a:rPr lang="en-US" sz="900">
                          <a:effectLst/>
                        </a:rPr>
                        <a:t>Pulp Fiction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tc>
                  <a:txBody>
                    <a:bodyPr/>
                    <a:lstStyle/>
                    <a:p>
                      <a:pPr marL="0" marR="0">
                        <a:lnSpc>
                          <a:spcPct val="107000"/>
                        </a:lnSpc>
                        <a:spcBef>
                          <a:spcPts val="0"/>
                        </a:spcBef>
                        <a:spcAft>
                          <a:spcPts val="800"/>
                        </a:spcAft>
                      </a:pPr>
                      <a:r>
                        <a:rPr lang="en-US" sz="900">
                          <a:effectLst/>
                        </a:rPr>
                        <a:t>8.9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tc>
                  <a:txBody>
                    <a:bodyPr/>
                    <a:lstStyle/>
                    <a:p>
                      <a:pPr marL="0" marR="0">
                        <a:lnSpc>
                          <a:spcPct val="107000"/>
                        </a:lnSpc>
                        <a:spcBef>
                          <a:spcPts val="0"/>
                        </a:spcBef>
                        <a:spcAft>
                          <a:spcPts val="800"/>
                        </a:spcAft>
                      </a:pPr>
                      <a:r>
                        <a:rPr lang="en-US" sz="900">
                          <a:effectLst/>
                        </a:rPr>
                        <a:t>1324680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extLst>
                  <a:ext uri="{0D108BD9-81ED-4DB2-BD59-A6C34878D82A}">
                    <a16:rowId xmlns:a16="http://schemas.microsoft.com/office/drawing/2014/main" val="3614605895"/>
                  </a:ext>
                </a:extLst>
              </a:tr>
              <a:tr h="193459">
                <a:tc>
                  <a:txBody>
                    <a:bodyPr/>
                    <a:lstStyle/>
                    <a:p>
                      <a:pPr marL="0" marR="0">
                        <a:lnSpc>
                          <a:spcPct val="107000"/>
                        </a:lnSpc>
                        <a:spcBef>
                          <a:spcPts val="0"/>
                        </a:spcBef>
                        <a:spcAft>
                          <a:spcPts val="800"/>
                        </a:spcAft>
                      </a:pPr>
                      <a:r>
                        <a:rPr lang="en-US" sz="900">
                          <a:effectLst/>
                        </a:rPr>
                        <a:t>Schindler's List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tc>
                  <a:txBody>
                    <a:bodyPr/>
                    <a:lstStyle/>
                    <a:p>
                      <a:pPr marL="0" marR="0">
                        <a:lnSpc>
                          <a:spcPct val="107000"/>
                        </a:lnSpc>
                        <a:spcBef>
                          <a:spcPts val="0"/>
                        </a:spcBef>
                        <a:spcAft>
                          <a:spcPts val="800"/>
                        </a:spcAft>
                      </a:pPr>
                      <a:r>
                        <a:rPr lang="en-US" sz="900">
                          <a:effectLst/>
                        </a:rPr>
                        <a:t>8.9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tc>
                  <a:txBody>
                    <a:bodyPr/>
                    <a:lstStyle/>
                    <a:p>
                      <a:pPr marL="0" marR="0">
                        <a:lnSpc>
                          <a:spcPct val="107000"/>
                        </a:lnSpc>
                        <a:spcBef>
                          <a:spcPts val="0"/>
                        </a:spcBef>
                        <a:spcAft>
                          <a:spcPts val="800"/>
                        </a:spcAft>
                      </a:pPr>
                      <a:r>
                        <a:rPr lang="en-US" sz="900">
                          <a:effectLst/>
                        </a:rPr>
                        <a:t>865020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extLst>
                  <a:ext uri="{0D108BD9-81ED-4DB2-BD59-A6C34878D82A}">
                    <a16:rowId xmlns:a16="http://schemas.microsoft.com/office/drawing/2014/main" val="2552400826"/>
                  </a:ext>
                </a:extLst>
              </a:tr>
              <a:tr h="193459">
                <a:tc>
                  <a:txBody>
                    <a:bodyPr/>
                    <a:lstStyle/>
                    <a:p>
                      <a:pPr marL="0" marR="0">
                        <a:lnSpc>
                          <a:spcPct val="107000"/>
                        </a:lnSpc>
                        <a:spcBef>
                          <a:spcPts val="0"/>
                        </a:spcBef>
                        <a:spcAft>
                          <a:spcPts val="800"/>
                        </a:spcAft>
                      </a:pPr>
                      <a:r>
                        <a:rPr lang="en-US" sz="900" dirty="0">
                          <a:effectLst/>
                        </a:rPr>
                        <a:t>The Good, the Bad and the Ugly</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tc>
                  <a:txBody>
                    <a:bodyPr/>
                    <a:lstStyle/>
                    <a:p>
                      <a:pPr marL="0" marR="0">
                        <a:lnSpc>
                          <a:spcPct val="107000"/>
                        </a:lnSpc>
                        <a:spcBef>
                          <a:spcPts val="0"/>
                        </a:spcBef>
                        <a:spcAft>
                          <a:spcPts val="800"/>
                        </a:spcAft>
                      </a:pPr>
                      <a:r>
                        <a:rPr lang="en-US" sz="900">
                          <a:effectLst/>
                        </a:rPr>
                        <a:t>8.9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tc>
                  <a:txBody>
                    <a:bodyPr/>
                    <a:lstStyle/>
                    <a:p>
                      <a:pPr marL="0" marR="0">
                        <a:lnSpc>
                          <a:spcPct val="107000"/>
                        </a:lnSpc>
                        <a:spcBef>
                          <a:spcPts val="0"/>
                        </a:spcBef>
                        <a:spcAft>
                          <a:spcPts val="800"/>
                        </a:spcAft>
                      </a:pPr>
                      <a:r>
                        <a:rPr lang="en-US" sz="900">
                          <a:effectLst/>
                        </a:rPr>
                        <a:t>503509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extLst>
                  <a:ext uri="{0D108BD9-81ED-4DB2-BD59-A6C34878D82A}">
                    <a16:rowId xmlns:a16="http://schemas.microsoft.com/office/drawing/2014/main" val="4195827090"/>
                  </a:ext>
                </a:extLst>
              </a:tr>
              <a:tr h="193459">
                <a:tc>
                  <a:txBody>
                    <a:bodyPr/>
                    <a:lstStyle/>
                    <a:p>
                      <a:pPr marL="0" marR="0">
                        <a:lnSpc>
                          <a:spcPct val="107000"/>
                        </a:lnSpc>
                        <a:spcBef>
                          <a:spcPts val="0"/>
                        </a:spcBef>
                        <a:spcAft>
                          <a:spcPts val="800"/>
                        </a:spcAft>
                      </a:pPr>
                      <a:r>
                        <a:rPr lang="en-US" sz="900">
                          <a:effectLst/>
                        </a:rPr>
                        <a:t>Forrest Gump</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tc>
                  <a:txBody>
                    <a:bodyPr/>
                    <a:lstStyle/>
                    <a:p>
                      <a:pPr marL="0" marR="0">
                        <a:lnSpc>
                          <a:spcPct val="107000"/>
                        </a:lnSpc>
                        <a:spcBef>
                          <a:spcPts val="0"/>
                        </a:spcBef>
                        <a:spcAft>
                          <a:spcPts val="800"/>
                        </a:spcAft>
                      </a:pPr>
                      <a:r>
                        <a:rPr lang="en-US" sz="900">
                          <a:effectLst/>
                        </a:rPr>
                        <a:t>8.8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tc>
                  <a:txBody>
                    <a:bodyPr/>
                    <a:lstStyle/>
                    <a:p>
                      <a:pPr marL="0" marR="0">
                        <a:lnSpc>
                          <a:spcPct val="107000"/>
                        </a:lnSpc>
                        <a:spcBef>
                          <a:spcPts val="0"/>
                        </a:spcBef>
                        <a:spcAft>
                          <a:spcPts val="800"/>
                        </a:spcAft>
                      </a:pPr>
                      <a:r>
                        <a:rPr lang="en-US" sz="900">
                          <a:effectLst/>
                        </a:rPr>
                        <a:t>1251222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extLst>
                  <a:ext uri="{0D108BD9-81ED-4DB2-BD59-A6C34878D82A}">
                    <a16:rowId xmlns:a16="http://schemas.microsoft.com/office/drawing/2014/main" val="1309699460"/>
                  </a:ext>
                </a:extLst>
              </a:tr>
              <a:tr h="193459">
                <a:tc>
                  <a:txBody>
                    <a:bodyPr/>
                    <a:lstStyle/>
                    <a:p>
                      <a:pPr marL="0" marR="0">
                        <a:lnSpc>
                          <a:spcPct val="107000"/>
                        </a:lnSpc>
                        <a:spcBef>
                          <a:spcPts val="0"/>
                        </a:spcBef>
                        <a:spcAft>
                          <a:spcPts val="800"/>
                        </a:spcAft>
                      </a:pPr>
                      <a:r>
                        <a:rPr lang="en-US" sz="900">
                          <a:effectLst/>
                        </a:rPr>
                        <a:t>Star Wars: Episode V - The Empire Strikes Back</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tc>
                  <a:txBody>
                    <a:bodyPr/>
                    <a:lstStyle/>
                    <a:p>
                      <a:pPr marL="0" marR="0">
                        <a:lnSpc>
                          <a:spcPct val="107000"/>
                        </a:lnSpc>
                        <a:spcBef>
                          <a:spcPts val="0"/>
                        </a:spcBef>
                        <a:spcAft>
                          <a:spcPts val="800"/>
                        </a:spcAft>
                      </a:pPr>
                      <a:r>
                        <a:rPr lang="en-US" sz="900">
                          <a:effectLst/>
                        </a:rPr>
                        <a:t>8.8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tc>
                  <a:txBody>
                    <a:bodyPr/>
                    <a:lstStyle/>
                    <a:p>
                      <a:pPr marL="0" marR="0">
                        <a:lnSpc>
                          <a:spcPct val="107000"/>
                        </a:lnSpc>
                        <a:spcBef>
                          <a:spcPts val="0"/>
                        </a:spcBef>
                        <a:spcAft>
                          <a:spcPts val="800"/>
                        </a:spcAft>
                      </a:pPr>
                      <a:r>
                        <a:rPr lang="en-US" sz="900">
                          <a:effectLst/>
                        </a:rPr>
                        <a:t>837759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extLst>
                  <a:ext uri="{0D108BD9-81ED-4DB2-BD59-A6C34878D82A}">
                    <a16:rowId xmlns:a16="http://schemas.microsoft.com/office/drawing/2014/main" val="357738334"/>
                  </a:ext>
                </a:extLst>
              </a:tr>
              <a:tr h="193459">
                <a:tc>
                  <a:txBody>
                    <a:bodyPr/>
                    <a:lstStyle/>
                    <a:p>
                      <a:pPr marL="0" marR="0">
                        <a:lnSpc>
                          <a:spcPct val="107000"/>
                        </a:lnSpc>
                        <a:spcBef>
                          <a:spcPts val="0"/>
                        </a:spcBef>
                        <a:spcAft>
                          <a:spcPts val="800"/>
                        </a:spcAft>
                      </a:pPr>
                      <a:r>
                        <a:rPr lang="en-US" sz="900">
                          <a:effectLst/>
                        </a:rPr>
                        <a:t>The Lord of the Rings: The Fellowship of the Ring</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tc>
                  <a:txBody>
                    <a:bodyPr/>
                    <a:lstStyle/>
                    <a:p>
                      <a:pPr marL="0" marR="0">
                        <a:lnSpc>
                          <a:spcPct val="107000"/>
                        </a:lnSpc>
                        <a:spcBef>
                          <a:spcPts val="0"/>
                        </a:spcBef>
                        <a:spcAft>
                          <a:spcPts val="800"/>
                        </a:spcAft>
                      </a:pPr>
                      <a:r>
                        <a:rPr lang="en-US" sz="900">
                          <a:effectLst/>
                        </a:rPr>
                        <a:t>8.8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tc>
                  <a:txBody>
                    <a:bodyPr/>
                    <a:lstStyle/>
                    <a:p>
                      <a:pPr marL="0" marR="0">
                        <a:lnSpc>
                          <a:spcPct val="107000"/>
                        </a:lnSpc>
                        <a:spcBef>
                          <a:spcPts val="0"/>
                        </a:spcBef>
                        <a:spcAft>
                          <a:spcPts val="800"/>
                        </a:spcAft>
                      </a:pPr>
                      <a:r>
                        <a:rPr lang="en-US" sz="900">
                          <a:effectLst/>
                        </a:rPr>
                        <a:t>1238746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extLst>
                  <a:ext uri="{0D108BD9-81ED-4DB2-BD59-A6C34878D82A}">
                    <a16:rowId xmlns:a16="http://schemas.microsoft.com/office/drawing/2014/main" val="2580257421"/>
                  </a:ext>
                </a:extLst>
              </a:tr>
              <a:tr h="193459">
                <a:tc>
                  <a:txBody>
                    <a:bodyPr/>
                    <a:lstStyle/>
                    <a:p>
                      <a:pPr marL="0" marR="0">
                        <a:lnSpc>
                          <a:spcPct val="107000"/>
                        </a:lnSpc>
                        <a:spcBef>
                          <a:spcPts val="0"/>
                        </a:spcBef>
                        <a:spcAft>
                          <a:spcPts val="800"/>
                        </a:spcAft>
                      </a:pPr>
                      <a:r>
                        <a:rPr lang="en-US" sz="900">
                          <a:effectLst/>
                        </a:rPr>
                        <a:t>Inception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tc>
                  <a:txBody>
                    <a:bodyPr/>
                    <a:lstStyle/>
                    <a:p>
                      <a:pPr marL="0" marR="0">
                        <a:lnSpc>
                          <a:spcPct val="107000"/>
                        </a:lnSpc>
                        <a:spcBef>
                          <a:spcPts val="0"/>
                        </a:spcBef>
                        <a:spcAft>
                          <a:spcPts val="800"/>
                        </a:spcAft>
                      </a:pPr>
                      <a:r>
                        <a:rPr lang="en-US" sz="900">
                          <a:effectLst/>
                        </a:rPr>
                        <a:t>8.8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tc>
                  <a:txBody>
                    <a:bodyPr/>
                    <a:lstStyle/>
                    <a:p>
                      <a:pPr marL="0" marR="0">
                        <a:lnSpc>
                          <a:spcPct val="107000"/>
                        </a:lnSpc>
                        <a:spcBef>
                          <a:spcPts val="0"/>
                        </a:spcBef>
                        <a:spcAft>
                          <a:spcPts val="800"/>
                        </a:spcAft>
                      </a:pPr>
                      <a:r>
                        <a:rPr lang="en-US" sz="900" dirty="0">
                          <a:effectLst/>
                        </a:rPr>
                        <a:t>1468200</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extLst>
                  <a:ext uri="{0D108BD9-81ED-4DB2-BD59-A6C34878D82A}">
                    <a16:rowId xmlns:a16="http://schemas.microsoft.com/office/drawing/2014/main" val="2110252659"/>
                  </a:ext>
                </a:extLst>
              </a:tr>
              <a:tr h="193882">
                <a:tc>
                  <a:txBody>
                    <a:bodyPr/>
                    <a:lstStyle/>
                    <a:p>
                      <a:pPr marL="0" marR="0">
                        <a:lnSpc>
                          <a:spcPct val="107000"/>
                        </a:lnSpc>
                        <a:spcBef>
                          <a:spcPts val="0"/>
                        </a:spcBef>
                        <a:spcAft>
                          <a:spcPts val="800"/>
                        </a:spcAft>
                      </a:pPr>
                      <a:r>
                        <a:rPr lang="en-US" sz="900">
                          <a:effectLst/>
                        </a:rPr>
                        <a:t>Fight Club</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tc>
                  <a:txBody>
                    <a:bodyPr/>
                    <a:lstStyle/>
                    <a:p>
                      <a:pPr marL="0" marR="0">
                        <a:lnSpc>
                          <a:spcPct val="107000"/>
                        </a:lnSpc>
                        <a:spcBef>
                          <a:spcPts val="0"/>
                        </a:spcBef>
                        <a:spcAft>
                          <a:spcPts val="800"/>
                        </a:spcAft>
                      </a:pPr>
                      <a:r>
                        <a:rPr lang="en-US" sz="900">
                          <a:effectLst/>
                        </a:rPr>
                        <a:t>8.8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tc>
                  <a:txBody>
                    <a:bodyPr/>
                    <a:lstStyle/>
                    <a:p>
                      <a:pPr marL="0" marR="0">
                        <a:lnSpc>
                          <a:spcPct val="107000"/>
                        </a:lnSpc>
                        <a:spcBef>
                          <a:spcPts val="0"/>
                        </a:spcBef>
                        <a:spcAft>
                          <a:spcPts val="800"/>
                        </a:spcAft>
                      </a:pPr>
                      <a:r>
                        <a:rPr lang="en-US" sz="900">
                          <a:effectLst/>
                        </a:rPr>
                        <a:t>1347461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extLst>
                  <a:ext uri="{0D108BD9-81ED-4DB2-BD59-A6C34878D82A}">
                    <a16:rowId xmlns:a16="http://schemas.microsoft.com/office/drawing/2014/main" val="989132532"/>
                  </a:ext>
                </a:extLst>
              </a:tr>
              <a:tr h="193459">
                <a:tc>
                  <a:txBody>
                    <a:bodyPr/>
                    <a:lstStyle/>
                    <a:p>
                      <a:pPr marL="0" marR="0">
                        <a:lnSpc>
                          <a:spcPct val="107000"/>
                        </a:lnSpc>
                        <a:spcBef>
                          <a:spcPts val="0"/>
                        </a:spcBef>
                        <a:spcAft>
                          <a:spcPts val="800"/>
                        </a:spcAft>
                      </a:pPr>
                      <a:r>
                        <a:rPr lang="en-US" sz="900">
                          <a:effectLst/>
                        </a:rPr>
                        <a:t>Star Wars: Episode IV - A New Hope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tc>
                  <a:txBody>
                    <a:bodyPr/>
                    <a:lstStyle/>
                    <a:p>
                      <a:pPr marL="0" marR="0">
                        <a:lnSpc>
                          <a:spcPct val="107000"/>
                        </a:lnSpc>
                        <a:spcBef>
                          <a:spcPts val="0"/>
                        </a:spcBef>
                        <a:spcAft>
                          <a:spcPts val="800"/>
                        </a:spcAft>
                      </a:pPr>
                      <a:r>
                        <a:rPr lang="en-US" sz="900">
                          <a:effectLst/>
                        </a:rPr>
                        <a:t>8.7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tc>
                  <a:txBody>
                    <a:bodyPr/>
                    <a:lstStyle/>
                    <a:p>
                      <a:pPr marL="0" marR="0">
                        <a:lnSpc>
                          <a:spcPct val="107000"/>
                        </a:lnSpc>
                        <a:spcBef>
                          <a:spcPts val="0"/>
                        </a:spcBef>
                        <a:spcAft>
                          <a:spcPts val="800"/>
                        </a:spcAft>
                      </a:pPr>
                      <a:r>
                        <a:rPr lang="en-US" sz="900">
                          <a:effectLst/>
                        </a:rPr>
                        <a:t>911097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extLst>
                  <a:ext uri="{0D108BD9-81ED-4DB2-BD59-A6C34878D82A}">
                    <a16:rowId xmlns:a16="http://schemas.microsoft.com/office/drawing/2014/main" val="950998727"/>
                  </a:ext>
                </a:extLst>
              </a:tr>
              <a:tr h="193882">
                <a:tc>
                  <a:txBody>
                    <a:bodyPr/>
                    <a:lstStyle/>
                    <a:p>
                      <a:pPr marL="0" marR="0">
                        <a:lnSpc>
                          <a:spcPct val="107000"/>
                        </a:lnSpc>
                        <a:spcBef>
                          <a:spcPts val="0"/>
                        </a:spcBef>
                        <a:spcAft>
                          <a:spcPts val="800"/>
                        </a:spcAft>
                      </a:pPr>
                      <a:r>
                        <a:rPr lang="en-US" sz="900">
                          <a:effectLst/>
                        </a:rPr>
                        <a:t>The Lord of the Rings: The Two Towers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tc>
                  <a:txBody>
                    <a:bodyPr/>
                    <a:lstStyle/>
                    <a:p>
                      <a:pPr marL="0" marR="0">
                        <a:lnSpc>
                          <a:spcPct val="107000"/>
                        </a:lnSpc>
                        <a:spcBef>
                          <a:spcPts val="0"/>
                        </a:spcBef>
                        <a:spcAft>
                          <a:spcPts val="800"/>
                        </a:spcAft>
                      </a:pPr>
                      <a:r>
                        <a:rPr lang="en-US" sz="900">
                          <a:effectLst/>
                        </a:rPr>
                        <a:t>8.7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tc>
                  <a:txBody>
                    <a:bodyPr/>
                    <a:lstStyle/>
                    <a:p>
                      <a:pPr marL="0" marR="0">
                        <a:lnSpc>
                          <a:spcPct val="107000"/>
                        </a:lnSpc>
                        <a:spcBef>
                          <a:spcPts val="0"/>
                        </a:spcBef>
                        <a:spcAft>
                          <a:spcPts val="800"/>
                        </a:spcAft>
                      </a:pPr>
                      <a:r>
                        <a:rPr lang="en-US" sz="900">
                          <a:effectLst/>
                        </a:rPr>
                        <a:t>1100446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extLst>
                  <a:ext uri="{0D108BD9-81ED-4DB2-BD59-A6C34878D82A}">
                    <a16:rowId xmlns:a16="http://schemas.microsoft.com/office/drawing/2014/main" val="2586373841"/>
                  </a:ext>
                </a:extLst>
              </a:tr>
              <a:tr h="193459">
                <a:tc>
                  <a:txBody>
                    <a:bodyPr/>
                    <a:lstStyle/>
                    <a:p>
                      <a:pPr marL="0" marR="0">
                        <a:lnSpc>
                          <a:spcPct val="107000"/>
                        </a:lnSpc>
                        <a:spcBef>
                          <a:spcPts val="0"/>
                        </a:spcBef>
                        <a:spcAft>
                          <a:spcPts val="800"/>
                        </a:spcAft>
                      </a:pPr>
                      <a:r>
                        <a:rPr lang="en-US" sz="900">
                          <a:effectLst/>
                        </a:rPr>
                        <a:t>The Matrix</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tc>
                  <a:txBody>
                    <a:bodyPr/>
                    <a:lstStyle/>
                    <a:p>
                      <a:pPr marL="0" marR="0">
                        <a:lnSpc>
                          <a:spcPct val="107000"/>
                        </a:lnSpc>
                        <a:spcBef>
                          <a:spcPts val="0"/>
                        </a:spcBef>
                        <a:spcAft>
                          <a:spcPts val="800"/>
                        </a:spcAft>
                      </a:pPr>
                      <a:r>
                        <a:rPr lang="en-US" sz="900">
                          <a:effectLst/>
                        </a:rPr>
                        <a:t>8.7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tc>
                  <a:txBody>
                    <a:bodyPr/>
                    <a:lstStyle/>
                    <a:p>
                      <a:pPr marL="0" marR="0">
                        <a:lnSpc>
                          <a:spcPct val="107000"/>
                        </a:lnSpc>
                        <a:spcBef>
                          <a:spcPts val="0"/>
                        </a:spcBef>
                        <a:spcAft>
                          <a:spcPts val="800"/>
                        </a:spcAft>
                      </a:pPr>
                      <a:r>
                        <a:rPr lang="en-US" sz="900">
                          <a:effectLst/>
                        </a:rPr>
                        <a:t>1217752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extLst>
                  <a:ext uri="{0D108BD9-81ED-4DB2-BD59-A6C34878D82A}">
                    <a16:rowId xmlns:a16="http://schemas.microsoft.com/office/drawing/2014/main" val="4002075785"/>
                  </a:ext>
                </a:extLst>
              </a:tr>
              <a:tr h="193459">
                <a:tc>
                  <a:txBody>
                    <a:bodyPr/>
                    <a:lstStyle/>
                    <a:p>
                      <a:pPr marL="0" marR="0">
                        <a:lnSpc>
                          <a:spcPct val="107000"/>
                        </a:lnSpc>
                        <a:spcBef>
                          <a:spcPts val="0"/>
                        </a:spcBef>
                        <a:spcAft>
                          <a:spcPts val="800"/>
                        </a:spcAft>
                      </a:pPr>
                      <a:r>
                        <a:rPr lang="en-US" sz="900">
                          <a:effectLst/>
                        </a:rPr>
                        <a:t>One Flew Over the Cuckoo's Nest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tc>
                  <a:txBody>
                    <a:bodyPr/>
                    <a:lstStyle/>
                    <a:p>
                      <a:pPr marL="0" marR="0">
                        <a:lnSpc>
                          <a:spcPct val="107000"/>
                        </a:lnSpc>
                        <a:spcBef>
                          <a:spcPts val="0"/>
                        </a:spcBef>
                        <a:spcAft>
                          <a:spcPts val="800"/>
                        </a:spcAft>
                      </a:pPr>
                      <a:r>
                        <a:rPr lang="en-US" sz="900">
                          <a:effectLst/>
                        </a:rPr>
                        <a:t>8.7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tc>
                  <a:txBody>
                    <a:bodyPr/>
                    <a:lstStyle/>
                    <a:p>
                      <a:pPr marL="0" marR="0">
                        <a:lnSpc>
                          <a:spcPct val="107000"/>
                        </a:lnSpc>
                        <a:spcBef>
                          <a:spcPts val="0"/>
                        </a:spcBef>
                        <a:spcAft>
                          <a:spcPts val="800"/>
                        </a:spcAft>
                      </a:pPr>
                      <a:r>
                        <a:rPr lang="en-US" sz="900">
                          <a:effectLst/>
                        </a:rPr>
                        <a:t>680041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extLst>
                  <a:ext uri="{0D108BD9-81ED-4DB2-BD59-A6C34878D82A}">
                    <a16:rowId xmlns:a16="http://schemas.microsoft.com/office/drawing/2014/main" val="2617448920"/>
                  </a:ext>
                </a:extLst>
              </a:tr>
              <a:tr h="193459">
                <a:tc>
                  <a:txBody>
                    <a:bodyPr/>
                    <a:lstStyle/>
                    <a:p>
                      <a:pPr marL="0" marR="0">
                        <a:lnSpc>
                          <a:spcPct val="107000"/>
                        </a:lnSpc>
                        <a:spcBef>
                          <a:spcPts val="0"/>
                        </a:spcBef>
                        <a:spcAft>
                          <a:spcPts val="800"/>
                        </a:spcAft>
                      </a:pPr>
                      <a:r>
                        <a:rPr lang="en-US" sz="900">
                          <a:effectLst/>
                        </a:rPr>
                        <a:t>Goodfellas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tc>
                  <a:txBody>
                    <a:bodyPr/>
                    <a:lstStyle/>
                    <a:p>
                      <a:pPr marL="0" marR="0">
                        <a:lnSpc>
                          <a:spcPct val="107000"/>
                        </a:lnSpc>
                        <a:spcBef>
                          <a:spcPts val="0"/>
                        </a:spcBef>
                        <a:spcAft>
                          <a:spcPts val="800"/>
                        </a:spcAft>
                      </a:pPr>
                      <a:r>
                        <a:rPr lang="en-US" sz="900">
                          <a:effectLst/>
                        </a:rPr>
                        <a:t>8.7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tc>
                  <a:txBody>
                    <a:bodyPr/>
                    <a:lstStyle/>
                    <a:p>
                      <a:pPr marL="0" marR="0">
                        <a:lnSpc>
                          <a:spcPct val="107000"/>
                        </a:lnSpc>
                        <a:spcBef>
                          <a:spcPts val="0"/>
                        </a:spcBef>
                        <a:spcAft>
                          <a:spcPts val="800"/>
                        </a:spcAft>
                      </a:pPr>
                      <a:r>
                        <a:rPr lang="en-US" sz="900">
                          <a:effectLst/>
                        </a:rPr>
                        <a:t>728685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extLst>
                  <a:ext uri="{0D108BD9-81ED-4DB2-BD59-A6C34878D82A}">
                    <a16:rowId xmlns:a16="http://schemas.microsoft.com/office/drawing/2014/main" val="2692124702"/>
                  </a:ext>
                </a:extLst>
              </a:tr>
              <a:tr h="193459">
                <a:tc>
                  <a:txBody>
                    <a:bodyPr/>
                    <a:lstStyle/>
                    <a:p>
                      <a:pPr marL="0" marR="0">
                        <a:lnSpc>
                          <a:spcPct val="107000"/>
                        </a:lnSpc>
                        <a:spcBef>
                          <a:spcPts val="0"/>
                        </a:spcBef>
                        <a:spcAft>
                          <a:spcPts val="800"/>
                        </a:spcAft>
                      </a:pPr>
                      <a:r>
                        <a:rPr lang="en-US" sz="900">
                          <a:effectLst/>
                        </a:rPr>
                        <a:t>City of God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tc>
                  <a:txBody>
                    <a:bodyPr/>
                    <a:lstStyle/>
                    <a:p>
                      <a:pPr marL="0" marR="0">
                        <a:lnSpc>
                          <a:spcPct val="107000"/>
                        </a:lnSpc>
                        <a:spcBef>
                          <a:spcPts val="0"/>
                        </a:spcBef>
                        <a:spcAft>
                          <a:spcPts val="800"/>
                        </a:spcAft>
                      </a:pPr>
                      <a:r>
                        <a:rPr lang="en-US" sz="900">
                          <a:effectLst/>
                        </a:rPr>
                        <a:t>8.7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tc>
                  <a:txBody>
                    <a:bodyPr/>
                    <a:lstStyle/>
                    <a:p>
                      <a:pPr marL="0" marR="0">
                        <a:lnSpc>
                          <a:spcPct val="107000"/>
                        </a:lnSpc>
                        <a:spcBef>
                          <a:spcPts val="0"/>
                        </a:spcBef>
                        <a:spcAft>
                          <a:spcPts val="800"/>
                        </a:spcAft>
                      </a:pPr>
                      <a:r>
                        <a:rPr lang="en-US" sz="900">
                          <a:effectLst/>
                        </a:rPr>
                        <a:t>533200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extLst>
                  <a:ext uri="{0D108BD9-81ED-4DB2-BD59-A6C34878D82A}">
                    <a16:rowId xmlns:a16="http://schemas.microsoft.com/office/drawing/2014/main" val="3678789268"/>
                  </a:ext>
                </a:extLst>
              </a:tr>
              <a:tr h="193035">
                <a:tc>
                  <a:txBody>
                    <a:bodyPr/>
                    <a:lstStyle/>
                    <a:p>
                      <a:pPr marL="0" marR="0">
                        <a:lnSpc>
                          <a:spcPct val="107000"/>
                        </a:lnSpc>
                        <a:spcBef>
                          <a:spcPts val="0"/>
                        </a:spcBef>
                        <a:spcAft>
                          <a:spcPts val="800"/>
                        </a:spcAft>
                      </a:pPr>
                      <a:r>
                        <a:rPr lang="en-US" sz="900" dirty="0">
                          <a:effectLst/>
                        </a:rPr>
                        <a:t>Seven Samurai</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tc>
                  <a:txBody>
                    <a:bodyPr/>
                    <a:lstStyle/>
                    <a:p>
                      <a:pPr marL="0" marR="0">
                        <a:lnSpc>
                          <a:spcPct val="107000"/>
                        </a:lnSpc>
                        <a:spcBef>
                          <a:spcPts val="0"/>
                        </a:spcBef>
                        <a:spcAft>
                          <a:spcPts val="800"/>
                        </a:spcAft>
                      </a:pPr>
                      <a:r>
                        <a:rPr lang="en-US" sz="900">
                          <a:effectLst/>
                        </a:rPr>
                        <a:t>8.7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tc>
                  <a:txBody>
                    <a:bodyPr/>
                    <a:lstStyle/>
                    <a:p>
                      <a:pPr marL="0" marR="0">
                        <a:lnSpc>
                          <a:spcPct val="107000"/>
                        </a:lnSpc>
                        <a:spcBef>
                          <a:spcPts val="0"/>
                        </a:spcBef>
                        <a:spcAft>
                          <a:spcPts val="800"/>
                        </a:spcAft>
                      </a:pPr>
                      <a:r>
                        <a:rPr lang="en-US" sz="900" dirty="0">
                          <a:effectLst/>
                        </a:rPr>
                        <a:t>229012</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0491" marR="40491" marT="0" marB="0"/>
                </a:tc>
                <a:extLst>
                  <a:ext uri="{0D108BD9-81ED-4DB2-BD59-A6C34878D82A}">
                    <a16:rowId xmlns:a16="http://schemas.microsoft.com/office/drawing/2014/main" val="3652807794"/>
                  </a:ext>
                </a:extLst>
              </a:tr>
            </a:tbl>
          </a:graphicData>
        </a:graphic>
      </p:graphicFrame>
      <p:sp>
        <p:nvSpPr>
          <p:cNvPr id="8" name="Cloud 7"/>
          <p:cNvSpPr/>
          <p:nvPr/>
        </p:nvSpPr>
        <p:spPr>
          <a:xfrm>
            <a:off x="1090847" y="4492978"/>
            <a:ext cx="2415822" cy="1670756"/>
          </a:xfrm>
          <a:prstGeom prst="cloud">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303866" y="4892369"/>
            <a:ext cx="2020711" cy="646331"/>
          </a:xfrm>
          <a:prstGeom prst="rect">
            <a:avLst/>
          </a:prstGeom>
          <a:noFill/>
        </p:spPr>
        <p:txBody>
          <a:bodyPr wrap="square" rtlCol="0">
            <a:spAutoFit/>
          </a:bodyPr>
          <a:lstStyle/>
          <a:p>
            <a:r>
              <a:rPr lang="en-US" dirty="0" smtClean="0">
                <a:solidFill>
                  <a:schemeClr val="accent2">
                    <a:lumMod val="50000"/>
                  </a:schemeClr>
                </a:solidFill>
              </a:rPr>
              <a:t>Here is snippet of output data.</a:t>
            </a:r>
            <a:endParaRPr lang="en-US" dirty="0">
              <a:solidFill>
                <a:schemeClr val="accent2">
                  <a:lumMod val="50000"/>
                </a:schemeClr>
              </a:solidFill>
            </a:endParaRPr>
          </a:p>
        </p:txBody>
      </p:sp>
      <p:pic>
        <p:nvPicPr>
          <p:cNvPr id="9" name="Picture 8" descr="Internet Movie Database – Wikipedi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4812" y="868974"/>
            <a:ext cx="1557188" cy="778594"/>
          </a:xfrm>
          <a:prstGeom prst="rect">
            <a:avLst/>
          </a:prstGeom>
        </p:spPr>
      </p:pic>
    </p:spTree>
    <p:extLst>
      <p:ext uri="{BB962C8B-B14F-4D97-AF65-F5344CB8AC3E}">
        <p14:creationId xmlns:p14="http://schemas.microsoft.com/office/powerpoint/2010/main" val="2526710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Vertical Scroll 7"/>
          <p:cNvSpPr/>
          <p:nvPr/>
        </p:nvSpPr>
        <p:spPr>
          <a:xfrm>
            <a:off x="1010355" y="3420672"/>
            <a:ext cx="3939823" cy="1600386"/>
          </a:xfrm>
          <a:prstGeom prst="verticalScroll">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0" dirty="0" smtClean="0"/>
              <a:t>Insights</a:t>
            </a:r>
            <a:endParaRPr lang="en-US" b="0" dirty="0"/>
          </a:p>
        </p:txBody>
      </p:sp>
      <p:sp>
        <p:nvSpPr>
          <p:cNvPr id="3" name="Rectangle 2"/>
          <p:cNvSpPr/>
          <p:nvPr/>
        </p:nvSpPr>
        <p:spPr>
          <a:xfrm>
            <a:off x="899835" y="2171890"/>
            <a:ext cx="2191626" cy="369332"/>
          </a:xfrm>
          <a:prstGeom prst="rect">
            <a:avLst/>
          </a:prstGeom>
        </p:spPr>
        <p:txBody>
          <a:bodyPr wrap="none">
            <a:spAutoFit/>
          </a:bodyPr>
          <a:lstStyle/>
          <a:p>
            <a:pPr marL="285750" indent="-285750">
              <a:buFont typeface="Arial" panose="020B0604020202020204" pitchFamily="34" charset="0"/>
              <a:buChar char="•"/>
            </a:pPr>
            <a:r>
              <a:rPr lang="en-US" b="1" dirty="0">
                <a:solidFill>
                  <a:schemeClr val="bg1">
                    <a:lumMod val="95000"/>
                    <a:lumOff val="5000"/>
                  </a:schemeClr>
                </a:solidFill>
                <a:latin typeface="Manrope"/>
              </a:rPr>
              <a:t>Best Directors:</a:t>
            </a:r>
            <a:r>
              <a:rPr lang="en-US" b="1" dirty="0">
                <a:solidFill>
                  <a:srgbClr val="8492A6"/>
                </a:solidFill>
                <a:latin typeface="Manrope"/>
              </a:rPr>
              <a:t>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788182616"/>
              </p:ext>
            </p:extLst>
          </p:nvPr>
        </p:nvGraphicFramePr>
        <p:xfrm>
          <a:off x="5260622" y="3082144"/>
          <a:ext cx="5249334" cy="3431544"/>
        </p:xfrm>
        <a:graphic>
          <a:graphicData uri="http://schemas.openxmlformats.org/drawingml/2006/table">
            <a:tbl>
              <a:tblPr>
                <a:tableStyleId>{125E5076-3810-47DD-B79F-674D7AD40C01}</a:tableStyleId>
              </a:tblPr>
              <a:tblGrid>
                <a:gridCol w="2344362">
                  <a:extLst>
                    <a:ext uri="{9D8B030D-6E8A-4147-A177-3AD203B41FA5}">
                      <a16:colId xmlns:a16="http://schemas.microsoft.com/office/drawing/2014/main" val="87917911"/>
                    </a:ext>
                  </a:extLst>
                </a:gridCol>
                <a:gridCol w="2904972">
                  <a:extLst>
                    <a:ext uri="{9D8B030D-6E8A-4147-A177-3AD203B41FA5}">
                      <a16:colId xmlns:a16="http://schemas.microsoft.com/office/drawing/2014/main" val="3409533143"/>
                    </a:ext>
                  </a:extLst>
                </a:gridCol>
              </a:tblGrid>
              <a:tr h="285962">
                <a:tc>
                  <a:txBody>
                    <a:bodyPr/>
                    <a:lstStyle/>
                    <a:p>
                      <a:pPr algn="ctr" fontAlgn="b"/>
                      <a:r>
                        <a:rPr lang="en-US" sz="1400" b="1" u="none" strike="noStrike">
                          <a:solidFill>
                            <a:schemeClr val="bg1">
                              <a:lumMod val="95000"/>
                              <a:lumOff val="5000"/>
                            </a:schemeClr>
                          </a:solidFill>
                          <a:effectLst/>
                        </a:rPr>
                        <a:t>Director name</a:t>
                      </a:r>
                      <a:endParaRPr lang="en-US" sz="1400" b="1" i="0" u="none" strike="noStrike">
                        <a:solidFill>
                          <a:schemeClr val="bg1">
                            <a:lumMod val="95000"/>
                            <a:lumOff val="5000"/>
                          </a:schemeClr>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solidFill>
                            <a:schemeClr val="bg1">
                              <a:lumMod val="95000"/>
                              <a:lumOff val="5000"/>
                            </a:schemeClr>
                          </a:solidFill>
                          <a:effectLst/>
                        </a:rPr>
                        <a:t>Average of </a:t>
                      </a:r>
                      <a:r>
                        <a:rPr lang="en-US" sz="1400" b="1" u="none" strike="noStrike" dirty="0" smtClean="0">
                          <a:solidFill>
                            <a:schemeClr val="bg1">
                              <a:lumMod val="95000"/>
                              <a:lumOff val="5000"/>
                            </a:schemeClr>
                          </a:solidFill>
                          <a:effectLst/>
                        </a:rPr>
                        <a:t>IMDB</a:t>
                      </a:r>
                      <a:r>
                        <a:rPr lang="en-US" sz="1400" b="1" u="none" strike="noStrike" baseline="0" dirty="0" smtClean="0">
                          <a:solidFill>
                            <a:schemeClr val="bg1">
                              <a:lumMod val="95000"/>
                              <a:lumOff val="5000"/>
                            </a:schemeClr>
                          </a:solidFill>
                          <a:effectLst/>
                        </a:rPr>
                        <a:t> SCORE</a:t>
                      </a:r>
                      <a:endParaRPr lang="en-US" sz="1400" b="1" i="0" u="none" strike="noStrike" dirty="0">
                        <a:solidFill>
                          <a:schemeClr val="bg1">
                            <a:lumMod val="95000"/>
                            <a:lumOff val="5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59755146"/>
                  </a:ext>
                </a:extLst>
              </a:tr>
              <a:tr h="285962">
                <a:tc>
                  <a:txBody>
                    <a:bodyPr/>
                    <a:lstStyle/>
                    <a:p>
                      <a:pPr algn="ctr" fontAlgn="b"/>
                      <a:r>
                        <a:rPr lang="en-US" sz="1400" u="none" strike="noStrike" dirty="0">
                          <a:solidFill>
                            <a:schemeClr val="bg1">
                              <a:lumMod val="95000"/>
                              <a:lumOff val="5000"/>
                            </a:schemeClr>
                          </a:solidFill>
                          <a:effectLst/>
                        </a:rPr>
                        <a:t>Akira Kurosawa</a:t>
                      </a:r>
                      <a:endParaRPr lang="en-US" sz="1400" b="0" i="0" u="none" strike="noStrike" dirty="0">
                        <a:solidFill>
                          <a:schemeClr val="bg1">
                            <a:lumMod val="95000"/>
                            <a:lumOff val="5000"/>
                          </a:schemeClr>
                        </a:solidFill>
                        <a:effectLst/>
                        <a:latin typeface="Calibri" panose="020F0502020204030204" pitchFamily="34" charset="0"/>
                      </a:endParaRPr>
                    </a:p>
                  </a:txBody>
                  <a:tcPr marL="9525" marR="9525" marT="9525" marB="0" anchor="b"/>
                </a:tc>
                <a:tc>
                  <a:txBody>
                    <a:bodyPr/>
                    <a:lstStyle/>
                    <a:p>
                      <a:pPr algn="ctr" fontAlgn="b"/>
                      <a:r>
                        <a:rPr lang="en-US" sz="1400" u="none" strike="noStrike">
                          <a:solidFill>
                            <a:schemeClr val="bg1">
                              <a:lumMod val="95000"/>
                              <a:lumOff val="5000"/>
                            </a:schemeClr>
                          </a:solidFill>
                          <a:effectLst/>
                        </a:rPr>
                        <a:t>8.7</a:t>
                      </a:r>
                      <a:endParaRPr lang="en-US" sz="1400" b="0" i="0" u="none" strike="noStrike">
                        <a:solidFill>
                          <a:schemeClr val="bg1">
                            <a:lumMod val="95000"/>
                            <a:lumOff val="5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75409433"/>
                  </a:ext>
                </a:extLst>
              </a:tr>
              <a:tr h="285962">
                <a:tc>
                  <a:txBody>
                    <a:bodyPr/>
                    <a:lstStyle/>
                    <a:p>
                      <a:pPr algn="ctr" fontAlgn="b"/>
                      <a:r>
                        <a:rPr lang="en-US" sz="1400" u="none" strike="noStrike">
                          <a:solidFill>
                            <a:schemeClr val="bg1">
                              <a:lumMod val="95000"/>
                              <a:lumOff val="5000"/>
                            </a:schemeClr>
                          </a:solidFill>
                          <a:effectLst/>
                        </a:rPr>
                        <a:t>Asghar Farhadi</a:t>
                      </a:r>
                      <a:endParaRPr lang="en-US" sz="1400" b="0" i="0" u="none" strike="noStrike">
                        <a:solidFill>
                          <a:schemeClr val="bg1">
                            <a:lumMod val="95000"/>
                            <a:lumOff val="5000"/>
                          </a:schemeClr>
                        </a:solidFill>
                        <a:effectLst/>
                        <a:latin typeface="Calibri" panose="020F0502020204030204" pitchFamily="34" charset="0"/>
                      </a:endParaRPr>
                    </a:p>
                  </a:txBody>
                  <a:tcPr marL="9525" marR="9525" marT="9525" marB="0" anchor="b"/>
                </a:tc>
                <a:tc>
                  <a:txBody>
                    <a:bodyPr/>
                    <a:lstStyle/>
                    <a:p>
                      <a:pPr algn="ctr" fontAlgn="b"/>
                      <a:r>
                        <a:rPr lang="en-US" sz="1400" u="none" strike="noStrike">
                          <a:solidFill>
                            <a:schemeClr val="bg1">
                              <a:lumMod val="95000"/>
                              <a:lumOff val="5000"/>
                            </a:schemeClr>
                          </a:solidFill>
                          <a:effectLst/>
                        </a:rPr>
                        <a:t>8.4</a:t>
                      </a:r>
                      <a:endParaRPr lang="en-US" sz="1400" b="0" i="0" u="none" strike="noStrike">
                        <a:solidFill>
                          <a:schemeClr val="bg1">
                            <a:lumMod val="95000"/>
                            <a:lumOff val="5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83419292"/>
                  </a:ext>
                </a:extLst>
              </a:tr>
              <a:tr h="285962">
                <a:tc>
                  <a:txBody>
                    <a:bodyPr/>
                    <a:lstStyle/>
                    <a:p>
                      <a:pPr algn="ctr" fontAlgn="b"/>
                      <a:r>
                        <a:rPr lang="en-US" sz="1400" u="none" strike="noStrike">
                          <a:solidFill>
                            <a:schemeClr val="bg1">
                              <a:lumMod val="95000"/>
                              <a:lumOff val="5000"/>
                            </a:schemeClr>
                          </a:solidFill>
                          <a:effectLst/>
                        </a:rPr>
                        <a:t>Charles Chaplin</a:t>
                      </a:r>
                      <a:endParaRPr lang="en-US" sz="1400" b="0" i="0" u="none" strike="noStrike">
                        <a:solidFill>
                          <a:schemeClr val="bg1">
                            <a:lumMod val="95000"/>
                            <a:lumOff val="5000"/>
                          </a:schemeClr>
                        </a:solidFill>
                        <a:effectLst/>
                        <a:latin typeface="Calibri" panose="020F0502020204030204" pitchFamily="34" charset="0"/>
                      </a:endParaRPr>
                    </a:p>
                  </a:txBody>
                  <a:tcPr marL="9525" marR="9525" marT="9525" marB="0" anchor="b"/>
                </a:tc>
                <a:tc>
                  <a:txBody>
                    <a:bodyPr/>
                    <a:lstStyle/>
                    <a:p>
                      <a:pPr algn="ctr" fontAlgn="b"/>
                      <a:r>
                        <a:rPr lang="en-US" sz="1400" u="none" strike="noStrike">
                          <a:solidFill>
                            <a:schemeClr val="bg1">
                              <a:lumMod val="95000"/>
                              <a:lumOff val="5000"/>
                            </a:schemeClr>
                          </a:solidFill>
                          <a:effectLst/>
                        </a:rPr>
                        <a:t>8.6</a:t>
                      </a:r>
                      <a:endParaRPr lang="en-US" sz="1400" b="0" i="0" u="none" strike="noStrike">
                        <a:solidFill>
                          <a:schemeClr val="bg1">
                            <a:lumMod val="95000"/>
                            <a:lumOff val="5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04614523"/>
                  </a:ext>
                </a:extLst>
              </a:tr>
              <a:tr h="285962">
                <a:tc>
                  <a:txBody>
                    <a:bodyPr/>
                    <a:lstStyle/>
                    <a:p>
                      <a:pPr algn="ctr" fontAlgn="b"/>
                      <a:r>
                        <a:rPr lang="en-US" sz="1400" u="none" strike="noStrike">
                          <a:solidFill>
                            <a:schemeClr val="bg1">
                              <a:lumMod val="95000"/>
                              <a:lumOff val="5000"/>
                            </a:schemeClr>
                          </a:solidFill>
                          <a:effectLst/>
                        </a:rPr>
                        <a:t>Christopher Nolan</a:t>
                      </a:r>
                      <a:endParaRPr lang="en-US" sz="1400" b="0" i="0" u="none" strike="noStrike">
                        <a:solidFill>
                          <a:schemeClr val="bg1">
                            <a:lumMod val="95000"/>
                            <a:lumOff val="5000"/>
                          </a:schemeClr>
                        </a:solidFill>
                        <a:effectLst/>
                        <a:latin typeface="Calibri" panose="020F0502020204030204" pitchFamily="34" charset="0"/>
                      </a:endParaRPr>
                    </a:p>
                  </a:txBody>
                  <a:tcPr marL="9525" marR="9525" marT="9525" marB="0" anchor="b"/>
                </a:tc>
                <a:tc>
                  <a:txBody>
                    <a:bodyPr/>
                    <a:lstStyle/>
                    <a:p>
                      <a:pPr algn="ctr" fontAlgn="b"/>
                      <a:r>
                        <a:rPr lang="en-US" sz="1400" u="none" strike="noStrike">
                          <a:solidFill>
                            <a:schemeClr val="bg1">
                              <a:lumMod val="95000"/>
                              <a:lumOff val="5000"/>
                            </a:schemeClr>
                          </a:solidFill>
                          <a:effectLst/>
                        </a:rPr>
                        <a:t>8.425</a:t>
                      </a:r>
                      <a:endParaRPr lang="en-US" sz="1400" b="0" i="0" u="none" strike="noStrike">
                        <a:solidFill>
                          <a:schemeClr val="bg1">
                            <a:lumMod val="95000"/>
                            <a:lumOff val="5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99512369"/>
                  </a:ext>
                </a:extLst>
              </a:tr>
              <a:tr h="285962">
                <a:tc>
                  <a:txBody>
                    <a:bodyPr/>
                    <a:lstStyle/>
                    <a:p>
                      <a:pPr algn="ctr" fontAlgn="b"/>
                      <a:r>
                        <a:rPr lang="en-US" sz="1400" u="none" strike="noStrike">
                          <a:solidFill>
                            <a:schemeClr val="bg1">
                              <a:lumMod val="95000"/>
                              <a:lumOff val="5000"/>
                            </a:schemeClr>
                          </a:solidFill>
                          <a:effectLst/>
                        </a:rPr>
                        <a:t>Damien Chazelle</a:t>
                      </a:r>
                      <a:endParaRPr lang="en-US" sz="1400" b="0" i="0" u="none" strike="noStrike">
                        <a:solidFill>
                          <a:schemeClr val="bg1">
                            <a:lumMod val="95000"/>
                            <a:lumOff val="5000"/>
                          </a:schemeClr>
                        </a:solidFill>
                        <a:effectLst/>
                        <a:latin typeface="Calibri" panose="020F0502020204030204" pitchFamily="34" charset="0"/>
                      </a:endParaRPr>
                    </a:p>
                  </a:txBody>
                  <a:tcPr marL="9525" marR="9525" marT="9525" marB="0" anchor="b"/>
                </a:tc>
                <a:tc>
                  <a:txBody>
                    <a:bodyPr/>
                    <a:lstStyle/>
                    <a:p>
                      <a:pPr algn="ctr" fontAlgn="b"/>
                      <a:r>
                        <a:rPr lang="en-US" sz="1400" u="none" strike="noStrike">
                          <a:solidFill>
                            <a:schemeClr val="bg1">
                              <a:lumMod val="95000"/>
                              <a:lumOff val="5000"/>
                            </a:schemeClr>
                          </a:solidFill>
                          <a:effectLst/>
                        </a:rPr>
                        <a:t>8.5</a:t>
                      </a:r>
                      <a:endParaRPr lang="en-US" sz="1400" b="0" i="0" u="none" strike="noStrike">
                        <a:solidFill>
                          <a:schemeClr val="bg1">
                            <a:lumMod val="95000"/>
                            <a:lumOff val="5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15192425"/>
                  </a:ext>
                </a:extLst>
              </a:tr>
              <a:tr h="285962">
                <a:tc>
                  <a:txBody>
                    <a:bodyPr/>
                    <a:lstStyle/>
                    <a:p>
                      <a:pPr algn="ctr" fontAlgn="b"/>
                      <a:r>
                        <a:rPr lang="en-US" sz="1400" u="none" strike="noStrike">
                          <a:solidFill>
                            <a:schemeClr val="bg1">
                              <a:lumMod val="95000"/>
                              <a:lumOff val="5000"/>
                            </a:schemeClr>
                          </a:solidFill>
                          <a:effectLst/>
                        </a:rPr>
                        <a:t>Majid Majidi</a:t>
                      </a:r>
                      <a:endParaRPr lang="en-US" sz="1400" b="0" i="0" u="none" strike="noStrike">
                        <a:solidFill>
                          <a:schemeClr val="bg1">
                            <a:lumMod val="95000"/>
                            <a:lumOff val="5000"/>
                          </a:schemeClr>
                        </a:solidFill>
                        <a:effectLst/>
                        <a:latin typeface="Calibri" panose="020F0502020204030204" pitchFamily="34" charset="0"/>
                      </a:endParaRPr>
                    </a:p>
                  </a:txBody>
                  <a:tcPr marL="9525" marR="9525" marT="9525" marB="0" anchor="b"/>
                </a:tc>
                <a:tc>
                  <a:txBody>
                    <a:bodyPr/>
                    <a:lstStyle/>
                    <a:p>
                      <a:pPr algn="ctr" fontAlgn="b"/>
                      <a:r>
                        <a:rPr lang="en-US" sz="1400" u="none" strike="noStrike">
                          <a:solidFill>
                            <a:schemeClr val="bg1">
                              <a:lumMod val="95000"/>
                              <a:lumOff val="5000"/>
                            </a:schemeClr>
                          </a:solidFill>
                          <a:effectLst/>
                        </a:rPr>
                        <a:t>8.5</a:t>
                      </a:r>
                      <a:endParaRPr lang="en-US" sz="1400" b="0" i="0" u="none" strike="noStrike">
                        <a:solidFill>
                          <a:schemeClr val="bg1">
                            <a:lumMod val="95000"/>
                            <a:lumOff val="5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56733224"/>
                  </a:ext>
                </a:extLst>
              </a:tr>
              <a:tr h="285962">
                <a:tc>
                  <a:txBody>
                    <a:bodyPr/>
                    <a:lstStyle/>
                    <a:p>
                      <a:pPr algn="ctr" fontAlgn="b"/>
                      <a:r>
                        <a:rPr lang="en-US" sz="1400" u="none" strike="noStrike">
                          <a:solidFill>
                            <a:schemeClr val="bg1">
                              <a:lumMod val="95000"/>
                              <a:lumOff val="5000"/>
                            </a:schemeClr>
                          </a:solidFill>
                          <a:effectLst/>
                        </a:rPr>
                        <a:t>Michael Curtiz</a:t>
                      </a:r>
                      <a:endParaRPr lang="en-US" sz="1400" b="0" i="0" u="none" strike="noStrike">
                        <a:solidFill>
                          <a:schemeClr val="bg1">
                            <a:lumMod val="95000"/>
                            <a:lumOff val="5000"/>
                          </a:schemeClr>
                        </a:solidFill>
                        <a:effectLst/>
                        <a:latin typeface="Calibri" panose="020F0502020204030204" pitchFamily="34" charset="0"/>
                      </a:endParaRPr>
                    </a:p>
                  </a:txBody>
                  <a:tcPr marL="9525" marR="9525" marT="9525" marB="0" anchor="b"/>
                </a:tc>
                <a:tc>
                  <a:txBody>
                    <a:bodyPr/>
                    <a:lstStyle/>
                    <a:p>
                      <a:pPr algn="ctr" fontAlgn="b"/>
                      <a:r>
                        <a:rPr lang="en-US" sz="1400" u="none" strike="noStrike">
                          <a:solidFill>
                            <a:schemeClr val="bg1">
                              <a:lumMod val="95000"/>
                              <a:lumOff val="5000"/>
                            </a:schemeClr>
                          </a:solidFill>
                          <a:effectLst/>
                        </a:rPr>
                        <a:t>8.6</a:t>
                      </a:r>
                      <a:endParaRPr lang="en-US" sz="1400" b="0" i="0" u="none" strike="noStrike">
                        <a:solidFill>
                          <a:schemeClr val="bg1">
                            <a:lumMod val="95000"/>
                            <a:lumOff val="5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08635571"/>
                  </a:ext>
                </a:extLst>
              </a:tr>
              <a:tr h="285962">
                <a:tc>
                  <a:txBody>
                    <a:bodyPr/>
                    <a:lstStyle/>
                    <a:p>
                      <a:pPr algn="ctr" fontAlgn="b"/>
                      <a:r>
                        <a:rPr lang="en-US" sz="1400" u="none" strike="noStrike">
                          <a:solidFill>
                            <a:schemeClr val="bg1">
                              <a:lumMod val="95000"/>
                              <a:lumOff val="5000"/>
                            </a:schemeClr>
                          </a:solidFill>
                          <a:effectLst/>
                        </a:rPr>
                        <a:t>Richard Marquand</a:t>
                      </a:r>
                      <a:endParaRPr lang="en-US" sz="1400" b="0" i="0" u="none" strike="noStrike">
                        <a:solidFill>
                          <a:schemeClr val="bg1">
                            <a:lumMod val="95000"/>
                            <a:lumOff val="5000"/>
                          </a:schemeClr>
                        </a:solidFill>
                        <a:effectLst/>
                        <a:latin typeface="Calibri" panose="020F0502020204030204" pitchFamily="34" charset="0"/>
                      </a:endParaRPr>
                    </a:p>
                  </a:txBody>
                  <a:tcPr marL="9525" marR="9525" marT="9525" marB="0" anchor="b"/>
                </a:tc>
                <a:tc>
                  <a:txBody>
                    <a:bodyPr/>
                    <a:lstStyle/>
                    <a:p>
                      <a:pPr algn="ctr" fontAlgn="b"/>
                      <a:r>
                        <a:rPr lang="en-US" sz="1400" u="none" strike="noStrike">
                          <a:solidFill>
                            <a:schemeClr val="bg1">
                              <a:lumMod val="95000"/>
                              <a:lumOff val="5000"/>
                            </a:schemeClr>
                          </a:solidFill>
                          <a:effectLst/>
                        </a:rPr>
                        <a:t>8.4</a:t>
                      </a:r>
                      <a:endParaRPr lang="en-US" sz="1400" b="0" i="0" u="none" strike="noStrike">
                        <a:solidFill>
                          <a:schemeClr val="bg1">
                            <a:lumMod val="95000"/>
                            <a:lumOff val="5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84464692"/>
                  </a:ext>
                </a:extLst>
              </a:tr>
              <a:tr h="285962">
                <a:tc>
                  <a:txBody>
                    <a:bodyPr/>
                    <a:lstStyle/>
                    <a:p>
                      <a:pPr algn="ctr" fontAlgn="b"/>
                      <a:r>
                        <a:rPr lang="en-US" sz="1400" u="none" strike="noStrike">
                          <a:solidFill>
                            <a:schemeClr val="bg1">
                              <a:lumMod val="95000"/>
                              <a:lumOff val="5000"/>
                            </a:schemeClr>
                          </a:solidFill>
                          <a:effectLst/>
                        </a:rPr>
                        <a:t>Ron Fricke</a:t>
                      </a:r>
                      <a:endParaRPr lang="en-US" sz="1400" b="0" i="0" u="none" strike="noStrike">
                        <a:solidFill>
                          <a:schemeClr val="bg1">
                            <a:lumMod val="95000"/>
                            <a:lumOff val="5000"/>
                          </a:schemeClr>
                        </a:solidFill>
                        <a:effectLst/>
                        <a:latin typeface="Calibri" panose="020F0502020204030204" pitchFamily="34" charset="0"/>
                      </a:endParaRPr>
                    </a:p>
                  </a:txBody>
                  <a:tcPr marL="9525" marR="9525" marT="9525" marB="0" anchor="b"/>
                </a:tc>
                <a:tc>
                  <a:txBody>
                    <a:bodyPr/>
                    <a:lstStyle/>
                    <a:p>
                      <a:pPr algn="ctr" fontAlgn="b"/>
                      <a:r>
                        <a:rPr lang="en-US" sz="1400" u="none" strike="noStrike">
                          <a:solidFill>
                            <a:schemeClr val="bg1">
                              <a:lumMod val="95000"/>
                              <a:lumOff val="5000"/>
                            </a:schemeClr>
                          </a:solidFill>
                          <a:effectLst/>
                        </a:rPr>
                        <a:t>8.5</a:t>
                      </a:r>
                      <a:endParaRPr lang="en-US" sz="1400" b="0" i="0" u="none" strike="noStrike">
                        <a:solidFill>
                          <a:schemeClr val="bg1">
                            <a:lumMod val="95000"/>
                            <a:lumOff val="5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46341146"/>
                  </a:ext>
                </a:extLst>
              </a:tr>
              <a:tr h="285962">
                <a:tc>
                  <a:txBody>
                    <a:bodyPr/>
                    <a:lstStyle/>
                    <a:p>
                      <a:pPr algn="ctr" fontAlgn="b"/>
                      <a:r>
                        <a:rPr lang="en-US" sz="1400" u="none" strike="noStrike">
                          <a:solidFill>
                            <a:schemeClr val="bg1">
                              <a:lumMod val="95000"/>
                              <a:lumOff val="5000"/>
                            </a:schemeClr>
                          </a:solidFill>
                          <a:effectLst/>
                        </a:rPr>
                        <a:t>Sergio Leone</a:t>
                      </a:r>
                      <a:endParaRPr lang="en-US" sz="1400" b="0" i="0" u="none" strike="noStrike">
                        <a:solidFill>
                          <a:schemeClr val="bg1">
                            <a:lumMod val="95000"/>
                            <a:lumOff val="5000"/>
                          </a:schemeClr>
                        </a:solidFill>
                        <a:effectLst/>
                        <a:latin typeface="Calibri" panose="020F0502020204030204" pitchFamily="34" charset="0"/>
                      </a:endParaRPr>
                    </a:p>
                  </a:txBody>
                  <a:tcPr marL="9525" marR="9525" marT="9525" marB="0" anchor="b"/>
                </a:tc>
                <a:tc>
                  <a:txBody>
                    <a:bodyPr/>
                    <a:lstStyle/>
                    <a:p>
                      <a:pPr algn="ctr" fontAlgn="b"/>
                      <a:r>
                        <a:rPr lang="en-US" sz="1400" u="none" strike="noStrike">
                          <a:solidFill>
                            <a:schemeClr val="bg1">
                              <a:lumMod val="95000"/>
                              <a:lumOff val="5000"/>
                            </a:schemeClr>
                          </a:solidFill>
                          <a:effectLst/>
                        </a:rPr>
                        <a:t>8.433333333</a:t>
                      </a:r>
                      <a:endParaRPr lang="en-US" sz="1400" b="0" i="0" u="none" strike="noStrike">
                        <a:solidFill>
                          <a:schemeClr val="bg1">
                            <a:lumMod val="95000"/>
                            <a:lumOff val="5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32728733"/>
                  </a:ext>
                </a:extLst>
              </a:tr>
              <a:tr h="285962">
                <a:tc>
                  <a:txBody>
                    <a:bodyPr/>
                    <a:lstStyle/>
                    <a:p>
                      <a:pPr algn="ctr" fontAlgn="b"/>
                      <a:r>
                        <a:rPr lang="en-US" sz="1400" u="none" strike="noStrike">
                          <a:solidFill>
                            <a:schemeClr val="bg1">
                              <a:lumMod val="95000"/>
                              <a:lumOff val="5000"/>
                            </a:schemeClr>
                          </a:solidFill>
                          <a:effectLst/>
                        </a:rPr>
                        <a:t>Tony Kaye</a:t>
                      </a:r>
                      <a:endParaRPr lang="en-US" sz="1400" b="0" i="0" u="none" strike="noStrike">
                        <a:solidFill>
                          <a:schemeClr val="bg1">
                            <a:lumMod val="95000"/>
                            <a:lumOff val="5000"/>
                          </a:schemeClr>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chemeClr val="bg1">
                              <a:lumMod val="95000"/>
                              <a:lumOff val="5000"/>
                            </a:schemeClr>
                          </a:solidFill>
                          <a:effectLst/>
                        </a:rPr>
                        <a:t>8.6</a:t>
                      </a:r>
                      <a:endParaRPr lang="en-US" sz="1400" b="0" i="0" u="none" strike="noStrike" dirty="0">
                        <a:solidFill>
                          <a:schemeClr val="bg1">
                            <a:lumMod val="95000"/>
                            <a:lumOff val="5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89072336"/>
                  </a:ext>
                </a:extLst>
              </a:tr>
            </a:tbl>
          </a:graphicData>
        </a:graphic>
      </p:graphicFrame>
      <p:sp>
        <p:nvSpPr>
          <p:cNvPr id="4" name="Rectangle 3"/>
          <p:cNvSpPr/>
          <p:nvPr/>
        </p:nvSpPr>
        <p:spPr>
          <a:xfrm>
            <a:off x="1249885" y="2541222"/>
            <a:ext cx="2539478" cy="369332"/>
          </a:xfrm>
          <a:prstGeom prst="rect">
            <a:avLst/>
          </a:prstGeom>
        </p:spPr>
        <p:txBody>
          <a:bodyPr wrap="none">
            <a:spAutoFit/>
          </a:bodyPr>
          <a:lstStyle/>
          <a:p>
            <a:r>
              <a:rPr lang="en-US" dirty="0" smtClean="0">
                <a:solidFill>
                  <a:schemeClr val="bg1">
                    <a:lumMod val="95000"/>
                    <a:lumOff val="5000"/>
                  </a:schemeClr>
                </a:solidFill>
              </a:rPr>
              <a:t>Find </a:t>
            </a:r>
            <a:r>
              <a:rPr lang="en-US" dirty="0">
                <a:solidFill>
                  <a:schemeClr val="bg1">
                    <a:lumMod val="95000"/>
                    <a:lumOff val="5000"/>
                  </a:schemeClr>
                </a:solidFill>
              </a:rPr>
              <a:t>the best directors</a:t>
            </a:r>
          </a:p>
        </p:txBody>
      </p:sp>
      <p:pic>
        <p:nvPicPr>
          <p:cNvPr id="6" name="Picture 5" descr="Internet Movie Database – Wikipedi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4812" y="868974"/>
            <a:ext cx="1557188" cy="778594"/>
          </a:xfrm>
          <a:prstGeom prst="rect">
            <a:avLst/>
          </a:prstGeom>
        </p:spPr>
      </p:pic>
      <p:sp>
        <p:nvSpPr>
          <p:cNvPr id="7" name="TextBox 6"/>
          <p:cNvSpPr txBox="1"/>
          <p:nvPr/>
        </p:nvSpPr>
        <p:spPr>
          <a:xfrm>
            <a:off x="1328908" y="3759200"/>
            <a:ext cx="3310826" cy="923330"/>
          </a:xfrm>
          <a:prstGeom prst="rect">
            <a:avLst/>
          </a:prstGeom>
          <a:noFill/>
        </p:spPr>
        <p:txBody>
          <a:bodyPr wrap="square" rtlCol="0">
            <a:spAutoFit/>
          </a:bodyPr>
          <a:lstStyle/>
          <a:p>
            <a:r>
              <a:rPr lang="en-US" dirty="0" smtClean="0">
                <a:solidFill>
                  <a:schemeClr val="tx1">
                    <a:lumMod val="95000"/>
                  </a:schemeClr>
                </a:solidFill>
              </a:rPr>
              <a:t>From the data table, we have find Akira kurosawa as best director.  </a:t>
            </a:r>
            <a:endParaRPr lang="en-US" dirty="0">
              <a:solidFill>
                <a:schemeClr val="tx1">
                  <a:lumMod val="95000"/>
                </a:schemeClr>
              </a:solidFill>
            </a:endParaRPr>
          </a:p>
        </p:txBody>
      </p:sp>
    </p:spTree>
    <p:extLst>
      <p:ext uri="{BB962C8B-B14F-4D97-AF65-F5344CB8AC3E}">
        <p14:creationId xmlns:p14="http://schemas.microsoft.com/office/powerpoint/2010/main" val="675931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Insights</a:t>
            </a:r>
            <a:endParaRPr lang="en-US" b="0" dirty="0"/>
          </a:p>
        </p:txBody>
      </p:sp>
      <p:graphicFrame>
        <p:nvGraphicFramePr>
          <p:cNvPr id="19" name="Chart 18">
            <a:extLst>
              <a:ext uri="{FF2B5EF4-FFF2-40B4-BE49-F238E27FC236}">
                <a16:creationId xmlns:a16="http://schemas.microsoft.com/office/drawing/2014/main" id="{C7F69744-31F5-4221-B634-988F735ACF1D}"/>
              </a:ext>
            </a:extLst>
          </p:cNvPr>
          <p:cNvGraphicFramePr>
            <a:graphicFrameLocks/>
          </p:cNvGraphicFramePr>
          <p:nvPr>
            <p:extLst>
              <p:ext uri="{D42A27DB-BD31-4B8C-83A1-F6EECF244321}">
                <p14:modId xmlns:p14="http://schemas.microsoft.com/office/powerpoint/2010/main" val="3613963367"/>
              </p:ext>
            </p:extLst>
          </p:nvPr>
        </p:nvGraphicFramePr>
        <p:xfrm>
          <a:off x="5836356" y="2847873"/>
          <a:ext cx="5460823" cy="3326870"/>
        </p:xfrm>
        <a:graphic>
          <a:graphicData uri="http://schemas.openxmlformats.org/drawingml/2006/chart">
            <c:chart xmlns:c="http://schemas.openxmlformats.org/drawingml/2006/chart" xmlns:r="http://schemas.openxmlformats.org/officeDocument/2006/relationships" r:id="rId2"/>
          </a:graphicData>
        </a:graphic>
      </p:graphicFrame>
      <p:sp>
        <p:nvSpPr>
          <p:cNvPr id="21" name="Rectangle 20"/>
          <p:cNvSpPr/>
          <p:nvPr/>
        </p:nvSpPr>
        <p:spPr>
          <a:xfrm>
            <a:off x="680321" y="2076248"/>
            <a:ext cx="2268570" cy="369332"/>
          </a:xfrm>
          <a:prstGeom prst="rect">
            <a:avLst/>
          </a:prstGeom>
        </p:spPr>
        <p:txBody>
          <a:bodyPr wrap="none">
            <a:spAutoFit/>
          </a:bodyPr>
          <a:lstStyle/>
          <a:p>
            <a:pPr marL="285750" indent="-285750">
              <a:buFont typeface="Arial" panose="020B0604020202020204" pitchFamily="34" charset="0"/>
              <a:buChar char="•"/>
            </a:pPr>
            <a:r>
              <a:rPr lang="en-US" b="1" dirty="0">
                <a:solidFill>
                  <a:schemeClr val="bg1">
                    <a:lumMod val="95000"/>
                    <a:lumOff val="5000"/>
                  </a:schemeClr>
                </a:solidFill>
              </a:rPr>
              <a:t>Popular Genres:</a:t>
            </a:r>
            <a:endParaRPr lang="en-US" dirty="0">
              <a:solidFill>
                <a:schemeClr val="bg1">
                  <a:lumMod val="95000"/>
                  <a:lumOff val="5000"/>
                </a:schemeClr>
              </a:solidFill>
            </a:endParaRPr>
          </a:p>
        </p:txBody>
      </p:sp>
      <p:sp>
        <p:nvSpPr>
          <p:cNvPr id="22" name="Rectangle 21"/>
          <p:cNvSpPr/>
          <p:nvPr/>
        </p:nvSpPr>
        <p:spPr>
          <a:xfrm>
            <a:off x="1077238" y="2482649"/>
            <a:ext cx="2382383" cy="369332"/>
          </a:xfrm>
          <a:prstGeom prst="rect">
            <a:avLst/>
          </a:prstGeom>
        </p:spPr>
        <p:txBody>
          <a:bodyPr wrap="none">
            <a:spAutoFit/>
          </a:bodyPr>
          <a:lstStyle/>
          <a:p>
            <a:r>
              <a:rPr lang="en-US" b="1" dirty="0">
                <a:solidFill>
                  <a:schemeClr val="bg1">
                    <a:lumMod val="95000"/>
                    <a:lumOff val="5000"/>
                  </a:schemeClr>
                </a:solidFill>
              </a:rPr>
              <a:t> </a:t>
            </a:r>
            <a:r>
              <a:rPr lang="en-US" dirty="0" smtClean="0">
                <a:solidFill>
                  <a:schemeClr val="bg1">
                    <a:lumMod val="95000"/>
                    <a:lumOff val="5000"/>
                  </a:schemeClr>
                </a:solidFill>
              </a:rPr>
              <a:t>Find </a:t>
            </a:r>
            <a:r>
              <a:rPr lang="en-US" dirty="0">
                <a:solidFill>
                  <a:schemeClr val="bg1">
                    <a:lumMod val="95000"/>
                    <a:lumOff val="5000"/>
                  </a:schemeClr>
                </a:solidFill>
              </a:rPr>
              <a:t>popular </a:t>
            </a:r>
            <a:r>
              <a:rPr lang="en-US" dirty="0" smtClean="0">
                <a:solidFill>
                  <a:schemeClr val="bg1">
                    <a:lumMod val="95000"/>
                    <a:lumOff val="5000"/>
                  </a:schemeClr>
                </a:solidFill>
              </a:rPr>
              <a:t>genres:</a:t>
            </a:r>
            <a:endParaRPr lang="en-US" dirty="0">
              <a:solidFill>
                <a:schemeClr val="bg1">
                  <a:lumMod val="95000"/>
                  <a:lumOff val="5000"/>
                </a:schemeClr>
              </a:solidFill>
            </a:endParaRPr>
          </a:p>
        </p:txBody>
      </p:sp>
      <p:graphicFrame>
        <p:nvGraphicFramePr>
          <p:cNvPr id="23" name="Table 22"/>
          <p:cNvGraphicFramePr>
            <a:graphicFrameLocks noGrp="1"/>
          </p:cNvGraphicFramePr>
          <p:nvPr>
            <p:extLst>
              <p:ext uri="{D42A27DB-BD31-4B8C-83A1-F6EECF244321}">
                <p14:modId xmlns:p14="http://schemas.microsoft.com/office/powerpoint/2010/main" val="1936083423"/>
              </p:ext>
            </p:extLst>
          </p:nvPr>
        </p:nvGraphicFramePr>
        <p:xfrm>
          <a:off x="1444978" y="2922919"/>
          <a:ext cx="3544711" cy="3353702"/>
        </p:xfrm>
        <a:graphic>
          <a:graphicData uri="http://schemas.openxmlformats.org/drawingml/2006/table">
            <a:tbl>
              <a:tblPr>
                <a:tableStyleId>{125E5076-3810-47DD-B79F-674D7AD40C01}</a:tableStyleId>
              </a:tblPr>
              <a:tblGrid>
                <a:gridCol w="1277872">
                  <a:extLst>
                    <a:ext uri="{9D8B030D-6E8A-4147-A177-3AD203B41FA5}">
                      <a16:colId xmlns:a16="http://schemas.microsoft.com/office/drawing/2014/main" val="583530360"/>
                    </a:ext>
                  </a:extLst>
                </a:gridCol>
                <a:gridCol w="2266839">
                  <a:extLst>
                    <a:ext uri="{9D8B030D-6E8A-4147-A177-3AD203B41FA5}">
                      <a16:colId xmlns:a16="http://schemas.microsoft.com/office/drawing/2014/main" val="1736543419"/>
                    </a:ext>
                  </a:extLst>
                </a:gridCol>
              </a:tblGrid>
              <a:tr h="304882">
                <a:tc>
                  <a:txBody>
                    <a:bodyPr/>
                    <a:lstStyle/>
                    <a:p>
                      <a:pPr algn="ctr" fontAlgn="b"/>
                      <a:r>
                        <a:rPr lang="en-US" sz="1400" b="1" u="none" strike="noStrike" dirty="0">
                          <a:solidFill>
                            <a:schemeClr val="bg1">
                              <a:lumMod val="95000"/>
                              <a:lumOff val="5000"/>
                            </a:schemeClr>
                          </a:solidFill>
                          <a:effectLst/>
                        </a:rPr>
                        <a:t>Genre</a:t>
                      </a:r>
                      <a:endParaRPr lang="en-US" sz="1400" b="1" i="0" u="none" strike="noStrike" dirty="0">
                        <a:solidFill>
                          <a:schemeClr val="bg1">
                            <a:lumMod val="95000"/>
                            <a:lumOff val="5000"/>
                          </a:schemeClr>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smtClean="0">
                          <a:solidFill>
                            <a:schemeClr val="bg1">
                              <a:lumMod val="95000"/>
                              <a:lumOff val="5000"/>
                            </a:schemeClr>
                          </a:solidFill>
                          <a:effectLst/>
                        </a:rPr>
                        <a:t>Average </a:t>
                      </a:r>
                      <a:r>
                        <a:rPr lang="en-US" sz="1400" b="1" u="none" strike="noStrike" dirty="0">
                          <a:solidFill>
                            <a:schemeClr val="bg1">
                              <a:lumMod val="95000"/>
                              <a:lumOff val="5000"/>
                            </a:schemeClr>
                          </a:solidFill>
                          <a:effectLst/>
                        </a:rPr>
                        <a:t>FB Likes</a:t>
                      </a:r>
                      <a:endParaRPr lang="en-US" sz="1400" b="1" i="0" u="none" strike="noStrike" dirty="0">
                        <a:solidFill>
                          <a:schemeClr val="bg1">
                            <a:lumMod val="95000"/>
                            <a:lumOff val="5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0482173"/>
                  </a:ext>
                </a:extLst>
              </a:tr>
              <a:tr h="304882">
                <a:tc>
                  <a:txBody>
                    <a:bodyPr/>
                    <a:lstStyle/>
                    <a:p>
                      <a:pPr algn="ctr" fontAlgn="b"/>
                      <a:r>
                        <a:rPr lang="en-US" sz="1100" u="none" strike="noStrike">
                          <a:effectLst/>
                        </a:rPr>
                        <a:t>Action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12979.44223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4624015"/>
                  </a:ext>
                </a:extLst>
              </a:tr>
              <a:tr h="304882">
                <a:tc>
                  <a:txBody>
                    <a:bodyPr/>
                    <a:lstStyle/>
                    <a:p>
                      <a:pPr algn="ctr" fontAlgn="b"/>
                      <a:r>
                        <a:rPr lang="en-US" sz="1100" u="none" strike="noStrike">
                          <a:effectLst/>
                        </a:rPr>
                        <a:t>Adventure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14816.11224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2487229"/>
                  </a:ext>
                </a:extLst>
              </a:tr>
              <a:tr h="304882">
                <a:tc>
                  <a:txBody>
                    <a:bodyPr/>
                    <a:lstStyle/>
                    <a:p>
                      <a:pPr algn="ctr" fontAlgn="b"/>
                      <a:r>
                        <a:rPr lang="en-US" sz="1100" u="none" strike="noStrike">
                          <a:effectLst/>
                        </a:rPr>
                        <a:t>Animation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5617.194444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2520757"/>
                  </a:ext>
                </a:extLst>
              </a:tr>
              <a:tr h="304882">
                <a:tc>
                  <a:txBody>
                    <a:bodyPr/>
                    <a:lstStyle/>
                    <a:p>
                      <a:pPr algn="ctr" fontAlgn="b"/>
                      <a:r>
                        <a:rPr lang="en-US" sz="1100" u="none" strike="noStrike">
                          <a:effectLst/>
                        </a:rPr>
                        <a:t>Biography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12588.55474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28659394"/>
                  </a:ext>
                </a:extLst>
              </a:tr>
              <a:tr h="304882">
                <a:tc>
                  <a:txBody>
                    <a:bodyPr/>
                    <a:lstStyle/>
                    <a:p>
                      <a:pPr algn="ctr" fontAlgn="b"/>
                      <a:r>
                        <a:rPr lang="en-US" sz="1100" u="none" strike="noStrike">
                          <a:effectLst/>
                        </a:rPr>
                        <a:t>Comedy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4521.691867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67861839"/>
                  </a:ext>
                </a:extLst>
              </a:tr>
              <a:tr h="304882">
                <a:tc>
                  <a:txBody>
                    <a:bodyPr/>
                    <a:lstStyle/>
                    <a:p>
                      <a:pPr algn="ctr" fontAlgn="b"/>
                      <a:r>
                        <a:rPr lang="en-US" sz="1100" u="none" strike="noStrike">
                          <a:effectLst/>
                        </a:rPr>
                        <a:t>Crime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9312.768473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7096972"/>
                  </a:ext>
                </a:extLst>
              </a:tr>
              <a:tr h="304882">
                <a:tc>
                  <a:txBody>
                    <a:bodyPr/>
                    <a:lstStyle/>
                    <a:p>
                      <a:pPr algn="ctr" fontAlgn="b"/>
                      <a:r>
                        <a:rPr lang="en-US" sz="1100" u="none" strike="noStrike">
                          <a:effectLst/>
                        </a:rPr>
                        <a:t>Documentary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3796.285714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59976643"/>
                  </a:ext>
                </a:extLst>
              </a:tr>
              <a:tr h="304882">
                <a:tc>
                  <a:txBody>
                    <a:bodyPr/>
                    <a:lstStyle/>
                    <a:p>
                      <a:pPr algn="ctr" fontAlgn="b"/>
                      <a:r>
                        <a:rPr lang="en-US" sz="1100" u="none" strike="noStrike">
                          <a:effectLst/>
                        </a:rPr>
                        <a:t>Drama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8919.568932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31252250"/>
                  </a:ext>
                </a:extLst>
              </a:tr>
              <a:tr h="304882">
                <a:tc>
                  <a:txBody>
                    <a:bodyPr/>
                    <a:lstStyle/>
                    <a:p>
                      <a:pPr algn="ctr" fontAlgn="b"/>
                      <a:r>
                        <a:rPr lang="en-US" sz="1100" u="none" strike="noStrike">
                          <a:effectLst/>
                        </a:rPr>
                        <a:t>Fantasy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11682.77419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24660097"/>
                  </a:ext>
                </a:extLst>
              </a:tr>
              <a:tr h="304882">
                <a:tc>
                  <a:txBody>
                    <a:bodyPr/>
                    <a:lstStyle/>
                    <a:p>
                      <a:pPr algn="ctr" fontAlgn="b"/>
                      <a:r>
                        <a:rPr lang="en-US" sz="1100" u="none" strike="noStrike">
                          <a:effectLst/>
                        </a:rPr>
                        <a:t>Horror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7538.913043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4615880"/>
                  </a:ext>
                </a:extLst>
              </a:tr>
            </a:tbl>
          </a:graphicData>
        </a:graphic>
      </p:graphicFrame>
      <p:graphicFrame>
        <p:nvGraphicFramePr>
          <p:cNvPr id="24" name="Chart 23">
            <a:extLst>
              <a:ext uri="{FF2B5EF4-FFF2-40B4-BE49-F238E27FC236}">
                <a16:creationId xmlns:a16="http://schemas.microsoft.com/office/drawing/2014/main" id="{B4A0C8D3-8922-48E4-98F6-AC466EA1A56D}"/>
              </a:ext>
            </a:extLst>
          </p:cNvPr>
          <p:cNvGraphicFramePr>
            <a:graphicFrameLocks/>
          </p:cNvGraphicFramePr>
          <p:nvPr>
            <p:extLst>
              <p:ext uri="{D42A27DB-BD31-4B8C-83A1-F6EECF244321}">
                <p14:modId xmlns:p14="http://schemas.microsoft.com/office/powerpoint/2010/main" val="2103800625"/>
              </p:ext>
            </p:extLst>
          </p:nvPr>
        </p:nvGraphicFramePr>
        <p:xfrm>
          <a:off x="5032904" y="3021968"/>
          <a:ext cx="6264275" cy="3152775"/>
        </p:xfrm>
        <a:graphic>
          <a:graphicData uri="http://schemas.openxmlformats.org/drawingml/2006/chart">
            <c:chart xmlns:c="http://schemas.openxmlformats.org/drawingml/2006/chart" xmlns:r="http://schemas.openxmlformats.org/officeDocument/2006/relationships" r:id="rId3"/>
          </a:graphicData>
        </a:graphic>
      </p:graphicFrame>
      <p:pic>
        <p:nvPicPr>
          <p:cNvPr id="8" name="Picture 7" descr="Internet Movie Database – Wikipedi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34812" y="868974"/>
            <a:ext cx="1557188" cy="778594"/>
          </a:xfrm>
          <a:prstGeom prst="rect">
            <a:avLst/>
          </a:prstGeom>
        </p:spPr>
      </p:pic>
    </p:spTree>
    <p:extLst>
      <p:ext uri="{BB962C8B-B14F-4D97-AF65-F5344CB8AC3E}">
        <p14:creationId xmlns:p14="http://schemas.microsoft.com/office/powerpoint/2010/main" val="88917795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7421116_Reflection on learning_AAS_v5" id="{59B7BDFB-57AB-4529-979B-198FE99CC53E}" vid="{8B6E8B8A-CD93-411A-90DE-1F9807F38B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2AB9FA-5EE8-4111-B873-E09ACA2BC395}">
  <ds:schemaRefs>
    <ds:schemaRef ds:uri="http://schemas.microsoft.com/sharepoint/v3/contenttype/forms"/>
  </ds:schemaRefs>
</ds:datastoreItem>
</file>

<file path=customXml/itemProps2.xml><?xml version="1.0" encoding="utf-8"?>
<ds:datastoreItem xmlns:ds="http://schemas.openxmlformats.org/officeDocument/2006/customXml" ds:itemID="{FCF1D2AC-2735-457E-B639-07E13F9A629B}">
  <ds:schemaRefs>
    <ds:schemaRef ds:uri="http://purl.org/dc/terms/"/>
    <ds:schemaRef ds:uri="http://purl.org/dc/elements/1.1/"/>
    <ds:schemaRef ds:uri="http://schemas.microsoft.com/office/2006/metadata/properties"/>
    <ds:schemaRef ds:uri="16c05727-aa75-4e4a-9b5f-8a80a1165891"/>
    <ds:schemaRef ds:uri="http://schemas.microsoft.com/office/2006/documentManagement/types"/>
    <ds:schemaRef ds:uri="http://www.w3.org/XML/1998/namespace"/>
    <ds:schemaRef ds:uri="http://schemas.openxmlformats.org/package/2006/metadata/core-properties"/>
    <ds:schemaRef ds:uri="http://schemas.microsoft.com/office/infopath/2007/PartnerControls"/>
    <ds:schemaRef ds:uri="71af3243-3dd4-4a8d-8c0d-dd76da1f02a5"/>
    <ds:schemaRef ds:uri="http://purl.org/dc/dcmitype/"/>
  </ds:schemaRefs>
</ds:datastoreItem>
</file>

<file path=customXml/itemProps3.xml><?xml version="1.0" encoding="utf-8"?>
<ds:datastoreItem xmlns:ds="http://schemas.openxmlformats.org/officeDocument/2006/customXml" ds:itemID="{B18699A2-1304-4DB0-887E-96D5B04746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Reflection on learning </Template>
  <TotalTime>0</TotalTime>
  <Words>765</Words>
  <Application>Microsoft Office PowerPoint</Application>
  <PresentationFormat>Widescreen</PresentationFormat>
  <Paragraphs>229</Paragraphs>
  <Slides>13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Manrope</vt:lpstr>
      <vt:lpstr>Nunito</vt:lpstr>
      <vt:lpstr>Segoe UI</vt:lpstr>
      <vt:lpstr>Times New Roman</vt:lpstr>
      <vt:lpstr>Trebuchet MS</vt:lpstr>
      <vt:lpstr>Wingdings</vt:lpstr>
      <vt:lpstr>Berlin</vt:lpstr>
      <vt:lpstr>IMDB Movie Analysis</vt:lpstr>
      <vt:lpstr>About The Project</vt:lpstr>
      <vt:lpstr>Approach</vt:lpstr>
      <vt:lpstr>Tech used</vt:lpstr>
      <vt:lpstr>Insights</vt:lpstr>
      <vt:lpstr>Insights</vt:lpstr>
      <vt:lpstr>Insights</vt:lpstr>
      <vt:lpstr>Insights</vt:lpstr>
      <vt:lpstr>Insights</vt:lpstr>
      <vt:lpstr>Insights</vt:lpstr>
      <vt:lpstr>Insights</vt:lpstr>
      <vt:lpstr>Result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2023-02-06T05:19:37Z</dcterms:created>
  <dcterms:modified xsi:type="dcterms:W3CDTF">2023-02-13T18:30:24Z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