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77" r:id="rId5"/>
    <p:sldId id="257" r:id="rId6"/>
    <p:sldId id="260" r:id="rId7"/>
    <p:sldId id="268" r:id="rId8"/>
    <p:sldId id="270" r:id="rId9"/>
    <p:sldId id="269" r:id="rId10"/>
    <p:sldId id="271" r:id="rId11"/>
    <p:sldId id="272" r:id="rId12"/>
    <p:sldId id="276" r:id="rId13"/>
    <p:sldId id="279"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4660"/>
  </p:normalViewPr>
  <p:slideViewPr>
    <p:cSldViewPr snapToGrid="0">
      <p:cViewPr varScale="1">
        <p:scale>
          <a:sx n="73" d="100"/>
          <a:sy n="73" d="100"/>
        </p:scale>
        <p:origin x="63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1/26/2023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1/26/2023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1/26/2023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later.com/blog/instagram-metrics-to-trac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Instagram User </a:t>
            </a:r>
            <a:r>
              <a:rPr lang="en-US" b="1" dirty="0" smtClean="0"/>
              <a:t>Analytics</a:t>
            </a:r>
            <a:endParaRPr lang="en-US" dirty="0"/>
          </a:p>
        </p:txBody>
      </p:sp>
      <p:sp>
        <p:nvSpPr>
          <p:cNvPr id="4" name="TextBox 3"/>
          <p:cNvSpPr txBox="1"/>
          <p:nvPr/>
        </p:nvSpPr>
        <p:spPr>
          <a:xfrm>
            <a:off x="7942217" y="4362994"/>
            <a:ext cx="2952206" cy="400110"/>
          </a:xfrm>
          <a:prstGeom prst="rect">
            <a:avLst/>
          </a:prstGeom>
          <a:noFill/>
        </p:spPr>
        <p:txBody>
          <a:bodyPr wrap="square" rtlCol="0">
            <a:spAutoFit/>
          </a:bodyPr>
          <a:lstStyle/>
          <a:p>
            <a:r>
              <a:rPr lang="en-US" sz="2000" b="1" dirty="0" smtClean="0"/>
              <a:t>TASK -2</a:t>
            </a:r>
            <a:endParaRPr lang="en-US" b="1" dirty="0"/>
          </a:p>
        </p:txBody>
      </p:sp>
    </p:spTree>
    <p:extLst>
      <p:ext uri="{BB962C8B-B14F-4D97-AF65-F5344CB8AC3E}">
        <p14:creationId xmlns:p14="http://schemas.microsoft.com/office/powerpoint/2010/main" val="2398138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a:t>
            </a:r>
            <a:endParaRPr lang="en-US" dirty="0"/>
          </a:p>
        </p:txBody>
      </p:sp>
      <p:sp>
        <p:nvSpPr>
          <p:cNvPr id="3" name="Rectangle 2"/>
          <p:cNvSpPr/>
          <p:nvPr/>
        </p:nvSpPr>
        <p:spPr>
          <a:xfrm>
            <a:off x="376646" y="2343589"/>
            <a:ext cx="6096000" cy="1200329"/>
          </a:xfrm>
          <a:prstGeom prst="rect">
            <a:avLst/>
          </a:prstGeom>
        </p:spPr>
        <p:txBody>
          <a:bodyPr>
            <a:spAutoFit/>
          </a:bodyPr>
          <a:lstStyle/>
          <a:p>
            <a:r>
              <a:rPr lang="en-US" sz="2400" b="1" dirty="0" smtClean="0">
                <a:ln w="12700">
                  <a:solidFill>
                    <a:schemeClr val="accent1"/>
                  </a:solidFill>
                  <a:prstDash val="solid"/>
                </a:ln>
                <a:solidFill>
                  <a:schemeClr val="bg1">
                    <a:lumMod val="95000"/>
                    <a:lumOff val="5000"/>
                  </a:schemeClr>
                </a:solidFill>
                <a:effectLst>
                  <a:outerShdw dist="38100" dir="2640000" algn="bl" rotWithShape="0">
                    <a:schemeClr val="accent1"/>
                  </a:outerShdw>
                </a:effectLst>
              </a:rPr>
              <a:t>Q5. What day </a:t>
            </a:r>
            <a:r>
              <a:rPr lang="en-US" sz="2400" b="1" dirty="0">
                <a:ln w="12700">
                  <a:solidFill>
                    <a:schemeClr val="accent1"/>
                  </a:solidFill>
                  <a:prstDash val="solid"/>
                </a:ln>
                <a:solidFill>
                  <a:schemeClr val="bg1">
                    <a:lumMod val="95000"/>
                    <a:lumOff val="5000"/>
                  </a:schemeClr>
                </a:solidFill>
                <a:effectLst>
                  <a:outerShdw dist="38100" dir="2640000" algn="bl" rotWithShape="0">
                    <a:schemeClr val="accent1"/>
                  </a:outerShdw>
                </a:effectLst>
              </a:rPr>
              <a:t>of the week do most users register on? Provide insights on when to schedule an ad campaign</a:t>
            </a:r>
            <a:r>
              <a:rPr lang="en-US" sz="2400" b="1" dirty="0" smtClean="0">
                <a:ln w="12700">
                  <a:solidFill>
                    <a:schemeClr val="accent1"/>
                  </a:solidFill>
                  <a:prstDash val="solid"/>
                </a:ln>
                <a:solidFill>
                  <a:schemeClr val="bg1">
                    <a:lumMod val="95000"/>
                    <a:lumOff val="5000"/>
                  </a:schemeClr>
                </a:solidFill>
                <a:effectLst>
                  <a:outerShdw dist="38100" dir="2640000" algn="bl" rotWithShape="0">
                    <a:schemeClr val="accent1"/>
                  </a:outerShdw>
                </a:effectLst>
              </a:rPr>
              <a:t>.</a:t>
            </a:r>
            <a:endParaRPr lang="en-US" sz="5400" b="1" dirty="0">
              <a:ln w="12700">
                <a:solidFill>
                  <a:schemeClr val="accent1"/>
                </a:solidFill>
                <a:prstDash val="solid"/>
              </a:ln>
              <a:solidFill>
                <a:schemeClr val="bg1">
                  <a:lumMod val="95000"/>
                  <a:lumOff val="5000"/>
                </a:schemeClr>
              </a:solidFill>
              <a:effectLst>
                <a:outerShdw dist="38100" dir="2640000" algn="bl" rotWithShape="0">
                  <a:schemeClr val="accent1"/>
                </a:outerShdw>
              </a:effectLst>
            </a:endParaRPr>
          </a:p>
        </p:txBody>
      </p:sp>
      <p:sp>
        <p:nvSpPr>
          <p:cNvPr id="5" name="Rectangle 4"/>
          <p:cNvSpPr/>
          <p:nvPr/>
        </p:nvSpPr>
        <p:spPr>
          <a:xfrm>
            <a:off x="376646" y="3622268"/>
            <a:ext cx="6096000" cy="2308324"/>
          </a:xfrm>
          <a:prstGeom prst="rect">
            <a:avLst/>
          </a:prstGeom>
        </p:spPr>
        <p:txBody>
          <a:bodyPr wrap="square">
            <a:spAutoFit/>
          </a:bodyPr>
          <a:lstStyle/>
          <a:p>
            <a:r>
              <a:rPr lang="en-US" sz="2400" b="1" dirty="0"/>
              <a:t>Query</a:t>
            </a:r>
            <a:r>
              <a:rPr lang="en-US" sz="2400" dirty="0"/>
              <a:t>: </a:t>
            </a:r>
            <a:endParaRPr lang="en-US" sz="2400" dirty="0" smtClean="0"/>
          </a:p>
          <a:p>
            <a:r>
              <a:rPr lang="en-US" sz="2400" dirty="0" smtClean="0"/>
              <a:t>SELECT </a:t>
            </a:r>
            <a:r>
              <a:rPr lang="en-US" sz="2400" dirty="0"/>
              <a:t>weekday(</a:t>
            </a:r>
            <a:r>
              <a:rPr lang="en-US" sz="2400" dirty="0" err="1"/>
              <a:t>created_at</a:t>
            </a:r>
            <a:r>
              <a:rPr lang="en-US" sz="2400" dirty="0"/>
              <a:t>) as day, count(id) as </a:t>
            </a:r>
            <a:r>
              <a:rPr lang="en-US" sz="2400" dirty="0" err="1" smtClean="0"/>
              <a:t>new_user_count</a:t>
            </a:r>
            <a:endParaRPr lang="en-US" sz="2400" dirty="0" smtClean="0"/>
          </a:p>
          <a:p>
            <a:r>
              <a:rPr lang="en-US" sz="2400" dirty="0" smtClean="0"/>
              <a:t>FROM ig_clone.users</a:t>
            </a:r>
          </a:p>
          <a:p>
            <a:r>
              <a:rPr lang="en-US" sz="2400" dirty="0" smtClean="0"/>
              <a:t>GROUP BY day</a:t>
            </a:r>
          </a:p>
          <a:p>
            <a:r>
              <a:rPr lang="en-US" sz="2400" dirty="0" smtClean="0"/>
              <a:t>ORDER BY </a:t>
            </a:r>
            <a:r>
              <a:rPr lang="en-US" sz="2400" dirty="0" err="1" smtClean="0"/>
              <a:t>new_user_count</a:t>
            </a:r>
            <a:r>
              <a:rPr lang="en-US" sz="2400" dirty="0" smtClean="0"/>
              <a:t> </a:t>
            </a:r>
            <a:r>
              <a:rPr lang="en-US" sz="2400" dirty="0" err="1"/>
              <a:t>desc</a:t>
            </a:r>
            <a:r>
              <a:rPr lang="en-US" sz="2400" dirty="0"/>
              <a:t>;</a:t>
            </a:r>
          </a:p>
        </p:txBody>
      </p:sp>
      <p:sp>
        <p:nvSpPr>
          <p:cNvPr id="6" name="Rectangle 5"/>
          <p:cNvSpPr/>
          <p:nvPr/>
        </p:nvSpPr>
        <p:spPr>
          <a:xfrm>
            <a:off x="6554575" y="3648397"/>
            <a:ext cx="1140377" cy="461665"/>
          </a:xfrm>
          <a:prstGeom prst="rect">
            <a:avLst/>
          </a:prstGeom>
        </p:spPr>
        <p:txBody>
          <a:bodyPr wrap="none">
            <a:spAutoFit/>
          </a:bodyPr>
          <a:lstStyle/>
          <a:p>
            <a:r>
              <a:rPr lang="en-US" sz="2400" dirty="0"/>
              <a:t>Result</a:t>
            </a:r>
            <a:r>
              <a:rPr lang="en-US" sz="2400" dirty="0" smtClean="0"/>
              <a:t>:</a:t>
            </a:r>
            <a:endParaRPr lang="en-US" dirty="0"/>
          </a:p>
        </p:txBody>
      </p:sp>
      <p:pic>
        <p:nvPicPr>
          <p:cNvPr id="4" name="Picture 3"/>
          <p:cNvPicPr>
            <a:picLocks noChangeAspect="1"/>
          </p:cNvPicPr>
          <p:nvPr/>
        </p:nvPicPr>
        <p:blipFill>
          <a:blip r:embed="rId2"/>
          <a:stretch>
            <a:fillRect/>
          </a:stretch>
        </p:blipFill>
        <p:spPr>
          <a:xfrm>
            <a:off x="7776882" y="3951934"/>
            <a:ext cx="3275756" cy="2057008"/>
          </a:xfrm>
          <a:prstGeom prst="rect">
            <a:avLst/>
          </a:prstGeom>
        </p:spPr>
      </p:pic>
      <p:sp>
        <p:nvSpPr>
          <p:cNvPr id="8" name="TextBox 7"/>
          <p:cNvSpPr txBox="1"/>
          <p:nvPr/>
        </p:nvSpPr>
        <p:spPr>
          <a:xfrm>
            <a:off x="680321" y="6087291"/>
            <a:ext cx="10005096" cy="369332"/>
          </a:xfrm>
          <a:prstGeom prst="rect">
            <a:avLst/>
          </a:prstGeom>
          <a:noFill/>
        </p:spPr>
        <p:txBody>
          <a:bodyPr wrap="square" rtlCol="0">
            <a:spAutoFit/>
          </a:bodyPr>
          <a:lstStyle/>
          <a:p>
            <a:r>
              <a:rPr lang="en-US" dirty="0">
                <a:solidFill>
                  <a:srgbClr val="FF0000"/>
                </a:solidFill>
              </a:rPr>
              <a:t>Note:</a:t>
            </a:r>
            <a:r>
              <a:rPr lang="en-US" dirty="0">
                <a:solidFill>
                  <a:schemeClr val="bg1">
                    <a:lumMod val="95000"/>
                    <a:lumOff val="5000"/>
                  </a:schemeClr>
                </a:solidFill>
              </a:rPr>
              <a:t> 0= Monday, 1 = Tuesday, 2 = Wednesday, 3 = Thursday, 4 = Friday, 5=Saturday, 6 = Sunday.</a:t>
            </a:r>
          </a:p>
        </p:txBody>
      </p:sp>
      <p:sp>
        <p:nvSpPr>
          <p:cNvPr id="9" name="Rectangle 8"/>
          <p:cNvSpPr/>
          <p:nvPr/>
        </p:nvSpPr>
        <p:spPr>
          <a:xfrm>
            <a:off x="376646" y="1970050"/>
            <a:ext cx="3513141" cy="830997"/>
          </a:xfrm>
          <a:prstGeom prst="rect">
            <a:avLst/>
          </a:prstGeom>
        </p:spPr>
        <p:txBody>
          <a:bodyPr wrap="none">
            <a:spAutoFit/>
          </a:bodyPr>
          <a:lstStyle/>
          <a:p>
            <a:pPr marL="342900" indent="-342900">
              <a:buFont typeface="Wingdings" panose="05000000000000000000" pitchFamily="2" charset="2"/>
              <a:buChar char="§"/>
            </a:pPr>
            <a:r>
              <a:rPr lang="en-US" sz="2400" b="1" dirty="0" smtClean="0">
                <a:solidFill>
                  <a:schemeClr val="bg1">
                    <a:lumMod val="95000"/>
                    <a:lumOff val="5000"/>
                  </a:schemeClr>
                </a:solidFill>
              </a:rPr>
              <a:t>Launch AD Campaign</a:t>
            </a:r>
          </a:p>
          <a:p>
            <a:pPr marL="342900" indent="-342900">
              <a:buFont typeface="Wingdings" panose="05000000000000000000" pitchFamily="2" charset="2"/>
              <a:buChar char="§"/>
            </a:pPr>
            <a:endParaRPr lang="en-US" sz="2400" b="1" dirty="0">
              <a:solidFill>
                <a:schemeClr val="bg1">
                  <a:lumMod val="95000"/>
                  <a:lumOff val="5000"/>
                </a:schemeClr>
              </a:solidFill>
            </a:endParaRPr>
          </a:p>
        </p:txBody>
      </p:sp>
    </p:spTree>
    <p:extLst>
      <p:ext uri="{BB962C8B-B14F-4D97-AF65-F5344CB8AC3E}">
        <p14:creationId xmlns:p14="http://schemas.microsoft.com/office/powerpoint/2010/main" val="6608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815812"/>
            <a:ext cx="9613861" cy="1080938"/>
          </a:xfrm>
        </p:spPr>
        <p:txBody>
          <a:bodyPr/>
          <a:lstStyle/>
          <a:p>
            <a:r>
              <a:rPr lang="en-US" dirty="0" smtClean="0"/>
              <a:t>Insights</a:t>
            </a:r>
            <a:endParaRPr lang="en-US" dirty="0"/>
          </a:p>
        </p:txBody>
      </p:sp>
      <p:sp>
        <p:nvSpPr>
          <p:cNvPr id="3" name="Rectangle 2"/>
          <p:cNvSpPr/>
          <p:nvPr/>
        </p:nvSpPr>
        <p:spPr>
          <a:xfrm>
            <a:off x="579692" y="2256210"/>
            <a:ext cx="11046249" cy="830997"/>
          </a:xfrm>
          <a:prstGeom prst="rect">
            <a:avLst/>
          </a:prstGeom>
        </p:spPr>
        <p:txBody>
          <a:bodyPr wrap="square">
            <a:spAutoFit/>
          </a:bodyPr>
          <a:lstStyle/>
          <a:p>
            <a:r>
              <a:rPr lang="en-US" sz="2400" b="1" dirty="0" smtClean="0">
                <a:ln w="12700">
                  <a:solidFill>
                    <a:schemeClr val="accent1"/>
                  </a:solidFill>
                  <a:prstDash val="solid"/>
                </a:ln>
                <a:solidFill>
                  <a:schemeClr val="bg1">
                    <a:lumMod val="95000"/>
                    <a:lumOff val="5000"/>
                  </a:schemeClr>
                </a:solidFill>
                <a:effectLst>
                  <a:outerShdw dist="38100" dir="2640000" algn="bl" rotWithShape="0">
                    <a:schemeClr val="accent1"/>
                  </a:outerShdw>
                </a:effectLst>
              </a:rPr>
              <a:t>Provide </a:t>
            </a:r>
            <a:r>
              <a:rPr lang="en-US" sz="2400" b="1" dirty="0">
                <a:ln w="12700">
                  <a:solidFill>
                    <a:schemeClr val="accent1"/>
                  </a:solidFill>
                  <a:prstDash val="solid"/>
                </a:ln>
                <a:solidFill>
                  <a:schemeClr val="bg1">
                    <a:lumMod val="95000"/>
                    <a:lumOff val="5000"/>
                  </a:schemeClr>
                </a:solidFill>
                <a:effectLst>
                  <a:outerShdw dist="38100" dir="2640000" algn="bl" rotWithShape="0">
                    <a:schemeClr val="accent1"/>
                  </a:outerShdw>
                </a:effectLst>
              </a:rPr>
              <a:t>how many times does average user posts on Instagram. Also, provide the total number of photos on Instagram/total number of users.</a:t>
            </a:r>
            <a:endParaRPr lang="en-US" sz="5400" b="1" dirty="0">
              <a:ln w="12700">
                <a:solidFill>
                  <a:schemeClr val="accent1"/>
                </a:solidFill>
                <a:prstDash val="solid"/>
              </a:ln>
              <a:solidFill>
                <a:schemeClr val="bg1">
                  <a:lumMod val="95000"/>
                  <a:lumOff val="5000"/>
                </a:schemeClr>
              </a:solidFill>
              <a:effectLst>
                <a:outerShdw dist="38100" dir="2640000" algn="bl" rotWithShape="0">
                  <a:schemeClr val="accent1"/>
                </a:outerShdw>
              </a:effectLst>
            </a:endParaRPr>
          </a:p>
        </p:txBody>
      </p:sp>
      <p:sp>
        <p:nvSpPr>
          <p:cNvPr id="5" name="Rectangle 4"/>
          <p:cNvSpPr/>
          <p:nvPr/>
        </p:nvSpPr>
        <p:spPr>
          <a:xfrm>
            <a:off x="695364" y="2963886"/>
            <a:ext cx="6096000" cy="3970318"/>
          </a:xfrm>
          <a:prstGeom prst="rect">
            <a:avLst/>
          </a:prstGeom>
        </p:spPr>
        <p:txBody>
          <a:bodyPr wrap="square">
            <a:spAutoFit/>
          </a:bodyPr>
          <a:lstStyle/>
          <a:p>
            <a:r>
              <a:rPr lang="en-US" sz="2100" b="1" dirty="0" smtClean="0"/>
              <a:t>Query 1</a:t>
            </a:r>
            <a:r>
              <a:rPr lang="en-US" sz="2100" dirty="0" smtClean="0"/>
              <a:t>: </a:t>
            </a:r>
          </a:p>
          <a:p>
            <a:r>
              <a:rPr lang="en-US" sz="2100" dirty="0" smtClean="0"/>
              <a:t>SELECT round(</a:t>
            </a:r>
            <a:r>
              <a:rPr lang="en-US" sz="2100" dirty="0" err="1" smtClean="0"/>
              <a:t>avg</a:t>
            </a:r>
            <a:r>
              <a:rPr lang="en-US" sz="2100" dirty="0" smtClean="0"/>
              <a:t>(</a:t>
            </a:r>
            <a:r>
              <a:rPr lang="en-US" sz="2100" dirty="0" err="1" smtClean="0"/>
              <a:t>photo_count</a:t>
            </a:r>
            <a:r>
              <a:rPr lang="en-US" sz="2100" dirty="0" smtClean="0"/>
              <a:t>)) as '</a:t>
            </a:r>
            <a:r>
              <a:rPr lang="en-US" sz="2100" dirty="0" err="1" smtClean="0"/>
              <a:t>average_post</a:t>
            </a:r>
            <a:r>
              <a:rPr lang="en-US" sz="2100" dirty="0" smtClean="0"/>
              <a:t>‘ </a:t>
            </a:r>
          </a:p>
          <a:p>
            <a:r>
              <a:rPr lang="en-US" sz="2100" dirty="0" smtClean="0"/>
              <a:t>FROM ( select </a:t>
            </a:r>
            <a:r>
              <a:rPr lang="en-US" sz="2100" dirty="0" err="1" smtClean="0"/>
              <a:t>user_id</a:t>
            </a:r>
            <a:r>
              <a:rPr lang="en-US" sz="2100" dirty="0" smtClean="0"/>
              <a:t>, count(id) as </a:t>
            </a:r>
            <a:r>
              <a:rPr lang="en-US" sz="2100" dirty="0" err="1" smtClean="0"/>
              <a:t>photo_count</a:t>
            </a:r>
            <a:r>
              <a:rPr lang="en-US" sz="2100" dirty="0" smtClean="0"/>
              <a:t> from  ig_clone.photos group by </a:t>
            </a:r>
            <a:r>
              <a:rPr lang="en-US" sz="2100" dirty="0" err="1" smtClean="0"/>
              <a:t>user_id</a:t>
            </a:r>
            <a:r>
              <a:rPr lang="en-US" sz="2100" dirty="0" smtClean="0"/>
              <a:t>)temp;</a:t>
            </a:r>
          </a:p>
          <a:p>
            <a:endParaRPr lang="en-US" sz="2100" dirty="0" smtClean="0"/>
          </a:p>
          <a:p>
            <a:r>
              <a:rPr lang="en-US" sz="2100" dirty="0" smtClean="0"/>
              <a:t>Query 2:</a:t>
            </a:r>
          </a:p>
          <a:p>
            <a:r>
              <a:rPr lang="en-US" sz="2100" dirty="0" smtClean="0"/>
              <a:t>select (select count(id) as </a:t>
            </a:r>
            <a:r>
              <a:rPr lang="en-US" sz="2100" dirty="0" err="1" smtClean="0"/>
              <a:t>total_photos</a:t>
            </a:r>
            <a:r>
              <a:rPr lang="en-US" sz="2100" dirty="0" smtClean="0"/>
              <a:t> from ig_clone.photos)/ (select count(id) as </a:t>
            </a:r>
            <a:r>
              <a:rPr lang="en-US" sz="2100" dirty="0" err="1" smtClean="0"/>
              <a:t>total_users</a:t>
            </a:r>
            <a:r>
              <a:rPr lang="en-US" sz="2100" dirty="0" smtClean="0"/>
              <a:t> from ig_clone.users) as "Total photos / Total users";</a:t>
            </a:r>
          </a:p>
          <a:p>
            <a:endParaRPr lang="en-US" sz="2100" dirty="0"/>
          </a:p>
        </p:txBody>
      </p:sp>
      <p:sp>
        <p:nvSpPr>
          <p:cNvPr id="6" name="Rectangle 5"/>
          <p:cNvSpPr/>
          <p:nvPr/>
        </p:nvSpPr>
        <p:spPr>
          <a:xfrm>
            <a:off x="6735012" y="3215834"/>
            <a:ext cx="1395254" cy="461665"/>
          </a:xfrm>
          <a:prstGeom prst="rect">
            <a:avLst/>
          </a:prstGeom>
        </p:spPr>
        <p:txBody>
          <a:bodyPr wrap="none">
            <a:spAutoFit/>
          </a:bodyPr>
          <a:lstStyle/>
          <a:p>
            <a:r>
              <a:rPr lang="en-US" sz="2400" dirty="0" smtClean="0"/>
              <a:t>Result 1:</a:t>
            </a:r>
            <a:endParaRPr lang="en-US" dirty="0"/>
          </a:p>
        </p:txBody>
      </p:sp>
      <p:pic>
        <p:nvPicPr>
          <p:cNvPr id="7" name="Picture 6"/>
          <p:cNvPicPr>
            <a:picLocks noChangeAspect="1"/>
          </p:cNvPicPr>
          <p:nvPr/>
        </p:nvPicPr>
        <p:blipFill>
          <a:blip r:embed="rId2"/>
          <a:stretch>
            <a:fillRect/>
          </a:stretch>
        </p:blipFill>
        <p:spPr>
          <a:xfrm>
            <a:off x="8178859" y="3777248"/>
            <a:ext cx="2090707" cy="801113"/>
          </a:xfrm>
          <a:prstGeom prst="rect">
            <a:avLst/>
          </a:prstGeom>
        </p:spPr>
      </p:pic>
      <p:sp>
        <p:nvSpPr>
          <p:cNvPr id="9" name="Rectangle 8"/>
          <p:cNvSpPr/>
          <p:nvPr/>
        </p:nvSpPr>
        <p:spPr>
          <a:xfrm>
            <a:off x="6742533" y="4924098"/>
            <a:ext cx="1395254" cy="461665"/>
          </a:xfrm>
          <a:prstGeom prst="rect">
            <a:avLst/>
          </a:prstGeom>
        </p:spPr>
        <p:txBody>
          <a:bodyPr wrap="none">
            <a:spAutoFit/>
          </a:bodyPr>
          <a:lstStyle/>
          <a:p>
            <a:r>
              <a:rPr lang="en-US" sz="2400" dirty="0"/>
              <a:t>Result </a:t>
            </a:r>
            <a:r>
              <a:rPr lang="en-US" sz="2400" dirty="0" smtClean="0"/>
              <a:t>2:</a:t>
            </a:r>
            <a:endParaRPr lang="en-US" dirty="0"/>
          </a:p>
        </p:txBody>
      </p:sp>
      <p:pic>
        <p:nvPicPr>
          <p:cNvPr id="10" name="Picture 9"/>
          <p:cNvPicPr>
            <a:picLocks noChangeAspect="1"/>
          </p:cNvPicPr>
          <p:nvPr/>
        </p:nvPicPr>
        <p:blipFill>
          <a:blip r:embed="rId3"/>
          <a:stretch>
            <a:fillRect/>
          </a:stretch>
        </p:blipFill>
        <p:spPr>
          <a:xfrm>
            <a:off x="8218683" y="5486943"/>
            <a:ext cx="2195263" cy="822960"/>
          </a:xfrm>
          <a:prstGeom prst="rect">
            <a:avLst/>
          </a:prstGeom>
        </p:spPr>
      </p:pic>
      <p:sp>
        <p:nvSpPr>
          <p:cNvPr id="14" name="TextBox 13"/>
          <p:cNvSpPr txBox="1"/>
          <p:nvPr/>
        </p:nvSpPr>
        <p:spPr>
          <a:xfrm>
            <a:off x="579692" y="1917866"/>
            <a:ext cx="4735333" cy="461665"/>
          </a:xfrm>
          <a:prstGeom prst="rect">
            <a:avLst/>
          </a:prstGeom>
          <a:noFill/>
        </p:spPr>
        <p:txBody>
          <a:bodyPr wrap="square" rtlCol="0">
            <a:spAutoFit/>
          </a:bodyPr>
          <a:lstStyle/>
          <a:p>
            <a:pPr marL="342900" indent="-342900">
              <a:buFont typeface="Wingdings" panose="05000000000000000000" pitchFamily="2" charset="2"/>
              <a:buChar char="§"/>
            </a:pPr>
            <a:r>
              <a:rPr lang="en-US" sz="2400" b="1" dirty="0" smtClean="0">
                <a:solidFill>
                  <a:schemeClr val="bg1">
                    <a:lumMod val="95000"/>
                    <a:lumOff val="5000"/>
                  </a:schemeClr>
                </a:solidFill>
              </a:rPr>
              <a:t>User Engagement</a:t>
            </a:r>
            <a:endParaRPr lang="en-US" b="1" dirty="0">
              <a:solidFill>
                <a:schemeClr val="bg1">
                  <a:lumMod val="95000"/>
                  <a:lumOff val="5000"/>
                </a:schemeClr>
              </a:solidFill>
            </a:endParaRPr>
          </a:p>
        </p:txBody>
      </p:sp>
    </p:spTree>
    <p:extLst>
      <p:ext uri="{BB962C8B-B14F-4D97-AF65-F5344CB8AC3E}">
        <p14:creationId xmlns:p14="http://schemas.microsoft.com/office/powerpoint/2010/main" val="1574859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a:t>
            </a:r>
            <a:endParaRPr lang="en-US" dirty="0"/>
          </a:p>
        </p:txBody>
      </p:sp>
      <p:sp>
        <p:nvSpPr>
          <p:cNvPr id="3" name="Content Placeholder 2"/>
          <p:cNvSpPr>
            <a:spLocks noGrp="1"/>
          </p:cNvSpPr>
          <p:nvPr>
            <p:ph idx="1"/>
          </p:nvPr>
        </p:nvSpPr>
        <p:spPr>
          <a:xfrm>
            <a:off x="680321" y="2106040"/>
            <a:ext cx="9613861" cy="3599316"/>
          </a:xfrm>
        </p:spPr>
        <p:txBody>
          <a:bodyPr/>
          <a:lstStyle/>
          <a:p>
            <a:r>
              <a:rPr lang="en-US" dirty="0" smtClean="0">
                <a:solidFill>
                  <a:schemeClr val="bg1">
                    <a:lumMod val="95000"/>
                    <a:lumOff val="5000"/>
                  </a:schemeClr>
                </a:solidFill>
              </a:rPr>
              <a:t>Bot and Fake Accounts:</a:t>
            </a:r>
          </a:p>
          <a:p>
            <a:pPr marL="0" indent="0">
              <a:buNone/>
            </a:pPr>
            <a:r>
              <a:rPr lang="en-US" b="1" dirty="0">
                <a:ln w="12700">
                  <a:solidFill>
                    <a:schemeClr val="accent1"/>
                  </a:solidFill>
                  <a:prstDash val="solid"/>
                </a:ln>
                <a:solidFill>
                  <a:schemeClr val="bg1">
                    <a:lumMod val="95000"/>
                    <a:lumOff val="5000"/>
                  </a:schemeClr>
                </a:solidFill>
                <a:effectLst>
                  <a:outerShdw dist="38100" dir="2640000" algn="bl" rotWithShape="0">
                    <a:schemeClr val="accent1"/>
                  </a:outerShdw>
                </a:effectLst>
              </a:rPr>
              <a:t>Provide data on (bots) who have liked every users (bots) who have every single photo on the site (since any normal user would not be able to do this</a:t>
            </a:r>
            <a:r>
              <a:rPr lang="en-US" b="1" dirty="0" smtClean="0">
                <a:ln w="12700">
                  <a:solidFill>
                    <a:schemeClr val="accent1"/>
                  </a:solidFill>
                  <a:prstDash val="solid"/>
                </a:ln>
                <a:solidFill>
                  <a:schemeClr val="bg1">
                    <a:lumMod val="95000"/>
                    <a:lumOff val="5000"/>
                  </a:schemeClr>
                </a:solidFill>
                <a:effectLst>
                  <a:outerShdw dist="38100" dir="2640000" algn="bl" rotWithShape="0">
                    <a:schemeClr val="accent1"/>
                  </a:outerShdw>
                </a:effectLst>
              </a:rPr>
              <a:t>).</a:t>
            </a:r>
          </a:p>
        </p:txBody>
      </p:sp>
      <p:sp>
        <p:nvSpPr>
          <p:cNvPr id="4" name="TextBox 3"/>
          <p:cNvSpPr txBox="1"/>
          <p:nvPr/>
        </p:nvSpPr>
        <p:spPr>
          <a:xfrm>
            <a:off x="784824" y="3657503"/>
            <a:ext cx="5446159" cy="2354491"/>
          </a:xfrm>
          <a:prstGeom prst="rect">
            <a:avLst/>
          </a:prstGeom>
          <a:noFill/>
        </p:spPr>
        <p:txBody>
          <a:bodyPr wrap="square" rtlCol="0">
            <a:spAutoFit/>
          </a:bodyPr>
          <a:lstStyle/>
          <a:p>
            <a:r>
              <a:rPr lang="en-US" sz="2100" dirty="0" smtClean="0"/>
              <a:t>Query:</a:t>
            </a:r>
          </a:p>
          <a:p>
            <a:r>
              <a:rPr lang="en-US" sz="2100" dirty="0" smtClean="0"/>
              <a:t>SELECT </a:t>
            </a:r>
            <a:r>
              <a:rPr lang="en-US" sz="2100" dirty="0"/>
              <a:t>id, username as </a:t>
            </a:r>
            <a:r>
              <a:rPr lang="en-US" sz="2100" dirty="0" err="1" smtClean="0"/>
              <a:t>BOT_Names</a:t>
            </a:r>
            <a:r>
              <a:rPr lang="en-US" sz="2100" dirty="0" smtClean="0"/>
              <a:t> FROM ig_clone.users</a:t>
            </a:r>
          </a:p>
          <a:p>
            <a:r>
              <a:rPr lang="en-US" sz="2100" dirty="0" smtClean="0"/>
              <a:t>WHERE </a:t>
            </a:r>
            <a:r>
              <a:rPr lang="en-US" sz="2100" dirty="0"/>
              <a:t>id in </a:t>
            </a:r>
            <a:r>
              <a:rPr lang="en-US" sz="2100" dirty="0" smtClean="0"/>
              <a:t>(SELECT </a:t>
            </a:r>
            <a:r>
              <a:rPr lang="en-US" sz="2100" dirty="0" err="1" smtClean="0"/>
              <a:t>user_id</a:t>
            </a:r>
            <a:r>
              <a:rPr lang="en-US" sz="2100" dirty="0" smtClean="0"/>
              <a:t> FROM </a:t>
            </a:r>
            <a:r>
              <a:rPr lang="en-US" sz="2100" dirty="0" err="1" smtClean="0"/>
              <a:t>ig_clone.likes</a:t>
            </a:r>
            <a:r>
              <a:rPr lang="en-US" sz="2100" dirty="0" smtClean="0"/>
              <a:t> GROUP BY </a:t>
            </a:r>
            <a:r>
              <a:rPr lang="en-US" sz="2100" dirty="0" err="1" smtClean="0"/>
              <a:t>user_id</a:t>
            </a:r>
            <a:r>
              <a:rPr lang="en-US" sz="2100" dirty="0" smtClean="0"/>
              <a:t> having </a:t>
            </a:r>
            <a:r>
              <a:rPr lang="en-US" sz="2100" dirty="0"/>
              <a:t>count(</a:t>
            </a:r>
            <a:r>
              <a:rPr lang="en-US" sz="2100" dirty="0" err="1"/>
              <a:t>photo_id</a:t>
            </a:r>
            <a:r>
              <a:rPr lang="en-US" sz="2100" dirty="0"/>
              <a:t>) = ( select count(id) as </a:t>
            </a:r>
            <a:r>
              <a:rPr lang="en-US" sz="2100" dirty="0" err="1"/>
              <a:t>Total_Photos</a:t>
            </a:r>
            <a:r>
              <a:rPr lang="en-US" sz="2100" dirty="0"/>
              <a:t> </a:t>
            </a:r>
            <a:r>
              <a:rPr lang="en-US" sz="2100" dirty="0" smtClean="0"/>
              <a:t>FROM </a:t>
            </a:r>
            <a:r>
              <a:rPr lang="en-US" sz="2100" dirty="0"/>
              <a:t>ig_clone.photos));</a:t>
            </a:r>
          </a:p>
        </p:txBody>
      </p:sp>
      <p:pic>
        <p:nvPicPr>
          <p:cNvPr id="5" name="Picture 4"/>
          <p:cNvPicPr>
            <a:picLocks noChangeAspect="1"/>
          </p:cNvPicPr>
          <p:nvPr/>
        </p:nvPicPr>
        <p:blipFill>
          <a:blip r:embed="rId2"/>
          <a:stretch>
            <a:fillRect/>
          </a:stretch>
        </p:blipFill>
        <p:spPr>
          <a:xfrm>
            <a:off x="8175461" y="3657599"/>
            <a:ext cx="3072309" cy="2911925"/>
          </a:xfrm>
          <a:prstGeom prst="rect">
            <a:avLst/>
          </a:prstGeom>
        </p:spPr>
      </p:pic>
      <p:sp>
        <p:nvSpPr>
          <p:cNvPr id="6" name="Rectangle 5"/>
          <p:cNvSpPr/>
          <p:nvPr/>
        </p:nvSpPr>
        <p:spPr>
          <a:xfrm>
            <a:off x="6651684" y="3657503"/>
            <a:ext cx="1140377" cy="461665"/>
          </a:xfrm>
          <a:prstGeom prst="rect">
            <a:avLst/>
          </a:prstGeom>
        </p:spPr>
        <p:txBody>
          <a:bodyPr wrap="none">
            <a:spAutoFit/>
          </a:bodyPr>
          <a:lstStyle/>
          <a:p>
            <a:r>
              <a:rPr lang="en-US" sz="2400" dirty="0"/>
              <a:t>Result</a:t>
            </a:r>
            <a:r>
              <a:rPr lang="en-US" sz="2400" dirty="0" smtClean="0"/>
              <a:t>:</a:t>
            </a:r>
            <a:endParaRPr lang="en-US" dirty="0"/>
          </a:p>
        </p:txBody>
      </p:sp>
    </p:spTree>
    <p:extLst>
      <p:ext uri="{BB962C8B-B14F-4D97-AF65-F5344CB8AC3E}">
        <p14:creationId xmlns:p14="http://schemas.microsoft.com/office/powerpoint/2010/main" val="3246561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lstStyle/>
          <a:p>
            <a:r>
              <a:rPr lang="en-US" dirty="0" smtClean="0"/>
              <a:t>By completing this project, I have learned SQL workbench usage and its application along with its benefit.</a:t>
            </a:r>
          </a:p>
          <a:p>
            <a:r>
              <a:rPr lang="en-US" dirty="0" smtClean="0"/>
              <a:t>Through this project, I came to know about usage of analytics in Instagram for the insight that helps in progress of application.</a:t>
            </a:r>
          </a:p>
          <a:p>
            <a:r>
              <a:rPr lang="en-US" dirty="0" smtClean="0"/>
              <a:t>It helped me to brush up my concepts related to sub-queries and aggregate function.</a:t>
            </a:r>
          </a:p>
          <a:p>
            <a:r>
              <a:rPr lang="en-US" dirty="0" smtClean="0"/>
              <a:t>It helped me to understand the table schema .</a:t>
            </a:r>
          </a:p>
          <a:p>
            <a:r>
              <a:rPr lang="en-US" dirty="0" smtClean="0"/>
              <a:t>It helped me to understand dataset through normalization.  </a:t>
            </a:r>
            <a:endParaRPr lang="en-US" dirty="0"/>
          </a:p>
        </p:txBody>
      </p:sp>
    </p:spTree>
    <p:extLst>
      <p:ext uri="{BB962C8B-B14F-4D97-AF65-F5344CB8AC3E}">
        <p14:creationId xmlns:p14="http://schemas.microsoft.com/office/powerpoint/2010/main" val="3730597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10162" y="3019587"/>
            <a:ext cx="3554178"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Rectangle 4"/>
          <p:cNvSpPr/>
          <p:nvPr/>
        </p:nvSpPr>
        <p:spPr>
          <a:xfrm>
            <a:off x="1828289" y="3803358"/>
            <a:ext cx="7317923" cy="400110"/>
          </a:xfrm>
          <a:prstGeom prst="rect">
            <a:avLst/>
          </a:prstGeom>
          <a:noFill/>
        </p:spPr>
        <p:txBody>
          <a:bodyPr wrap="square" lIns="91440" tIns="45720" rIns="91440" bIns="45720">
            <a:spAutoFit/>
          </a:bodyPr>
          <a:lstStyle/>
          <a:p>
            <a:pPr algn="ctr"/>
            <a:r>
              <a:rPr lang="en-US" sz="20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BY –ROHIT BAHUGUNA</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737372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project</a:t>
            </a:r>
          </a:p>
        </p:txBody>
      </p:sp>
      <p:sp>
        <p:nvSpPr>
          <p:cNvPr id="3" name="Content Placeholder 2"/>
          <p:cNvSpPr>
            <a:spLocks noGrp="1"/>
          </p:cNvSpPr>
          <p:nvPr>
            <p:ph idx="1"/>
          </p:nvPr>
        </p:nvSpPr>
        <p:spPr/>
        <p:txBody>
          <a:bodyPr>
            <a:normAutofit fontScale="92500" lnSpcReduction="10000"/>
          </a:bodyPr>
          <a:lstStyle/>
          <a:p>
            <a:r>
              <a:rPr lang="en-US" dirty="0" smtClean="0">
                <a:effectLst/>
              </a:rPr>
              <a:t>In this project , we will analyze the Instagram data and answer the asked question.</a:t>
            </a:r>
          </a:p>
          <a:p>
            <a:r>
              <a:rPr lang="en-US" dirty="0">
                <a:effectLst/>
              </a:rPr>
              <a:t>User analysis is the process by which we track how users engage and interact with our digital </a:t>
            </a:r>
            <a:r>
              <a:rPr lang="en-US" dirty="0" smtClean="0">
                <a:effectLst/>
              </a:rPr>
              <a:t>product.</a:t>
            </a:r>
          </a:p>
          <a:p>
            <a:r>
              <a:rPr lang="en-US" dirty="0" smtClean="0">
                <a:effectLst/>
              </a:rPr>
              <a:t>Insights are helpful to companies to launch market campaign , feature of app, track success of app to improve experience altogether.</a:t>
            </a:r>
            <a:endParaRPr lang="en-US" dirty="0">
              <a:effectLst/>
            </a:endParaRPr>
          </a:p>
          <a:p>
            <a:r>
              <a:rPr lang="en-US" dirty="0">
                <a:effectLst/>
              </a:rPr>
              <a:t>This level of insight is hugely important for creating a content strategy that drives results for your brand or business — without it, you’re essentially working in the dark.</a:t>
            </a:r>
          </a:p>
          <a:p>
            <a:r>
              <a:rPr lang="en-US" dirty="0">
                <a:effectLst/>
              </a:rPr>
              <a:t>However, finding the right </a:t>
            </a:r>
            <a:r>
              <a:rPr lang="en-US" dirty="0">
                <a:effectLst/>
                <a:hlinkClick r:id="rId2"/>
              </a:rPr>
              <a:t>metrics to track</a:t>
            </a:r>
            <a:r>
              <a:rPr lang="en-US" dirty="0">
                <a:effectLst/>
              </a:rPr>
              <a:t>, as well as knowing how to interpret them, can be easier said than done</a:t>
            </a:r>
            <a:r>
              <a:rPr lang="en-US" dirty="0" smtClean="0">
                <a:effectLst/>
              </a:rPr>
              <a:t>.</a:t>
            </a:r>
            <a:endParaRPr lang="en-US" dirty="0">
              <a:effectLst/>
            </a:endParaRPr>
          </a:p>
        </p:txBody>
      </p:sp>
    </p:spTree>
    <p:extLst>
      <p:ext uri="{BB962C8B-B14F-4D97-AF65-F5344CB8AC3E}">
        <p14:creationId xmlns:p14="http://schemas.microsoft.com/office/powerpoint/2010/main" val="2205766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687914"/>
            <a:ext cx="9613861" cy="1080938"/>
          </a:xfrm>
        </p:spPr>
        <p:txBody>
          <a:bodyPr/>
          <a:lstStyle/>
          <a:p>
            <a:r>
              <a:rPr lang="en-US" dirty="0" smtClean="0"/>
              <a:t>Approach</a:t>
            </a:r>
            <a:endParaRPr lang="en-US" dirty="0"/>
          </a:p>
        </p:txBody>
      </p:sp>
      <p:sp>
        <p:nvSpPr>
          <p:cNvPr id="3" name="Content Placeholder 2"/>
          <p:cNvSpPr>
            <a:spLocks noGrp="1"/>
          </p:cNvSpPr>
          <p:nvPr>
            <p:ph idx="1"/>
          </p:nvPr>
        </p:nvSpPr>
        <p:spPr>
          <a:xfrm>
            <a:off x="680321" y="2297684"/>
            <a:ext cx="9613861" cy="3599316"/>
          </a:xfrm>
        </p:spPr>
        <p:txBody>
          <a:bodyPr>
            <a:normAutofit/>
          </a:bodyPr>
          <a:lstStyle/>
          <a:p>
            <a:r>
              <a:rPr lang="en-US" dirty="0" smtClean="0"/>
              <a:t>In this project we analyze Instagram database .</a:t>
            </a:r>
            <a:r>
              <a:rPr lang="en-US" dirty="0"/>
              <a:t> </a:t>
            </a:r>
            <a:r>
              <a:rPr lang="en-US" dirty="0" smtClean="0"/>
              <a:t>For that we first create Instagram clone database (I.e.: Ig_clone) through SQL Query in SQL workbench. </a:t>
            </a:r>
          </a:p>
          <a:p>
            <a:r>
              <a:rPr lang="en-US" dirty="0" smtClean="0"/>
              <a:t>And then we get the data in the from of table to answer the question required in analysis in Instagram.</a:t>
            </a:r>
          </a:p>
          <a:p>
            <a:r>
              <a:rPr lang="en-US" dirty="0" smtClean="0"/>
              <a:t>During analysis, we will analyze marketing information  and invertor metric information with writing queries in order to get the fruitful data for answering the asked questions.</a:t>
            </a:r>
          </a:p>
        </p:txBody>
      </p:sp>
    </p:spTree>
    <p:extLst>
      <p:ext uri="{BB962C8B-B14F-4D97-AF65-F5344CB8AC3E}">
        <p14:creationId xmlns:p14="http://schemas.microsoft.com/office/powerpoint/2010/main" val="325079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Tech-used</a:t>
            </a:r>
            <a:endParaRPr lang="en-US" dirty="0"/>
          </a:p>
        </p:txBody>
      </p:sp>
      <p:pic>
        <p:nvPicPr>
          <p:cNvPr id="4" name="Picture 3" descr="MySQL &lt;strong&gt;Workbench&lt;/strong&gt; — Национальная библиотека им. Н. Э. Баумана"/>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708" y="2924702"/>
            <a:ext cx="2151561" cy="2151561"/>
          </a:xfrm>
          <a:prstGeom prst="rect">
            <a:avLst/>
          </a:prstGeom>
        </p:spPr>
      </p:pic>
      <p:pic>
        <p:nvPicPr>
          <p:cNvPr id="7" name="Content Placeholder 6" descr="&lt;strong&gt;Youtube, Logo&lt;/strong&gt; &lt;strong&gt;Youtube, Logo&lt;/strong&gt; &lt;strong&gt;Youtube&lt;/strong&gt; PNG, &lt;strong&gt;Logo&lt;/strong&gt; &lt;strong&gt;Youtube&lt;/strong&gt; Vektor, &lt;strong&gt;Logo&lt;/strong&gt; ..."/>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4986" y="3166635"/>
            <a:ext cx="2046513" cy="1432559"/>
          </a:xfrm>
        </p:spPr>
      </p:pic>
      <p:pic>
        <p:nvPicPr>
          <p:cNvPr id="8" name="Picture 7" descr="&lt;strong&gt;logo&lt;/strong&gt; &lt;strong&gt;powerpoint&lt;/strong&gt; | Coursinfo.f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1216" y="2924702"/>
            <a:ext cx="2143424" cy="2143424"/>
          </a:xfrm>
          <a:prstGeom prst="rect">
            <a:avLst/>
          </a:prstGeom>
        </p:spPr>
      </p:pic>
    </p:spTree>
    <p:extLst>
      <p:ext uri="{BB962C8B-B14F-4D97-AF65-F5344CB8AC3E}">
        <p14:creationId xmlns:p14="http://schemas.microsoft.com/office/powerpoint/2010/main" val="186105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Instagram analytics</a:t>
            </a:r>
            <a:endParaRPr lang="en-US" dirty="0"/>
          </a:p>
        </p:txBody>
      </p:sp>
      <p:sp>
        <p:nvSpPr>
          <p:cNvPr id="3" name="Content Placeholder 2"/>
          <p:cNvSpPr>
            <a:spLocks noGrp="1"/>
          </p:cNvSpPr>
          <p:nvPr>
            <p:ph idx="1"/>
          </p:nvPr>
        </p:nvSpPr>
        <p:spPr/>
        <p:txBody>
          <a:bodyPr>
            <a:normAutofit lnSpcReduction="10000"/>
          </a:bodyPr>
          <a:lstStyle/>
          <a:p>
            <a:r>
              <a:rPr lang="en-US" dirty="0">
                <a:effectLst/>
              </a:rPr>
              <a:t>Instagram analytics are the tools that allow you to see key metrics and data related to your Instagram performance. This data can range from the very basic (like how many people saw or liked an individual post) to the very specific (like what time your account’s followers are most likely to be online).</a:t>
            </a:r>
          </a:p>
          <a:p>
            <a:r>
              <a:rPr lang="en-US" dirty="0">
                <a:effectLst/>
              </a:rPr>
              <a:t>Tracking the data you can access through Instagram analytics is the only way to build an effective Instagram strategy. If you’re not tracking data, you’re just guessing about what works</a:t>
            </a:r>
            <a:r>
              <a:rPr lang="en-US" dirty="0" smtClean="0">
                <a:effectLst/>
              </a:rPr>
              <a:t>.</a:t>
            </a:r>
          </a:p>
          <a:p>
            <a:r>
              <a:rPr lang="en-US" dirty="0">
                <a:effectLst/>
              </a:rPr>
              <a:t>You might luck out and have some success just based on your intuition — but without the numbers to back your work, you’ll never be able to test, refine or grow.</a:t>
            </a:r>
          </a:p>
          <a:p>
            <a:endParaRPr lang="en-US" dirty="0"/>
          </a:p>
        </p:txBody>
      </p:sp>
    </p:spTree>
    <p:extLst>
      <p:ext uri="{BB962C8B-B14F-4D97-AF65-F5344CB8AC3E}">
        <p14:creationId xmlns:p14="http://schemas.microsoft.com/office/powerpoint/2010/main" val="2450027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a:t>
            </a:r>
            <a:endParaRPr lang="en-US" dirty="0"/>
          </a:p>
        </p:txBody>
      </p:sp>
      <p:sp>
        <p:nvSpPr>
          <p:cNvPr id="6" name="Rectangle 5"/>
          <p:cNvSpPr/>
          <p:nvPr/>
        </p:nvSpPr>
        <p:spPr>
          <a:xfrm>
            <a:off x="859722" y="2555127"/>
            <a:ext cx="5949064" cy="461665"/>
          </a:xfrm>
          <a:prstGeom prst="rect">
            <a:avLst/>
          </a:prstGeom>
          <a:noFill/>
        </p:spPr>
        <p:txBody>
          <a:bodyPr wrap="none" lIns="91440" tIns="45720" rIns="91440" bIns="45720">
            <a:spAutoFit/>
          </a:bodyPr>
          <a:lstStyle/>
          <a:p>
            <a:pPr algn="ctr"/>
            <a:r>
              <a:rPr lang="en-US" sz="2400" b="1" dirty="0" smtClean="0">
                <a:ln w="12700">
                  <a:solidFill>
                    <a:schemeClr val="accent1"/>
                  </a:solidFill>
                  <a:prstDash val="solid"/>
                </a:ln>
                <a:solidFill>
                  <a:schemeClr val="bg1">
                    <a:lumMod val="95000"/>
                    <a:lumOff val="5000"/>
                  </a:schemeClr>
                </a:solidFill>
                <a:effectLst>
                  <a:outerShdw dist="38100" dir="2640000" algn="bl" rotWithShape="0">
                    <a:schemeClr val="accent1"/>
                  </a:outerShdw>
                </a:effectLst>
              </a:rPr>
              <a:t>Q1. Find the 5 oldest user of Instagram?</a:t>
            </a:r>
            <a:endParaRPr lang="en-US" sz="4800" b="1" cap="none" spc="0" dirty="0">
              <a:ln w="12700">
                <a:solidFill>
                  <a:schemeClr val="accent1"/>
                </a:solidFill>
                <a:prstDash val="solid"/>
              </a:ln>
              <a:solidFill>
                <a:schemeClr val="bg1">
                  <a:lumMod val="95000"/>
                  <a:lumOff val="5000"/>
                </a:schemeClr>
              </a:solidFill>
              <a:effectLst>
                <a:outerShdw dist="38100" dir="2640000" algn="bl" rotWithShape="0">
                  <a:schemeClr val="accent1"/>
                </a:outerShdw>
              </a:effectLst>
            </a:endParaRPr>
          </a:p>
        </p:txBody>
      </p:sp>
      <p:sp>
        <p:nvSpPr>
          <p:cNvPr id="9" name="TextBox 8"/>
          <p:cNvSpPr txBox="1"/>
          <p:nvPr/>
        </p:nvSpPr>
        <p:spPr>
          <a:xfrm>
            <a:off x="873630" y="3094564"/>
            <a:ext cx="6098098" cy="1200329"/>
          </a:xfrm>
          <a:prstGeom prst="rect">
            <a:avLst/>
          </a:prstGeom>
          <a:noFill/>
        </p:spPr>
        <p:txBody>
          <a:bodyPr wrap="square" rtlCol="0">
            <a:spAutoFit/>
          </a:bodyPr>
          <a:lstStyle/>
          <a:p>
            <a:r>
              <a:rPr lang="en-US" sz="2400" dirty="0" smtClean="0"/>
              <a:t>Query</a:t>
            </a:r>
            <a:r>
              <a:rPr lang="en-US" sz="2400" dirty="0"/>
              <a:t>: </a:t>
            </a:r>
            <a:endParaRPr lang="en-US" sz="2400" dirty="0" smtClean="0"/>
          </a:p>
          <a:p>
            <a:r>
              <a:rPr lang="en-US" sz="2400" dirty="0" smtClean="0"/>
              <a:t>            SELECT </a:t>
            </a:r>
            <a:r>
              <a:rPr lang="en-US" sz="2400" dirty="0"/>
              <a:t>* FROM ig_clone.users </a:t>
            </a:r>
            <a:endParaRPr lang="en-US" sz="2400" dirty="0" smtClean="0"/>
          </a:p>
          <a:p>
            <a:r>
              <a:rPr lang="en-US" sz="2400" dirty="0" smtClean="0"/>
              <a:t>            ORDER BY </a:t>
            </a:r>
            <a:r>
              <a:rPr lang="en-US" sz="2400" dirty="0" err="1" smtClean="0"/>
              <a:t>created_at</a:t>
            </a:r>
            <a:r>
              <a:rPr lang="en-US" sz="2400" dirty="0" smtClean="0"/>
              <a:t>;</a:t>
            </a:r>
            <a:endParaRPr lang="en-US" sz="2400" dirty="0"/>
          </a:p>
        </p:txBody>
      </p:sp>
      <p:pic>
        <p:nvPicPr>
          <p:cNvPr id="10" name="Picture 9"/>
          <p:cNvPicPr>
            <a:picLocks noChangeAspect="1"/>
          </p:cNvPicPr>
          <p:nvPr/>
        </p:nvPicPr>
        <p:blipFill>
          <a:blip r:embed="rId2"/>
          <a:stretch>
            <a:fillRect/>
          </a:stretch>
        </p:blipFill>
        <p:spPr>
          <a:xfrm>
            <a:off x="1943947" y="4656491"/>
            <a:ext cx="3827417" cy="1387435"/>
          </a:xfrm>
          <a:prstGeom prst="rect">
            <a:avLst/>
          </a:prstGeom>
        </p:spPr>
      </p:pic>
      <p:sp>
        <p:nvSpPr>
          <p:cNvPr id="11" name="TextBox 10"/>
          <p:cNvSpPr txBox="1"/>
          <p:nvPr/>
        </p:nvSpPr>
        <p:spPr>
          <a:xfrm>
            <a:off x="898918" y="4064061"/>
            <a:ext cx="1208314" cy="461665"/>
          </a:xfrm>
          <a:prstGeom prst="rect">
            <a:avLst/>
          </a:prstGeom>
          <a:noFill/>
        </p:spPr>
        <p:txBody>
          <a:bodyPr wrap="square" rtlCol="0">
            <a:spAutoFit/>
          </a:bodyPr>
          <a:lstStyle/>
          <a:p>
            <a:r>
              <a:rPr lang="en-US" sz="2400" dirty="0"/>
              <a:t>Result:</a:t>
            </a:r>
            <a:endParaRPr lang="en-US" dirty="0"/>
          </a:p>
        </p:txBody>
      </p:sp>
      <p:sp>
        <p:nvSpPr>
          <p:cNvPr id="12" name="Rectangle 11"/>
          <p:cNvSpPr/>
          <p:nvPr/>
        </p:nvSpPr>
        <p:spPr>
          <a:xfrm>
            <a:off x="245768" y="4287159"/>
            <a:ext cx="6879615" cy="369332"/>
          </a:xfrm>
          <a:prstGeom prst="rect">
            <a:avLst/>
          </a:prstGeom>
        </p:spPr>
        <p:txBody>
          <a:bodyPr wrap="square">
            <a:spAutoFit/>
          </a:bodyPr>
          <a:lstStyle/>
          <a:p>
            <a:r>
              <a:rPr lang="en-US" b="1" dirty="0" smtClean="0">
                <a:ln w="12700">
                  <a:solidFill>
                    <a:schemeClr val="accent1"/>
                  </a:solidFill>
                  <a:prstDash val="solid"/>
                </a:ln>
                <a:solidFill>
                  <a:schemeClr val="bg1">
                    <a:lumMod val="95000"/>
                    <a:lumOff val="5000"/>
                  </a:schemeClr>
                </a:solidFill>
                <a:effectLst>
                  <a:outerShdw dist="38100" dir="2640000" algn="bl" rotWithShape="0">
                    <a:schemeClr val="accent1"/>
                  </a:outerShdw>
                </a:effectLst>
              </a:rPr>
              <a:t> </a:t>
            </a:r>
            <a:endParaRPr lang="en-US" sz="4400" b="1" dirty="0">
              <a:ln w="12700">
                <a:solidFill>
                  <a:schemeClr val="accent1"/>
                </a:solidFill>
                <a:prstDash val="solid"/>
              </a:ln>
              <a:solidFill>
                <a:schemeClr val="bg1">
                  <a:lumMod val="95000"/>
                  <a:lumOff val="5000"/>
                </a:schemeClr>
              </a:solidFill>
              <a:effectLst>
                <a:outerShdw dist="38100" dir="2640000" algn="bl" rotWithShape="0">
                  <a:schemeClr val="accent1"/>
                </a:outerShdw>
              </a:effectLst>
            </a:endParaRPr>
          </a:p>
        </p:txBody>
      </p:sp>
      <p:sp>
        <p:nvSpPr>
          <p:cNvPr id="18" name="Rectangle 17"/>
          <p:cNvSpPr/>
          <p:nvPr/>
        </p:nvSpPr>
        <p:spPr>
          <a:xfrm>
            <a:off x="586238" y="2042406"/>
            <a:ext cx="4517583" cy="461665"/>
          </a:xfrm>
          <a:prstGeom prst="rect">
            <a:avLst/>
          </a:prstGeom>
        </p:spPr>
        <p:txBody>
          <a:bodyPr wrap="none">
            <a:spAutoFit/>
          </a:bodyPr>
          <a:lstStyle/>
          <a:p>
            <a:pPr marL="342900" indent="-342900">
              <a:buFont typeface="Wingdings" panose="05000000000000000000" pitchFamily="2" charset="2"/>
              <a:buChar char="§"/>
            </a:pPr>
            <a:r>
              <a:rPr lang="en-US" sz="2400" b="1" dirty="0" smtClean="0">
                <a:solidFill>
                  <a:schemeClr val="bg1">
                    <a:lumMod val="95000"/>
                    <a:lumOff val="5000"/>
                  </a:schemeClr>
                </a:solidFill>
              </a:rPr>
              <a:t>Rewarding </a:t>
            </a:r>
            <a:r>
              <a:rPr lang="en-US" sz="2400" b="1" dirty="0">
                <a:solidFill>
                  <a:schemeClr val="bg1">
                    <a:lumMod val="95000"/>
                    <a:lumOff val="5000"/>
                  </a:schemeClr>
                </a:solidFill>
              </a:rPr>
              <a:t>M</a:t>
            </a:r>
            <a:r>
              <a:rPr lang="en-US" sz="2400" b="1" dirty="0" smtClean="0">
                <a:solidFill>
                  <a:schemeClr val="bg1">
                    <a:lumMod val="95000"/>
                    <a:lumOff val="5000"/>
                  </a:schemeClr>
                </a:solidFill>
              </a:rPr>
              <a:t>ost Loyal Users</a:t>
            </a:r>
            <a:endParaRPr lang="en-US" b="1" dirty="0">
              <a:solidFill>
                <a:schemeClr val="bg1">
                  <a:lumMod val="95000"/>
                  <a:lumOff val="5000"/>
                </a:schemeClr>
              </a:solidFill>
            </a:endParaRPr>
          </a:p>
        </p:txBody>
      </p:sp>
    </p:spTree>
    <p:extLst>
      <p:ext uri="{BB962C8B-B14F-4D97-AF65-F5344CB8AC3E}">
        <p14:creationId xmlns:p14="http://schemas.microsoft.com/office/powerpoint/2010/main" val="22407996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 </a:t>
            </a:r>
            <a:endParaRPr lang="en-US" dirty="0"/>
          </a:p>
        </p:txBody>
      </p:sp>
      <p:sp>
        <p:nvSpPr>
          <p:cNvPr id="3" name="Rectangle 2"/>
          <p:cNvSpPr/>
          <p:nvPr/>
        </p:nvSpPr>
        <p:spPr>
          <a:xfrm>
            <a:off x="330925" y="2864321"/>
            <a:ext cx="9492897" cy="830997"/>
          </a:xfrm>
          <a:prstGeom prst="rect">
            <a:avLst/>
          </a:prstGeom>
        </p:spPr>
        <p:txBody>
          <a:bodyPr wrap="square">
            <a:spAutoFit/>
          </a:bodyPr>
          <a:lstStyle/>
          <a:p>
            <a:r>
              <a:rPr lang="en-US" sz="2400" b="1" dirty="0">
                <a:ln w="12700">
                  <a:solidFill>
                    <a:schemeClr val="accent1"/>
                  </a:solidFill>
                  <a:prstDash val="solid"/>
                </a:ln>
                <a:solidFill>
                  <a:schemeClr val="bg1">
                    <a:lumMod val="95000"/>
                    <a:lumOff val="5000"/>
                  </a:schemeClr>
                </a:solidFill>
                <a:effectLst>
                  <a:outerShdw dist="38100" dir="2640000" algn="bl" rotWithShape="0">
                    <a:schemeClr val="accent1"/>
                  </a:outerShdw>
                </a:effectLst>
              </a:rPr>
              <a:t>Q2.Find the user who have never posted any photo on Instagram?</a:t>
            </a:r>
            <a:endParaRPr lang="en-US" sz="5400" b="1" dirty="0">
              <a:ln w="12700">
                <a:solidFill>
                  <a:schemeClr val="accent1"/>
                </a:solidFill>
                <a:prstDash val="solid"/>
              </a:ln>
              <a:solidFill>
                <a:schemeClr val="bg1">
                  <a:lumMod val="95000"/>
                  <a:lumOff val="5000"/>
                </a:schemeClr>
              </a:solidFill>
              <a:effectLst>
                <a:outerShdw dist="38100" dir="2640000" algn="bl" rotWithShape="0">
                  <a:schemeClr val="accent1"/>
                </a:outerShdw>
              </a:effectLst>
            </a:endParaRPr>
          </a:p>
        </p:txBody>
      </p:sp>
      <p:sp>
        <p:nvSpPr>
          <p:cNvPr id="5" name="Rectangle 4"/>
          <p:cNvSpPr/>
          <p:nvPr/>
        </p:nvSpPr>
        <p:spPr>
          <a:xfrm>
            <a:off x="330927" y="3923571"/>
            <a:ext cx="6096000" cy="1938992"/>
          </a:xfrm>
          <a:prstGeom prst="rect">
            <a:avLst/>
          </a:prstGeom>
        </p:spPr>
        <p:txBody>
          <a:bodyPr wrap="square">
            <a:spAutoFit/>
          </a:bodyPr>
          <a:lstStyle/>
          <a:p>
            <a:r>
              <a:rPr lang="en-US" sz="2400" dirty="0"/>
              <a:t>Query: </a:t>
            </a:r>
            <a:endParaRPr lang="en-US" sz="2400" dirty="0" smtClean="0"/>
          </a:p>
          <a:p>
            <a:r>
              <a:rPr lang="en-US" sz="2400" dirty="0" smtClean="0"/>
              <a:t>select </a:t>
            </a:r>
            <a:r>
              <a:rPr lang="en-US" sz="2400" dirty="0"/>
              <a:t>id, </a:t>
            </a:r>
            <a:r>
              <a:rPr lang="en-US" sz="2400" dirty="0" smtClean="0"/>
              <a:t>username</a:t>
            </a:r>
          </a:p>
          <a:p>
            <a:r>
              <a:rPr lang="en-US" sz="2400" dirty="0" smtClean="0"/>
              <a:t>from ig_clone.users</a:t>
            </a:r>
          </a:p>
          <a:p>
            <a:r>
              <a:rPr lang="en-US" sz="2400" dirty="0" smtClean="0"/>
              <a:t>where </a:t>
            </a:r>
            <a:r>
              <a:rPr lang="en-US" sz="2400" dirty="0"/>
              <a:t>id not in(select distinct </a:t>
            </a:r>
            <a:r>
              <a:rPr lang="en-US" sz="2400" dirty="0" err="1"/>
              <a:t>user_id</a:t>
            </a:r>
            <a:r>
              <a:rPr lang="en-US" sz="2400" dirty="0"/>
              <a:t> from photos);</a:t>
            </a:r>
          </a:p>
        </p:txBody>
      </p:sp>
      <p:sp>
        <p:nvSpPr>
          <p:cNvPr id="6" name="Rectangle 5"/>
          <p:cNvSpPr/>
          <p:nvPr/>
        </p:nvSpPr>
        <p:spPr>
          <a:xfrm>
            <a:off x="5856738" y="3586736"/>
            <a:ext cx="1140377" cy="461665"/>
          </a:xfrm>
          <a:prstGeom prst="rect">
            <a:avLst/>
          </a:prstGeom>
        </p:spPr>
        <p:txBody>
          <a:bodyPr wrap="none">
            <a:spAutoFit/>
          </a:bodyPr>
          <a:lstStyle/>
          <a:p>
            <a:r>
              <a:rPr lang="en-US" sz="2400" dirty="0"/>
              <a:t>Result:</a:t>
            </a:r>
            <a:endParaRPr lang="en-US" dirty="0"/>
          </a:p>
        </p:txBody>
      </p:sp>
      <p:pic>
        <p:nvPicPr>
          <p:cNvPr id="8" name="Picture 7"/>
          <p:cNvPicPr>
            <a:picLocks noChangeAspect="1"/>
          </p:cNvPicPr>
          <p:nvPr/>
        </p:nvPicPr>
        <p:blipFill>
          <a:blip r:embed="rId2"/>
          <a:stretch>
            <a:fillRect/>
          </a:stretch>
        </p:blipFill>
        <p:spPr>
          <a:xfrm>
            <a:off x="8128136" y="4173230"/>
            <a:ext cx="1695687" cy="1657581"/>
          </a:xfrm>
          <a:prstGeom prst="rect">
            <a:avLst/>
          </a:prstGeom>
        </p:spPr>
      </p:pic>
      <p:pic>
        <p:nvPicPr>
          <p:cNvPr id="7" name="Picture 6"/>
          <p:cNvPicPr>
            <a:picLocks noChangeAspect="1"/>
          </p:cNvPicPr>
          <p:nvPr/>
        </p:nvPicPr>
        <p:blipFill>
          <a:blip r:embed="rId3"/>
          <a:stretch>
            <a:fillRect/>
          </a:stretch>
        </p:blipFill>
        <p:spPr>
          <a:xfrm>
            <a:off x="6128404" y="4173231"/>
            <a:ext cx="1724266" cy="1657581"/>
          </a:xfrm>
          <a:prstGeom prst="rect">
            <a:avLst/>
          </a:prstGeom>
        </p:spPr>
      </p:pic>
      <p:pic>
        <p:nvPicPr>
          <p:cNvPr id="9" name="Picture 8"/>
          <p:cNvPicPr>
            <a:picLocks noChangeAspect="1"/>
          </p:cNvPicPr>
          <p:nvPr/>
        </p:nvPicPr>
        <p:blipFill>
          <a:blip r:embed="rId4"/>
          <a:stretch>
            <a:fillRect/>
          </a:stretch>
        </p:blipFill>
        <p:spPr>
          <a:xfrm>
            <a:off x="10099289" y="4173230"/>
            <a:ext cx="1686160" cy="1629002"/>
          </a:xfrm>
          <a:prstGeom prst="rect">
            <a:avLst/>
          </a:prstGeom>
        </p:spPr>
      </p:pic>
      <p:sp>
        <p:nvSpPr>
          <p:cNvPr id="10" name="Rectangle 9"/>
          <p:cNvSpPr/>
          <p:nvPr/>
        </p:nvSpPr>
        <p:spPr>
          <a:xfrm>
            <a:off x="426892" y="2177369"/>
            <a:ext cx="6192721" cy="461665"/>
          </a:xfrm>
          <a:prstGeom prst="rect">
            <a:avLst/>
          </a:prstGeom>
        </p:spPr>
        <p:txBody>
          <a:bodyPr wrap="none">
            <a:spAutoFit/>
          </a:bodyPr>
          <a:lstStyle/>
          <a:p>
            <a:pPr marL="342900" indent="-342900">
              <a:buFont typeface="Wingdings" panose="05000000000000000000" pitchFamily="2" charset="2"/>
              <a:buChar char="§"/>
            </a:pPr>
            <a:r>
              <a:rPr lang="en-US" sz="2400" b="1" dirty="0">
                <a:solidFill>
                  <a:schemeClr val="bg1">
                    <a:lumMod val="95000"/>
                    <a:lumOff val="5000"/>
                  </a:schemeClr>
                </a:solidFill>
              </a:rPr>
              <a:t>Remind Inactive Users to Start Posting:</a:t>
            </a:r>
            <a:r>
              <a:rPr lang="en-US" dirty="0"/>
              <a:t> </a:t>
            </a:r>
            <a:endParaRPr lang="en-US" b="1" dirty="0">
              <a:solidFill>
                <a:schemeClr val="bg1">
                  <a:lumMod val="95000"/>
                  <a:lumOff val="5000"/>
                </a:schemeClr>
              </a:solidFill>
            </a:endParaRPr>
          </a:p>
        </p:txBody>
      </p:sp>
    </p:spTree>
    <p:extLst>
      <p:ext uri="{BB962C8B-B14F-4D97-AF65-F5344CB8AC3E}">
        <p14:creationId xmlns:p14="http://schemas.microsoft.com/office/powerpoint/2010/main" val="2748884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a:t>
            </a:r>
            <a:endParaRPr lang="en-US" dirty="0"/>
          </a:p>
        </p:txBody>
      </p:sp>
      <p:sp>
        <p:nvSpPr>
          <p:cNvPr id="3" name="Rectangle 2"/>
          <p:cNvSpPr/>
          <p:nvPr/>
        </p:nvSpPr>
        <p:spPr>
          <a:xfrm>
            <a:off x="357051" y="2466387"/>
            <a:ext cx="10054045" cy="830997"/>
          </a:xfrm>
          <a:prstGeom prst="rect">
            <a:avLst/>
          </a:prstGeom>
        </p:spPr>
        <p:txBody>
          <a:bodyPr wrap="square">
            <a:spAutoFit/>
          </a:bodyPr>
          <a:lstStyle/>
          <a:p>
            <a:r>
              <a:rPr lang="en-US" sz="2400" b="1" dirty="0" smtClean="0">
                <a:ln w="12700">
                  <a:solidFill>
                    <a:schemeClr val="accent1"/>
                  </a:solidFill>
                  <a:prstDash val="solid"/>
                </a:ln>
                <a:solidFill>
                  <a:schemeClr val="bg1">
                    <a:lumMod val="95000"/>
                    <a:lumOff val="5000"/>
                  </a:schemeClr>
                </a:solidFill>
                <a:effectLst>
                  <a:outerShdw dist="38100" dir="2640000" algn="bl" rotWithShape="0">
                    <a:schemeClr val="accent1"/>
                  </a:outerShdw>
                </a:effectLst>
              </a:rPr>
              <a:t>Q3.Identify the winner of contest and provide their details to team(who get most like on a single photo)?</a:t>
            </a:r>
            <a:endParaRPr lang="en-US" sz="4400" b="1" dirty="0">
              <a:ln w="12700">
                <a:solidFill>
                  <a:schemeClr val="accent1"/>
                </a:solidFill>
                <a:prstDash val="solid"/>
              </a:ln>
              <a:solidFill>
                <a:schemeClr val="bg1">
                  <a:lumMod val="95000"/>
                  <a:lumOff val="5000"/>
                </a:schemeClr>
              </a:solidFill>
              <a:effectLst>
                <a:outerShdw dist="38100" dir="2640000" algn="bl" rotWithShape="0">
                  <a:schemeClr val="accent1"/>
                </a:outerShdw>
              </a:effectLst>
            </a:endParaRPr>
          </a:p>
        </p:txBody>
      </p:sp>
      <p:pic>
        <p:nvPicPr>
          <p:cNvPr id="4" name="Picture 3"/>
          <p:cNvPicPr>
            <a:picLocks noChangeAspect="1"/>
          </p:cNvPicPr>
          <p:nvPr/>
        </p:nvPicPr>
        <p:blipFill>
          <a:blip r:embed="rId2"/>
          <a:stretch>
            <a:fillRect/>
          </a:stretch>
        </p:blipFill>
        <p:spPr>
          <a:xfrm>
            <a:off x="6818811" y="4366120"/>
            <a:ext cx="4689565" cy="924336"/>
          </a:xfrm>
          <a:prstGeom prst="rect">
            <a:avLst/>
          </a:prstGeom>
        </p:spPr>
      </p:pic>
      <p:sp>
        <p:nvSpPr>
          <p:cNvPr id="5" name="Rectangle 4"/>
          <p:cNvSpPr/>
          <p:nvPr/>
        </p:nvSpPr>
        <p:spPr>
          <a:xfrm>
            <a:off x="367091" y="3297384"/>
            <a:ext cx="6096000" cy="3416320"/>
          </a:xfrm>
          <a:prstGeom prst="rect">
            <a:avLst/>
          </a:prstGeom>
        </p:spPr>
        <p:txBody>
          <a:bodyPr wrap="square">
            <a:spAutoFit/>
          </a:bodyPr>
          <a:lstStyle/>
          <a:p>
            <a:r>
              <a:rPr lang="en-US" sz="2400" dirty="0"/>
              <a:t>Query</a:t>
            </a:r>
            <a:r>
              <a:rPr lang="en-US" sz="2400" dirty="0" smtClean="0"/>
              <a:t>:</a:t>
            </a:r>
          </a:p>
          <a:p>
            <a:r>
              <a:rPr lang="en-US" sz="2400" dirty="0" smtClean="0"/>
              <a:t> </a:t>
            </a:r>
            <a:r>
              <a:rPr lang="en-US" sz="2400" dirty="0"/>
              <a:t>select * from ig_clone.users </a:t>
            </a:r>
            <a:endParaRPr lang="en-US" sz="2400" dirty="0" smtClean="0"/>
          </a:p>
          <a:p>
            <a:r>
              <a:rPr lang="en-US" sz="2400" dirty="0" smtClean="0"/>
              <a:t>where </a:t>
            </a:r>
            <a:r>
              <a:rPr lang="en-US" sz="2400" dirty="0"/>
              <a:t>id =( select </a:t>
            </a:r>
            <a:r>
              <a:rPr lang="en-US" sz="2400" dirty="0" err="1"/>
              <a:t>user_id</a:t>
            </a:r>
            <a:r>
              <a:rPr lang="en-US" sz="2400" dirty="0"/>
              <a:t> from </a:t>
            </a:r>
            <a:r>
              <a:rPr lang="en-US" sz="2400" dirty="0" smtClean="0"/>
              <a:t>ig_clone.photos</a:t>
            </a:r>
          </a:p>
          <a:p>
            <a:r>
              <a:rPr lang="en-US" sz="2400" dirty="0" smtClean="0"/>
              <a:t> </a:t>
            </a:r>
            <a:r>
              <a:rPr lang="en-US" sz="2400" dirty="0"/>
              <a:t>where id = ( select </a:t>
            </a:r>
            <a:r>
              <a:rPr lang="en-US" sz="2400" dirty="0" err="1"/>
              <a:t>photo_id</a:t>
            </a:r>
            <a:r>
              <a:rPr lang="en-US" sz="2400" dirty="0"/>
              <a:t> from </a:t>
            </a:r>
            <a:r>
              <a:rPr lang="en-US" sz="2400" dirty="0" err="1"/>
              <a:t>ig_clone.likes</a:t>
            </a:r>
            <a:r>
              <a:rPr lang="en-US" sz="2400" dirty="0"/>
              <a:t> </a:t>
            </a:r>
            <a:endParaRPr lang="en-US" sz="2400" dirty="0" smtClean="0"/>
          </a:p>
          <a:p>
            <a:r>
              <a:rPr lang="en-US" sz="2400" dirty="0" smtClean="0"/>
              <a:t>group </a:t>
            </a:r>
            <a:r>
              <a:rPr lang="en-US" sz="2400" dirty="0"/>
              <a:t>by </a:t>
            </a:r>
            <a:r>
              <a:rPr lang="en-US" sz="2400" dirty="0" err="1" smtClean="0"/>
              <a:t>photo_id</a:t>
            </a:r>
            <a:endParaRPr lang="en-US" sz="2400" dirty="0" smtClean="0"/>
          </a:p>
          <a:p>
            <a:r>
              <a:rPr lang="en-US" sz="2400" dirty="0" smtClean="0"/>
              <a:t>order </a:t>
            </a:r>
            <a:r>
              <a:rPr lang="en-US" sz="2400" dirty="0"/>
              <a:t>by count(</a:t>
            </a:r>
            <a:r>
              <a:rPr lang="en-US" sz="2400" dirty="0" err="1"/>
              <a:t>user_id</a:t>
            </a:r>
            <a:r>
              <a:rPr lang="en-US" sz="2400" dirty="0" smtClean="0"/>
              <a:t>)</a:t>
            </a:r>
          </a:p>
          <a:p>
            <a:r>
              <a:rPr lang="en-US" sz="2400" dirty="0" smtClean="0"/>
              <a:t> </a:t>
            </a:r>
            <a:r>
              <a:rPr lang="en-US" sz="2400" dirty="0" err="1"/>
              <a:t>desc</a:t>
            </a:r>
            <a:r>
              <a:rPr lang="en-US" sz="2400" dirty="0"/>
              <a:t> limit </a:t>
            </a:r>
            <a:r>
              <a:rPr lang="en-US" sz="2400" dirty="0" smtClean="0"/>
              <a:t>1));</a:t>
            </a:r>
            <a:endParaRPr lang="en-US" sz="2400" dirty="0"/>
          </a:p>
        </p:txBody>
      </p:sp>
      <p:sp>
        <p:nvSpPr>
          <p:cNvPr id="6" name="Rectangle 5"/>
          <p:cNvSpPr/>
          <p:nvPr/>
        </p:nvSpPr>
        <p:spPr>
          <a:xfrm>
            <a:off x="6453052" y="3510337"/>
            <a:ext cx="1140377" cy="461665"/>
          </a:xfrm>
          <a:prstGeom prst="rect">
            <a:avLst/>
          </a:prstGeom>
        </p:spPr>
        <p:txBody>
          <a:bodyPr wrap="none">
            <a:spAutoFit/>
          </a:bodyPr>
          <a:lstStyle/>
          <a:p>
            <a:r>
              <a:rPr lang="en-US" sz="2400" dirty="0"/>
              <a:t>Result:</a:t>
            </a:r>
            <a:endParaRPr lang="en-US" dirty="0"/>
          </a:p>
        </p:txBody>
      </p:sp>
      <p:sp>
        <p:nvSpPr>
          <p:cNvPr id="7" name="Rectangle 6"/>
          <p:cNvSpPr/>
          <p:nvPr/>
        </p:nvSpPr>
        <p:spPr>
          <a:xfrm>
            <a:off x="367091" y="2004722"/>
            <a:ext cx="4437433" cy="461665"/>
          </a:xfrm>
          <a:prstGeom prst="rect">
            <a:avLst/>
          </a:prstGeom>
        </p:spPr>
        <p:txBody>
          <a:bodyPr wrap="none">
            <a:spAutoFit/>
          </a:bodyPr>
          <a:lstStyle/>
          <a:p>
            <a:pPr marL="342900" indent="-342900">
              <a:buFont typeface="Wingdings" panose="05000000000000000000" pitchFamily="2" charset="2"/>
              <a:buChar char="§"/>
            </a:pPr>
            <a:r>
              <a:rPr lang="en-US" sz="2400" b="1" dirty="0">
                <a:solidFill>
                  <a:schemeClr val="bg1">
                    <a:lumMod val="95000"/>
                    <a:lumOff val="5000"/>
                  </a:schemeClr>
                </a:solidFill>
              </a:rPr>
              <a:t>Declaring Contest Winner:</a:t>
            </a:r>
            <a:r>
              <a:rPr lang="en-US" dirty="0"/>
              <a:t> </a:t>
            </a:r>
            <a:r>
              <a:rPr lang="en-US" dirty="0">
                <a:solidFill>
                  <a:srgbClr val="8492A6"/>
                </a:solidFill>
                <a:latin typeface="Nunito"/>
              </a:rPr>
              <a:t> </a:t>
            </a:r>
            <a:endParaRPr lang="en-US" dirty="0"/>
          </a:p>
        </p:txBody>
      </p:sp>
    </p:spTree>
    <p:extLst>
      <p:ext uri="{BB962C8B-B14F-4D97-AF65-F5344CB8AC3E}">
        <p14:creationId xmlns:p14="http://schemas.microsoft.com/office/powerpoint/2010/main" val="1159133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a:t>
            </a:r>
            <a:endParaRPr lang="en-US" dirty="0"/>
          </a:p>
        </p:txBody>
      </p:sp>
      <p:sp>
        <p:nvSpPr>
          <p:cNvPr id="3" name="Rectangle 2"/>
          <p:cNvSpPr/>
          <p:nvPr/>
        </p:nvSpPr>
        <p:spPr>
          <a:xfrm>
            <a:off x="363582" y="2467213"/>
            <a:ext cx="10217331" cy="830997"/>
          </a:xfrm>
          <a:prstGeom prst="rect">
            <a:avLst/>
          </a:prstGeom>
        </p:spPr>
        <p:txBody>
          <a:bodyPr wrap="square">
            <a:spAutoFit/>
          </a:bodyPr>
          <a:lstStyle/>
          <a:p>
            <a:r>
              <a:rPr lang="en-US" sz="2400" b="1" dirty="0" smtClean="0">
                <a:ln w="12700">
                  <a:solidFill>
                    <a:schemeClr val="accent1"/>
                  </a:solidFill>
                  <a:prstDash val="solid"/>
                </a:ln>
                <a:solidFill>
                  <a:schemeClr val="bg1">
                    <a:lumMod val="95000"/>
                    <a:lumOff val="5000"/>
                  </a:schemeClr>
                </a:solidFill>
                <a:effectLst>
                  <a:outerShdw dist="38100" dir="2640000" algn="bl" rotWithShape="0">
                    <a:schemeClr val="accent1"/>
                  </a:outerShdw>
                </a:effectLst>
              </a:rPr>
              <a:t>Q4.Identify and suggest top 5 most commonly used hashtag used on the platform.</a:t>
            </a:r>
            <a:endParaRPr lang="en-US" sz="5400" b="1" dirty="0">
              <a:ln w="12700">
                <a:solidFill>
                  <a:schemeClr val="accent1"/>
                </a:solidFill>
                <a:prstDash val="solid"/>
              </a:ln>
              <a:solidFill>
                <a:schemeClr val="bg1">
                  <a:lumMod val="95000"/>
                  <a:lumOff val="5000"/>
                </a:schemeClr>
              </a:solidFill>
              <a:effectLst>
                <a:outerShdw dist="38100" dir="2640000" algn="bl" rotWithShape="0">
                  <a:schemeClr val="accent1"/>
                </a:outerShdw>
              </a:effectLst>
            </a:endParaRPr>
          </a:p>
        </p:txBody>
      </p:sp>
      <p:sp>
        <p:nvSpPr>
          <p:cNvPr id="5" name="Rectangle 4"/>
          <p:cNvSpPr/>
          <p:nvPr/>
        </p:nvSpPr>
        <p:spPr>
          <a:xfrm>
            <a:off x="376646" y="3145027"/>
            <a:ext cx="6096000" cy="2677656"/>
          </a:xfrm>
          <a:prstGeom prst="rect">
            <a:avLst/>
          </a:prstGeom>
        </p:spPr>
        <p:txBody>
          <a:bodyPr wrap="square">
            <a:spAutoFit/>
          </a:bodyPr>
          <a:lstStyle/>
          <a:p>
            <a:r>
              <a:rPr lang="en-US" sz="2400" b="1" dirty="0"/>
              <a:t>Query</a:t>
            </a:r>
            <a:r>
              <a:rPr lang="en-US" sz="2400" dirty="0"/>
              <a:t>: </a:t>
            </a:r>
            <a:endParaRPr lang="en-US" sz="2400" dirty="0" smtClean="0"/>
          </a:p>
          <a:p>
            <a:r>
              <a:rPr lang="en-US" sz="2400" dirty="0" smtClean="0"/>
              <a:t>select </a:t>
            </a:r>
            <a:r>
              <a:rPr lang="en-US" sz="2400" dirty="0"/>
              <a:t>id, </a:t>
            </a:r>
            <a:r>
              <a:rPr lang="en-US" sz="2400" dirty="0" err="1"/>
              <a:t>tag_name</a:t>
            </a:r>
            <a:r>
              <a:rPr lang="en-US" sz="2400" dirty="0"/>
              <a:t> </a:t>
            </a:r>
            <a:endParaRPr lang="en-US" sz="2400" dirty="0" smtClean="0"/>
          </a:p>
          <a:p>
            <a:r>
              <a:rPr lang="en-US" sz="2400" dirty="0" smtClean="0"/>
              <a:t>from </a:t>
            </a:r>
            <a:r>
              <a:rPr lang="en-US" sz="2400" dirty="0" err="1"/>
              <a:t>ig_clone.tags</a:t>
            </a:r>
            <a:r>
              <a:rPr lang="en-US" sz="2400" dirty="0"/>
              <a:t> </a:t>
            </a:r>
            <a:endParaRPr lang="en-US" sz="2400" dirty="0" smtClean="0"/>
          </a:p>
          <a:p>
            <a:r>
              <a:rPr lang="en-US" sz="2400" dirty="0" smtClean="0"/>
              <a:t>where </a:t>
            </a:r>
            <a:r>
              <a:rPr lang="en-US" sz="2400" dirty="0"/>
              <a:t>id in (select </a:t>
            </a:r>
            <a:r>
              <a:rPr lang="en-US" sz="2400" dirty="0" err="1"/>
              <a:t>tag_id</a:t>
            </a:r>
            <a:r>
              <a:rPr lang="en-US" sz="2400" dirty="0"/>
              <a:t> from (select </a:t>
            </a:r>
            <a:r>
              <a:rPr lang="en-US" sz="2400" dirty="0" err="1"/>
              <a:t>tag_id</a:t>
            </a:r>
            <a:r>
              <a:rPr lang="en-US" sz="2400" dirty="0"/>
              <a:t>, count(</a:t>
            </a:r>
            <a:r>
              <a:rPr lang="en-US" sz="2400" dirty="0" err="1"/>
              <a:t>photo_id</a:t>
            </a:r>
            <a:r>
              <a:rPr lang="en-US" sz="2400" dirty="0"/>
              <a:t>) as </a:t>
            </a:r>
            <a:r>
              <a:rPr lang="en-US" sz="2400" dirty="0" err="1"/>
              <a:t>tag_count</a:t>
            </a:r>
            <a:r>
              <a:rPr lang="en-US" sz="2400" dirty="0"/>
              <a:t> from </a:t>
            </a:r>
            <a:r>
              <a:rPr lang="en-US" sz="2400" dirty="0" err="1"/>
              <a:t>ig_clone.photo_tags</a:t>
            </a:r>
            <a:r>
              <a:rPr lang="en-US" sz="2400" dirty="0"/>
              <a:t> group by </a:t>
            </a:r>
            <a:r>
              <a:rPr lang="en-US" sz="2400" dirty="0" err="1"/>
              <a:t>tag_id</a:t>
            </a:r>
            <a:r>
              <a:rPr lang="en-US" sz="2400" dirty="0"/>
              <a:t> order by </a:t>
            </a:r>
            <a:r>
              <a:rPr lang="en-US" sz="2400" dirty="0" err="1"/>
              <a:t>tag_count</a:t>
            </a:r>
            <a:r>
              <a:rPr lang="en-US" sz="2400" dirty="0"/>
              <a:t> </a:t>
            </a:r>
            <a:r>
              <a:rPr lang="en-US" sz="2400" dirty="0" err="1"/>
              <a:t>desc</a:t>
            </a:r>
            <a:r>
              <a:rPr lang="en-US" sz="2400" dirty="0"/>
              <a:t> limit 5) </a:t>
            </a:r>
            <a:r>
              <a:rPr lang="en-US" sz="2400" dirty="0" err="1"/>
              <a:t>top_tag</a:t>
            </a:r>
            <a:r>
              <a:rPr lang="en-US" sz="2400" dirty="0"/>
              <a:t> ) ;</a:t>
            </a:r>
          </a:p>
        </p:txBody>
      </p:sp>
      <p:sp>
        <p:nvSpPr>
          <p:cNvPr id="6" name="Rectangle 5"/>
          <p:cNvSpPr/>
          <p:nvPr/>
        </p:nvSpPr>
        <p:spPr>
          <a:xfrm>
            <a:off x="6636505" y="3215871"/>
            <a:ext cx="1140377" cy="461665"/>
          </a:xfrm>
          <a:prstGeom prst="rect">
            <a:avLst/>
          </a:prstGeom>
        </p:spPr>
        <p:txBody>
          <a:bodyPr wrap="none">
            <a:spAutoFit/>
          </a:bodyPr>
          <a:lstStyle/>
          <a:p>
            <a:r>
              <a:rPr lang="en-US" sz="2400" dirty="0"/>
              <a:t>Result</a:t>
            </a:r>
            <a:r>
              <a:rPr lang="en-US" sz="2400" dirty="0" smtClean="0"/>
              <a:t>:</a:t>
            </a:r>
            <a:endParaRPr lang="en-US" dirty="0"/>
          </a:p>
        </p:txBody>
      </p:sp>
      <p:pic>
        <p:nvPicPr>
          <p:cNvPr id="7" name="Picture 6"/>
          <p:cNvPicPr>
            <a:picLocks noChangeAspect="1"/>
          </p:cNvPicPr>
          <p:nvPr/>
        </p:nvPicPr>
        <p:blipFill>
          <a:blip r:embed="rId2"/>
          <a:stretch>
            <a:fillRect/>
          </a:stretch>
        </p:blipFill>
        <p:spPr>
          <a:xfrm>
            <a:off x="8032182" y="3446703"/>
            <a:ext cx="2692423" cy="1909463"/>
          </a:xfrm>
          <a:prstGeom prst="rect">
            <a:avLst/>
          </a:prstGeom>
        </p:spPr>
      </p:pic>
      <p:sp>
        <p:nvSpPr>
          <p:cNvPr id="8" name="Rectangle 7"/>
          <p:cNvSpPr/>
          <p:nvPr/>
        </p:nvSpPr>
        <p:spPr>
          <a:xfrm>
            <a:off x="500052" y="2097881"/>
            <a:ext cx="3429144" cy="461665"/>
          </a:xfrm>
          <a:prstGeom prst="rect">
            <a:avLst/>
          </a:prstGeom>
        </p:spPr>
        <p:txBody>
          <a:bodyPr wrap="none">
            <a:spAutoFit/>
          </a:bodyPr>
          <a:lstStyle/>
          <a:p>
            <a:pPr marL="285750" indent="-285750">
              <a:buFont typeface="Wingdings" panose="05000000000000000000" pitchFamily="2" charset="2"/>
              <a:buChar char="§"/>
            </a:pPr>
            <a:r>
              <a:rPr lang="en-US" sz="2400" b="1" dirty="0">
                <a:solidFill>
                  <a:schemeClr val="bg1">
                    <a:lumMod val="95000"/>
                    <a:lumOff val="5000"/>
                  </a:schemeClr>
                </a:solidFill>
                <a:latin typeface="+mj-lt"/>
              </a:rPr>
              <a:t>Hashtag Researching</a:t>
            </a:r>
            <a:endParaRPr lang="en-US" dirty="0">
              <a:solidFill>
                <a:schemeClr val="bg1">
                  <a:lumMod val="95000"/>
                  <a:lumOff val="5000"/>
                </a:schemeClr>
              </a:solidFill>
              <a:latin typeface="+mj-lt"/>
            </a:endParaRPr>
          </a:p>
        </p:txBody>
      </p:sp>
    </p:spTree>
    <p:extLst>
      <p:ext uri="{BB962C8B-B14F-4D97-AF65-F5344CB8AC3E}">
        <p14:creationId xmlns:p14="http://schemas.microsoft.com/office/powerpoint/2010/main" val="2188073666"/>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TM04033917[[fn=Berlin]]</Template>
  <TotalTime>2505</TotalTime>
  <Words>825</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Nunito</vt:lpstr>
      <vt:lpstr>Trebuchet MS</vt:lpstr>
      <vt:lpstr>Wingdings</vt:lpstr>
      <vt:lpstr>Berlin</vt:lpstr>
      <vt:lpstr>Instagram User Analytics</vt:lpstr>
      <vt:lpstr>About this project</vt:lpstr>
      <vt:lpstr>Approach</vt:lpstr>
      <vt:lpstr>Tech-used</vt:lpstr>
      <vt:lpstr>What is Instagram analytics</vt:lpstr>
      <vt:lpstr>Insights</vt:lpstr>
      <vt:lpstr>Insights </vt:lpstr>
      <vt:lpstr>Insights</vt:lpstr>
      <vt:lpstr>Insights</vt:lpstr>
      <vt:lpstr>Insights</vt:lpstr>
      <vt:lpstr>Insights</vt:lpstr>
      <vt:lpstr>Insight</vt:lpstr>
      <vt:lpstr>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dc:title>
  <dc:creator>rohit bahuguna</dc:creator>
  <cp:lastModifiedBy>rohit bahuguna</cp:lastModifiedBy>
  <cp:revision>52</cp:revision>
  <dcterms:created xsi:type="dcterms:W3CDTF">2023-01-05T06:45:33Z</dcterms:created>
  <dcterms:modified xsi:type="dcterms:W3CDTF">2023-01-26T17:38:26Z</dcterms:modified>
</cp:coreProperties>
</file>