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Statistics%20(version%202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Statistics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Statistics%20(version%202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 (version 2).xlsb]Sheet2!PivotTable3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</a:t>
            </a:r>
            <a:r>
              <a:rPr lang="en-US" dirty="0" err="1"/>
              <a:t>event_name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Sheet2!$A$4:$A$7</c:f>
              <c:strCache>
                <c:ptCount val="4"/>
                <c:pt idx="0">
                  <c:v>-</c:v>
                </c:pt>
                <c:pt idx="1">
                  <c:v>Don’t want to say</c:v>
                </c:pt>
                <c:pt idx="2">
                  <c:v>Female</c:v>
                </c:pt>
                <c:pt idx="3">
                  <c:v>Male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4"/>
                <c:pt idx="0">
                  <c:v>15</c:v>
                </c:pt>
                <c:pt idx="1">
                  <c:v>393</c:v>
                </c:pt>
                <c:pt idx="2">
                  <c:v>2675</c:v>
                </c:pt>
                <c:pt idx="3">
                  <c:v>4085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8-4EE5-BE98-590FBC7FF4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2611567"/>
        <c:axId val="992612815"/>
      </c:barChart>
      <c:catAx>
        <c:axId val="992611567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12815"/>
        <c:crosses val="autoZero"/>
        <c:auto val="1"/>
        <c:lblAlgn val="ctr"/>
        <c:lblOffset val="100"/>
        <c:noMultiLvlLbl val="0"/>
      </c:catAx>
      <c:valAx>
        <c:axId val="992612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1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 (version 2).xlsb]Sheet3!PivotTable10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Department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Sheet3!$A$4:$A$12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288</c:v>
                </c:pt>
                <c:pt idx="1">
                  <c:v>172</c:v>
                </c:pt>
                <c:pt idx="2">
                  <c:v>97</c:v>
                </c:pt>
                <c:pt idx="3">
                  <c:v>325</c:v>
                </c:pt>
                <c:pt idx="4">
                  <c:v>2771</c:v>
                </c:pt>
                <c:pt idx="5">
                  <c:v>380</c:v>
                </c:pt>
                <c:pt idx="6">
                  <c:v>333</c:v>
                </c:pt>
                <c:pt idx="7">
                  <c:v>747</c:v>
                </c:pt>
                <c:pt idx="8">
                  <c:v>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2-4870-BA8B-02B5216655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44146863"/>
        <c:axId val="1044148943"/>
      </c:barChart>
      <c:catAx>
        <c:axId val="1044146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48943"/>
        <c:crosses val="autoZero"/>
        <c:auto val="1"/>
        <c:lblAlgn val="ctr"/>
        <c:lblOffset val="100"/>
        <c:noMultiLvlLbl val="0"/>
      </c:catAx>
      <c:valAx>
        <c:axId val="1044148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4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 (version 2).xlsb]Sheet4!PivotTable19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Post Name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Sheet4!$A$4:$A$19</c:f>
              <c:strCache>
                <c:ptCount val="16"/>
                <c:pt idx="0">
                  <c:v>-</c:v>
                </c:pt>
                <c:pt idx="1">
                  <c:v>b9</c:v>
                </c:pt>
                <c:pt idx="2">
                  <c:v>c-10</c:v>
                </c:pt>
                <c:pt idx="3">
                  <c:v>c5</c:v>
                </c:pt>
                <c:pt idx="4">
                  <c:v>c8</c:v>
                </c:pt>
                <c:pt idx="5">
                  <c:v>c9</c:v>
                </c:pt>
                <c:pt idx="6">
                  <c:v>i1</c:v>
                </c:pt>
                <c:pt idx="7">
                  <c:v>i4</c:v>
                </c:pt>
                <c:pt idx="8">
                  <c:v>i5</c:v>
                </c:pt>
                <c:pt idx="9">
                  <c:v>i6</c:v>
                </c:pt>
                <c:pt idx="10">
                  <c:v>i7</c:v>
                </c:pt>
                <c:pt idx="11">
                  <c:v>m6</c:v>
                </c:pt>
                <c:pt idx="12">
                  <c:v>m7</c:v>
                </c:pt>
                <c:pt idx="13">
                  <c:v>n10</c:v>
                </c:pt>
                <c:pt idx="14">
                  <c:v>n6</c:v>
                </c:pt>
                <c:pt idx="15">
                  <c:v>n9</c:v>
                </c:pt>
              </c:strCache>
            </c:strRef>
          </c:cat>
          <c:val>
            <c:numRef>
              <c:f>Sheet4!$B$4:$B$19</c:f>
              <c:numCache>
                <c:formatCode>General</c:formatCode>
                <c:ptCount val="16"/>
                <c:pt idx="0">
                  <c:v>1</c:v>
                </c:pt>
                <c:pt idx="1">
                  <c:v>463</c:v>
                </c:pt>
                <c:pt idx="2">
                  <c:v>232</c:v>
                </c:pt>
                <c:pt idx="3">
                  <c:v>1747</c:v>
                </c:pt>
                <c:pt idx="4">
                  <c:v>320</c:v>
                </c:pt>
                <c:pt idx="5">
                  <c:v>1792</c:v>
                </c:pt>
                <c:pt idx="6">
                  <c:v>222</c:v>
                </c:pt>
                <c:pt idx="7">
                  <c:v>88</c:v>
                </c:pt>
                <c:pt idx="8">
                  <c:v>787</c:v>
                </c:pt>
                <c:pt idx="9">
                  <c:v>527</c:v>
                </c:pt>
                <c:pt idx="10">
                  <c:v>982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A-4CCD-A2F6-9590603931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57899583"/>
        <c:axId val="1057899999"/>
      </c:barChart>
      <c:catAx>
        <c:axId val="105789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99999"/>
        <c:crosses val="autoZero"/>
        <c:auto val="1"/>
        <c:lblAlgn val="ctr"/>
        <c:lblOffset val="100"/>
        <c:noMultiLvlLbl val="0"/>
      </c:catAx>
      <c:valAx>
        <c:axId val="105789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9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Hiring Process </a:t>
            </a:r>
            <a:r>
              <a:rPr lang="en-US" b="1" dirty="0" smtClean="0"/>
              <a:t>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0046"/>
            <a:ext cx="8596668" cy="99713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Through </a:t>
            </a:r>
            <a:r>
              <a:rPr lang="en-US" sz="2000" dirty="0"/>
              <a:t>this project, I came to know about usage of analytics in </a:t>
            </a:r>
            <a:r>
              <a:rPr lang="en-US" sz="2000" dirty="0" smtClean="0"/>
              <a:t>hiring and how analytical insight helps in hiring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helped me to brush up my concepts </a:t>
            </a:r>
            <a:r>
              <a:rPr lang="en-US" sz="2000" dirty="0" smtClean="0"/>
              <a:t>related chart and formula helpful  in data analysis.</a:t>
            </a:r>
            <a:endParaRPr lang="en-US" sz="2000" dirty="0"/>
          </a:p>
          <a:p>
            <a:r>
              <a:rPr lang="en-US" sz="2000" dirty="0"/>
              <a:t>It helped me to understand the table schema .</a:t>
            </a:r>
          </a:p>
          <a:p>
            <a:r>
              <a:rPr lang="en-US" sz="2000" dirty="0"/>
              <a:t>It helped me to understand dataset </a:t>
            </a:r>
            <a:r>
              <a:rPr lang="en-US" sz="2000" dirty="0" smtClean="0"/>
              <a:t>through charts and various other methods.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685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4776" y="2669568"/>
            <a:ext cx="35541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4776" y="3724140"/>
            <a:ext cx="3069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BY –ROHIT BAHUGUNA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96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9167"/>
            <a:ext cx="8688735" cy="42976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this project, we will analyze the process involve in hiring.</a:t>
            </a:r>
          </a:p>
          <a:p>
            <a:r>
              <a:rPr lang="en-US" sz="2000" dirty="0" smtClean="0"/>
              <a:t>Hiring process is fundamental and important from company, that is why company must </a:t>
            </a:r>
            <a:r>
              <a:rPr lang="en-US" sz="2000" dirty="0"/>
              <a:t>know about the major underlying trends about the hiring process. </a:t>
            </a:r>
            <a:endParaRPr lang="en-US" sz="2000" dirty="0" smtClean="0"/>
          </a:p>
          <a:p>
            <a:r>
              <a:rPr lang="en-US" sz="2000" dirty="0" smtClean="0"/>
              <a:t>Trends to be analyzed during analysis such as- number </a:t>
            </a:r>
            <a:r>
              <a:rPr lang="en-US" sz="2000" dirty="0"/>
              <a:t>of rejections, number of interviews, types of jobs, vacancies </a:t>
            </a:r>
            <a:r>
              <a:rPr lang="en-US" sz="2000" dirty="0" smtClean="0"/>
              <a:t>etc.</a:t>
            </a:r>
          </a:p>
          <a:p>
            <a:r>
              <a:rPr lang="en-US" sz="2000" dirty="0"/>
              <a:t>Being a Data </a:t>
            </a:r>
            <a:r>
              <a:rPr lang="en-US" sz="2000" dirty="0" smtClean="0"/>
              <a:t>Analyst, job </a:t>
            </a:r>
            <a:r>
              <a:rPr lang="en-US" sz="2000" dirty="0"/>
              <a:t>is to go through these trends and draw insights out of it for hiring department to work upon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With the help of this analysis, data analyst is able to answer to various question related to progress to company.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0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138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Get the information from given description from data and understood problem.</a:t>
            </a:r>
          </a:p>
          <a:p>
            <a:r>
              <a:rPr lang="en-US" sz="2000" dirty="0" smtClean="0"/>
              <a:t>Use MS excel to analyze the data through formulas like min, max, </a:t>
            </a:r>
            <a:r>
              <a:rPr lang="en-US" sz="2000" dirty="0" err="1" smtClean="0"/>
              <a:t>avg</a:t>
            </a:r>
            <a:r>
              <a:rPr lang="en-US" sz="2000" dirty="0" smtClean="0"/>
              <a:t>, count and other statistical formulas.</a:t>
            </a:r>
          </a:p>
          <a:p>
            <a:r>
              <a:rPr lang="en-US" sz="2000" dirty="0" smtClean="0"/>
              <a:t>Analyze data through pivot table and pivot chart.</a:t>
            </a:r>
          </a:p>
          <a:p>
            <a:r>
              <a:rPr lang="en-US" sz="2000" dirty="0" smtClean="0"/>
              <a:t>Answer the question asked in description.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8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Tech-Used</a:t>
            </a:r>
            <a:endParaRPr lang="en-US" dirty="0"/>
          </a:p>
        </p:txBody>
      </p:sp>
      <p:pic>
        <p:nvPicPr>
          <p:cNvPr id="4" name="Content Placeholder 3" descr="There's No Place Like &lt;strong&gt;Excel&lt;/strong&gt; - Podfeet Podcas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29" y="2795973"/>
            <a:ext cx="2038350" cy="1095375"/>
          </a:xfrm>
          <a:prstGeom prst="rect">
            <a:avLst/>
          </a:prstGeom>
        </p:spPr>
      </p:pic>
      <p:pic>
        <p:nvPicPr>
          <p:cNvPr id="5" name="Picture 4" descr="Editing a Presentation | Computer Applications for Manager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9" t="-2575" r="76749" b="2575"/>
          <a:stretch/>
        </p:blipFill>
        <p:spPr>
          <a:xfrm>
            <a:off x="4356508" y="2795973"/>
            <a:ext cx="1632766" cy="1566542"/>
          </a:xfrm>
          <a:prstGeom prst="rect">
            <a:avLst/>
          </a:prstGeom>
        </p:spPr>
      </p:pic>
      <p:pic>
        <p:nvPicPr>
          <p:cNvPr id="6" name="Picture 5" descr="&lt;strong&gt;Google&lt;/strong&gt; &lt;strong&gt;Drive&lt;/strong&gt;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1" y="2486090"/>
            <a:ext cx="2095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Hiring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401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H</a:t>
            </a:r>
            <a:r>
              <a:rPr lang="en-US" sz="2000" dirty="0" smtClean="0"/>
              <a:t>iring </a:t>
            </a:r>
            <a:r>
              <a:rPr lang="en-US" sz="2000" dirty="0"/>
              <a:t>analytics is the detection, interpretation, and simplification of meaningful patterns for sourcing, selecting, and hiring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also unlocks the chance to understand and improve from the process itself using reports, records, and analytics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V</a:t>
            </a:r>
            <a:r>
              <a:rPr lang="en-US" sz="2000" dirty="0" smtClean="0"/>
              <a:t>arious </a:t>
            </a:r>
            <a:r>
              <a:rPr lang="en-US" sz="2000" dirty="0"/>
              <a:t>recruitment </a:t>
            </a:r>
            <a:r>
              <a:rPr lang="en-US" sz="2000" dirty="0" smtClean="0"/>
              <a:t>metrics are</a:t>
            </a:r>
            <a:r>
              <a:rPr lang="en-US" sz="2000" b="1" dirty="0" smtClean="0"/>
              <a:t> – </a:t>
            </a:r>
            <a:r>
              <a:rPr lang="en-US" sz="2000" dirty="0" smtClean="0"/>
              <a:t>hiring time, hiring source, cost per hire, candidate experience, age of job, </a:t>
            </a:r>
            <a:r>
              <a:rPr lang="en-US" sz="2000" dirty="0"/>
              <a:t>Offer acceptance </a:t>
            </a:r>
            <a:r>
              <a:rPr lang="en-US" sz="2000" dirty="0" smtClean="0"/>
              <a:t>rate etc.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507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51" y="609600"/>
            <a:ext cx="8596668" cy="775063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7378" y="1821515"/>
            <a:ext cx="54890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/>
              <a:t>Q1. </a:t>
            </a:r>
            <a:r>
              <a:rPr lang="en-US" sz="2400" dirty="0" smtClean="0"/>
              <a:t>How</a:t>
            </a:r>
            <a:r>
              <a:rPr lang="en-US" sz="2000" dirty="0" smtClean="0"/>
              <a:t> </a:t>
            </a:r>
            <a:r>
              <a:rPr lang="en-US" sz="2000" dirty="0"/>
              <a:t>many males and females are Hired ?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7378" y="5326968"/>
            <a:ext cx="6800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Q2. </a:t>
            </a:r>
            <a:r>
              <a:rPr lang="en-US" sz="2400" dirty="0" smtClean="0"/>
              <a:t>What</a:t>
            </a:r>
            <a:r>
              <a:rPr lang="en-US" sz="2000" dirty="0" smtClean="0"/>
              <a:t> is the average salary offered in this company ?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63499"/>
              </p:ext>
            </p:extLst>
          </p:nvPr>
        </p:nvGraphicFramePr>
        <p:xfrm>
          <a:off x="1811942" y="2514013"/>
          <a:ext cx="3803420" cy="21452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80932">
                  <a:extLst>
                    <a:ext uri="{9D8B030D-6E8A-4147-A177-3AD203B41FA5}">
                      <a16:colId xmlns:a16="http://schemas.microsoft.com/office/drawing/2014/main" val="2843664105"/>
                    </a:ext>
                  </a:extLst>
                </a:gridCol>
                <a:gridCol w="2122488">
                  <a:extLst>
                    <a:ext uri="{9D8B030D-6E8A-4147-A177-3AD203B41FA5}">
                      <a16:colId xmlns:a16="http://schemas.microsoft.com/office/drawing/2014/main" val="97420722"/>
                    </a:ext>
                  </a:extLst>
                </a:gridCol>
              </a:tblGrid>
              <a:tr h="42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Event_name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Count of </a:t>
                      </a:r>
                      <a:r>
                        <a:rPr lang="en-US" sz="1600" b="1" u="none" strike="noStrike" dirty="0" smtClean="0">
                          <a:effectLst/>
                        </a:rPr>
                        <a:t>Event_name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7088377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3900392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Don’t want to say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297611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707930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64775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354268"/>
              </p:ext>
            </p:extLst>
          </p:nvPr>
        </p:nvGraphicFramePr>
        <p:xfrm>
          <a:off x="5782491" y="23073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1843597" y="5788633"/>
            <a:ext cx="298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+mj-lt"/>
              </a:rPr>
              <a:t>Average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salary: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49983.03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771" y="4865303"/>
            <a:ext cx="2272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Salary: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771" y="1303007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Hiring: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6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9495"/>
            <a:ext cx="8596668" cy="1052734"/>
          </a:xfrm>
        </p:spPr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2199305"/>
            <a:ext cx="8596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Q3. Draw </a:t>
            </a:r>
            <a:r>
              <a:rPr lang="en-US" sz="2000" dirty="0"/>
              <a:t>Pie Chart / Bar Graph ( or any other graph ) to show proportion of people working different department ?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910336"/>
              </p:ext>
            </p:extLst>
          </p:nvPr>
        </p:nvGraphicFramePr>
        <p:xfrm>
          <a:off x="677334" y="2798966"/>
          <a:ext cx="8110754" cy="3513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677334" y="1666101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Charts and Plots: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5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8754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802368"/>
            <a:ext cx="8767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 </a:t>
            </a:r>
            <a:r>
              <a:rPr lang="en-US" sz="2000" b="1" dirty="0" smtClean="0"/>
              <a:t>Q4. </a:t>
            </a:r>
            <a:r>
              <a:rPr lang="en-US" sz="2000" dirty="0" smtClean="0"/>
              <a:t>Represent </a:t>
            </a:r>
            <a:r>
              <a:rPr lang="en-US" sz="2000" dirty="0"/>
              <a:t>different post tiers using chart/graph?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76473"/>
              </p:ext>
            </p:extLst>
          </p:nvPr>
        </p:nvGraphicFramePr>
        <p:xfrm>
          <a:off x="1489166" y="2409485"/>
          <a:ext cx="3004457" cy="428426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23373">
                  <a:extLst>
                    <a:ext uri="{9D8B030D-6E8A-4147-A177-3AD203B41FA5}">
                      <a16:colId xmlns:a16="http://schemas.microsoft.com/office/drawing/2014/main" val="2995965134"/>
                    </a:ext>
                  </a:extLst>
                </a:gridCol>
                <a:gridCol w="1781084">
                  <a:extLst>
                    <a:ext uri="{9D8B030D-6E8A-4147-A177-3AD203B41FA5}">
                      <a16:colId xmlns:a16="http://schemas.microsoft.com/office/drawing/2014/main" val="2410123157"/>
                    </a:ext>
                  </a:extLst>
                </a:gridCol>
              </a:tblGrid>
              <a:tr h="466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Post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Count of Post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9470264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178358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491196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c-10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324910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358838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709646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756356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6194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318971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868038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156413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643091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416053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438349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917821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090958"/>
                  </a:ext>
                </a:extLst>
              </a:tr>
              <a:tr h="2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06035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294386"/>
              </p:ext>
            </p:extLst>
          </p:nvPr>
        </p:nvGraphicFramePr>
        <p:xfrm>
          <a:off x="4975668" y="2815046"/>
          <a:ext cx="4991292" cy="3089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543288" y="1433036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Charts: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9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82123"/>
            <a:ext cx="8596668" cy="709749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2055614"/>
            <a:ext cx="6672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Q5.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Draw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class intervals for salary in the company 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87198"/>
              </p:ext>
            </p:extLst>
          </p:nvPr>
        </p:nvGraphicFramePr>
        <p:xfrm>
          <a:off x="2205944" y="2541565"/>
          <a:ext cx="7068058" cy="34804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20788">
                  <a:extLst>
                    <a:ext uri="{9D8B030D-6E8A-4147-A177-3AD203B41FA5}">
                      <a16:colId xmlns:a16="http://schemas.microsoft.com/office/drawing/2014/main" val="1037344126"/>
                    </a:ext>
                  </a:extLst>
                </a:gridCol>
                <a:gridCol w="2921264">
                  <a:extLst>
                    <a:ext uri="{9D8B030D-6E8A-4147-A177-3AD203B41FA5}">
                      <a16:colId xmlns:a16="http://schemas.microsoft.com/office/drawing/2014/main" val="1458134181"/>
                    </a:ext>
                  </a:extLst>
                </a:gridCol>
                <a:gridCol w="2326006">
                  <a:extLst>
                    <a:ext uri="{9D8B030D-6E8A-4147-A177-3AD203B41FA5}">
                      <a16:colId xmlns:a16="http://schemas.microsoft.com/office/drawing/2014/main" val="3295116286"/>
                    </a:ext>
                  </a:extLst>
                </a:gridCol>
              </a:tblGrid>
              <a:tr h="518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Salary </a:t>
                      </a:r>
                      <a:r>
                        <a:rPr lang="en-US" sz="1600" b="1" u="none" strike="noStrike" dirty="0">
                          <a:effectLst/>
                        </a:rPr>
                        <a:t>slab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Sum of Offered </a:t>
                      </a:r>
                      <a:r>
                        <a:rPr lang="en-US" sz="1600" b="1" u="none" strike="noStrike" dirty="0" smtClean="0">
                          <a:effectLst/>
                        </a:rPr>
                        <a:t>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Count of Offered 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367634"/>
                  </a:ext>
                </a:extLst>
              </a:tr>
              <a:tr h="493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0-49999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92457587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3611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747375"/>
                  </a:ext>
                </a:extLst>
              </a:tr>
              <a:tr h="493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50000-99999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264870782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308828"/>
                  </a:ext>
                </a:extLst>
              </a:tr>
              <a:tr h="493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200000-249999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7445380"/>
                  </a:ext>
                </a:extLst>
              </a:tr>
              <a:tr h="493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300000-349999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838255"/>
                  </a:ext>
                </a:extLst>
              </a:tr>
              <a:tr h="493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350000-400000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706593"/>
                  </a:ext>
                </a:extLst>
              </a:tr>
              <a:tr h="493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358228369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49892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7334" y="1608491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Class Intervals: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211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775</TotalTime>
  <Words>399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Hiring Process Analytics</vt:lpstr>
      <vt:lpstr>About the project</vt:lpstr>
      <vt:lpstr>Approach</vt:lpstr>
      <vt:lpstr>Tech-Used</vt:lpstr>
      <vt:lpstr>Hiring analytics</vt:lpstr>
      <vt:lpstr>Insights</vt:lpstr>
      <vt:lpstr>Insight</vt:lpstr>
      <vt:lpstr>Insights</vt:lpstr>
      <vt:lpstr>Insights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rohit bahuguna</dc:creator>
  <cp:lastModifiedBy>rohit bahuguna</cp:lastModifiedBy>
  <cp:revision>18</cp:revision>
  <dcterms:created xsi:type="dcterms:W3CDTF">2023-01-26T04:49:22Z</dcterms:created>
  <dcterms:modified xsi:type="dcterms:W3CDTF">2023-01-26T18:08:16Z</dcterms:modified>
</cp:coreProperties>
</file>