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4" r:id="rId2"/>
    <p:sldId id="395" r:id="rId3"/>
    <p:sldId id="396" r:id="rId4"/>
    <p:sldId id="448" r:id="rId5"/>
    <p:sldId id="397" r:id="rId6"/>
    <p:sldId id="398" r:id="rId7"/>
    <p:sldId id="442" r:id="rId8"/>
    <p:sldId id="416" r:id="rId9"/>
    <p:sldId id="438" r:id="rId10"/>
    <p:sldId id="414" r:id="rId11"/>
    <p:sldId id="415" r:id="rId12"/>
    <p:sldId id="404" r:id="rId13"/>
    <p:sldId id="440" r:id="rId14"/>
    <p:sldId id="405" r:id="rId15"/>
    <p:sldId id="418" r:id="rId16"/>
    <p:sldId id="443" r:id="rId17"/>
    <p:sldId id="441" r:id="rId18"/>
    <p:sldId id="439" r:id="rId19"/>
    <p:sldId id="435" r:id="rId20"/>
    <p:sldId id="436" r:id="rId21"/>
    <p:sldId id="437" r:id="rId22"/>
    <p:sldId id="425" r:id="rId23"/>
    <p:sldId id="426" r:id="rId24"/>
    <p:sldId id="427" r:id="rId25"/>
    <p:sldId id="428" r:id="rId26"/>
    <p:sldId id="446" r:id="rId27"/>
    <p:sldId id="449" r:id="rId28"/>
    <p:sldId id="450" r:id="rId29"/>
    <p:sldId id="429" r:id="rId30"/>
    <p:sldId id="444" r:id="rId31"/>
    <p:sldId id="445" r:id="rId32"/>
    <p:sldId id="453" r:id="rId33"/>
    <p:sldId id="320" r:id="rId3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ahul" initials="PR" lastIdx="4" clrIdx="0">
    <p:extLst>
      <p:ext uri="{19B8F6BF-5375-455C-9EA6-DF929625EA0E}">
        <p15:presenceInfo xmlns:p15="http://schemas.microsoft.com/office/powerpoint/2012/main" userId="S-1-5-21-3464567437-3259547129-3776096849-737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0"/>
    <a:srgbClr val="003300"/>
    <a:srgbClr val="C0C0C0"/>
    <a:srgbClr val="F8F8F8"/>
    <a:srgbClr val="DDDDDD"/>
    <a:srgbClr val="EAEAEA"/>
    <a:srgbClr val="D8E5F2"/>
    <a:srgbClr val="F7FEF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3978" autoAdjust="0"/>
  </p:normalViewPr>
  <p:slideViewPr>
    <p:cSldViewPr snapToGrid="0">
      <p:cViewPr varScale="1">
        <p:scale>
          <a:sx n="72" d="100"/>
          <a:sy n="72" d="100"/>
        </p:scale>
        <p:origin x="11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ifm electronic gmbh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F287E-EE1D-4377-9F9A-0127B2472488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DD7970-22D0-4F38-B8D9-F1222EDADFB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42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ifm electronic gmbh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6031A8-0DB8-4542-8EEF-1803D52465CF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800600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A026625-96DE-4006-AE41-6F8E970ACA8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32854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https://www.ifm.com/us/en/shared/technologies/io-link/y-path-connection-for-iiot-solutions/y-path-connection-for-iiot-solutions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ifm electronic gmbh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6031A8-0DB8-4542-8EEF-1803D52465CF}" type="datetime1">
              <a:rPr lang="de-DE" smtClean="0"/>
              <a:pPr/>
              <a:t>12.10.2020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6625-96DE-4006-AE41-6F8E970ACA89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97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906588"/>
            <a:ext cx="863758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 anchor="ctr"/>
          <a:lstStyle>
            <a:lvl1pPr algn="ctr">
              <a:spcAft>
                <a:spcPct val="20000"/>
              </a:spcAft>
              <a:buClr>
                <a:srgbClr val="FF9900"/>
              </a:buClr>
              <a:buFont typeface="Webdings" pitchFamily="1" charset="2"/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234950" indent="-234950"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/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3641725" y="6584950"/>
            <a:ext cx="1905000" cy="2571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Date: </a:t>
            </a:r>
            <a:fld id="{81A93D0E-9375-4688-94A1-F8F14A8C4929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05638" y="6584950"/>
            <a:ext cx="1905000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Page </a:t>
            </a:r>
            <a:fld id="{52ACC0F8-77EC-4674-B310-FE5B6E6FAE6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584950"/>
            <a:ext cx="2257425" cy="2762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 ifm engineering Pvt. Ltd.</a:t>
            </a:r>
          </a:p>
        </p:txBody>
      </p:sp>
      <p:pic>
        <p:nvPicPr>
          <p:cNvPr id="66587" name="Picture 27" descr="C:\Documents and Settings\inbutaji\My Documents\My Pictures\ifm_engineering_head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DB6778E6-ACEE-4FC2-B60E-5FAF53B4CED3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219F4B4A-B31C-41AE-A56F-897DB68BB41D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0699595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1366838"/>
            <a:ext cx="1825625" cy="5075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2738" y="1366838"/>
            <a:ext cx="5327650" cy="5075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022DD323-12D0-4D0B-8200-2F354BA4AC93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D6741E5-2444-49B5-93A9-6C0F3D2C577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1485336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81463" y="6584950"/>
            <a:ext cx="2679700" cy="2571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8913E1F5-2DD7-4D5D-B0A3-2658492031CD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80238" y="6584950"/>
            <a:ext cx="1927225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28ED637B-93F6-46E7-A300-011206421DA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582738" y="6584950"/>
            <a:ext cx="2257425" cy="2762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2248755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2738" y="1835150"/>
            <a:ext cx="3576637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11775" y="1835150"/>
            <a:ext cx="3576638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82738" y="4214813"/>
            <a:ext cx="3576637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1775" y="4214813"/>
            <a:ext cx="3576638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081463" y="6584950"/>
            <a:ext cx="2679700" cy="2571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67BD2485-820E-4E99-A48B-9D25DE62B916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980238" y="6584950"/>
            <a:ext cx="1927225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7A95359-7973-4982-BF4C-7573E527B46D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82738" y="6584950"/>
            <a:ext cx="2257425" cy="2762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008593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de-DE" dirty="0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de-DE" dirty="0"/>
              <a:t>Page </a:t>
            </a:r>
            <a:fld id="{220E3F08-9634-496F-A1D7-68A1562AC9A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/>
              <a:t>©  ifm engineering Pvt. Ltd.</a:t>
            </a:r>
          </a:p>
        </p:txBody>
      </p:sp>
    </p:spTree>
    <p:extLst>
      <p:ext uri="{BB962C8B-B14F-4D97-AF65-F5344CB8AC3E}">
        <p14:creationId xmlns:p14="http://schemas.microsoft.com/office/powerpoint/2010/main" val="8017603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E6246A5E-EFC4-4BF9-8E1B-98453091FD71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9A38FB8-7606-4532-9C47-1103A78D4CF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17893544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C5F3A0BA-AC10-48EB-8BC0-10413610144C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CC8B3F5-7B33-4C85-A5E7-F8231A8B824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4300706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FDB2356D-4D30-40B6-BAB9-A2AF7CDA0550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7A390CE-B354-4D36-B2E0-6D0926800F4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976367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A25C580D-03F1-45C4-847C-E23F0137EF78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A3EB5E3E-8774-4AE9-B250-DEEC6D3825A2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8489580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DF8DEBEC-D3B0-4257-BB10-A9CD97C83E05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5A72AC9-FB19-4F0C-A63C-7A10228EF407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42039979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D0EF650E-7A4A-487D-BC36-100260B86D8B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6D4F33-3C65-4810-8254-90BC03B3F582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5732785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Stand: </a:t>
            </a:r>
            <a:fld id="{4344BF60-D6D4-41FE-BC64-A3214CB89896}" type="datetime1">
              <a:rPr lang="de-DE"/>
              <a:pPr/>
              <a:t>12.10.2020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B1FBF8E-3C38-41AE-A5DA-B9ED8230E76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21511625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Trebuchet MS" pitchFamily="34" charset="0"/>
              </a:defRPr>
            </a:lvl1pPr>
          </a:lstStyle>
          <a:p>
            <a:r>
              <a:rPr lang="de-DE" dirty="0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Trebuchet MS" pitchFamily="34" charset="0"/>
              </a:defRPr>
            </a:lvl1pPr>
          </a:lstStyle>
          <a:p>
            <a:r>
              <a:rPr lang="de-DE" dirty="0"/>
              <a:t>Page </a:t>
            </a:r>
            <a:fld id="{220E3F08-9634-496F-A1D7-68A1562AC9A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Trebuchet MS" pitchFamily="34" charset="0"/>
              </a:defRPr>
            </a:lvl1pPr>
          </a:lstStyle>
          <a:p>
            <a:r>
              <a:rPr lang="de-DE" dirty="0"/>
              <a:t>©  ifm engineering Pvt. Ltd.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1366838"/>
            <a:ext cx="7305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835150"/>
            <a:ext cx="73056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1152525"/>
            <a:ext cx="1295400" cy="570547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86" name="Picture 62" descr="C:\Documents and Settings\inbutaji\My Documents\My Pictures\ifm_engineering_header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06375" indent="-2063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4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Trebuchet MS" pitchFamily="34" charset="0"/>
        </a:defRPr>
      </a:lvl2pPr>
      <a:lvl3pPr marL="955675" indent="-1936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Trebuchet MS" pitchFamily="34" charset="0"/>
        </a:defRPr>
      </a:lvl3pPr>
      <a:lvl4pPr marL="1336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Trebuchet MS" pitchFamily="34" charset="0"/>
        </a:defRPr>
      </a:lvl4pPr>
      <a:lvl5pPr marL="1717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Trebuchet MS" pitchFamily="34" charset="0"/>
        </a:defRPr>
      </a:lvl5pPr>
      <a:lvl6pPr marL="21748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+mn-lt"/>
        </a:defRPr>
      </a:lvl6pPr>
      <a:lvl7pPr marL="26320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+mn-lt"/>
        </a:defRPr>
      </a:lvl7pPr>
      <a:lvl8pPr marL="30892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+mn-lt"/>
        </a:defRPr>
      </a:lvl8pPr>
      <a:lvl9pPr marL="35464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itchFamily="1" charset="2"/>
        <a:buChar char="l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IO-Link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38275"/>
          </a:xfrm>
        </p:spPr>
        <p:txBody>
          <a:bodyPr/>
          <a:lstStyle/>
          <a:p>
            <a:pPr marL="0" indent="0" algn="ctr">
              <a:buNone/>
            </a:pPr>
            <a:r>
              <a:rPr lang="en-IN" sz="1600" dirty="0"/>
              <a:t>By</a:t>
            </a:r>
          </a:p>
          <a:p>
            <a:pPr marL="0" indent="0" algn="ctr">
              <a:buNone/>
            </a:pPr>
            <a:r>
              <a:rPr lang="en-IN" sz="1600" dirty="0"/>
              <a:t>Rahul Patil</a:t>
            </a:r>
          </a:p>
        </p:txBody>
      </p:sp>
    </p:spTree>
    <p:extLst>
      <p:ext uri="{BB962C8B-B14F-4D97-AF65-F5344CB8AC3E}">
        <p14:creationId xmlns:p14="http://schemas.microsoft.com/office/powerpoint/2010/main" val="8036980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37BF-5DA3-438B-B3BB-D21CB657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4-20 mA current loop: Live Zero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9A8024D-4F15-4845-97E9-34CCDDF1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8160"/>
            <a:ext cx="7305675" cy="40809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4DE5-CE87-4045-81F1-33F5EB4DDE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B55D-C174-4642-8829-918A7749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FC03-FE52-4CAB-8463-F875110F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370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6880-72A4-4F19-9F7B-39B76E8A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4-20 mA current loop: 100%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C65EA2-48E4-4104-BE5A-F95110B1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0436"/>
            <a:ext cx="7305675" cy="40963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B0E9-3CB3-4C4A-B991-5124D804ED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EEA7-D6D7-4EFA-BA0E-3F07C367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7257-6566-407E-AE41-25716866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2538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BE70-6A6D-47FA-BA25-C2AE5DA6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4-20 mA current loop: Diagnostic info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D357F26-E118-44B6-9A1C-E28F9213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4593"/>
            <a:ext cx="7305675" cy="4088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053E-E7F4-4444-9B3F-927DA90B24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D2A2-E438-43A2-80FE-CA8DF0A3C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63EC-4480-4388-A7FC-CAFB2A073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52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2F7-6E40-4ED6-8E82-D4175A03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 interface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A40-BB20-4FC6-BDD6-9C4CAC0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Analog signal interface</a:t>
            </a:r>
          </a:p>
          <a:p>
            <a:pPr lvl="1"/>
            <a:r>
              <a:rPr lang="en-US" dirty="0"/>
              <a:t>Digital data over analog signal interface</a:t>
            </a:r>
          </a:p>
          <a:p>
            <a:pPr lvl="2"/>
            <a:r>
              <a:rPr lang="en-US" dirty="0"/>
              <a:t>HART protocol(1980)</a:t>
            </a:r>
          </a:p>
          <a:p>
            <a:endParaRPr lang="en-US" dirty="0"/>
          </a:p>
          <a:p>
            <a:r>
              <a:rPr lang="en-US" dirty="0"/>
              <a:t>Digital signal interface</a:t>
            </a:r>
          </a:p>
          <a:p>
            <a:pPr lvl="1"/>
            <a:r>
              <a:rPr lang="en-US" dirty="0"/>
              <a:t>IO-Link(2005)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28FC-7147-48CB-AFE0-A989E25B41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FDDC-8D2E-4458-9D9D-FD9EC30F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63A5-00D2-4056-8B80-1731CBB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6841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0352-31C4-4470-82E7-5B490EA1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HART: Digital data over analog signal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6029F10-19DA-4ADA-9BB7-D2EB7A4D8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87459"/>
            <a:ext cx="7305675" cy="41023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5752-8B86-4765-9B60-FE4A7C68A0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3025-B83B-493C-833B-01954E1D9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EB09-8E26-4A37-B5B6-FAF6B9E4A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3907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38E-D722-4AFC-A3AE-F50B567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4-20mA current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698B-FB05-4B35-AA8B-0242E7245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08A70-670E-4003-BF57-D52F6BE2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F25E-B927-43F2-98F0-AF6E36A3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7899CF11-5D67-451E-8BA6-431ADE8CC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1026"/>
            <a:ext cx="7305675" cy="4095173"/>
          </a:xfrm>
        </p:spPr>
      </p:pic>
    </p:spTree>
    <p:extLst>
      <p:ext uri="{BB962C8B-B14F-4D97-AF65-F5344CB8AC3E}">
        <p14:creationId xmlns:p14="http://schemas.microsoft.com/office/powerpoint/2010/main" val="30795049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98A6-90B4-45C9-B242-C268DFBF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HART is Bus.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921F-58DF-4183-81DE-E1B07E2F40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39790-0A88-4929-BF2C-D3662884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E7EC1-8D3F-42F1-84DB-E38EA41A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  <p:pic>
        <p:nvPicPr>
          <p:cNvPr id="7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A2973DB-A2E4-4516-ABC4-4337B48A4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1026"/>
            <a:ext cx="7305675" cy="4095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8598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2F7-6E40-4ED6-8E82-D4175A03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 interface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A40-BB20-4FC6-BDD6-9C4CAC0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Analog signal interface</a:t>
            </a:r>
          </a:p>
          <a:p>
            <a:r>
              <a:rPr lang="en-US" dirty="0"/>
              <a:t>Digital data over analog signal interface</a:t>
            </a:r>
          </a:p>
          <a:p>
            <a:r>
              <a:rPr lang="en-US" dirty="0"/>
              <a:t>Digital signal interface</a:t>
            </a:r>
          </a:p>
          <a:p>
            <a:pPr lvl="1"/>
            <a:r>
              <a:rPr lang="en-US" dirty="0"/>
              <a:t>IO-Link(2005)</a:t>
            </a:r>
          </a:p>
          <a:p>
            <a:pPr lvl="2"/>
            <a:r>
              <a:rPr lang="en-US" dirty="0"/>
              <a:t>1.0(2008)</a:t>
            </a:r>
          </a:p>
          <a:p>
            <a:pPr lvl="2"/>
            <a:r>
              <a:rPr lang="en-US" dirty="0"/>
              <a:t>1.1(2013)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28FC-7147-48CB-AFE0-A989E25B41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FDDC-8D2E-4458-9D9D-FD9EC30F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63A5-00D2-4056-8B80-1731CBB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3754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Fieldbuses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1978872"/>
            <a:ext cx="7305675" cy="4319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3856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4CAD-2ED2-4149-B437-9925FF8D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AD11E23-3B10-486E-9454-F3AA97C8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31" y="1099930"/>
            <a:ext cx="7852765" cy="57421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9AD5-D5EC-492C-8142-81D66FA162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0260-3D4F-42CB-B04D-94F2DF9D0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7660-F114-455F-B7CE-73B0AFC6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5827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6DC2-DE80-4129-8259-67ED42B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8204-AE98-4D50-94AB-03FC085C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Evolution</a:t>
            </a:r>
          </a:p>
          <a:p>
            <a:pPr lvl="1"/>
            <a:r>
              <a:rPr lang="en-US" dirty="0"/>
              <a:t>Industry 3.0</a:t>
            </a:r>
          </a:p>
          <a:p>
            <a:pPr lvl="1"/>
            <a:r>
              <a:rPr lang="en-US" dirty="0"/>
              <a:t>Automation pyramid</a:t>
            </a:r>
          </a:p>
          <a:p>
            <a:pPr lvl="1"/>
            <a:r>
              <a:rPr lang="en-US" dirty="0"/>
              <a:t>Process automation</a:t>
            </a:r>
          </a:p>
          <a:p>
            <a:r>
              <a:rPr lang="en-US" dirty="0"/>
              <a:t>Sensor/Actuator evolution</a:t>
            </a:r>
          </a:p>
          <a:p>
            <a:pPr lvl="1"/>
            <a:r>
              <a:rPr lang="en-US" dirty="0"/>
              <a:t>Analog signal interface</a:t>
            </a:r>
          </a:p>
          <a:p>
            <a:pPr lvl="2"/>
            <a:r>
              <a:rPr lang="en-US" dirty="0"/>
              <a:t>4-20mA current loop</a:t>
            </a:r>
          </a:p>
          <a:p>
            <a:pPr lvl="1"/>
            <a:r>
              <a:rPr lang="en-US" dirty="0"/>
              <a:t>Digital signal interface</a:t>
            </a:r>
          </a:p>
          <a:p>
            <a:pPr lvl="2"/>
            <a:r>
              <a:rPr lang="en-US" dirty="0"/>
              <a:t>IO-Link</a:t>
            </a:r>
          </a:p>
          <a:p>
            <a:r>
              <a:rPr lang="en-US" dirty="0"/>
              <a:t>Automation pyramid to pillar/Industry 3.0 to 4.0 transition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5379-303E-44BF-9BD3-2D1EAC28D2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E6D0-1831-44AA-B3E3-1E3BD60BB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C332-8281-414A-9916-E360D7AC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7265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93B1-70D4-45AF-9B82-B65D7688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148D-6BC1-422A-A658-3C8A7BDC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worldwide standardized IO technology for sensors and actuators</a:t>
            </a:r>
          </a:p>
          <a:p>
            <a:r>
              <a:rPr lang="en-US" dirty="0"/>
              <a:t>IO-Link is tradename</a:t>
            </a:r>
          </a:p>
          <a:p>
            <a:r>
              <a:rPr lang="en-US" dirty="0"/>
              <a:t>Standardized as SDCI in IEC</a:t>
            </a:r>
          </a:p>
          <a:p>
            <a:pPr lvl="1"/>
            <a:r>
              <a:rPr lang="en-US" dirty="0"/>
              <a:t> </a:t>
            </a:r>
            <a:r>
              <a:rPr lang="en-US" u="sng" dirty="0"/>
              <a:t>S</a:t>
            </a:r>
            <a:r>
              <a:rPr lang="en-US" dirty="0"/>
              <a:t>ingle drop </a:t>
            </a:r>
            <a:r>
              <a:rPr lang="en-US" u="sng" dirty="0"/>
              <a:t>D</a:t>
            </a:r>
            <a:r>
              <a:rPr lang="en-US" dirty="0"/>
              <a:t>igital </a:t>
            </a:r>
            <a:r>
              <a:rPr lang="en-US" u="sng" dirty="0"/>
              <a:t>C</a:t>
            </a:r>
            <a:r>
              <a:rPr lang="en-US" dirty="0"/>
              <a:t>ommunication </a:t>
            </a:r>
            <a:r>
              <a:rPr lang="en-US" u="sng" dirty="0"/>
              <a:t>I</a:t>
            </a:r>
            <a:r>
              <a:rPr lang="en-US" dirty="0"/>
              <a:t>nterface</a:t>
            </a:r>
          </a:p>
          <a:p>
            <a:r>
              <a:rPr lang="en-US" dirty="0"/>
              <a:t>WHY now?</a:t>
            </a:r>
          </a:p>
          <a:p>
            <a:pPr lvl="1"/>
            <a:r>
              <a:rPr lang="en-US" dirty="0"/>
              <a:t>Special IO module need to be installed on PLC side increasing cost</a:t>
            </a:r>
          </a:p>
          <a:p>
            <a:pPr lvl="1"/>
            <a:r>
              <a:rPr lang="en-US" dirty="0"/>
              <a:t>Earlier interfaces are not able to communicate with higher speed</a:t>
            </a:r>
          </a:p>
          <a:p>
            <a:pPr lvl="1"/>
            <a:r>
              <a:rPr lang="en-US" dirty="0"/>
              <a:t>Heterogenous wiring</a:t>
            </a:r>
          </a:p>
          <a:p>
            <a:pPr lvl="2"/>
            <a:r>
              <a:rPr lang="en-US" dirty="0"/>
              <a:t>inventory need to be managed for all types of cables</a:t>
            </a:r>
          </a:p>
          <a:p>
            <a:pPr lvl="2"/>
            <a:r>
              <a:rPr lang="en-US" dirty="0"/>
              <a:t>increase in cost</a:t>
            </a:r>
          </a:p>
          <a:p>
            <a:pPr lvl="1"/>
            <a:r>
              <a:rPr lang="en-US" dirty="0"/>
              <a:t>Time consuming manual parameterization of same kind of Devices</a:t>
            </a:r>
          </a:p>
          <a:p>
            <a:pPr lvl="1"/>
            <a:r>
              <a:rPr lang="en-US" dirty="0"/>
              <a:t>Unavailability of diagnostic/event data with other interfaces</a:t>
            </a:r>
          </a:p>
          <a:p>
            <a:r>
              <a:rPr lang="en-US" dirty="0"/>
              <a:t>To eliminate above weaknesses open interface is defined for sensors and actuators called as IO-Link.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19F2-59C4-4435-96FF-D144D736FA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21A9F-C058-4FB1-8302-A5EC292A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3B117-5AB6-4F49-B7F6-B745770A3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8966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58A4-5389-4184-8147-8F8861C9F8DC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dirty="0"/>
              <a:t>Components of IO-Link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69595E0E-A6C6-450B-BB78-52FDB083A1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2160104"/>
            <a:ext cx="5402626" cy="4055166"/>
          </a:xfrm>
        </p:spPr>
      </p:pic>
      <p:pic>
        <p:nvPicPr>
          <p:cNvPr id="13" name="Content Placeholder 12" descr="A close up of electronics&#10;&#10;Description automatically generated">
            <a:extLst>
              <a:ext uri="{FF2B5EF4-FFF2-40B4-BE49-F238E27FC236}">
                <a16:creationId xmlns:a16="http://schemas.microsoft.com/office/drawing/2014/main" id="{8DF5CE77-97A5-487F-8CE3-9892A146FE2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23" y="1835150"/>
            <a:ext cx="2227263" cy="2227263"/>
          </a:xfrm>
        </p:spPr>
      </p:pic>
      <p:pic>
        <p:nvPicPr>
          <p:cNvPr id="11" name="Content Placeholder 10" descr="A picture containing table, board, sitting, orange&#10;&#10;Description automatically generated">
            <a:extLst>
              <a:ext uri="{FF2B5EF4-FFF2-40B4-BE49-F238E27FC236}">
                <a16:creationId xmlns:a16="http://schemas.microsoft.com/office/drawing/2014/main" id="{BEE9DAD5-F4CC-407C-860F-4C7A1AB621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6" y="4214813"/>
            <a:ext cx="2227262" cy="222726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8BDE-DA36-455F-AC71-9B07A69F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Stand: </a:t>
            </a:r>
            <a:fld id="{67BD2485-820E-4E99-A48B-9D25DE62B916}" type="datetime1">
              <a:rPr lang="de-DE" smtClean="0"/>
              <a:pPr/>
              <a:t>12.10.2020</a:t>
            </a:fld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D908BC-2B92-4178-A2F3-FDA7EC9B8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07A95359-7973-4982-BF4C-7573E527B46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386EE7-78F9-4348-A77A-5E269342C7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 ifm electronic gmbh</a:t>
            </a:r>
          </a:p>
        </p:txBody>
      </p:sp>
    </p:spTree>
    <p:extLst>
      <p:ext uri="{BB962C8B-B14F-4D97-AF65-F5344CB8AC3E}">
        <p14:creationId xmlns:p14="http://schemas.microsoft.com/office/powerpoint/2010/main" val="37104066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 with ifm</a:t>
            </a:r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ACC7B244-60E4-437C-AFC5-574F5030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8" y="1835150"/>
            <a:ext cx="6365354" cy="4606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260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IO-Link: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8A85-3FD3-4AEC-8471-2806E099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37" y="2079694"/>
            <a:ext cx="7305675" cy="4606925"/>
          </a:xfrm>
        </p:spPr>
        <p:txBody>
          <a:bodyPr/>
          <a:lstStyle/>
          <a:p>
            <a:r>
              <a:rPr lang="en-US" dirty="0"/>
              <a:t>Point to point serial communication over USART</a:t>
            </a:r>
          </a:p>
          <a:p>
            <a:endParaRPr lang="en-US" dirty="0"/>
          </a:p>
          <a:p>
            <a:r>
              <a:rPr lang="en-US" dirty="0"/>
              <a:t>0-24 V digital communication over 20 m long cables</a:t>
            </a:r>
          </a:p>
          <a:p>
            <a:endParaRPr lang="en-US" dirty="0"/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COM1 = 4.8kbps</a:t>
            </a:r>
          </a:p>
          <a:p>
            <a:pPr lvl="1"/>
            <a:r>
              <a:rPr lang="en-US" dirty="0"/>
              <a:t>COM2 = 38.4kbps</a:t>
            </a:r>
          </a:p>
          <a:p>
            <a:pPr lvl="1"/>
            <a:r>
              <a:rPr lang="en-US" dirty="0"/>
              <a:t>COM3 = 230.4kbps</a:t>
            </a:r>
          </a:p>
          <a:p>
            <a:pPr lvl="1"/>
            <a:endParaRPr lang="en-US" dirty="0"/>
          </a:p>
          <a:p>
            <a:r>
              <a:rPr lang="en-US" dirty="0"/>
              <a:t>3-wire unshielded cable </a:t>
            </a:r>
          </a:p>
          <a:p>
            <a:pPr lvl="1"/>
            <a:r>
              <a:rPr lang="en-US" dirty="0"/>
              <a:t>2 wires for power supply</a:t>
            </a:r>
          </a:p>
          <a:p>
            <a:pPr lvl="1"/>
            <a:r>
              <a:rPr lang="en-US" dirty="0"/>
              <a:t>1 wire for data communication(COM)/Switching Input output(SIO)</a:t>
            </a:r>
          </a:p>
          <a:p>
            <a:endParaRPr lang="en-US" dirty="0"/>
          </a:p>
          <a:p>
            <a:r>
              <a:rPr lang="en-US" dirty="0"/>
              <a:t>M5, M8 and M12 standard connectors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8090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IO-Link: Data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8A85-3FD3-4AEC-8471-2806E099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38" y="1980922"/>
            <a:ext cx="7305675" cy="4606925"/>
          </a:xfrm>
        </p:spPr>
        <p:txBody>
          <a:bodyPr/>
          <a:lstStyle/>
          <a:p>
            <a:r>
              <a:rPr lang="en-US" dirty="0"/>
              <a:t>Identification and communication parameters</a:t>
            </a:r>
          </a:p>
          <a:p>
            <a:pPr lvl="1"/>
            <a:r>
              <a:rPr lang="en-US" dirty="0"/>
              <a:t>Mandatory page parameters</a:t>
            </a:r>
          </a:p>
          <a:p>
            <a:pPr marL="384175" lvl="1" indent="0">
              <a:buNone/>
            </a:pPr>
            <a:endParaRPr lang="en-US" dirty="0"/>
          </a:p>
          <a:p>
            <a:r>
              <a:rPr lang="en-US" dirty="0"/>
              <a:t>Device specific data/Device parameters</a:t>
            </a:r>
          </a:p>
          <a:p>
            <a:pPr lvl="1"/>
            <a:r>
              <a:rPr lang="en-US" dirty="0"/>
              <a:t>Standard parameters</a:t>
            </a:r>
          </a:p>
          <a:p>
            <a:pPr lvl="1"/>
            <a:r>
              <a:rPr lang="en-US" dirty="0"/>
              <a:t>Vendor specific parameters</a:t>
            </a:r>
          </a:p>
          <a:p>
            <a:pPr marL="384175" lvl="1" indent="0">
              <a:buNone/>
            </a:pPr>
            <a:endParaRPr lang="en-US" dirty="0"/>
          </a:p>
          <a:p>
            <a:r>
              <a:rPr lang="en-US" dirty="0"/>
              <a:t>Diagnostic data</a:t>
            </a:r>
          </a:p>
          <a:p>
            <a:pPr lvl="1"/>
            <a:r>
              <a:rPr lang="en-US" dirty="0"/>
              <a:t>Standard errors</a:t>
            </a:r>
          </a:p>
          <a:p>
            <a:pPr lvl="1"/>
            <a:r>
              <a:rPr lang="en-US" dirty="0"/>
              <a:t>Standard events</a:t>
            </a:r>
          </a:p>
          <a:p>
            <a:pPr lvl="1"/>
            <a:r>
              <a:rPr lang="en-US" dirty="0"/>
              <a:t>Vendor specific events </a:t>
            </a:r>
          </a:p>
          <a:p>
            <a:pPr marL="384175" lvl="1" indent="0">
              <a:buNone/>
            </a:pPr>
            <a:endParaRPr lang="en-US" dirty="0"/>
          </a:p>
          <a:p>
            <a:r>
              <a:rPr lang="en-US" dirty="0"/>
              <a:t>Process data</a:t>
            </a:r>
          </a:p>
          <a:p>
            <a:pPr lvl="1"/>
            <a:r>
              <a:rPr lang="en-US" dirty="0"/>
              <a:t>PDIn and PDOut data</a:t>
            </a:r>
          </a:p>
          <a:p>
            <a:pPr lvl="1"/>
            <a:r>
              <a:rPr lang="en-US" dirty="0"/>
              <a:t>PD status</a:t>
            </a:r>
          </a:p>
          <a:p>
            <a:pPr lvl="1"/>
            <a:r>
              <a:rPr lang="en-US" dirty="0"/>
              <a:t>Event indication flag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9122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 offers a 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8A85-3FD3-4AEC-8471-2806E099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support</a:t>
            </a:r>
          </a:p>
          <a:p>
            <a:pPr lvl="1"/>
            <a:r>
              <a:rPr lang="en-US" dirty="0"/>
              <a:t>AI, AO, DI, DO and IO-Link on same port</a:t>
            </a:r>
          </a:p>
          <a:p>
            <a:pPr lvl="1"/>
            <a:r>
              <a:rPr lang="en-US" dirty="0"/>
              <a:t>Retrofits into current PLC infra structure</a:t>
            </a:r>
          </a:p>
          <a:p>
            <a:pPr lvl="1"/>
            <a:r>
              <a:rPr lang="en-US" dirty="0"/>
              <a:t>Opens IT interaction: under edge-to-cloud architecture</a:t>
            </a:r>
          </a:p>
          <a:p>
            <a:r>
              <a:rPr lang="en-US" dirty="0"/>
              <a:t>Device replacement</a:t>
            </a:r>
          </a:p>
          <a:p>
            <a:pPr lvl="1"/>
            <a:r>
              <a:rPr lang="en-US" dirty="0"/>
              <a:t>Identical </a:t>
            </a:r>
          </a:p>
          <a:p>
            <a:pPr lvl="1"/>
            <a:r>
              <a:rPr lang="en-US" dirty="0"/>
              <a:t>Common profile from different vendor</a:t>
            </a:r>
          </a:p>
          <a:p>
            <a:r>
              <a:rPr lang="en-US" dirty="0"/>
              <a:t>Standardization in low cost cables</a:t>
            </a:r>
          </a:p>
          <a:p>
            <a:pPr lvl="1"/>
            <a:r>
              <a:rPr lang="en-US" dirty="0"/>
              <a:t>M5, M8, M12 in Port class A and B</a:t>
            </a:r>
          </a:p>
          <a:p>
            <a:r>
              <a:rPr lang="en-US" dirty="0"/>
              <a:t>D to A and A to D conversions are not needed</a:t>
            </a:r>
          </a:p>
          <a:p>
            <a:r>
              <a:rPr lang="en-US" dirty="0"/>
              <a:t>Burst/block parameterization for faster parameterization</a:t>
            </a:r>
          </a:p>
          <a:p>
            <a:r>
              <a:rPr lang="en-US" dirty="0"/>
              <a:t>Diagnostic information:</a:t>
            </a:r>
          </a:p>
          <a:p>
            <a:pPr lvl="1"/>
            <a:r>
              <a:rPr lang="en-US" dirty="0"/>
              <a:t>Inventory management</a:t>
            </a:r>
          </a:p>
          <a:p>
            <a:pPr lvl="1"/>
            <a:r>
              <a:rPr lang="en-US" dirty="0"/>
              <a:t> helps in predictive maintenance</a:t>
            </a:r>
          </a:p>
          <a:p>
            <a:pPr lvl="1"/>
            <a:r>
              <a:rPr lang="en-US" dirty="0"/>
              <a:t> avoid shutdowns and increases uptime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891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D64E-DBC0-4E14-918B-761161EF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IOL configuration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2786-F708-4934-80E0-A5F55135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IO-Link Studio</a:t>
            </a:r>
          </a:p>
          <a:p>
            <a:r>
              <a:rPr lang="en-US" dirty="0"/>
              <a:t>LR device</a:t>
            </a:r>
          </a:p>
          <a:p>
            <a:r>
              <a:rPr lang="en-US" dirty="0"/>
              <a:t>Moneo</a:t>
            </a:r>
          </a:p>
          <a:p>
            <a:r>
              <a:rPr lang="en-US" dirty="0"/>
              <a:t>Quick look</a:t>
            </a:r>
          </a:p>
          <a:p>
            <a:r>
              <a:rPr lang="en-US" dirty="0"/>
              <a:t>Moneo config mobile app</a:t>
            </a:r>
          </a:p>
          <a:p>
            <a:r>
              <a:rPr lang="en-US" dirty="0"/>
              <a:t>Smart observer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IODD package</a:t>
            </a:r>
          </a:p>
          <a:p>
            <a:pPr lvl="1"/>
            <a:r>
              <a:rPr lang="en-US" dirty="0"/>
              <a:t>IODD: IO device description file</a:t>
            </a:r>
          </a:p>
          <a:p>
            <a:pPr lvl="2"/>
            <a:r>
              <a:rPr lang="en-US" dirty="0"/>
              <a:t>Device identification information</a:t>
            </a:r>
          </a:p>
          <a:p>
            <a:pPr lvl="2"/>
            <a:r>
              <a:rPr lang="en-US" dirty="0"/>
              <a:t>Default values of parameters</a:t>
            </a:r>
          </a:p>
          <a:p>
            <a:pPr lvl="2"/>
            <a:r>
              <a:rPr lang="en-US" dirty="0"/>
              <a:t>Range of every parameter</a:t>
            </a:r>
          </a:p>
          <a:p>
            <a:pPr lvl="2"/>
            <a:r>
              <a:rPr lang="en-US" dirty="0"/>
              <a:t>All standard and vendor specific parameters</a:t>
            </a:r>
          </a:p>
          <a:p>
            <a:pPr lvl="1"/>
            <a:r>
              <a:rPr lang="en-US" dirty="0"/>
              <a:t>IOL Device image</a:t>
            </a:r>
          </a:p>
          <a:p>
            <a:pPr lvl="1"/>
            <a:r>
              <a:rPr lang="en-US" dirty="0"/>
              <a:t>Language file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2680-3A9A-438C-9876-3AB06DE69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0BCB-2726-44FF-9687-E8ED42C6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FDE41-83CA-4779-9B37-06B7E257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067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D0BC-82AE-4720-B09D-A0AC8A2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CAFC-74D8-4B4B-BD5C-584267AC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38" y="2113450"/>
            <a:ext cx="7305675" cy="4062067"/>
          </a:xfrm>
        </p:spPr>
        <p:txBody>
          <a:bodyPr/>
          <a:lstStyle/>
          <a:p>
            <a:r>
              <a:rPr lang="en-US" dirty="0"/>
              <a:t>IO-Link wireless</a:t>
            </a:r>
          </a:p>
          <a:p>
            <a:pPr lvl="1"/>
            <a:r>
              <a:rPr lang="en-US" dirty="0"/>
              <a:t>Classic physical layer is replaced by wireless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IO-Link over SPE</a:t>
            </a:r>
          </a:p>
          <a:p>
            <a:pPr lvl="1"/>
            <a:r>
              <a:rPr lang="en-US" dirty="0"/>
              <a:t>Classic PL will be replaced by new ethernet standardization called as SPE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IO-Link safety</a:t>
            </a:r>
          </a:p>
          <a:p>
            <a:pPr lvl="1"/>
            <a:r>
              <a:rPr lang="en-US" dirty="0"/>
              <a:t>IO-Link for safety applications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58FF-341D-4D9D-A4E7-2E90C00EF9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F3EE4-40D0-4668-9BA8-0FB184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436F-07C1-481C-A51B-18B20D17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2627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 with ifm</a:t>
            </a:r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ACC7B244-60E4-437C-AFC5-574F5030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8" y="1835150"/>
            <a:ext cx="6365354" cy="4606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21846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88E-A771-409E-A9FF-859AA38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IO-Link: Y-Path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8" y="1835150"/>
            <a:ext cx="6365354" cy="4606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6E3-0771-4DB2-9235-8ACCFB3FA7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A16E-8117-4727-94FC-A8385422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C295-0DD5-4CF0-A212-5F38B170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5476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4524-05DC-4738-A102-562B9F67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780" y="1724004"/>
            <a:ext cx="7305675" cy="395287"/>
          </a:xfrm>
        </p:spPr>
        <p:txBody>
          <a:bodyPr/>
          <a:lstStyle/>
          <a:p>
            <a:pPr algn="ctr"/>
            <a:r>
              <a:rPr lang="en-US" dirty="0"/>
              <a:t>Industrial Evolution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B66A8F-00C8-48B4-A8A7-4663617F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/>
          <a:stretch/>
        </p:blipFill>
        <p:spPr>
          <a:xfrm>
            <a:off x="1651001" y="2994991"/>
            <a:ext cx="7305675" cy="38471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15BC-4DBA-4BF4-A54E-56582F5DAF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1BB0-18BF-4A02-A43F-CBB54C0F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87AB-B9C6-47E7-BCAF-351A9BBF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978FD-9F8B-4999-9554-71C795BB68D2}"/>
              </a:ext>
            </a:extLst>
          </p:cNvPr>
          <p:cNvSpPr txBox="1"/>
          <p:nvPr/>
        </p:nvSpPr>
        <p:spPr>
          <a:xfrm>
            <a:off x="2610675" y="5764696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1784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42A0C-E3EF-4EB5-B942-6681BF6F0C0F}"/>
              </a:ext>
            </a:extLst>
          </p:cNvPr>
          <p:cNvSpPr txBox="1"/>
          <p:nvPr/>
        </p:nvSpPr>
        <p:spPr>
          <a:xfrm>
            <a:off x="4240696" y="5565909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1870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9F697-5DE2-40FA-8A48-CBC99DA8A461}"/>
              </a:ext>
            </a:extLst>
          </p:cNvPr>
          <p:cNvSpPr txBox="1"/>
          <p:nvPr/>
        </p:nvSpPr>
        <p:spPr>
          <a:xfrm>
            <a:off x="5838476" y="5367128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DA527-1373-42F4-AD9D-9EF4DB042771}"/>
              </a:ext>
            </a:extLst>
          </p:cNvPr>
          <p:cNvSpPr txBox="1"/>
          <p:nvPr/>
        </p:nvSpPr>
        <p:spPr>
          <a:xfrm>
            <a:off x="7400235" y="5234608"/>
            <a:ext cx="7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2229254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AED7-3585-4500-85E7-450A8204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to cloud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D660BA-50C7-400A-9418-B9369EDCF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20145" r="5027" b="4750"/>
          <a:stretch/>
        </p:blipFill>
        <p:spPr>
          <a:xfrm>
            <a:off x="1974573" y="2814223"/>
            <a:ext cx="6758610" cy="26769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1866-3630-49D2-8325-795B382AF7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ACED2-9531-4CB0-B4C3-53E3B83A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8895D-F178-444D-8232-58C59D51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7786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EBC-3169-4553-9F8B-FC0AD07E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pyramid to pillar transformation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DFEAB61-9A35-40C7-97BD-7117EDF86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947" r="-1663"/>
          <a:stretch/>
        </p:blipFill>
        <p:spPr>
          <a:xfrm>
            <a:off x="1901824" y="2001078"/>
            <a:ext cx="6778349" cy="41949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B8B6-2110-4574-BBA3-43F9980EE1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CD5D1-07C9-4459-B5CE-415A7DF40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ACF90-90AC-4DE6-B44C-67E5B799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4800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B376-3CC4-407A-A6A3-B5A17939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10-47E9-4C07-BABD-45E9D2816A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D43E1-A923-47DB-A6FA-68952A372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CB5C-9E89-47B2-9F74-92FBB4A3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4EB276-C2CA-4825-983D-BA3646C42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965076"/>
            <a:ext cx="7305675" cy="23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405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2738" y="2716696"/>
            <a:ext cx="7305675" cy="742121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4944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3ACD-02FD-4172-BEED-A776936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Industry 3.0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DF59-D1F6-45BA-98CB-9B298FE58E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754F-56DD-43AC-AA46-1C426575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5E1B-BCB5-49A2-A514-7F8E3F2D9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  <p:pic>
        <p:nvPicPr>
          <p:cNvPr id="7" name="Picture 4" descr="OT IT convergence evolution">
            <a:extLst>
              <a:ext uri="{FF2B5EF4-FFF2-40B4-BE49-F238E27FC236}">
                <a16:creationId xmlns:a16="http://schemas.microsoft.com/office/drawing/2014/main" id="{DC2F3F91-E748-4B7B-A087-325275547A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t="5820" r="21897" b="10925"/>
          <a:stretch/>
        </p:blipFill>
        <p:spPr bwMode="auto">
          <a:xfrm>
            <a:off x="1582737" y="1851990"/>
            <a:ext cx="7243121" cy="45620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933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7486-9E75-494D-A0BB-488F04D6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pyramid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5AB62F-AEE9-41CA-ADF4-4D24B829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83891"/>
            <a:ext cx="7305675" cy="41094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C321-FE61-454D-AEA9-0243D73C5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2E25D-C596-4C86-8E40-B87B051D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AE906-5454-427B-A662-16C9E666D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3750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0B13-4D0F-4183-9C7D-A6C572A8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automation</a:t>
            </a:r>
          </a:p>
        </p:txBody>
      </p:sp>
      <p:pic>
        <p:nvPicPr>
          <p:cNvPr id="8" name="Content Placeholder 7" descr="A close up of a card&#10;&#10;Description automatically generated">
            <a:extLst>
              <a:ext uri="{FF2B5EF4-FFF2-40B4-BE49-F238E27FC236}">
                <a16:creationId xmlns:a16="http://schemas.microsoft.com/office/drawing/2014/main" id="{8C1872DB-DA93-4B2C-9800-A12E9A271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2"/>
          <a:stretch/>
        </p:blipFill>
        <p:spPr>
          <a:xfrm>
            <a:off x="1582738" y="2186608"/>
            <a:ext cx="7305675" cy="36364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12C8-0EB6-402D-8C16-ED41282397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E8EE-8859-4EE8-A5F0-F5620CB76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AE29-2DF7-4EA7-97E0-E7CC7A70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6319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7A1C-03D2-4FF5-B155-761D37C3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automation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4DBFB2-A218-4490-9CC6-17959151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 b="4439"/>
          <a:stretch/>
        </p:blipFill>
        <p:spPr>
          <a:xfrm>
            <a:off x="1582738" y="2120348"/>
            <a:ext cx="7305675" cy="40154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E9C7-F93B-46E8-A870-EA5CE73755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A15E7-5150-4E2B-97E1-92219BD6F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D1A7-8D53-4F7A-817D-4FBFCB2C5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8405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2F7-6E40-4ED6-8E82-D4175A03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 interface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A40-BB20-4FC6-BDD6-9C4CAC0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Analog signal interface</a:t>
            </a:r>
          </a:p>
          <a:p>
            <a:pPr lvl="1"/>
            <a:r>
              <a:rPr lang="en-US" dirty="0"/>
              <a:t>4-20 mA(1950)</a:t>
            </a:r>
          </a:p>
          <a:p>
            <a:pPr lvl="1"/>
            <a:r>
              <a:rPr lang="en-US" sz="1200" b="0" dirty="0"/>
              <a:t>0-10 V</a:t>
            </a:r>
            <a:endParaRPr lang="en-US" dirty="0"/>
          </a:p>
          <a:p>
            <a:pPr lvl="1"/>
            <a:r>
              <a:rPr lang="en-US" dirty="0"/>
              <a:t>Digital data over analog signal interface</a:t>
            </a:r>
          </a:p>
          <a:p>
            <a:pPr lvl="2"/>
            <a:r>
              <a:rPr lang="en-US" b="0" dirty="0"/>
              <a:t>HART protocol(1980)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Digital signal interface</a:t>
            </a:r>
          </a:p>
          <a:p>
            <a:pPr lvl="1"/>
            <a:r>
              <a:rPr lang="en-US" dirty="0"/>
              <a:t>IO-Link(2005)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28FC-7147-48CB-AFE0-A989E25B41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FDDC-8D2E-4458-9D9D-FD9EC30F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63A5-00D2-4056-8B80-1731CBB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5005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4-20mA current loop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91026"/>
            <a:ext cx="7305675" cy="40951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Date: </a:t>
            </a:r>
            <a:fld id="{334836C2-FF49-4DB1-BC20-533C0183B82D}" type="datetime1">
              <a:rPr lang="de-DE" smtClean="0"/>
              <a:pPr/>
              <a:t>12.10.2020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Page </a:t>
            </a:r>
            <a:fld id="{220E3F08-9634-496F-A1D7-68A1562AC9A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 ifm engineering Pvt. Ltd.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3521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FFCC66"/>
      </a:accent1>
      <a:accent2>
        <a:srgbClr val="0033CC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2DB9"/>
      </a:accent6>
      <a:hlink>
        <a:srgbClr val="9999FF"/>
      </a:hlink>
      <a:folHlink>
        <a:srgbClr val="C0C0C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959</Words>
  <Application>Microsoft Office PowerPoint</Application>
  <PresentationFormat>On-screen Show (4:3)</PresentationFormat>
  <Paragraphs>254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Trebuchet MS</vt:lpstr>
      <vt:lpstr>Webdings</vt:lpstr>
      <vt:lpstr>Wingdings</vt:lpstr>
      <vt:lpstr>blank</vt:lpstr>
      <vt:lpstr>IO-Link</vt:lpstr>
      <vt:lpstr>Agenda</vt:lpstr>
      <vt:lpstr>Industrial Evolution</vt:lpstr>
      <vt:lpstr>Industry 3.0</vt:lpstr>
      <vt:lpstr>Automation pyramid</vt:lpstr>
      <vt:lpstr>Process automation</vt:lpstr>
      <vt:lpstr>Process automation example</vt:lpstr>
      <vt:lpstr>Sensor interface evolution</vt:lpstr>
      <vt:lpstr>4-20mA current loop</vt:lpstr>
      <vt:lpstr>4-20 mA current loop: Live Zero</vt:lpstr>
      <vt:lpstr>4-20 mA current loop: 100% </vt:lpstr>
      <vt:lpstr>4-20 mA current loop: Diagnostic info</vt:lpstr>
      <vt:lpstr>Sensor interface evolution</vt:lpstr>
      <vt:lpstr>HART: Digital data over analog signal</vt:lpstr>
      <vt:lpstr>4-20mA current loop</vt:lpstr>
      <vt:lpstr>HART is Bus.</vt:lpstr>
      <vt:lpstr>Sensor interface evolution</vt:lpstr>
      <vt:lpstr>Fieldbuses</vt:lpstr>
      <vt:lpstr>PowerPoint Presentation</vt:lpstr>
      <vt:lpstr>What is IO-Link</vt:lpstr>
      <vt:lpstr>Components of IO-Link</vt:lpstr>
      <vt:lpstr>IO-Link with ifm</vt:lpstr>
      <vt:lpstr>IO-Link: Physical Layer</vt:lpstr>
      <vt:lpstr>IO-Link: Data categories</vt:lpstr>
      <vt:lpstr>IO-Link offers a lot!</vt:lpstr>
      <vt:lpstr>IOL configuration software</vt:lpstr>
      <vt:lpstr>IO-Link future scope</vt:lpstr>
      <vt:lpstr>IO-Link with ifm</vt:lpstr>
      <vt:lpstr>IO-Link: Y-Path</vt:lpstr>
      <vt:lpstr>Edge to cloud architecture</vt:lpstr>
      <vt:lpstr>Automation pyramid to pillar transformation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IO-Link</dc:title>
  <dc:creator>Patil, Rahul</dc:creator>
  <cp:lastModifiedBy>Patil, Rahul</cp:lastModifiedBy>
  <cp:revision>30</cp:revision>
  <dcterms:created xsi:type="dcterms:W3CDTF">2020-10-12T07:58:38Z</dcterms:created>
  <dcterms:modified xsi:type="dcterms:W3CDTF">2020-10-12T12:00:01Z</dcterms:modified>
</cp:coreProperties>
</file>