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489075" y="1116925"/>
            <a:ext cx="5017500" cy="1578900"/>
          </a:xfrm>
          <a:prstGeom prst="rect">
            <a:avLst/>
          </a:prstGeom>
        </p:spPr>
        <p:txBody>
          <a:bodyPr anchorCtr="0" anchor="t" bIns="91425" lIns="91425" rIns="91425" wrap="square" tIns="91425">
            <a:noAutofit/>
          </a:bodyPr>
          <a:lstStyle/>
          <a:p>
            <a:pPr lvl="0" algn="ctr">
              <a:spcBef>
                <a:spcPts val="0"/>
              </a:spcBef>
              <a:buNone/>
            </a:pPr>
            <a:r>
              <a:rPr lang="en"/>
              <a:t>CHAIN REACTION</a:t>
            </a:r>
          </a:p>
          <a:p>
            <a:pPr lvl="0" algn="ctr">
              <a:spcBef>
                <a:spcPts val="0"/>
              </a:spcBef>
              <a:buNone/>
            </a:pPr>
            <a:r>
              <a:rPr lang="en"/>
              <a:t>GAME</a:t>
            </a:r>
          </a:p>
        </p:txBody>
      </p:sp>
      <p:sp>
        <p:nvSpPr>
          <p:cNvPr id="135" name="Shape 135"/>
          <p:cNvSpPr txBox="1"/>
          <p:nvPr>
            <p:ph idx="1" type="subTitle"/>
          </p:nvPr>
        </p:nvSpPr>
        <p:spPr>
          <a:xfrm>
            <a:off x="4343675" y="3290400"/>
            <a:ext cx="3470700" cy="670500"/>
          </a:xfrm>
          <a:prstGeom prst="rect">
            <a:avLst/>
          </a:prstGeom>
        </p:spPr>
        <p:txBody>
          <a:bodyPr anchorCtr="0" anchor="t" bIns="91425" lIns="91425" rIns="91425" wrap="square" tIns="91425">
            <a:noAutofit/>
          </a:bodyPr>
          <a:lstStyle/>
          <a:p>
            <a:pPr lvl="0" algn="ctr">
              <a:spcBef>
                <a:spcPts val="0"/>
              </a:spcBef>
              <a:buNone/>
            </a:pPr>
            <a:r>
              <a:rPr lang="en" sz="1800"/>
              <a:t>RAHUL LAWARIA  -  2016074</a:t>
            </a:r>
          </a:p>
          <a:p>
            <a:pPr lvl="0" algn="ctr">
              <a:spcBef>
                <a:spcPts val="0"/>
              </a:spcBef>
              <a:buNone/>
            </a:pPr>
            <a:r>
              <a:rPr lang="en" sz="1800"/>
              <a:t>VIPUL SAINI  -  2016117</a:t>
            </a:r>
          </a:p>
        </p:txBody>
      </p:sp>
      <p:sp>
        <p:nvSpPr>
          <p:cNvPr id="136" name="Shape 136"/>
          <p:cNvSpPr txBox="1"/>
          <p:nvPr/>
        </p:nvSpPr>
        <p:spPr>
          <a:xfrm>
            <a:off x="5646425" y="2695825"/>
            <a:ext cx="865200" cy="3423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rPr>
              <a:t>BY:-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lgn="ctr">
              <a:spcBef>
                <a:spcPts val="0"/>
              </a:spcBef>
              <a:buNone/>
            </a:pPr>
            <a:r>
              <a:rPr lang="en"/>
              <a:t>Functionalities</a:t>
            </a:r>
          </a:p>
        </p:txBody>
      </p:sp>
      <p:sp>
        <p:nvSpPr>
          <p:cNvPr id="142" name="Shape 142"/>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buChar char="❖"/>
            </a:pPr>
            <a:r>
              <a:rPr lang="en"/>
              <a:t>Design Pattern</a:t>
            </a:r>
          </a:p>
          <a:p>
            <a:pPr indent="-298450" lvl="1" marL="914400" rtl="0">
              <a:spcBef>
                <a:spcPts val="0"/>
              </a:spcBef>
              <a:buSzPct val="100000"/>
              <a:buChar char="➢"/>
            </a:pPr>
            <a:r>
              <a:rPr lang="en"/>
              <a:t>Chain of Responsibilities</a:t>
            </a:r>
          </a:p>
          <a:p>
            <a:pPr indent="0" lvl="0" marL="457200" rtl="0">
              <a:spcBef>
                <a:spcPts val="0"/>
              </a:spcBef>
              <a:buNone/>
            </a:pPr>
            <a:r>
              <a:t/>
            </a:r>
            <a:endParaRPr/>
          </a:p>
          <a:p>
            <a:pPr indent="-311150" lvl="0" marL="457200" rtl="0">
              <a:spcBef>
                <a:spcPts val="0"/>
              </a:spcBef>
              <a:buSzPct val="100000"/>
              <a:buChar char="❖"/>
            </a:pPr>
            <a:r>
              <a:rPr lang="en"/>
              <a:t>Made Utility class for the functions shared by multiple classes</a:t>
            </a:r>
          </a:p>
          <a:p>
            <a:pPr lvl="0" rtl="0">
              <a:spcBef>
                <a:spcPts val="0"/>
              </a:spcBef>
              <a:buNone/>
            </a:pPr>
            <a:r>
              <a:t/>
            </a:r>
            <a:endParaRPr/>
          </a:p>
          <a:p>
            <a:pPr indent="-311150" lvl="0" marL="457200" rtl="0">
              <a:spcBef>
                <a:spcPts val="0"/>
              </a:spcBef>
              <a:buSzPct val="100000"/>
              <a:buChar char="❖"/>
            </a:pPr>
            <a:r>
              <a:rPr lang="en"/>
              <a:t>Made reusable code</a:t>
            </a:r>
          </a:p>
          <a:p>
            <a:pPr lvl="0" rtl="0">
              <a:spcBef>
                <a:spcPts val="0"/>
              </a:spcBef>
              <a:buNone/>
            </a:pPr>
            <a:r>
              <a:t/>
            </a:r>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lgn="ctr">
              <a:spcBef>
                <a:spcPts val="0"/>
              </a:spcBef>
              <a:buNone/>
            </a:pPr>
            <a:r>
              <a:rPr lang="en"/>
              <a:t>Challenges Faced</a:t>
            </a:r>
          </a:p>
        </p:txBody>
      </p:sp>
      <p:sp>
        <p:nvSpPr>
          <p:cNvPr id="148" name="Shape 148"/>
          <p:cNvSpPr txBox="1"/>
          <p:nvPr>
            <p:ph idx="1" type="body"/>
          </p:nvPr>
        </p:nvSpPr>
        <p:spPr>
          <a:xfrm>
            <a:off x="1297500" y="1307850"/>
            <a:ext cx="7038900" cy="3171000"/>
          </a:xfrm>
          <a:prstGeom prst="rect">
            <a:avLst/>
          </a:prstGeom>
        </p:spPr>
        <p:txBody>
          <a:bodyPr anchorCtr="0" anchor="t" bIns="91425" lIns="91425" rIns="91425" wrap="square" tIns="91425">
            <a:noAutofit/>
          </a:bodyPr>
          <a:lstStyle/>
          <a:p>
            <a:pPr indent="-311150" lvl="0" marL="457200" rtl="0">
              <a:spcBef>
                <a:spcPts val="0"/>
              </a:spcBef>
              <a:buSzPct val="100000"/>
            </a:pPr>
            <a:r>
              <a:rPr lang="en"/>
              <a:t>Animation, the orbs were not moving according to how we want.  It was corrected as the logic we were using before to move orbs was wrong.</a:t>
            </a:r>
          </a:p>
          <a:p>
            <a:pPr lvl="0" rtl="0">
              <a:spcBef>
                <a:spcPts val="0"/>
              </a:spcBef>
              <a:buNone/>
            </a:pPr>
            <a:r>
              <a:rPr lang="en"/>
              <a:t> </a:t>
            </a:r>
          </a:p>
          <a:p>
            <a:pPr indent="-311150" lvl="0" marL="457200" rtl="0">
              <a:spcBef>
                <a:spcPts val="0"/>
              </a:spcBef>
              <a:buSzPct val="100000"/>
            </a:pPr>
            <a:r>
              <a:rPr lang="en"/>
              <a:t>Resuming the game from the previous state was also quite challenging as we not only had to store the grid state but also the players left and player turns, we tackled this by making a class that had all these conditions serializable.</a:t>
            </a:r>
          </a:p>
          <a:p>
            <a:pPr lvl="0" rtl="0">
              <a:spcBef>
                <a:spcPts val="0"/>
              </a:spcBef>
              <a:buNone/>
            </a:pPr>
            <a:r>
              <a:t/>
            </a:r>
            <a:endParaRPr/>
          </a:p>
          <a:p>
            <a:pPr indent="-311150" lvl="0" marL="457200">
              <a:spcBef>
                <a:spcPts val="0"/>
              </a:spcBef>
              <a:buSzPct val="100000"/>
            </a:pPr>
            <a:r>
              <a:rPr lang="en"/>
              <a:t>Ending the game, checking which player has won, took a lot of time. Finally the method used to check the ending was implemented by checking the status after a particular splitting step.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297500" y="393750"/>
            <a:ext cx="7038900" cy="596400"/>
          </a:xfrm>
          <a:prstGeom prst="rect">
            <a:avLst/>
          </a:prstGeom>
        </p:spPr>
        <p:txBody>
          <a:bodyPr anchorCtr="0" anchor="t" bIns="91425" lIns="91425" rIns="91425" wrap="square" tIns="91425">
            <a:noAutofit/>
          </a:bodyPr>
          <a:lstStyle/>
          <a:p>
            <a:pPr lvl="0" rtl="0" algn="ctr">
              <a:spcBef>
                <a:spcPts val="0"/>
              </a:spcBef>
              <a:buNone/>
            </a:pPr>
            <a:r>
              <a:rPr lang="en"/>
              <a:t>INDIVIDUAL EFFORTS</a:t>
            </a:r>
          </a:p>
        </p:txBody>
      </p:sp>
      <p:sp>
        <p:nvSpPr>
          <p:cNvPr id="154" name="Shape 154"/>
          <p:cNvSpPr txBox="1"/>
          <p:nvPr/>
        </p:nvSpPr>
        <p:spPr>
          <a:xfrm>
            <a:off x="1297500" y="1451725"/>
            <a:ext cx="3644100" cy="21537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rPr>
              <a:t>Rahul Lawaria</a:t>
            </a:r>
          </a:p>
          <a:p>
            <a:pPr lvl="0">
              <a:spcBef>
                <a:spcPts val="0"/>
              </a:spcBef>
              <a:buNone/>
            </a:pPr>
            <a:r>
              <a:t/>
            </a:r>
            <a:endParaRPr>
              <a:solidFill>
                <a:srgbClr val="FFFFFF"/>
              </a:solidFill>
            </a:endParaRPr>
          </a:p>
          <a:p>
            <a:pPr indent="-317500" lvl="0" marL="457200" rtl="0">
              <a:spcBef>
                <a:spcPts val="0"/>
              </a:spcBef>
              <a:buClr>
                <a:srgbClr val="FFFFFF"/>
              </a:buClr>
              <a:buSzPct val="100000"/>
              <a:buChar char="●"/>
            </a:pPr>
            <a:r>
              <a:rPr lang="en">
                <a:solidFill>
                  <a:srgbClr val="FFFFFF"/>
                </a:solidFill>
              </a:rPr>
              <a:t>Animation part of Normal Grid and HD Grid</a:t>
            </a:r>
          </a:p>
          <a:p>
            <a:pPr lvl="0" rtl="0">
              <a:spcBef>
                <a:spcPts val="0"/>
              </a:spcBef>
              <a:buNone/>
            </a:pPr>
            <a:r>
              <a:t/>
            </a:r>
            <a:endParaRPr>
              <a:solidFill>
                <a:srgbClr val="FFFFFF"/>
              </a:solidFill>
            </a:endParaRPr>
          </a:p>
          <a:p>
            <a:pPr indent="-317500" lvl="0" marL="457200" rtl="0">
              <a:spcBef>
                <a:spcPts val="0"/>
              </a:spcBef>
              <a:buClr>
                <a:srgbClr val="FFFFFF"/>
              </a:buClr>
              <a:buSzPct val="100000"/>
              <a:buChar char="●"/>
            </a:pPr>
            <a:r>
              <a:rPr lang="en">
                <a:solidFill>
                  <a:srgbClr val="FFFFFF"/>
                </a:solidFill>
              </a:rPr>
              <a:t>Grid interaction</a:t>
            </a:r>
          </a:p>
          <a:p>
            <a:pPr lvl="0" rtl="0">
              <a:spcBef>
                <a:spcPts val="0"/>
              </a:spcBef>
              <a:buNone/>
            </a:pPr>
            <a:r>
              <a:t/>
            </a:r>
            <a:endParaRPr>
              <a:solidFill>
                <a:srgbClr val="FFFFFF"/>
              </a:solidFill>
            </a:endParaRPr>
          </a:p>
          <a:p>
            <a:pPr indent="-317500" lvl="0" marL="457200" rtl="0">
              <a:spcBef>
                <a:spcPts val="0"/>
              </a:spcBef>
              <a:buClr>
                <a:srgbClr val="FFFFFF"/>
              </a:buClr>
              <a:buSzPct val="100000"/>
              <a:buChar char="●"/>
            </a:pPr>
            <a:r>
              <a:rPr lang="en">
                <a:solidFill>
                  <a:srgbClr val="FFFFFF"/>
                </a:solidFill>
              </a:rPr>
              <a:t>Non serializable components	</a:t>
            </a:r>
          </a:p>
          <a:p>
            <a:pPr lvl="0" rtl="0">
              <a:spcBef>
                <a:spcPts val="0"/>
              </a:spcBef>
              <a:buNone/>
            </a:pPr>
            <a:r>
              <a:t/>
            </a:r>
            <a:endParaRPr>
              <a:solidFill>
                <a:srgbClr val="FFFFFF"/>
              </a:solidFill>
            </a:endParaRPr>
          </a:p>
          <a:p>
            <a:pPr indent="-317500" lvl="0" marL="457200">
              <a:spcBef>
                <a:spcPts val="0"/>
              </a:spcBef>
              <a:buClr>
                <a:srgbClr val="FFFFFF"/>
              </a:buClr>
              <a:buSzPct val="100000"/>
              <a:buChar char="●"/>
            </a:pPr>
            <a:r>
              <a:rPr lang="en">
                <a:solidFill>
                  <a:srgbClr val="FFFFFF"/>
                </a:solidFill>
              </a:rPr>
              <a:t>Popup and Sound</a:t>
            </a:r>
          </a:p>
        </p:txBody>
      </p:sp>
      <p:sp>
        <p:nvSpPr>
          <p:cNvPr id="155" name="Shape 155"/>
          <p:cNvSpPr txBox="1"/>
          <p:nvPr/>
        </p:nvSpPr>
        <p:spPr>
          <a:xfrm>
            <a:off x="4941600" y="1451725"/>
            <a:ext cx="3394800" cy="21537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rPr>
              <a:t>Vipul Saini</a:t>
            </a:r>
          </a:p>
          <a:p>
            <a:pPr lvl="0">
              <a:spcBef>
                <a:spcPts val="0"/>
              </a:spcBef>
              <a:buNone/>
            </a:pPr>
            <a:r>
              <a:t/>
            </a:r>
            <a:endParaRPr>
              <a:solidFill>
                <a:srgbClr val="FFFFFF"/>
              </a:solidFill>
            </a:endParaRPr>
          </a:p>
          <a:p>
            <a:pPr indent="-317500" lvl="0" marL="457200" rtl="0">
              <a:spcBef>
                <a:spcPts val="0"/>
              </a:spcBef>
              <a:buClr>
                <a:srgbClr val="FFFFFF"/>
              </a:buClr>
              <a:buSzPct val="100000"/>
              <a:buChar char="●"/>
            </a:pPr>
            <a:r>
              <a:rPr lang="en">
                <a:solidFill>
                  <a:srgbClr val="FFFFFF"/>
                </a:solidFill>
              </a:rPr>
              <a:t>UI part of the game</a:t>
            </a:r>
          </a:p>
          <a:p>
            <a:pPr lvl="0" rtl="0">
              <a:spcBef>
                <a:spcPts val="0"/>
              </a:spcBef>
              <a:buNone/>
            </a:pPr>
            <a:r>
              <a:t/>
            </a:r>
            <a:endParaRPr>
              <a:solidFill>
                <a:srgbClr val="FFFFFF"/>
              </a:solidFill>
            </a:endParaRPr>
          </a:p>
          <a:p>
            <a:pPr indent="-317500" lvl="0" marL="457200" rtl="0">
              <a:spcBef>
                <a:spcPts val="0"/>
              </a:spcBef>
              <a:buClr>
                <a:srgbClr val="FFFFFF"/>
              </a:buClr>
              <a:buSzPct val="100000"/>
              <a:buChar char="●"/>
            </a:pPr>
            <a:r>
              <a:rPr lang="en">
                <a:solidFill>
                  <a:srgbClr val="FFFFFF"/>
                </a:solidFill>
              </a:rPr>
              <a:t>Button interaction</a:t>
            </a:r>
          </a:p>
          <a:p>
            <a:pPr lvl="0" rtl="0">
              <a:spcBef>
                <a:spcPts val="0"/>
              </a:spcBef>
              <a:buNone/>
            </a:pPr>
            <a:r>
              <a:t/>
            </a:r>
            <a:endParaRPr>
              <a:solidFill>
                <a:srgbClr val="FFFFFF"/>
              </a:solidFill>
            </a:endParaRPr>
          </a:p>
          <a:p>
            <a:pPr indent="-317500" lvl="0" marL="457200" rtl="0">
              <a:spcBef>
                <a:spcPts val="0"/>
              </a:spcBef>
              <a:buClr>
                <a:srgbClr val="FFFFFF"/>
              </a:buClr>
              <a:buSzPct val="100000"/>
              <a:buChar char="●"/>
            </a:pPr>
            <a:r>
              <a:rPr lang="en">
                <a:solidFill>
                  <a:srgbClr val="FFFFFF"/>
                </a:solidFill>
              </a:rPr>
              <a:t>Serializable components</a:t>
            </a:r>
          </a:p>
          <a:p>
            <a:pPr lvl="0" rtl="0">
              <a:spcBef>
                <a:spcPts val="0"/>
              </a:spcBef>
              <a:buNone/>
            </a:pPr>
            <a:r>
              <a:t/>
            </a:r>
            <a:endParaRPr>
              <a:solidFill>
                <a:srgbClr val="FFFFFF"/>
              </a:solidFill>
            </a:endParaRPr>
          </a:p>
          <a:p>
            <a:pPr indent="-317500" lvl="0" marL="457200">
              <a:spcBef>
                <a:spcPts val="0"/>
              </a:spcBef>
              <a:buClr>
                <a:srgbClr val="FFFFFF"/>
              </a:buClr>
              <a:buSzPct val="100000"/>
              <a:buChar char="●"/>
            </a:pPr>
            <a:r>
              <a:rPr lang="en">
                <a:solidFill>
                  <a:srgbClr val="FFFFFF"/>
                </a:solidFill>
              </a:rPr>
              <a:t>Game ending conditions</a:t>
            </a:r>
          </a:p>
        </p:txBody>
      </p:sp>
      <p:sp>
        <p:nvSpPr>
          <p:cNvPr id="156" name="Shape 156"/>
          <p:cNvSpPr txBox="1"/>
          <p:nvPr/>
        </p:nvSpPr>
        <p:spPr>
          <a:xfrm>
            <a:off x="1297500" y="3898325"/>
            <a:ext cx="6515400" cy="5469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rPr>
              <a:t>The rest was done as a combined effort.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lgn="ctr">
              <a:spcBef>
                <a:spcPts val="0"/>
              </a:spcBef>
              <a:buNone/>
            </a:pPr>
            <a:r>
              <a:rPr lang="en"/>
              <a:t>BONUS COMPONENTS</a:t>
            </a:r>
          </a:p>
        </p:txBody>
      </p:sp>
      <p:sp>
        <p:nvSpPr>
          <p:cNvPr id="162" name="Shape 162"/>
          <p:cNvSpPr txBox="1"/>
          <p:nvPr/>
        </p:nvSpPr>
        <p:spPr>
          <a:xfrm>
            <a:off x="1394025" y="1538250"/>
            <a:ext cx="7220100" cy="2999700"/>
          </a:xfrm>
          <a:prstGeom prst="rect">
            <a:avLst/>
          </a:prstGeom>
          <a:noFill/>
          <a:ln>
            <a:noFill/>
          </a:ln>
        </p:spPr>
        <p:txBody>
          <a:bodyPr anchorCtr="0" anchor="t" bIns="91425" lIns="91425" rIns="91425" wrap="square" tIns="91425">
            <a:noAutofit/>
          </a:bodyPr>
          <a:lstStyle/>
          <a:p>
            <a:pPr indent="-342900" lvl="0" marL="457200" rtl="0">
              <a:lnSpc>
                <a:spcPct val="115000"/>
              </a:lnSpc>
              <a:spcBef>
                <a:spcPts val="0"/>
              </a:spcBef>
              <a:spcAft>
                <a:spcPts val="0"/>
              </a:spcAft>
              <a:buClr>
                <a:schemeClr val="lt1"/>
              </a:buClr>
              <a:buSzPct val="100000"/>
              <a:buFont typeface="Lato"/>
              <a:buChar char="●"/>
            </a:pPr>
            <a:r>
              <a:rPr lang="en" sz="1800">
                <a:solidFill>
                  <a:schemeClr val="lt1"/>
                </a:solidFill>
                <a:latin typeface="Lato"/>
                <a:ea typeface="Lato"/>
                <a:cs typeface="Lato"/>
                <a:sym typeface="Lato"/>
              </a:rPr>
              <a:t>Sound</a:t>
            </a:r>
          </a:p>
          <a:p>
            <a:pPr indent="-342900" lvl="0" marL="457200" rtl="0">
              <a:lnSpc>
                <a:spcPct val="115000"/>
              </a:lnSpc>
              <a:spcBef>
                <a:spcPts val="0"/>
              </a:spcBef>
              <a:spcAft>
                <a:spcPts val="0"/>
              </a:spcAft>
              <a:buClr>
                <a:schemeClr val="lt1"/>
              </a:buClr>
              <a:buSzPct val="100000"/>
              <a:buFont typeface="Lato"/>
              <a:buChar char="●"/>
            </a:pPr>
            <a:r>
              <a:rPr lang="en" sz="1800">
                <a:solidFill>
                  <a:schemeClr val="lt1"/>
                </a:solidFill>
                <a:latin typeface="Lato"/>
                <a:ea typeface="Lato"/>
                <a:cs typeface="Lato"/>
                <a:sym typeface="Lato"/>
              </a:rPr>
              <a:t>Revolving speed of orbs</a:t>
            </a:r>
          </a:p>
          <a:p>
            <a:pPr indent="-342900" lvl="0" marL="457200" rtl="0">
              <a:lnSpc>
                <a:spcPct val="115000"/>
              </a:lnSpc>
              <a:spcBef>
                <a:spcPts val="0"/>
              </a:spcBef>
              <a:spcAft>
                <a:spcPts val="1600"/>
              </a:spcAft>
              <a:buClr>
                <a:schemeClr val="lt1"/>
              </a:buClr>
              <a:buSzPct val="100000"/>
              <a:buFont typeface="Lato"/>
              <a:buChar char="●"/>
            </a:pPr>
            <a:r>
              <a:rPr lang="en" sz="1800">
                <a:solidFill>
                  <a:schemeClr val="lt1"/>
                </a:solidFill>
                <a:latin typeface="Lato"/>
                <a:ea typeface="Lato"/>
                <a:cs typeface="Lato"/>
                <a:sym typeface="Lato"/>
              </a:rPr>
              <a:t>Grid line color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