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aveat"/>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YnP5p0ZZCHYQVL3f1MDYZ3yX3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ave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Cavea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18837f63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618837f63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18837f6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618837f63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18837f63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618837f633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18837f6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618837f63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18837f6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618837f633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8837f6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618837f63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12224000" cy="6876000"/>
          </a:xfrm>
          <a:prstGeom prst="rect">
            <a:avLst/>
          </a:prstGeom>
          <a:noFill/>
          <a:ln>
            <a:noFill/>
          </a:ln>
        </p:spPr>
      </p:pic>
      <p:sp>
        <p:nvSpPr>
          <p:cNvPr id="85" name="Google Shape;85;p1"/>
          <p:cNvSpPr txBox="1"/>
          <p:nvPr/>
        </p:nvSpPr>
        <p:spPr>
          <a:xfrm>
            <a:off x="1621475" y="4040375"/>
            <a:ext cx="374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Presentation By Rahul Roy</a:t>
            </a:r>
            <a:endParaRPr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91" name="Google Shape;91;p2"/>
          <p:cNvSpPr txBox="1"/>
          <p:nvPr>
            <p:ph type="title"/>
          </p:nvPr>
        </p:nvSpPr>
        <p:spPr>
          <a:xfrm>
            <a:off x="838200" y="695325"/>
            <a:ext cx="10515600" cy="59594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Contents</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Introduction</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Motivation</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Modern Solution </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Design</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Why this solution?</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US" sz="2300">
                <a:latin typeface="Arial"/>
                <a:ea typeface="Arial"/>
                <a:cs typeface="Arial"/>
                <a:sym typeface="Arial"/>
              </a:rPr>
              <a:t>Conclusion</a:t>
            </a:r>
            <a:endParaRPr sz="2300">
              <a:latin typeface="Arial"/>
              <a:ea typeface="Arial"/>
              <a:cs typeface="Arial"/>
              <a:sym typeface="Arial"/>
            </a:endParaRPr>
          </a:p>
        </p:txBody>
      </p:sp>
      <p:cxnSp>
        <p:nvCxnSpPr>
          <p:cNvPr id="92" name="Google Shape;92;p2"/>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1618837f633_0_32"/>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98" name="Google Shape;98;g1618837f633_0_32"/>
          <p:cNvSpPr txBox="1"/>
          <p:nvPr>
            <p:ph type="title"/>
          </p:nvPr>
        </p:nvSpPr>
        <p:spPr>
          <a:xfrm>
            <a:off x="838200" y="695325"/>
            <a:ext cx="10515600" cy="595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Introduction</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US" sz="2300">
                <a:latin typeface="Arial"/>
                <a:ea typeface="Arial"/>
                <a:cs typeface="Arial"/>
                <a:sym typeface="Arial"/>
              </a:rPr>
              <a:t>The earliest payment instruments known to have been used in India were coins, which were either punchmarked or cast in silver and copper. While coins represented a physical equivalent, credit systems involving bills of exchange facilitated inter-spatial transfers.</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US" sz="2300">
                <a:latin typeface="Arial"/>
                <a:ea typeface="Arial"/>
                <a:cs typeface="Arial"/>
                <a:sym typeface="Arial"/>
              </a:rPr>
              <a:t>Paper money, in the modern sense, has its origin in the late 18th century with the note issues of private banks as well as semi-government banks. This form became quite popular as people started making transactions efficiently without much problem. However this could not solve all the problems.</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rPr lang="en-US" sz="2300">
                <a:latin typeface="Arial"/>
                <a:ea typeface="Arial"/>
                <a:cs typeface="Arial"/>
                <a:sym typeface="Arial"/>
              </a:rPr>
              <a:t>Then came digital money system which entirely revolutionized the world. The transactions became quick, hassle-free and efficient. Yet still we face some problems with these solutions.</a:t>
            </a:r>
            <a:endParaRPr sz="2300">
              <a:latin typeface="Arial"/>
              <a:ea typeface="Arial"/>
              <a:cs typeface="Arial"/>
              <a:sym typeface="Arial"/>
            </a:endParaRPr>
          </a:p>
          <a:p>
            <a:pPr indent="0" lvl="0" marL="0" rtl="0" algn="l">
              <a:lnSpc>
                <a:spcPct val="150000"/>
              </a:lnSpc>
              <a:spcBef>
                <a:spcPts val="0"/>
              </a:spcBef>
              <a:spcAft>
                <a:spcPts val="0"/>
              </a:spcAft>
              <a:buNone/>
            </a:pPr>
            <a:r>
              <a:t/>
            </a:r>
            <a:endParaRPr sz="2300">
              <a:latin typeface="Arial"/>
              <a:ea typeface="Arial"/>
              <a:cs typeface="Arial"/>
              <a:sym typeface="Arial"/>
            </a:endParaRPr>
          </a:p>
        </p:txBody>
      </p:sp>
      <p:cxnSp>
        <p:nvCxnSpPr>
          <p:cNvPr id="99" name="Google Shape;99;g1618837f633_0_32"/>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618837f633_0_40"/>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105" name="Google Shape;105;g1618837f633_0_40"/>
          <p:cNvSpPr txBox="1"/>
          <p:nvPr>
            <p:ph type="title"/>
          </p:nvPr>
        </p:nvSpPr>
        <p:spPr>
          <a:xfrm>
            <a:off x="838200" y="695325"/>
            <a:ext cx="10515600" cy="595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Motivation</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300">
              <a:latin typeface="Arial"/>
              <a:ea typeface="Arial"/>
              <a:cs typeface="Arial"/>
              <a:sym typeface="Arial"/>
            </a:endParaRPr>
          </a:p>
          <a:p>
            <a:pPr indent="0" lvl="0" marL="0" rtl="0" algn="l">
              <a:lnSpc>
                <a:spcPct val="100000"/>
              </a:lnSpc>
              <a:spcBef>
                <a:spcPts val="0"/>
              </a:spcBef>
              <a:spcAft>
                <a:spcPts val="0"/>
              </a:spcAft>
              <a:buNone/>
            </a:pPr>
            <a:r>
              <a:rPr lang="en-US" sz="2300">
                <a:latin typeface="Arial"/>
                <a:ea typeface="Arial"/>
                <a:cs typeface="Arial"/>
                <a:sym typeface="Arial"/>
              </a:rPr>
              <a:t>Consumers value quick, convenient options when it comes to services. Hence we always need to look forward for better and efficient solutions to existing problems. The following problems are in accordance with card transactions:</a:t>
            </a:r>
            <a:endParaRPr sz="2300">
              <a:latin typeface="Arial"/>
              <a:ea typeface="Arial"/>
              <a:cs typeface="Arial"/>
              <a:sym typeface="Arial"/>
            </a:endParaRPr>
          </a:p>
          <a:p>
            <a:pPr indent="0" lvl="0" marL="0" rtl="0" algn="l">
              <a:lnSpc>
                <a:spcPct val="100000"/>
              </a:lnSpc>
              <a:spcBef>
                <a:spcPts val="0"/>
              </a:spcBef>
              <a:spcAft>
                <a:spcPts val="0"/>
              </a:spcAft>
              <a:buNone/>
            </a:pPr>
            <a:r>
              <a:t/>
            </a:r>
            <a:endParaRPr sz="2300">
              <a:latin typeface="Arial"/>
              <a:ea typeface="Arial"/>
              <a:cs typeface="Arial"/>
              <a:sym typeface="Arial"/>
            </a:endParaRPr>
          </a:p>
          <a:p>
            <a:pPr indent="-374650" lvl="0" marL="457200" rtl="0" algn="l">
              <a:lnSpc>
                <a:spcPct val="115000"/>
              </a:lnSpc>
              <a:spcBef>
                <a:spcPts val="0"/>
              </a:spcBef>
              <a:spcAft>
                <a:spcPts val="0"/>
              </a:spcAft>
              <a:buClr>
                <a:srgbClr val="B45F06"/>
              </a:buClr>
              <a:buSzPts val="2300"/>
              <a:buFont typeface="Arial"/>
              <a:buChar char="●"/>
            </a:pPr>
            <a:r>
              <a:rPr lang="en-US" sz="2300">
                <a:latin typeface="Arial"/>
                <a:ea typeface="Arial"/>
                <a:cs typeface="Arial"/>
                <a:sym typeface="Arial"/>
              </a:rPr>
              <a:t>Online transaction cards (credit/debit) take up space inside your wallet or pocket which might not be suitable for some users.</a:t>
            </a:r>
            <a:endParaRPr sz="2300">
              <a:latin typeface="Arial"/>
              <a:ea typeface="Arial"/>
              <a:cs typeface="Arial"/>
              <a:sym typeface="Arial"/>
            </a:endParaRPr>
          </a:p>
          <a:p>
            <a:pPr indent="0" lvl="0" marL="0" rtl="0" algn="l">
              <a:lnSpc>
                <a:spcPct val="115000"/>
              </a:lnSpc>
              <a:spcBef>
                <a:spcPts val="0"/>
              </a:spcBef>
              <a:spcAft>
                <a:spcPts val="0"/>
              </a:spcAft>
              <a:buNone/>
            </a:pPr>
            <a:r>
              <a:t/>
            </a:r>
            <a:endParaRPr sz="2300">
              <a:latin typeface="Arial"/>
              <a:ea typeface="Arial"/>
              <a:cs typeface="Arial"/>
              <a:sym typeface="Arial"/>
            </a:endParaRPr>
          </a:p>
          <a:p>
            <a:pPr indent="-374650" lvl="0" marL="457200" rtl="0" algn="l">
              <a:lnSpc>
                <a:spcPct val="115000"/>
              </a:lnSpc>
              <a:spcBef>
                <a:spcPts val="0"/>
              </a:spcBef>
              <a:spcAft>
                <a:spcPts val="0"/>
              </a:spcAft>
              <a:buClr>
                <a:srgbClr val="B45F06"/>
              </a:buClr>
              <a:buSzPts val="2300"/>
              <a:buFont typeface="Arial"/>
              <a:buChar char="●"/>
            </a:pPr>
            <a:r>
              <a:rPr lang="en-US" sz="2300">
                <a:latin typeface="Arial"/>
                <a:ea typeface="Arial"/>
                <a:cs typeface="Arial"/>
                <a:sym typeface="Arial"/>
              </a:rPr>
              <a:t>These cards constantly face the threat of being stolen or lost, since you can’t keep a strong watch on them everytime.</a:t>
            </a:r>
            <a:endParaRPr sz="2300">
              <a:latin typeface="Arial"/>
              <a:ea typeface="Arial"/>
              <a:cs typeface="Arial"/>
              <a:sym typeface="Arial"/>
            </a:endParaRPr>
          </a:p>
        </p:txBody>
      </p:sp>
      <p:cxnSp>
        <p:nvCxnSpPr>
          <p:cNvPr id="106" name="Google Shape;106;g1618837f633_0_40"/>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618837f633_0_49"/>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112" name="Google Shape;112;g1618837f633_0_49"/>
          <p:cNvSpPr txBox="1"/>
          <p:nvPr>
            <p:ph type="title"/>
          </p:nvPr>
        </p:nvSpPr>
        <p:spPr>
          <a:xfrm>
            <a:off x="838200" y="695325"/>
            <a:ext cx="5973900" cy="5959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ct val="43750"/>
              <a:buFont typeface="Calibri"/>
              <a:buNone/>
            </a:pPr>
            <a:r>
              <a:rPr b="1" lang="en-US" sz="3200">
                <a:latin typeface="Arial"/>
                <a:ea typeface="Arial"/>
                <a:cs typeface="Arial"/>
                <a:sym typeface="Arial"/>
              </a:rPr>
              <a:t>             </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ct val="51851"/>
              <a:buFont typeface="Calibri"/>
              <a:buNone/>
            </a:pPr>
            <a:r>
              <a:t/>
            </a:r>
            <a:endParaRPr sz="27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rPr lang="en-US" sz="2300">
                <a:latin typeface="Arial"/>
                <a:ea typeface="Arial"/>
                <a:cs typeface="Arial"/>
                <a:sym typeface="Arial"/>
              </a:rPr>
              <a:t>Instead of using online transaction cards, we can switch to some other payment instrument which could provide better</a:t>
            </a:r>
            <a:r>
              <a:rPr lang="en-US" sz="2300">
                <a:solidFill>
                  <a:srgbClr val="B45F06"/>
                </a:solidFill>
                <a:latin typeface="Arial"/>
                <a:ea typeface="Arial"/>
                <a:cs typeface="Arial"/>
                <a:sym typeface="Arial"/>
              </a:rPr>
              <a:t> reliability, security strength and easy transportation.</a:t>
            </a:r>
            <a:endParaRPr sz="2300">
              <a:solidFill>
                <a:srgbClr val="B45F06"/>
              </a:solidFill>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rPr lang="en-US" sz="2300">
                <a:latin typeface="Arial"/>
                <a:ea typeface="Arial"/>
                <a:cs typeface="Arial"/>
                <a:sym typeface="Arial"/>
              </a:rPr>
              <a:t>Thing about solutions, how about we devise a payment chip in the form of a </a:t>
            </a:r>
            <a:r>
              <a:rPr lang="en-US" sz="2300">
                <a:solidFill>
                  <a:srgbClr val="B45F06"/>
                </a:solidFill>
                <a:latin typeface="Arial"/>
                <a:ea typeface="Arial"/>
                <a:cs typeface="Arial"/>
                <a:sym typeface="Arial"/>
              </a:rPr>
              <a:t>unique barcode or electronic magnet tape</a:t>
            </a:r>
            <a:r>
              <a:rPr lang="en-US" sz="2300">
                <a:latin typeface="Arial"/>
                <a:ea typeface="Arial"/>
                <a:cs typeface="Arial"/>
                <a:sym typeface="Arial"/>
              </a:rPr>
              <a:t> which can be then installed in equipments that people carry when they go out?</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rPr lang="en-US" sz="2300">
                <a:latin typeface="Arial"/>
                <a:ea typeface="Arial"/>
                <a:cs typeface="Arial"/>
                <a:sym typeface="Arial"/>
              </a:rPr>
              <a:t>Sound interesting right? How about we select the</a:t>
            </a:r>
            <a:r>
              <a:rPr lang="en-US" sz="2300">
                <a:solidFill>
                  <a:srgbClr val="B45F06"/>
                </a:solidFill>
                <a:latin typeface="Arial"/>
                <a:ea typeface="Arial"/>
                <a:cs typeface="Arial"/>
                <a:sym typeface="Arial"/>
              </a:rPr>
              <a:t> form factor as a analog watch</a:t>
            </a:r>
            <a:r>
              <a:rPr lang="en-US" sz="2300">
                <a:latin typeface="Arial"/>
                <a:ea typeface="Arial"/>
                <a:cs typeface="Arial"/>
                <a:sym typeface="Arial"/>
              </a:rPr>
              <a:t>? People generally wear fashionable watches when they go out. So we can have it integrated with our payment chip.</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t/>
            </a:r>
            <a:endParaRPr sz="2300">
              <a:latin typeface="Arial"/>
              <a:ea typeface="Arial"/>
              <a:cs typeface="Arial"/>
              <a:sym typeface="Arial"/>
            </a:endParaRPr>
          </a:p>
          <a:p>
            <a:pPr indent="0" lvl="0" marL="0" rtl="0" algn="l">
              <a:lnSpc>
                <a:spcPct val="90000"/>
              </a:lnSpc>
              <a:spcBef>
                <a:spcPts val="0"/>
              </a:spcBef>
              <a:spcAft>
                <a:spcPts val="0"/>
              </a:spcAft>
              <a:buClr>
                <a:schemeClr val="dk1"/>
              </a:buClr>
              <a:buSzPct val="60869"/>
              <a:buFont typeface="Calibri"/>
              <a:buNone/>
            </a:pPr>
            <a:r>
              <a:rPr lang="en-US" sz="2300">
                <a:latin typeface="Arial"/>
                <a:ea typeface="Arial"/>
                <a:cs typeface="Arial"/>
                <a:sym typeface="Arial"/>
              </a:rPr>
              <a:t>Let’s look at how our watch might look!</a:t>
            </a:r>
            <a:endParaRPr sz="2300">
              <a:latin typeface="Arial"/>
              <a:ea typeface="Arial"/>
              <a:cs typeface="Arial"/>
              <a:sym typeface="Arial"/>
            </a:endParaRPr>
          </a:p>
          <a:p>
            <a:pPr indent="0" lvl="0" marL="0" rtl="0" algn="l">
              <a:lnSpc>
                <a:spcPct val="150000"/>
              </a:lnSpc>
              <a:spcBef>
                <a:spcPts val="0"/>
              </a:spcBef>
              <a:spcAft>
                <a:spcPts val="0"/>
              </a:spcAft>
              <a:buNone/>
            </a:pPr>
            <a:r>
              <a:t/>
            </a:r>
            <a:endParaRPr sz="2300">
              <a:latin typeface="Arial"/>
              <a:ea typeface="Arial"/>
              <a:cs typeface="Arial"/>
              <a:sym typeface="Arial"/>
            </a:endParaRPr>
          </a:p>
        </p:txBody>
      </p:sp>
      <p:cxnSp>
        <p:nvCxnSpPr>
          <p:cNvPr id="113" name="Google Shape;113;g1618837f633_0_49"/>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g1618837f633_0_49"/>
          <p:cNvSpPr txBox="1"/>
          <p:nvPr/>
        </p:nvSpPr>
        <p:spPr>
          <a:xfrm>
            <a:off x="4648725" y="824850"/>
            <a:ext cx="481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dk1"/>
                </a:solidFill>
              </a:rPr>
              <a:t> Modern Solution</a:t>
            </a:r>
            <a:endParaRPr>
              <a:latin typeface="Calibri"/>
              <a:ea typeface="Calibri"/>
              <a:cs typeface="Calibri"/>
              <a:sym typeface="Calibri"/>
            </a:endParaRPr>
          </a:p>
        </p:txBody>
      </p:sp>
      <p:pic>
        <p:nvPicPr>
          <p:cNvPr id="115" name="Google Shape;115;g1618837f633_0_49"/>
          <p:cNvPicPr preferRelativeResize="0"/>
          <p:nvPr/>
        </p:nvPicPr>
        <p:blipFill>
          <a:blip r:embed="rId4">
            <a:alphaModFix/>
          </a:blip>
          <a:stretch>
            <a:fillRect/>
          </a:stretch>
        </p:blipFill>
        <p:spPr>
          <a:xfrm>
            <a:off x="7364450" y="1607800"/>
            <a:ext cx="4280375" cy="497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1618837f633_0_55"/>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121" name="Google Shape;121;g1618837f633_0_55"/>
          <p:cNvSpPr txBox="1"/>
          <p:nvPr>
            <p:ph type="title"/>
          </p:nvPr>
        </p:nvSpPr>
        <p:spPr>
          <a:xfrm>
            <a:off x="838200" y="695325"/>
            <a:ext cx="10515600" cy="595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Design</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0" rtl="0" algn="l">
              <a:lnSpc>
                <a:spcPct val="150000"/>
              </a:lnSpc>
              <a:spcBef>
                <a:spcPts val="0"/>
              </a:spcBef>
              <a:spcAft>
                <a:spcPts val="0"/>
              </a:spcAft>
              <a:buNone/>
            </a:pPr>
            <a:r>
              <a:t/>
            </a:r>
            <a:endParaRPr sz="2300">
              <a:latin typeface="Arial"/>
              <a:ea typeface="Arial"/>
              <a:cs typeface="Arial"/>
              <a:sym typeface="Arial"/>
            </a:endParaRPr>
          </a:p>
        </p:txBody>
      </p:sp>
      <p:cxnSp>
        <p:nvCxnSpPr>
          <p:cNvPr id="122" name="Google Shape;122;g1618837f633_0_55"/>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pic>
        <p:nvPicPr>
          <p:cNvPr id="123" name="Google Shape;123;g1618837f633_0_55"/>
          <p:cNvPicPr preferRelativeResize="0"/>
          <p:nvPr/>
        </p:nvPicPr>
        <p:blipFill>
          <a:blip r:embed="rId4">
            <a:alphaModFix/>
          </a:blip>
          <a:stretch>
            <a:fillRect/>
          </a:stretch>
        </p:blipFill>
        <p:spPr>
          <a:xfrm>
            <a:off x="1502525" y="1608450"/>
            <a:ext cx="9685924" cy="533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1618837f633_0_61"/>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129" name="Google Shape;129;g1618837f633_0_61"/>
          <p:cNvSpPr txBox="1"/>
          <p:nvPr>
            <p:ph type="title"/>
          </p:nvPr>
        </p:nvSpPr>
        <p:spPr>
          <a:xfrm>
            <a:off x="838200" y="695325"/>
            <a:ext cx="10515600" cy="595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Why this solution?</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0" rtl="0" algn="l">
              <a:lnSpc>
                <a:spcPct val="150000"/>
              </a:lnSpc>
              <a:spcBef>
                <a:spcPts val="0"/>
              </a:spcBef>
              <a:spcAft>
                <a:spcPts val="0"/>
              </a:spcAft>
              <a:buNone/>
            </a:pPr>
            <a:r>
              <a:rPr lang="en-US" sz="2300">
                <a:latin typeface="Arial"/>
                <a:ea typeface="Arial"/>
                <a:cs typeface="Arial"/>
                <a:sym typeface="Arial"/>
              </a:rPr>
              <a:t>The advantages for selecting a watch as the form factor are :</a:t>
            </a:r>
            <a:endParaRPr sz="2300">
              <a:latin typeface="Arial"/>
              <a:ea typeface="Arial"/>
              <a:cs typeface="Arial"/>
              <a:sym typeface="Arial"/>
            </a:endParaRPr>
          </a:p>
          <a:p>
            <a:pPr indent="-400050" lvl="0" marL="457200" rtl="0" algn="l">
              <a:lnSpc>
                <a:spcPct val="115000"/>
              </a:lnSpc>
              <a:spcBef>
                <a:spcPts val="0"/>
              </a:spcBef>
              <a:spcAft>
                <a:spcPts val="0"/>
              </a:spcAft>
              <a:buSzPts val="2700"/>
              <a:buFont typeface="Arial"/>
              <a:buChar char="●"/>
            </a:pPr>
            <a:r>
              <a:rPr lang="en-US" sz="2300">
                <a:latin typeface="Arial"/>
                <a:ea typeface="Arial"/>
                <a:cs typeface="Arial"/>
                <a:sym typeface="Arial"/>
              </a:rPr>
              <a:t>It provides </a:t>
            </a:r>
            <a:r>
              <a:rPr lang="en-US" sz="2300">
                <a:solidFill>
                  <a:srgbClr val="B45F06"/>
                </a:solidFill>
                <a:latin typeface="Arial"/>
                <a:ea typeface="Arial"/>
                <a:cs typeface="Arial"/>
                <a:sym typeface="Arial"/>
              </a:rPr>
              <a:t>security</a:t>
            </a:r>
            <a:r>
              <a:rPr lang="en-US" sz="2300">
                <a:latin typeface="Arial"/>
                <a:ea typeface="Arial"/>
                <a:cs typeface="Arial"/>
                <a:sym typeface="Arial"/>
              </a:rPr>
              <a:t>, since no one will take out their watch incautiously knowing that it is their payment equipment. Also is less likely to be stolen compared to a chain, card, etc.</a:t>
            </a:r>
            <a:endParaRPr sz="2300">
              <a:latin typeface="Arial"/>
              <a:ea typeface="Arial"/>
              <a:cs typeface="Arial"/>
              <a:sym typeface="Arial"/>
            </a:endParaRPr>
          </a:p>
          <a:p>
            <a:pPr indent="-400050" lvl="0" marL="457200" rtl="0" algn="l">
              <a:lnSpc>
                <a:spcPct val="115000"/>
              </a:lnSpc>
              <a:spcBef>
                <a:spcPts val="0"/>
              </a:spcBef>
              <a:spcAft>
                <a:spcPts val="0"/>
              </a:spcAft>
              <a:buSzPts val="2700"/>
              <a:buFont typeface="Arial"/>
              <a:buChar char="●"/>
            </a:pPr>
            <a:r>
              <a:rPr lang="en-US" sz="2300">
                <a:latin typeface="Arial"/>
                <a:ea typeface="Arial"/>
                <a:cs typeface="Arial"/>
                <a:sym typeface="Arial"/>
              </a:rPr>
              <a:t>It is a wearable which people generally wear when they move out. Hence it is </a:t>
            </a:r>
            <a:r>
              <a:rPr lang="en-US" sz="2300">
                <a:solidFill>
                  <a:srgbClr val="B45F06"/>
                </a:solidFill>
                <a:latin typeface="Arial"/>
                <a:ea typeface="Arial"/>
                <a:cs typeface="Arial"/>
                <a:sym typeface="Arial"/>
              </a:rPr>
              <a:t>convenient</a:t>
            </a:r>
            <a:r>
              <a:rPr lang="en-US" sz="2300">
                <a:latin typeface="Arial"/>
                <a:ea typeface="Arial"/>
                <a:cs typeface="Arial"/>
                <a:sym typeface="Arial"/>
              </a:rPr>
              <a:t> for people to carry along.</a:t>
            </a:r>
            <a:endParaRPr sz="2300">
              <a:latin typeface="Arial"/>
              <a:ea typeface="Arial"/>
              <a:cs typeface="Arial"/>
              <a:sym typeface="Arial"/>
            </a:endParaRPr>
          </a:p>
          <a:p>
            <a:pPr indent="-400050" lvl="0" marL="457200" rtl="0" algn="l">
              <a:lnSpc>
                <a:spcPct val="115000"/>
              </a:lnSpc>
              <a:spcBef>
                <a:spcPts val="0"/>
              </a:spcBef>
              <a:spcAft>
                <a:spcPts val="0"/>
              </a:spcAft>
              <a:buSzPts val="2700"/>
              <a:buFont typeface="Arial"/>
              <a:buChar char="●"/>
            </a:pPr>
            <a:r>
              <a:rPr lang="en-US" sz="2300">
                <a:latin typeface="Arial"/>
                <a:ea typeface="Arial"/>
                <a:cs typeface="Arial"/>
                <a:sym typeface="Arial"/>
              </a:rPr>
              <a:t>The solution can also be</a:t>
            </a:r>
            <a:r>
              <a:rPr lang="en-US" sz="2300">
                <a:solidFill>
                  <a:srgbClr val="B45F06"/>
                </a:solidFill>
                <a:latin typeface="Arial"/>
                <a:ea typeface="Arial"/>
                <a:cs typeface="Arial"/>
                <a:sym typeface="Arial"/>
              </a:rPr>
              <a:t> integrated with digital watches </a:t>
            </a:r>
            <a:r>
              <a:rPr lang="en-US" sz="2300">
                <a:latin typeface="Arial"/>
                <a:ea typeface="Arial"/>
                <a:cs typeface="Arial"/>
                <a:sym typeface="Arial"/>
              </a:rPr>
              <a:t>which can provide even further security with password based authentication to open the chip.</a:t>
            </a:r>
            <a:endParaRPr sz="2300">
              <a:latin typeface="Arial"/>
              <a:ea typeface="Arial"/>
              <a:cs typeface="Arial"/>
              <a:sym typeface="Arial"/>
            </a:endParaRPr>
          </a:p>
        </p:txBody>
      </p:sp>
      <p:cxnSp>
        <p:nvCxnSpPr>
          <p:cNvPr id="130" name="Google Shape;130;g1618837f633_0_61"/>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618837f633_0_67"/>
          <p:cNvPicPr preferRelativeResize="0"/>
          <p:nvPr/>
        </p:nvPicPr>
        <p:blipFill rotWithShape="1">
          <a:blip r:embed="rId3">
            <a:alphaModFix/>
          </a:blip>
          <a:srcRect b="0" l="0" r="0" t="0"/>
          <a:stretch/>
        </p:blipFill>
        <p:spPr>
          <a:xfrm>
            <a:off x="0" y="0"/>
            <a:ext cx="12564000" cy="7067250"/>
          </a:xfrm>
          <a:prstGeom prst="rect">
            <a:avLst/>
          </a:prstGeom>
          <a:noFill/>
          <a:ln>
            <a:noFill/>
          </a:ln>
        </p:spPr>
      </p:pic>
      <p:sp>
        <p:nvSpPr>
          <p:cNvPr id="136" name="Google Shape;136;g1618837f633_0_67"/>
          <p:cNvSpPr txBox="1"/>
          <p:nvPr>
            <p:ph type="title"/>
          </p:nvPr>
        </p:nvSpPr>
        <p:spPr>
          <a:xfrm>
            <a:off x="838200" y="695325"/>
            <a:ext cx="10515600" cy="595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t/>
            </a:r>
            <a:endParaRPr sz="14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rPr b="1" lang="en-US" sz="3200">
                <a:latin typeface="Arial"/>
                <a:ea typeface="Arial"/>
                <a:cs typeface="Arial"/>
                <a:sym typeface="Arial"/>
              </a:rPr>
              <a:t>Conclusion</a:t>
            </a:r>
            <a:endParaRPr b="1" sz="3200">
              <a:latin typeface="Arial"/>
              <a:ea typeface="Arial"/>
              <a:cs typeface="Arial"/>
              <a:sym typeface="Arial"/>
            </a:endParaRPr>
          </a:p>
          <a:p>
            <a:pPr indent="0" lvl="0" marL="0" rtl="0" algn="ctr">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Calibri"/>
              <a:buNone/>
            </a:pPr>
            <a:r>
              <a:t/>
            </a:r>
            <a:endParaRPr sz="2700">
              <a:latin typeface="Arial"/>
              <a:ea typeface="Arial"/>
              <a:cs typeface="Arial"/>
              <a:sym typeface="Arial"/>
            </a:endParaRPr>
          </a:p>
          <a:p>
            <a:pPr indent="0" lvl="0" marL="457200" rtl="0" algn="l">
              <a:lnSpc>
                <a:spcPct val="150000"/>
              </a:lnSpc>
              <a:spcBef>
                <a:spcPts val="0"/>
              </a:spcBef>
              <a:spcAft>
                <a:spcPts val="0"/>
              </a:spcAft>
              <a:buNone/>
            </a:pPr>
            <a:r>
              <a:rPr lang="en-US" sz="2300">
                <a:latin typeface="Arial"/>
                <a:ea typeface="Arial"/>
                <a:cs typeface="Arial"/>
                <a:sym typeface="Arial"/>
              </a:rPr>
              <a:t>There may be many more types of form factors to choose from but none of them can provide the security, efficiency, convenience and integrability as a watch. Therefore I conclude that </a:t>
            </a:r>
            <a:r>
              <a:rPr lang="en-US" sz="2300">
                <a:solidFill>
                  <a:srgbClr val="B45F06"/>
                </a:solidFill>
                <a:latin typeface="Arial"/>
                <a:ea typeface="Arial"/>
                <a:cs typeface="Arial"/>
                <a:sym typeface="Arial"/>
              </a:rPr>
              <a:t>‘watch’ </a:t>
            </a:r>
            <a:r>
              <a:rPr lang="en-US" sz="2300">
                <a:latin typeface="Arial"/>
                <a:ea typeface="Arial"/>
                <a:cs typeface="Arial"/>
                <a:sym typeface="Arial"/>
              </a:rPr>
              <a:t>should be selected as the most effective form factor.</a:t>
            </a:r>
            <a:endParaRPr sz="2300">
              <a:latin typeface="Arial"/>
              <a:ea typeface="Arial"/>
              <a:cs typeface="Arial"/>
              <a:sym typeface="Arial"/>
            </a:endParaRPr>
          </a:p>
        </p:txBody>
      </p:sp>
      <p:cxnSp>
        <p:nvCxnSpPr>
          <p:cNvPr id="137" name="Google Shape;137;g1618837f633_0_67"/>
          <p:cNvCxnSpPr/>
          <p:nvPr/>
        </p:nvCxnSpPr>
        <p:spPr>
          <a:xfrm flipH="1" rot="10800000">
            <a:off x="956925" y="1501950"/>
            <a:ext cx="10380000" cy="13200"/>
          </a:xfrm>
          <a:prstGeom prst="straightConnector1">
            <a:avLst/>
          </a:prstGeom>
          <a:noFill/>
          <a:ln cap="flat" cmpd="sng" w="9525">
            <a:solidFill>
              <a:schemeClr val="dk2"/>
            </a:solidFill>
            <a:prstDash val="solid"/>
            <a:round/>
            <a:headEnd len="med" w="med" type="none"/>
            <a:tailEnd len="med" w="med" type="none"/>
          </a:ln>
        </p:spPr>
      </p:cxnSp>
      <p:sp>
        <p:nvSpPr>
          <p:cNvPr id="138" name="Google Shape;138;g1618837f633_0_67"/>
          <p:cNvSpPr txBox="1"/>
          <p:nvPr/>
        </p:nvSpPr>
        <p:spPr>
          <a:xfrm>
            <a:off x="3215400" y="4789975"/>
            <a:ext cx="6133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5400">
                <a:solidFill>
                  <a:srgbClr val="0000FF"/>
                </a:solidFill>
                <a:latin typeface="Caveat"/>
                <a:ea typeface="Caveat"/>
                <a:cs typeface="Caveat"/>
                <a:sym typeface="Caveat"/>
              </a:rPr>
              <a:t>Thank You!</a:t>
            </a:r>
            <a:endParaRPr sz="5400">
              <a:solidFill>
                <a:srgbClr val="0000FF"/>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2022-08-23T10:22:42Z</dcterms:created>
  <dc:creator>Bhavika Baweja</dc:creator>
</cp:coreProperties>
</file>