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VISHAL.N\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AL.N\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[employee_data.csv]Sheet3!PivotTable4</c:name>
    <c:fmtId val="6"/>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0-ACF9-45E6-9CC1-AC7F95663F60}"/>
            </c:ext>
          </c:extLst>
        </c:ser>
        <c:ser>
          <c:idx val="1"/>
          <c:order val="1"/>
          <c:tx>
            <c:strRef>
              <c:f>Sheet3!$C$3:$C$4</c:f>
              <c:strCache>
                <c:ptCount val="1"/>
                <c:pt idx="0">
                  <c:v>LOW</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8-ACF9-45E6-9CC1-AC7F95663F60}"/>
            </c:ext>
          </c:extLst>
        </c:ser>
        <c:ser>
          <c:idx val="2"/>
          <c:order val="2"/>
          <c:tx>
            <c:strRef>
              <c:f>Sheet3!$D$3:$D$4</c:f>
              <c:strCache>
                <c:ptCount val="1"/>
                <c:pt idx="0">
                  <c:v>MEDIUM</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9-ACF9-45E6-9CC1-AC7F95663F60}"/>
            </c:ext>
          </c:extLst>
        </c:ser>
        <c:ser>
          <c:idx val="3"/>
          <c:order val="3"/>
          <c:tx>
            <c:strRef>
              <c:f>Sheet3!$E$3:$E$4</c:f>
              <c:strCache>
                <c:ptCount val="1"/>
                <c:pt idx="0">
                  <c:v>VERY HIGH</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A-ACF9-45E6-9CC1-AC7F95663F60}"/>
            </c:ext>
          </c:extLst>
        </c:ser>
        <c:dLbls>
          <c:showLegendKey val="0"/>
          <c:showVal val="0"/>
          <c:showCatName val="0"/>
          <c:showSerName val="0"/>
          <c:showPercent val="0"/>
          <c:showBubbleSize val="0"/>
        </c:dLbls>
        <c:gapWidth val="100"/>
        <c:overlap val="-24"/>
        <c:axId val="865949455"/>
        <c:axId val="865935055"/>
      </c:barChart>
      <c:catAx>
        <c:axId val="8659494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5935055"/>
        <c:crosses val="autoZero"/>
        <c:auto val="1"/>
        <c:lblAlgn val="ctr"/>
        <c:lblOffset val="100"/>
        <c:noMultiLvlLbl val="0"/>
      </c:catAx>
      <c:valAx>
        <c:axId val="8659350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59494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[employee_data.csv]Sheet3!PivotTable4</c:name>
    <c:fmtId val="13"/>
  </c:pivotSource>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Sheet3!$B$3:$B$4</c:f>
              <c:strCache>
                <c:ptCount val="1"/>
                <c:pt idx="0">
                  <c:v>HIGH</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6E1-4656-A1AF-C803CF33B2F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6E1-4656-A1AF-C803CF33B2F5}"/>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6E1-4656-A1AF-C803CF33B2F5}"/>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6E1-4656-A1AF-C803CF33B2F5}"/>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66E1-4656-A1AF-C803CF33B2F5}"/>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66E1-4656-A1AF-C803CF33B2F5}"/>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66E1-4656-A1AF-C803CF33B2F5}"/>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66E1-4656-A1AF-C803CF33B2F5}"/>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66E1-4656-A1AF-C803CF33B2F5}"/>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66E1-4656-A1AF-C803CF33B2F5}"/>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66E1-4656-A1AF-C803CF33B2F5}"/>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66E1-4656-A1AF-C803CF33B2F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66E1-4656-A1AF-C803CF33B2F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66E1-4656-A1AF-C803CF33B2F5}"/>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66E1-4656-A1AF-C803CF33B2F5}"/>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66E1-4656-A1AF-C803CF33B2F5}"/>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66E1-4656-A1AF-C803CF33B2F5}"/>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66E1-4656-A1AF-C803CF33B2F5}"/>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66E1-4656-A1AF-C803CF33B2F5}"/>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3-66E1-4656-A1AF-C803CF33B2F5}"/>
                </c:ext>
              </c:extLst>
            </c:dLbl>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14-66E1-4656-A1AF-C803CF33B2F5}"/>
            </c:ext>
          </c:extLst>
        </c:ser>
        <c:ser>
          <c:idx val="1"/>
          <c:order val="1"/>
          <c:tx>
            <c:strRef>
              <c:f>Sheet3!$C$3:$C$4</c:f>
              <c:strCache>
                <c:ptCount val="1"/>
                <c:pt idx="0">
                  <c:v>LOW</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6-66E1-4656-A1AF-C803CF33B2F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8-66E1-4656-A1AF-C803CF33B2F5}"/>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A-66E1-4656-A1AF-C803CF33B2F5}"/>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C-66E1-4656-A1AF-C803CF33B2F5}"/>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E-66E1-4656-A1AF-C803CF33B2F5}"/>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0-66E1-4656-A1AF-C803CF33B2F5}"/>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2-66E1-4656-A1AF-C803CF33B2F5}"/>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4-66E1-4656-A1AF-C803CF33B2F5}"/>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6-66E1-4656-A1AF-C803CF33B2F5}"/>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8-66E1-4656-A1AF-C803CF33B2F5}"/>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6-66E1-4656-A1AF-C803CF33B2F5}"/>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8-66E1-4656-A1AF-C803CF33B2F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A-66E1-4656-A1AF-C803CF33B2F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C-66E1-4656-A1AF-C803CF33B2F5}"/>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E-66E1-4656-A1AF-C803CF33B2F5}"/>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0-66E1-4656-A1AF-C803CF33B2F5}"/>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2-66E1-4656-A1AF-C803CF33B2F5}"/>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4-66E1-4656-A1AF-C803CF33B2F5}"/>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6-66E1-4656-A1AF-C803CF33B2F5}"/>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8-66E1-4656-A1AF-C803CF33B2F5}"/>
                </c:ext>
              </c:extLst>
            </c:dLbl>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29-66E1-4656-A1AF-C803CF33B2F5}"/>
            </c:ext>
          </c:extLst>
        </c:ser>
        <c:ser>
          <c:idx val="2"/>
          <c:order val="2"/>
          <c:tx>
            <c:strRef>
              <c:f>Sheet3!$D$3:$D$4</c:f>
              <c:strCache>
                <c:ptCount val="1"/>
                <c:pt idx="0">
                  <c:v>MEDIUM</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B-66E1-4656-A1AF-C803CF33B2F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D-66E1-4656-A1AF-C803CF33B2F5}"/>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F-66E1-4656-A1AF-C803CF33B2F5}"/>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1-66E1-4656-A1AF-C803CF33B2F5}"/>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3-66E1-4656-A1AF-C803CF33B2F5}"/>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5-66E1-4656-A1AF-C803CF33B2F5}"/>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7-66E1-4656-A1AF-C803CF33B2F5}"/>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9-66E1-4656-A1AF-C803CF33B2F5}"/>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B-66E1-4656-A1AF-C803CF33B2F5}"/>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D-66E1-4656-A1AF-C803CF33B2F5}"/>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B-66E1-4656-A1AF-C803CF33B2F5}"/>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D-66E1-4656-A1AF-C803CF33B2F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2F-66E1-4656-A1AF-C803CF33B2F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1-66E1-4656-A1AF-C803CF33B2F5}"/>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3-66E1-4656-A1AF-C803CF33B2F5}"/>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5-66E1-4656-A1AF-C803CF33B2F5}"/>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7-66E1-4656-A1AF-C803CF33B2F5}"/>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9-66E1-4656-A1AF-C803CF33B2F5}"/>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B-66E1-4656-A1AF-C803CF33B2F5}"/>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3D-66E1-4656-A1AF-C803CF33B2F5}"/>
                </c:ext>
              </c:extLst>
            </c:dLbl>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3E-66E1-4656-A1AF-C803CF33B2F5}"/>
            </c:ext>
          </c:extLst>
        </c:ser>
        <c:ser>
          <c:idx val="3"/>
          <c:order val="3"/>
          <c:tx>
            <c:strRef>
              <c:f>Sheet3!$E$3:$E$4</c:f>
              <c:strCache>
                <c:ptCount val="1"/>
                <c:pt idx="0">
                  <c:v>VERY HIGH</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0-66E1-4656-A1AF-C803CF33B2F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2-66E1-4656-A1AF-C803CF33B2F5}"/>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4-66E1-4656-A1AF-C803CF33B2F5}"/>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6-66E1-4656-A1AF-C803CF33B2F5}"/>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8-66E1-4656-A1AF-C803CF33B2F5}"/>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A-66E1-4656-A1AF-C803CF33B2F5}"/>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C-66E1-4656-A1AF-C803CF33B2F5}"/>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E-66E1-4656-A1AF-C803CF33B2F5}"/>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50-66E1-4656-A1AF-C803CF33B2F5}"/>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52-66E1-4656-A1AF-C803CF33B2F5}"/>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0-66E1-4656-A1AF-C803CF33B2F5}"/>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2-66E1-4656-A1AF-C803CF33B2F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4-66E1-4656-A1AF-C803CF33B2F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6-66E1-4656-A1AF-C803CF33B2F5}"/>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8-66E1-4656-A1AF-C803CF33B2F5}"/>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A-66E1-4656-A1AF-C803CF33B2F5}"/>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C-66E1-4656-A1AF-C803CF33B2F5}"/>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4E-66E1-4656-A1AF-C803CF33B2F5}"/>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0-66E1-4656-A1AF-C803CF33B2F5}"/>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52-66E1-4656-A1AF-C803CF33B2F5}"/>
                </c:ext>
              </c:extLst>
            </c:dLbl>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53-66E1-4656-A1AF-C803CF33B2F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400575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435176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711596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900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308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542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5964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0452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05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98872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314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7129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396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117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096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388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115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417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229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8260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542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25616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RAHUL.N</a:t>
            </a:r>
          </a:p>
          <a:p>
            <a:r>
              <a:rPr lang="en-US" sz="2400" dirty="0"/>
              <a:t>REGISTER NO: 312219336 (asunm1711312219336)</a:t>
            </a:r>
          </a:p>
          <a:p>
            <a:r>
              <a:rPr lang="en-US" sz="2400" dirty="0"/>
              <a:t>DEPARTMENT: Bachelor of Commerce (Accounting &amp; Finance)</a:t>
            </a:r>
          </a:p>
          <a:p>
            <a:r>
              <a:rPr lang="en-US" sz="2400" dirty="0"/>
              <a:t>COLLEGE: S.A.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03617"/>
          </a:xfrm>
          <a:prstGeom prst="rect">
            <a:avLst/>
          </a:prstGeom>
        </p:spPr>
        <p:txBody>
          <a:bodyPr vert="horz" wrap="square" lIns="0" tIns="13335" rIns="0" bIns="0" rtlCol="0">
            <a:spAutoFit/>
          </a:bodyPr>
          <a:lstStyle/>
          <a:p>
            <a:pPr marL="12700">
              <a:lnSpc>
                <a:spcPct val="100000"/>
              </a:lnSpc>
              <a:spcBef>
                <a:spcPts val="105"/>
              </a:spcBef>
            </a:pPr>
            <a:endParaRPr lang="en-US" sz="4800" b="1" spc="15" dirty="0">
              <a:latin typeface="Trebuchet MS"/>
              <a:cs typeface="Trebuchet MS"/>
            </a:endParaRPr>
          </a:p>
          <a:p>
            <a:pPr marL="12700">
              <a:lnSpc>
                <a:spcPct val="100000"/>
              </a:lnSpc>
              <a:spcBef>
                <a:spcPts val="105"/>
              </a:spcBef>
            </a:pPr>
            <a:r>
              <a:rPr sz="4800" spc="15" dirty="0">
                <a:solidFill>
                  <a:schemeClr val="bg1"/>
                </a:solidFill>
                <a:latin typeface="Trebuchet MS"/>
                <a:cs typeface="Trebuchet MS"/>
              </a:rPr>
              <a:t>M</a:t>
            </a:r>
            <a:r>
              <a:rPr sz="4800" dirty="0">
                <a:solidFill>
                  <a:schemeClr val="bg1"/>
                </a:solidFill>
                <a:latin typeface="Trebuchet MS"/>
                <a:cs typeface="Trebuchet MS"/>
              </a:rPr>
              <a:t>O</a:t>
            </a:r>
            <a:r>
              <a:rPr sz="4800" spc="-15" dirty="0">
                <a:solidFill>
                  <a:schemeClr val="bg1"/>
                </a:solidFill>
                <a:latin typeface="Trebuchet MS"/>
                <a:cs typeface="Trebuchet MS"/>
              </a:rPr>
              <a:t>D</a:t>
            </a:r>
            <a:r>
              <a:rPr sz="4800" spc="-35" dirty="0">
                <a:solidFill>
                  <a:schemeClr val="bg1"/>
                </a:solidFill>
                <a:latin typeface="Trebuchet MS"/>
                <a:cs typeface="Trebuchet MS"/>
              </a:rPr>
              <a:t>E</a:t>
            </a:r>
            <a:r>
              <a:rPr sz="4800" spc="-30" dirty="0">
                <a:solidFill>
                  <a:schemeClr val="bg1"/>
                </a:solidFill>
                <a:latin typeface="Trebuchet MS"/>
                <a:cs typeface="Trebuchet MS"/>
              </a:rPr>
              <a:t>LL</a:t>
            </a:r>
            <a:r>
              <a:rPr sz="4800" spc="-5" dirty="0">
                <a:solidFill>
                  <a:schemeClr val="bg1"/>
                </a:solidFill>
                <a:latin typeface="Trebuchet MS"/>
                <a:cs typeface="Trebuchet MS"/>
              </a:rPr>
              <a:t>I</a:t>
            </a:r>
            <a:r>
              <a:rPr sz="4800" spc="30" dirty="0">
                <a:solidFill>
                  <a:schemeClr val="bg1"/>
                </a:solidFill>
                <a:latin typeface="Trebuchet MS"/>
                <a:cs typeface="Trebuchet MS"/>
              </a:rPr>
              <a:t>N</a:t>
            </a:r>
            <a:r>
              <a:rPr sz="4800" spc="5" dirty="0">
                <a:solidFill>
                  <a:schemeClr val="bg1"/>
                </a:solidFill>
                <a:latin typeface="Trebuchet MS"/>
                <a:cs typeface="Trebuchet MS"/>
              </a:rPr>
              <a:t>G</a:t>
            </a:r>
            <a:endParaRPr sz="4800" dirty="0">
              <a:solidFill>
                <a:schemeClr val="bg1"/>
              </a:solidFill>
              <a:latin typeface="Trebuchet MS"/>
              <a:cs typeface="Trebuchet MS"/>
            </a:endParaRPr>
          </a:p>
        </p:txBody>
      </p:sp>
      <p:sp>
        <p:nvSpPr>
          <p:cNvPr id="2" name="TextBox 1">
            <a:extLst>
              <a:ext uri="{FF2B5EF4-FFF2-40B4-BE49-F238E27FC236}">
                <a16:creationId xmlns:a16="http://schemas.microsoft.com/office/drawing/2014/main" id="{1E8D3F1A-AA75-7EC6-A180-F47265E5CD2E}"/>
              </a:ext>
            </a:extLst>
          </p:cNvPr>
          <p:cNvSpPr txBox="1"/>
          <p:nvPr/>
        </p:nvSpPr>
        <p:spPr>
          <a:xfrm>
            <a:off x="533400" y="2819400"/>
            <a:ext cx="1112520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Firstly, the data have to be collected from sources like websites, magazines, articles. For this presentation, I have taken the employment data of different business units from </a:t>
            </a:r>
            <a:r>
              <a:rPr lang="en-IN" sz="2400" b="1" dirty="0">
                <a:latin typeface="Times New Roman" panose="02020603050405020304" pitchFamily="18" charset="0"/>
                <a:cs typeface="Times New Roman" panose="02020603050405020304" pitchFamily="18" charset="0"/>
              </a:rPr>
              <a:t>Kaggle</a:t>
            </a:r>
            <a:r>
              <a:rPr lang="en-IN" sz="2400" dirty="0">
                <a:latin typeface="Times New Roman" panose="02020603050405020304" pitchFamily="18" charset="0"/>
                <a:cs typeface="Times New Roman" panose="02020603050405020304" pitchFamily="18" charset="0"/>
              </a:rPr>
              <a:t> website.</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Feature collection</a:t>
            </a:r>
            <a:r>
              <a:rPr lang="en-IN" sz="2400" dirty="0">
                <a:latin typeface="Times New Roman" panose="02020603050405020304" pitchFamily="18" charset="0"/>
                <a:cs typeface="Times New Roman" panose="02020603050405020304" pitchFamily="18" charset="0"/>
              </a:rPr>
              <a:t>: If you decide to collect any specific data. There are many features or sub-data are presented in the particular data. So we have to collect appropriate data which supports the primary data.</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cleaning</a:t>
            </a:r>
            <a:r>
              <a:rPr lang="en-IN" sz="2400" dirty="0">
                <a:latin typeface="Times New Roman" panose="02020603050405020304" pitchFamily="18" charset="0"/>
                <a:cs typeface="Times New Roman" panose="02020603050405020304" pitchFamily="18" charset="0"/>
              </a:rPr>
              <a:t>: If the organisation collects the vast amount of data to make decisions. But in reality, the entire data will not be useful to the management. So they clean the data collected. For this purpose, they are the using the filter and sort options.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2CC3-B348-81AD-ABB7-FD3837A6940C}"/>
              </a:ext>
            </a:extLst>
          </p:cNvPr>
          <p:cNvSpPr>
            <a:spLocks noGrp="1"/>
          </p:cNvSpPr>
          <p:nvPr>
            <p:ph type="ctrTitle"/>
          </p:nvPr>
        </p:nvSpPr>
        <p:spPr>
          <a:xfrm>
            <a:off x="685800" y="1049180"/>
            <a:ext cx="8310625" cy="492443"/>
          </a:xfrm>
        </p:spPr>
        <p:txBody>
          <a:bodyPr/>
          <a:lstStyle/>
          <a:p>
            <a:r>
              <a:rPr lang="en-US" dirty="0">
                <a:solidFill>
                  <a:schemeClr val="bg1"/>
                </a:solidFill>
              </a:rPr>
              <a:t>MODELLING</a:t>
            </a:r>
            <a:endParaRPr lang="en-IN" dirty="0">
              <a:solidFill>
                <a:schemeClr val="bg1"/>
              </a:solidFill>
            </a:endParaRPr>
          </a:p>
        </p:txBody>
      </p:sp>
      <p:sp>
        <p:nvSpPr>
          <p:cNvPr id="3" name="Subtitle 2">
            <a:extLst>
              <a:ext uri="{FF2B5EF4-FFF2-40B4-BE49-F238E27FC236}">
                <a16:creationId xmlns:a16="http://schemas.microsoft.com/office/drawing/2014/main" id="{33012539-8381-28F1-AFF6-AC7D470A802F}"/>
              </a:ext>
            </a:extLst>
          </p:cNvPr>
          <p:cNvSpPr>
            <a:spLocks noGrp="1"/>
          </p:cNvSpPr>
          <p:nvPr>
            <p:ph type="subTitle" idx="4"/>
          </p:nvPr>
        </p:nvSpPr>
        <p:spPr>
          <a:xfrm>
            <a:off x="838200" y="2667000"/>
            <a:ext cx="10363200" cy="3580467"/>
          </a:xfrm>
        </p:spPr>
        <p:txBody>
          <a:bodyPr/>
          <a:lstStyle/>
          <a:p>
            <a:pPr>
              <a:buClrTx/>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Performance level</a:t>
            </a:r>
            <a:r>
              <a:rPr lang="en-US" sz="2400" dirty="0">
                <a:latin typeface="Times New Roman" panose="02020603050405020304" pitchFamily="18" charset="0"/>
                <a:cs typeface="Times New Roman" panose="02020603050405020304" pitchFamily="18" charset="0"/>
              </a:rPr>
              <a:t>: Next, the important task of management to make comparative analysis of employees. In this case, the management determines the performance of the employees to ascertain that they can accomplish the goals or not. In this presentation, I have determined the performance level by application of formula like </a:t>
            </a:r>
            <a:r>
              <a:rPr lang="en-US" sz="2400" b="1" dirty="0">
                <a:latin typeface="Times New Roman" panose="02020603050405020304" pitchFamily="18" charset="0"/>
                <a:cs typeface="Times New Roman" panose="02020603050405020304" pitchFamily="18" charset="0"/>
              </a:rPr>
              <a:t>IFS</a:t>
            </a:r>
          </a:p>
          <a:p>
            <a:pPr>
              <a:buClrTx/>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Summarization</a:t>
            </a:r>
            <a:r>
              <a:rPr lang="en-US" sz="2400" dirty="0">
                <a:latin typeface="Times New Roman" panose="02020603050405020304" pitchFamily="18" charset="0"/>
                <a:cs typeface="Times New Roman" panose="02020603050405020304" pitchFamily="18" charset="0"/>
              </a:rPr>
              <a:t>: Pivot tables and the charts helps to summarizes the large data into the simplest manner. I have enclosed both charts and pivot charts in this project which provides a clear picture of the data what I have taken.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19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03809"/>
            <a:ext cx="2437130" cy="1121461"/>
          </a:xfrm>
          <a:prstGeom prst="rect">
            <a:avLst/>
          </a:prstGeom>
        </p:spPr>
        <p:txBody>
          <a:bodyPr vert="horz" wrap="square" lIns="0" tIns="13335" rIns="0" bIns="0" rtlCol="0">
            <a:spAutoFit/>
          </a:bodyPr>
          <a:lstStyle/>
          <a:p>
            <a:pPr marL="12700">
              <a:lnSpc>
                <a:spcPct val="100000"/>
              </a:lnSpc>
              <a:spcBef>
                <a:spcPts val="105"/>
              </a:spcBef>
            </a:pPr>
            <a:br>
              <a:rPr lang="en-US" dirty="0"/>
            </a:b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F243BB1-ED2B-43AC-96AE-F24265026996}"/>
              </a:ext>
            </a:extLst>
          </p:cNvPr>
          <p:cNvGraphicFramePr>
            <a:graphicFrameLocks/>
          </p:cNvGraphicFramePr>
          <p:nvPr>
            <p:extLst>
              <p:ext uri="{D42A27DB-BD31-4B8C-83A1-F6EECF244321}">
                <p14:modId xmlns:p14="http://schemas.microsoft.com/office/powerpoint/2010/main" val="858090737"/>
              </p:ext>
            </p:extLst>
          </p:nvPr>
        </p:nvGraphicFramePr>
        <p:xfrm>
          <a:off x="1666874" y="2514600"/>
          <a:ext cx="9001126"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B2A2-834E-67EA-FF4D-244FD2EB29B9}"/>
              </a:ext>
            </a:extLst>
          </p:cNvPr>
          <p:cNvSpPr>
            <a:spLocks noGrp="1"/>
          </p:cNvSpPr>
          <p:nvPr>
            <p:ph type="title"/>
          </p:nvPr>
        </p:nvSpPr>
        <p:spPr/>
        <p:txBody>
          <a:bodyPr/>
          <a:lstStyle/>
          <a:p>
            <a:r>
              <a:rPr lang="en-US" dirty="0"/>
              <a:t>RESULTS</a:t>
            </a:r>
            <a:endParaRPr lang="en-IN" dirty="0"/>
          </a:p>
        </p:txBody>
      </p:sp>
      <p:graphicFrame>
        <p:nvGraphicFramePr>
          <p:cNvPr id="4" name="Chart 3">
            <a:extLst>
              <a:ext uri="{FF2B5EF4-FFF2-40B4-BE49-F238E27FC236}">
                <a16:creationId xmlns:a16="http://schemas.microsoft.com/office/drawing/2014/main" id="{9F243BB1-ED2B-43AC-96AE-F24265026996}"/>
              </a:ext>
            </a:extLst>
          </p:cNvPr>
          <p:cNvGraphicFramePr>
            <a:graphicFrameLocks/>
          </p:cNvGraphicFramePr>
          <p:nvPr>
            <p:extLst>
              <p:ext uri="{D42A27DB-BD31-4B8C-83A1-F6EECF244321}">
                <p14:modId xmlns:p14="http://schemas.microsoft.com/office/powerpoint/2010/main" val="2613613295"/>
              </p:ext>
            </p:extLst>
          </p:nvPr>
        </p:nvGraphicFramePr>
        <p:xfrm>
          <a:off x="1676400" y="2514600"/>
          <a:ext cx="8915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568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B248D0F-E017-77E6-B0C1-F707762278B0}"/>
              </a:ext>
            </a:extLst>
          </p:cNvPr>
          <p:cNvSpPr txBox="1"/>
          <p:nvPr/>
        </p:nvSpPr>
        <p:spPr>
          <a:xfrm>
            <a:off x="609600" y="2743200"/>
            <a:ext cx="10515600"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From the above results, I understand that the performance of the employees from different business units are medium. So the employees should enhance their performance to accomplish the goals of both individual and organization.</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Both graph and the pie chart presents the data in the understandable way. So the management and employees can get insights and make informed decisions.</a:t>
            </a:r>
          </a:p>
          <a:p>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rPr>
              <a:t>PROJECT</a:t>
            </a:r>
            <a:r>
              <a:rPr sz="4250" b="1" spc="-85" dirty="0"/>
              <a:t> </a:t>
            </a:r>
            <a:r>
              <a:rPr sz="4250" b="1" spc="25" dirty="0">
                <a:solidFill>
                  <a:schemeClr val="tx1"/>
                </a:solidFill>
              </a:rPr>
              <a:t>TITLE</a:t>
            </a:r>
            <a:endParaRPr sz="4250" b="1" dirty="0">
              <a:solidFill>
                <a:schemeClr val="tx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solidFill>
                  <a:schemeClr val="tx1"/>
                </a:solidFill>
              </a:rPr>
              <a:t>A</a:t>
            </a:r>
            <a:r>
              <a:rPr b="1" spc="-5" dirty="0">
                <a:solidFill>
                  <a:schemeClr val="tx1"/>
                </a:solidFill>
              </a:rPr>
              <a:t>G</a:t>
            </a:r>
            <a:r>
              <a:rPr b="1" spc="-35" dirty="0">
                <a:solidFill>
                  <a:schemeClr val="tx1"/>
                </a:solidFill>
              </a:rPr>
              <a:t>E</a:t>
            </a:r>
            <a:r>
              <a:rPr b="1" spc="15" dirty="0">
                <a:solidFill>
                  <a:schemeClr val="tx1"/>
                </a:solidFill>
              </a:rPr>
              <a:t>N</a:t>
            </a:r>
            <a:r>
              <a:rPr b="1" dirty="0">
                <a:solidFill>
                  <a:schemeClr val="tx1"/>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4D8BD31-345B-155D-9F5D-8521B7D8EEAE}"/>
              </a:ext>
            </a:extLst>
          </p:cNvPr>
          <p:cNvSpPr txBox="1"/>
          <p:nvPr/>
        </p:nvSpPr>
        <p:spPr>
          <a:xfrm>
            <a:off x="676275" y="2667000"/>
            <a:ext cx="625792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Measuring employee performance helps to calibrate those goals by providing insight into where someone is doing well and could be stretched and areas that are not a strength yet</a:t>
            </a:r>
          </a:p>
          <a:p>
            <a:pPr marL="285750" indent="-285750">
              <a:buFont typeface="Arial" panose="020B0604020202020204" pitchFamily="34" charset="0"/>
              <a:buChar char="•"/>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It provides a clear picture of the current state of performance and highlight areas that need attention</a:t>
            </a:r>
            <a:r>
              <a:rPr lang="en-US" sz="2000" b="1" dirty="0">
                <a:latin typeface="Calibri" panose="020F0502020204030204" pitchFamily="34" charset="0"/>
                <a:ea typeface="Calibri" panose="020F0502020204030204" pitchFamily="34" charset="0"/>
                <a:cs typeface="Calibri" panose="020F0502020204030204" pitchFamily="34" charset="0"/>
              </a:rPr>
              <a: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33370"/>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676275" y="2514600"/>
            <a:ext cx="7924800" cy="3785652"/>
          </a:xfrm>
          <a:prstGeom prst="rect">
            <a:avLst/>
          </a:prstGeom>
          <a:noFill/>
        </p:spPr>
        <p:txBody>
          <a:bodyPr wrap="square" rtlCol="0">
            <a:spAutoFit/>
          </a:bodyPr>
          <a:lstStyle/>
          <a:p>
            <a:pPr marL="342900" indent="-342900" algn="l">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Performance analysis is the process of studying or evaluating the performance of a particular scenario in comparison of the objective which was to be achieved.</a:t>
            </a:r>
          </a:p>
          <a:p>
            <a:pPr algn="l"/>
            <a:endParaRPr lang="en-US" sz="2400" b="1"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In this presentation, I have made comparison of different persons from various business units.</a:t>
            </a:r>
          </a:p>
          <a:p>
            <a:pPr algn="l"/>
            <a:endParaRPr lang="en-US" sz="2400" b="1" dirty="0">
              <a:solidFill>
                <a:srgbClr val="0D0D0D"/>
              </a:solidFill>
              <a:latin typeface="Times New Roman" panose="02020603050405020304" pitchFamily="18" charset="0"/>
              <a:cs typeface="Times New Roman" panose="02020603050405020304" pitchFamily="18" charset="0"/>
            </a:endParaRP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A3D522A-2337-D4B8-AC02-119454A61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438400"/>
            <a:ext cx="11201400" cy="4219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819400"/>
            <a:ext cx="3200400" cy="3748087"/>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74BEF30C-5BDE-4F5F-950F-CD5D6004E4B7}"/>
              </a:ext>
            </a:extLst>
          </p:cNvPr>
          <p:cNvSpPr txBox="1"/>
          <p:nvPr/>
        </p:nvSpPr>
        <p:spPr>
          <a:xfrm>
            <a:off x="3962400" y="2819400"/>
            <a:ext cx="7391400"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It helps to ascertain the missing values presented in the data sheet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Filter</a:t>
            </a:r>
            <a:r>
              <a:rPr lang="en-US" sz="2000" dirty="0">
                <a:latin typeface="Times New Roman" panose="02020603050405020304" pitchFamily="18" charset="0"/>
                <a:cs typeface="Times New Roman" panose="02020603050405020304" pitchFamily="18" charset="0"/>
              </a:rPr>
              <a:t>: By using this, I have removed the blank cells through certain conditions.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a:t>
            </a:r>
            <a:r>
              <a:rPr lang="en-US" sz="2000" dirty="0">
                <a:latin typeface="Times New Roman" panose="02020603050405020304" pitchFamily="18" charset="0"/>
                <a:cs typeface="Times New Roman" panose="02020603050405020304" pitchFamily="18" charset="0"/>
              </a:rPr>
              <a:t>: I have ascertained the performance level of employees by application of formula</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 table</a:t>
            </a:r>
            <a:r>
              <a:rPr lang="en-US" sz="2000" dirty="0">
                <a:latin typeface="Times New Roman" panose="02020603050405020304" pitchFamily="18" charset="0"/>
                <a:cs typeface="Times New Roman" panose="02020603050405020304" pitchFamily="18" charset="0"/>
              </a:rPr>
              <a:t>: It will summarizes the large volume of data easily</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Slicer</a:t>
            </a:r>
            <a:r>
              <a:rPr lang="en-US" sz="2000" dirty="0">
                <a:latin typeface="Times New Roman" panose="02020603050405020304" pitchFamily="18" charset="0"/>
                <a:cs typeface="Times New Roman" panose="02020603050405020304" pitchFamily="18" charset="0"/>
              </a:rPr>
              <a:t>: It will showcase particular item on both graph as well as pivot table</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Graph</a:t>
            </a:r>
            <a:r>
              <a:rPr lang="en-US" sz="2000" dirty="0">
                <a:latin typeface="Times New Roman" panose="02020603050405020304" pitchFamily="18" charset="0"/>
                <a:cs typeface="Times New Roman" panose="02020603050405020304" pitchFamily="18" charset="0"/>
              </a:rPr>
              <a:t>: It visualizes the data. So the users of data can easily understand the information.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10FD1AD-3CEE-2D10-1C6A-8F5C242E8E1C}"/>
              </a:ext>
            </a:extLst>
          </p:cNvPr>
          <p:cNvSpPr txBox="1"/>
          <p:nvPr/>
        </p:nvSpPr>
        <p:spPr>
          <a:xfrm>
            <a:off x="533400" y="2819400"/>
            <a:ext cx="111252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are taken from </a:t>
            </a:r>
            <a:r>
              <a:rPr lang="en-US" sz="2400" b="1" dirty="0">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website.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26 features presented in the entire dataset of employees. But I have listed only 9 features of the data.</a:t>
            </a:r>
          </a:p>
          <a:p>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Employment ID</a:t>
            </a:r>
            <a:r>
              <a:rPr lang="en-US" sz="2400" dirty="0">
                <a:latin typeface="Times New Roman" panose="02020603050405020304" pitchFamily="18" charset="0"/>
                <a:cs typeface="Times New Roman" panose="02020603050405020304" pitchFamily="18" charset="0"/>
              </a:rPr>
              <a:t>: Numerical value</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Text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Employment type</a:t>
            </a:r>
            <a:r>
              <a:rPr lang="en-US" sz="2400" dirty="0">
                <a:latin typeface="Times New Roman" panose="02020603050405020304" pitchFamily="18" charset="0"/>
                <a:cs typeface="Times New Roman" panose="02020603050405020304" pitchFamily="18" charset="0"/>
              </a:rPr>
              <a:t>: Text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Gender</a:t>
            </a:r>
            <a:r>
              <a:rPr lang="en-US" sz="2400" dirty="0">
                <a:latin typeface="Times New Roman" panose="02020603050405020304" pitchFamily="18" charset="0"/>
                <a:cs typeface="Times New Roman" panose="02020603050405020304" pitchFamily="18" charset="0"/>
              </a:rPr>
              <a:t>: Male/Female</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Performance level</a:t>
            </a:r>
            <a:r>
              <a:rPr lang="en-US" sz="2400" dirty="0">
                <a:latin typeface="Times New Roman" panose="02020603050405020304" pitchFamily="18" charset="0"/>
                <a:cs typeface="Times New Roman" panose="02020603050405020304" pitchFamily="18" charset="0"/>
              </a:rPr>
              <a:t>: Text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Employee rating</a:t>
            </a:r>
            <a:r>
              <a:rPr lang="en-US" sz="2400" dirty="0">
                <a:latin typeface="Times New Roman" panose="02020603050405020304" pitchFamily="18" charset="0"/>
                <a:cs typeface="Times New Roman" panose="02020603050405020304" pitchFamily="18" charset="0"/>
              </a:rPr>
              <a:t>: Numerical value</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762618" cy="4154984"/>
          </a:xfrm>
          <a:prstGeom prst="rect">
            <a:avLst/>
          </a:prstGeom>
          <a:noFill/>
        </p:spPr>
        <p:txBody>
          <a:bodyPr wrap="square" rtlCol="0">
            <a:spAutoFit/>
          </a:bodyPr>
          <a:lstStyle/>
          <a:p>
            <a:pPr marL="342900" indent="-342900" algn="l">
              <a:buFont typeface="Arial" panose="020B0604020202020204" pitchFamily="34" charset="0"/>
              <a:buChar char="•"/>
            </a:pPr>
            <a:r>
              <a:rPr lang="en-IN" sz="2400" b="1" dirty="0">
                <a:solidFill>
                  <a:srgbClr val="0D0D0D"/>
                </a:solidFill>
                <a:latin typeface="Times New Roman" panose="02020603050405020304" pitchFamily="18" charset="0"/>
                <a:cs typeface="Times New Roman" panose="02020603050405020304" pitchFamily="18" charset="0"/>
              </a:rPr>
              <a:t>Application of formula is the major solution in this presentation. Through this only I have determined the performance levels of all the employees listed under the data set.</a:t>
            </a:r>
          </a:p>
          <a:p>
            <a:pPr algn="l"/>
            <a:endParaRPr lang="en-IN" sz="2400" b="1"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b="1" dirty="0">
                <a:solidFill>
                  <a:srgbClr val="0D0D0D"/>
                </a:solidFill>
                <a:latin typeface="Times New Roman" panose="02020603050405020304" pitchFamily="18" charset="0"/>
                <a:cs typeface="Times New Roman" panose="02020603050405020304" pitchFamily="18" charset="0"/>
              </a:rPr>
              <a:t>And then I am really surprised with the pivot charts and the graphs, which summarizes the entire data with the ease manner.</a:t>
            </a:r>
          </a:p>
          <a:p>
            <a:pPr algn="l"/>
            <a:endParaRPr lang="en-IN" sz="2400" b="1"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b="1" dirty="0">
                <a:solidFill>
                  <a:srgbClr val="0D0D0D"/>
                </a:solidFill>
                <a:latin typeface="Times New Roman" panose="02020603050405020304" pitchFamily="18" charset="0"/>
                <a:cs typeface="Times New Roman" panose="02020603050405020304" pitchFamily="18" charset="0"/>
              </a:rPr>
              <a:t>Filters and slicers are the tools which showcases the data of particular item or particular employee.</a:t>
            </a:r>
            <a:endParaRPr lang="en-US" sz="28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290</TotalTime>
  <Words>716</Words>
  <Application>Microsoft Office PowerPoint</Application>
  <PresentationFormat>Widescreen</PresentationFormat>
  <Paragraphs>83</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Roboto</vt:lpstr>
      <vt:lpstr>Times New Roman</vt:lpstr>
      <vt:lpstr>Trebuchet MS</vt:lpstr>
      <vt:lpstr>Wingdings 3</vt:lpstr>
      <vt:lpstr>Ion Boardroom</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 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VISHAL N</cp:lastModifiedBy>
  <cp:revision>13</cp:revision>
  <dcterms:created xsi:type="dcterms:W3CDTF">2024-03-29T15:07:22Z</dcterms:created>
  <dcterms:modified xsi:type="dcterms:W3CDTF">2024-09-04T18:45:53Z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