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4B4D6-36C4-4D12-901D-89050E548555}" v="1" dt="2024-03-16T12:35:02.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p:cNvSpPr/>
          <p:nvPr/>
        </p:nvSpPr>
        <p:spPr>
          <a:xfrm>
            <a:off x="1093080" y="1419472"/>
            <a:ext cx="7294179" cy="798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lumMod val="50000"/>
                  </a:schemeClr>
                </a:solidFill>
                <a:effectLst>
                  <a:outerShdw blurRad="38100" dist="38100" dir="2700000" algn="tl">
                    <a:srgbClr val="000000">
                      <a:alpha val="43137"/>
                    </a:srgbClr>
                  </a:outerShdw>
                </a:effectLst>
              </a:rPr>
              <a:t>CAPSTONE PROJECT</a:t>
            </a:r>
            <a:endParaRPr lang="en-US" sz="3200" b="1" dirty="0">
              <a:solidFill>
                <a:schemeClr val="tx1">
                  <a:lumMod val="50000"/>
                </a:schemeClr>
              </a:solidFill>
              <a:effectLst>
                <a:outerShdw blurRad="38100" dist="38100" dir="2700000" algn="tl">
                  <a:srgbClr val="000000">
                    <a:alpha val="43137"/>
                  </a:srgbClr>
                </a:outerShdw>
              </a:effectLst>
            </a:endParaRPr>
          </a:p>
        </p:txBody>
      </p:sp>
      <p:sp>
        <p:nvSpPr>
          <p:cNvPr id="7" name="Rectangle 6"/>
          <p:cNvSpPr/>
          <p:nvPr/>
        </p:nvSpPr>
        <p:spPr>
          <a:xfrm>
            <a:off x="1644868" y="2191407"/>
            <a:ext cx="6138042" cy="809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70C0"/>
                </a:solidFill>
                <a:effectLst>
                  <a:outerShdw blurRad="38100" dist="38100" dir="2700000" algn="tl">
                    <a:srgbClr val="000000">
                      <a:alpha val="43137"/>
                    </a:srgbClr>
                  </a:outerShdw>
                </a:effectLst>
              </a:rPr>
              <a:t>HOTEL BOOKING ANALYSIS</a:t>
            </a:r>
            <a:endParaRPr lang="en-US" sz="2400" b="1" dirty="0">
              <a:solidFill>
                <a:srgbClr val="0070C0"/>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60" y="150735"/>
            <a:ext cx="8520600" cy="532437"/>
          </a:xfrm>
        </p:spPr>
        <p:txBody>
          <a:bodyPr/>
          <a:lstStyle/>
          <a:p>
            <a:r>
              <a:rPr lang="en-US" b="1" dirty="0"/>
              <a:t>Hotel wise Analysis</a:t>
            </a:r>
          </a:p>
        </p:txBody>
      </p:sp>
      <p:sp>
        <p:nvSpPr>
          <p:cNvPr id="3" name="Text Placeholder 2"/>
          <p:cNvSpPr>
            <a:spLocks noGrp="1"/>
          </p:cNvSpPr>
          <p:nvPr>
            <p:ph type="body" idx="1"/>
          </p:nvPr>
        </p:nvSpPr>
        <p:spPr>
          <a:xfrm>
            <a:off x="280169" y="788276"/>
            <a:ext cx="8520600" cy="4355224"/>
          </a:xfrm>
        </p:spPr>
        <p:txBody>
          <a:bodyPr/>
          <a:lstStyle/>
          <a:p>
            <a:pPr>
              <a:buNone/>
            </a:pPr>
            <a:r>
              <a:rPr lang="en-US" sz="1400" dirty="0">
                <a:solidFill>
                  <a:schemeClr val="bg1">
                    <a:lumMod val="50000"/>
                  </a:schemeClr>
                </a:solidFill>
              </a:rPr>
              <a:t>While doing hotel-wise analysis of given hotel booking dataset, we answered</a:t>
            </a:r>
          </a:p>
          <a:p>
            <a:pPr>
              <a:buNone/>
            </a:pPr>
            <a:r>
              <a:rPr lang="en-US" sz="1400" dirty="0">
                <a:solidFill>
                  <a:schemeClr val="bg1">
                    <a:lumMod val="50000"/>
                  </a:schemeClr>
                </a:solidFill>
              </a:rPr>
              <a:t>following questions: </a:t>
            </a:r>
          </a:p>
          <a:p>
            <a:pPr>
              <a:buNone/>
            </a:pPr>
            <a:endParaRPr lang="en-US" sz="1400" dirty="0">
              <a:solidFill>
                <a:schemeClr val="bg1">
                  <a:lumMod val="50000"/>
                </a:schemeClr>
              </a:solidFill>
            </a:endParaRPr>
          </a:p>
          <a:p>
            <a:pPr>
              <a:buNone/>
            </a:pPr>
            <a:r>
              <a:rPr lang="en-US" sz="1400" dirty="0">
                <a:solidFill>
                  <a:schemeClr val="bg1">
                    <a:lumMod val="50000"/>
                  </a:schemeClr>
                </a:solidFill>
              </a:rPr>
              <a:t>(1)Percentage of bookings in each hotels? </a:t>
            </a:r>
          </a:p>
          <a:p>
            <a:pPr>
              <a:buNone/>
            </a:pPr>
            <a:endParaRPr lang="en-US" sz="1400" dirty="0">
              <a:solidFill>
                <a:schemeClr val="bg1">
                  <a:lumMod val="50000"/>
                </a:schemeClr>
              </a:solidFill>
            </a:endParaRPr>
          </a:p>
          <a:p>
            <a:pPr>
              <a:buNone/>
            </a:pPr>
            <a:r>
              <a:rPr lang="en-US" sz="1400" dirty="0">
                <a:solidFill>
                  <a:schemeClr val="bg1">
                    <a:lumMod val="50000"/>
                  </a:schemeClr>
                </a:solidFill>
              </a:rPr>
              <a:t>(2) Which hotel makes more revenue?</a:t>
            </a:r>
          </a:p>
          <a:p>
            <a:pPr>
              <a:buNone/>
            </a:pPr>
            <a:r>
              <a:rPr lang="en-US" sz="1400" dirty="0">
                <a:solidFill>
                  <a:schemeClr val="bg1">
                    <a:lumMod val="50000"/>
                  </a:schemeClr>
                </a:solidFill>
              </a:rPr>
              <a:t> </a:t>
            </a:r>
          </a:p>
          <a:p>
            <a:pPr>
              <a:buNone/>
            </a:pPr>
            <a:r>
              <a:rPr lang="en-US" sz="1400" dirty="0">
                <a:solidFill>
                  <a:schemeClr val="bg1">
                    <a:lumMod val="50000"/>
                  </a:schemeClr>
                </a:solidFill>
              </a:rPr>
              <a:t>(3) Which hotel has higher lead time?</a:t>
            </a:r>
          </a:p>
          <a:p>
            <a:pPr>
              <a:buNone/>
            </a:pPr>
            <a:r>
              <a:rPr lang="en-US" sz="1400" dirty="0">
                <a:solidFill>
                  <a:schemeClr val="bg1">
                    <a:lumMod val="50000"/>
                  </a:schemeClr>
                </a:solidFill>
              </a:rPr>
              <a:t> </a:t>
            </a:r>
          </a:p>
          <a:p>
            <a:pPr>
              <a:buNone/>
            </a:pPr>
            <a:r>
              <a:rPr lang="en-US" sz="1400" dirty="0">
                <a:solidFill>
                  <a:schemeClr val="bg1">
                    <a:lumMod val="50000"/>
                  </a:schemeClr>
                </a:solidFill>
              </a:rPr>
              <a:t>(4) What is most preferred stay length in each hotel?</a:t>
            </a:r>
          </a:p>
          <a:p>
            <a:pPr>
              <a:buNone/>
            </a:pPr>
            <a:r>
              <a:rPr lang="en-US" sz="1400" dirty="0">
                <a:solidFill>
                  <a:schemeClr val="bg1">
                    <a:lumMod val="50000"/>
                  </a:schemeClr>
                </a:solidFill>
              </a:rPr>
              <a:t> </a:t>
            </a:r>
          </a:p>
          <a:p>
            <a:pPr>
              <a:buNone/>
            </a:pPr>
            <a:r>
              <a:rPr lang="en-US" sz="1400" dirty="0">
                <a:solidFill>
                  <a:schemeClr val="bg1">
                    <a:lumMod val="50000"/>
                  </a:schemeClr>
                </a:solidFill>
              </a:rPr>
              <a:t>(5) For which hotel, does people have to wait longer to get a booking confirmed? </a:t>
            </a:r>
          </a:p>
          <a:p>
            <a:pPr>
              <a:buNone/>
            </a:pPr>
            <a:endParaRPr lang="en-US" sz="1400" dirty="0">
              <a:solidFill>
                <a:schemeClr val="bg1">
                  <a:lumMod val="50000"/>
                </a:schemeClr>
              </a:solidFill>
            </a:endParaRPr>
          </a:p>
          <a:p>
            <a:pPr>
              <a:buNone/>
            </a:pPr>
            <a:r>
              <a:rPr lang="en-US" sz="1400" dirty="0">
                <a:solidFill>
                  <a:schemeClr val="bg1">
                    <a:lumMod val="50000"/>
                  </a:schemeClr>
                </a:solidFill>
              </a:rPr>
              <a:t>(6) Which hotel has higher booking cancellations rate? </a:t>
            </a:r>
          </a:p>
          <a:p>
            <a:pPr>
              <a:buNone/>
            </a:pPr>
            <a:endParaRPr lang="en-IN" sz="1400" dirty="0">
              <a:solidFill>
                <a:schemeClr val="bg1">
                  <a:lumMod val="50000"/>
                </a:schemeClr>
              </a:solidFill>
            </a:endParaRPr>
          </a:p>
          <a:p>
            <a:pPr>
              <a:buNone/>
            </a:pPr>
            <a:endParaRPr lang="en-US" sz="1400" dirty="0">
              <a:solidFill>
                <a:schemeClr val="bg1">
                  <a:lumMod val="50000"/>
                </a:schemeClr>
              </a:solidFill>
            </a:endParaRPr>
          </a:p>
          <a:p>
            <a:pPr>
              <a:buNone/>
            </a:pPr>
            <a:r>
              <a:rPr lang="en-US" sz="1400" dirty="0">
                <a:solidFill>
                  <a:schemeClr val="bg1">
                    <a:lumMod val="50000"/>
                  </a:schemeClr>
                </a:solidFill>
              </a:rPr>
              <a:t>(7) Which hotel have higher and how much customer returning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238453" y="168165"/>
            <a:ext cx="2781300" cy="23526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69515" y="273268"/>
            <a:ext cx="2545564" cy="2140388"/>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752937" y="305499"/>
            <a:ext cx="2760443" cy="2098633"/>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5801710" y="2537514"/>
            <a:ext cx="2690649" cy="2135703"/>
          </a:xfrm>
          <a:prstGeom prst="rect">
            <a:avLst/>
          </a:prstGeom>
          <a:noFill/>
          <a:ln w="9525">
            <a:noFill/>
            <a:miter lim="800000"/>
            <a:headEnd/>
            <a:tailEnd/>
          </a:ln>
          <a:effectLst/>
        </p:spPr>
      </p:pic>
      <p:sp>
        <p:nvSpPr>
          <p:cNvPr id="8" name="Rectangle 7"/>
          <p:cNvSpPr/>
          <p:nvPr/>
        </p:nvSpPr>
        <p:spPr>
          <a:xfrm>
            <a:off x="262759" y="2648607"/>
            <a:ext cx="5465379" cy="2228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Around 60% bookings are for City hotel and 40% bookings are for Resort hotel. </a:t>
            </a:r>
          </a:p>
          <a:p>
            <a:r>
              <a:rPr lang="en-US" dirty="0"/>
              <a:t>• Avg adr of Resort hotel is slightly lower than that of City hotel. Hence, City hotel seems to be making slightly more revenue. </a:t>
            </a:r>
          </a:p>
          <a:p>
            <a:r>
              <a:rPr lang="en-US" dirty="0"/>
              <a:t>• City hotel has slightly higher median lead time. Also median lead time is significantly higher in each case, this means customers generally plan their hotel visits way to early. </a:t>
            </a:r>
          </a:p>
          <a:p>
            <a:r>
              <a:rPr lang="en-US" dirty="0"/>
              <a:t>• City hotel has significantly longer waiting time, hence City Hotel is much busier than Resort Hotel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62923" y="387033"/>
            <a:ext cx="3930705" cy="202958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486112" y="334577"/>
            <a:ext cx="3890634" cy="2009448"/>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897657" y="2532992"/>
            <a:ext cx="3565073" cy="1957935"/>
          </a:xfrm>
          <a:prstGeom prst="rect">
            <a:avLst/>
          </a:prstGeom>
          <a:noFill/>
          <a:ln w="9525">
            <a:noFill/>
            <a:miter lim="800000"/>
            <a:headEnd/>
            <a:tailEnd/>
          </a:ln>
          <a:effectLst/>
        </p:spPr>
      </p:pic>
      <p:sp>
        <p:nvSpPr>
          <p:cNvPr id="7" name="Rectangle 6"/>
          <p:cNvSpPr/>
          <p:nvPr/>
        </p:nvSpPr>
        <p:spPr>
          <a:xfrm>
            <a:off x="199697" y="2448911"/>
            <a:ext cx="4456386" cy="2532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Most of stays are less than 5 days. There are very few long stays at hotels but Resort Hotel is preferred for long stays. </a:t>
            </a:r>
          </a:p>
          <a:p>
            <a:r>
              <a:rPr lang="en-US" dirty="0"/>
              <a:t>• Almost 30 % of City Hotel bookings and 25 % of Resort hotel bookings got canceled. </a:t>
            </a:r>
          </a:p>
          <a:p>
            <a:r>
              <a:rPr lang="en-US" dirty="0"/>
              <a:t>• Both hotels have very small percentage that customer will repeat, but Resort hotel has slightly higher repeat % than City Hotel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channel wise Analysis</a:t>
            </a:r>
          </a:p>
        </p:txBody>
      </p:sp>
      <p:sp>
        <p:nvSpPr>
          <p:cNvPr id="3" name="Text Placeholder 2"/>
          <p:cNvSpPr>
            <a:spLocks noGrp="1"/>
          </p:cNvSpPr>
          <p:nvPr>
            <p:ph type="body" idx="1"/>
          </p:nvPr>
        </p:nvSpPr>
        <p:spPr/>
        <p:txBody>
          <a:bodyPr/>
          <a:lstStyle/>
          <a:p>
            <a:pPr>
              <a:buNone/>
            </a:pPr>
            <a:r>
              <a:rPr lang="en-US" dirty="0">
                <a:solidFill>
                  <a:schemeClr val="bg1">
                    <a:lumMod val="50000"/>
                  </a:schemeClr>
                </a:solidFill>
              </a:rPr>
              <a:t>While doing Distribution channel wise analysis of given hotel booking dataset, we</a:t>
            </a:r>
          </a:p>
          <a:p>
            <a:pPr>
              <a:buNone/>
            </a:pPr>
            <a:r>
              <a:rPr lang="en-US" dirty="0">
                <a:solidFill>
                  <a:schemeClr val="bg1">
                    <a:lumMod val="50000"/>
                  </a:schemeClr>
                </a:solidFill>
              </a:rPr>
              <a:t>answered following questions:</a:t>
            </a:r>
          </a:p>
          <a:p>
            <a:pPr>
              <a:buNone/>
            </a:pPr>
            <a:endParaRPr lang="en-US" dirty="0">
              <a:solidFill>
                <a:schemeClr val="bg1">
                  <a:lumMod val="50000"/>
                </a:schemeClr>
              </a:solidFill>
            </a:endParaRPr>
          </a:p>
          <a:p>
            <a:pPr>
              <a:buNone/>
            </a:pPr>
            <a:r>
              <a:rPr lang="en-US" dirty="0">
                <a:solidFill>
                  <a:schemeClr val="bg1">
                    <a:lumMod val="50000"/>
                  </a:schemeClr>
                </a:solidFill>
              </a:rPr>
              <a:t>(1) Which is the most common channel for booking hotels? </a:t>
            </a:r>
          </a:p>
          <a:p>
            <a:pPr>
              <a:buAutoNum type="arabicParenBoth"/>
            </a:pPr>
            <a:endParaRPr lang="en-US" dirty="0">
              <a:solidFill>
                <a:schemeClr val="bg1">
                  <a:lumMod val="50000"/>
                </a:schemeClr>
              </a:solidFill>
            </a:endParaRPr>
          </a:p>
          <a:p>
            <a:pPr>
              <a:buNone/>
            </a:pPr>
            <a:r>
              <a:rPr lang="en-US" dirty="0">
                <a:solidFill>
                  <a:schemeClr val="bg1">
                    <a:lumMod val="50000"/>
                  </a:schemeClr>
                </a:solidFill>
              </a:rPr>
              <a:t>(2) Which channel is mostly used for early booking of hotels? </a:t>
            </a:r>
          </a:p>
          <a:p>
            <a:pPr>
              <a:buNone/>
            </a:pPr>
            <a:endParaRPr lang="en-US" dirty="0">
              <a:solidFill>
                <a:schemeClr val="bg1">
                  <a:lumMod val="50000"/>
                </a:schemeClr>
              </a:solidFill>
            </a:endParaRPr>
          </a:p>
          <a:p>
            <a:pPr>
              <a:buNone/>
            </a:pPr>
            <a:r>
              <a:rPr lang="en-US" dirty="0">
                <a:solidFill>
                  <a:schemeClr val="bg1">
                    <a:lumMod val="50000"/>
                  </a:schemeClr>
                </a:solidFill>
              </a:rPr>
              <a:t>(3) Which distribution channel brings better revenue generating deals for </a:t>
            </a:r>
            <a:r>
              <a:rPr lang="en-US" dirty="0" err="1">
                <a:solidFill>
                  <a:schemeClr val="bg1">
                    <a:lumMod val="50000"/>
                  </a:schemeClr>
                </a:solidFill>
              </a:rPr>
              <a:t>htels</a:t>
            </a:r>
            <a:endParaRPr lang="en-US"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79" y="129715"/>
            <a:ext cx="8520600" cy="572700"/>
          </a:xfrm>
        </p:spPr>
        <p:txBody>
          <a:bodyPr/>
          <a:lstStyle/>
          <a:p>
            <a:r>
              <a:rPr lang="en-US" b="1" dirty="0"/>
              <a:t>Distribution channel wise Analysis </a:t>
            </a:r>
          </a:p>
        </p:txBody>
      </p:sp>
      <p:sp>
        <p:nvSpPr>
          <p:cNvPr id="3" name="Text Placeholder 2"/>
          <p:cNvSpPr>
            <a:spLocks noGrp="1"/>
          </p:cNvSpPr>
          <p:nvPr>
            <p:ph type="body" idx="1"/>
          </p:nvPr>
        </p:nvSpPr>
        <p:spPr>
          <a:xfrm>
            <a:off x="0" y="683172"/>
            <a:ext cx="9144000" cy="4460328"/>
          </a:xfrm>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225645" y="1219201"/>
            <a:ext cx="3400424" cy="362858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912391" y="861848"/>
            <a:ext cx="3874257" cy="2142194"/>
          </a:xfrm>
          <a:prstGeom prst="rect">
            <a:avLst/>
          </a:prstGeom>
          <a:noFill/>
          <a:ln w="9525">
            <a:noFill/>
            <a:miter lim="800000"/>
            <a:headEnd/>
            <a:tailEnd/>
          </a:ln>
          <a:effectLst/>
        </p:spPr>
      </p:pic>
      <p:sp>
        <p:nvSpPr>
          <p:cNvPr id="6" name="Rectangle 5"/>
          <p:cNvSpPr/>
          <p:nvPr/>
        </p:nvSpPr>
        <p:spPr>
          <a:xfrm>
            <a:off x="3815256" y="3048000"/>
            <a:ext cx="5118538" cy="1912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Here we can see that the most of guest are making reservation through TA/TO channels which is travel agency and tour operator. </a:t>
            </a:r>
          </a:p>
          <a:p>
            <a:r>
              <a:rPr lang="en-US" dirty="0"/>
              <a:t>• Than the second most used channel is direct. </a:t>
            </a:r>
          </a:p>
          <a:p>
            <a:r>
              <a:rPr lang="en-US" dirty="0"/>
              <a:t>• Channel which is mostly used for early booking of hotels is also TA/TO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329433" y="353810"/>
            <a:ext cx="4084911" cy="4257166"/>
          </a:xfrm>
          <a:prstGeom prst="rect">
            <a:avLst/>
          </a:prstGeom>
          <a:noFill/>
          <a:ln w="9525">
            <a:noFill/>
            <a:miter lim="800000"/>
            <a:headEnd/>
            <a:tailEnd/>
          </a:ln>
          <a:effectLst/>
        </p:spPr>
      </p:pic>
      <p:sp>
        <p:nvSpPr>
          <p:cNvPr id="5" name="Rectangle 4"/>
          <p:cNvSpPr/>
          <p:nvPr/>
        </p:nvSpPr>
        <p:spPr>
          <a:xfrm>
            <a:off x="4750676" y="315310"/>
            <a:ext cx="3741683"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GDS channel brings higher revenue </a:t>
            </a:r>
          </a:p>
          <a:p>
            <a:endParaRPr lang="en-US" dirty="0"/>
          </a:p>
          <a:p>
            <a:r>
              <a:rPr lang="en-US" dirty="0"/>
              <a:t>generating deals for City hotel, in contrast to </a:t>
            </a:r>
          </a:p>
          <a:p>
            <a:endParaRPr lang="en-US" dirty="0"/>
          </a:p>
          <a:p>
            <a:r>
              <a:rPr lang="en-US" dirty="0"/>
              <a:t>that most bookings come via TA/TO. </a:t>
            </a:r>
          </a:p>
          <a:p>
            <a:endParaRPr lang="en-US" dirty="0"/>
          </a:p>
          <a:p>
            <a:r>
              <a:rPr lang="en-US" dirty="0"/>
              <a:t>City Hotel can work to increase outreach on</a:t>
            </a:r>
          </a:p>
          <a:p>
            <a:r>
              <a:rPr lang="en-US" dirty="0"/>
              <a:t> </a:t>
            </a:r>
          </a:p>
          <a:p>
            <a:r>
              <a:rPr lang="en-US" dirty="0"/>
              <a:t>GDS channels to get more higher revenue generating deals. </a:t>
            </a:r>
          </a:p>
          <a:p>
            <a:endParaRPr lang="en-US" dirty="0"/>
          </a:p>
          <a:p>
            <a:endParaRPr lang="en-US" dirty="0"/>
          </a:p>
          <a:p>
            <a:r>
              <a:rPr lang="en-US" dirty="0"/>
              <a:t>● Resort hotel has more revenue generating</a:t>
            </a:r>
          </a:p>
          <a:p>
            <a:endParaRPr lang="en-US" dirty="0"/>
          </a:p>
          <a:p>
            <a:r>
              <a:rPr lang="en-US" dirty="0"/>
              <a:t> deals by direct and TA/TO channel. Resort </a:t>
            </a:r>
          </a:p>
          <a:p>
            <a:endParaRPr lang="en-US" dirty="0"/>
          </a:p>
          <a:p>
            <a:r>
              <a:rPr lang="en-US" dirty="0"/>
              <a:t>Hotel need to increase outreach on GDS </a:t>
            </a:r>
          </a:p>
          <a:p>
            <a:endParaRPr lang="en-US" dirty="0"/>
          </a:p>
          <a:p>
            <a:r>
              <a:rPr lang="en-US" dirty="0"/>
              <a:t>channel to increase revenue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86" y="182267"/>
            <a:ext cx="8520600" cy="572700"/>
          </a:xfrm>
        </p:spPr>
        <p:txBody>
          <a:bodyPr/>
          <a:lstStyle/>
          <a:p>
            <a:r>
              <a:rPr lang="en-US" b="1" dirty="0"/>
              <a:t>Booking cancellation Analysis</a:t>
            </a:r>
          </a:p>
        </p:txBody>
      </p:sp>
      <p:sp>
        <p:nvSpPr>
          <p:cNvPr id="3" name="Text Placeholder 2"/>
          <p:cNvSpPr>
            <a:spLocks noGrp="1"/>
          </p:cNvSpPr>
          <p:nvPr>
            <p:ph type="body" idx="1"/>
          </p:nvPr>
        </p:nvSpPr>
        <p:spPr>
          <a:xfrm>
            <a:off x="0" y="893378"/>
            <a:ext cx="9144000" cy="4250121"/>
          </a:xfrm>
        </p:spPr>
        <p:txBody>
          <a:bodyPr/>
          <a:lstStyle/>
          <a:p>
            <a:pPr>
              <a:buNone/>
            </a:pPr>
            <a:r>
              <a:rPr lang="en-US" dirty="0">
                <a:solidFill>
                  <a:schemeClr val="bg1">
                    <a:lumMod val="50000"/>
                  </a:schemeClr>
                </a:solidFill>
              </a:rPr>
              <a:t>We analyze the following possible reasons for booking cancellations: </a:t>
            </a:r>
          </a:p>
          <a:p>
            <a:pPr>
              <a:buNone/>
            </a:pPr>
            <a:endParaRPr lang="en-US" dirty="0">
              <a:solidFill>
                <a:schemeClr val="bg1">
                  <a:lumMod val="50000"/>
                </a:schemeClr>
              </a:solidFill>
            </a:endParaRPr>
          </a:p>
          <a:p>
            <a:pPr>
              <a:buNone/>
            </a:pPr>
            <a:r>
              <a:rPr lang="en-US" dirty="0">
                <a:solidFill>
                  <a:schemeClr val="bg1">
                    <a:lumMod val="50000"/>
                  </a:schemeClr>
                </a:solidFill>
              </a:rPr>
              <a:t>(1)Which significant distribution channel has highest cancellation percentage? </a:t>
            </a:r>
          </a:p>
          <a:p>
            <a:pPr>
              <a:buNone/>
            </a:pPr>
            <a:endParaRPr lang="en-US" dirty="0">
              <a:solidFill>
                <a:schemeClr val="bg1">
                  <a:lumMod val="50000"/>
                </a:schemeClr>
              </a:solidFill>
            </a:endParaRPr>
          </a:p>
          <a:p>
            <a:pPr>
              <a:buNone/>
            </a:pPr>
            <a:r>
              <a:rPr lang="en-US" dirty="0">
                <a:solidFill>
                  <a:schemeClr val="bg1">
                    <a:lumMod val="50000"/>
                  </a:schemeClr>
                </a:solidFill>
              </a:rPr>
              <a:t>(2) Longer lead time. </a:t>
            </a:r>
          </a:p>
          <a:p>
            <a:pPr>
              <a:buNone/>
            </a:pPr>
            <a:endParaRPr lang="en-US" dirty="0">
              <a:solidFill>
                <a:schemeClr val="bg1">
                  <a:lumMod val="50000"/>
                </a:schemeClr>
              </a:solidFill>
            </a:endParaRPr>
          </a:p>
          <a:p>
            <a:pPr>
              <a:buNone/>
            </a:pPr>
            <a:r>
              <a:rPr lang="en-US" dirty="0">
                <a:solidFill>
                  <a:schemeClr val="bg1">
                    <a:lumMod val="50000"/>
                  </a:schemeClr>
                </a:solidFill>
              </a:rPr>
              <a:t>(3) Longer time (in days) in waiting list. </a:t>
            </a:r>
          </a:p>
          <a:p>
            <a:pPr>
              <a:buNone/>
            </a:pPr>
            <a:endParaRPr lang="en-US" dirty="0">
              <a:solidFill>
                <a:schemeClr val="bg1">
                  <a:lumMod val="50000"/>
                </a:schemeClr>
              </a:solidFill>
            </a:endParaRPr>
          </a:p>
          <a:p>
            <a:pPr>
              <a:buNone/>
            </a:pPr>
            <a:r>
              <a:rPr lang="en-US" dirty="0">
                <a:solidFill>
                  <a:schemeClr val="bg1">
                    <a:lumMod val="50000"/>
                  </a:schemeClr>
                </a:solidFill>
              </a:rPr>
              <a:t>(4) Not getting same room as reserved. </a:t>
            </a:r>
          </a:p>
          <a:p>
            <a:pPr>
              <a:buNone/>
            </a:pPr>
            <a:endParaRPr lang="en-US" dirty="0">
              <a:solidFill>
                <a:schemeClr val="bg1">
                  <a:lumMod val="50000"/>
                </a:schemeClr>
              </a:solidFill>
            </a:endParaRPr>
          </a:p>
          <a:p>
            <a:pPr>
              <a:buNone/>
            </a:pPr>
            <a:r>
              <a:rPr lang="en-US" dirty="0">
                <a:solidFill>
                  <a:schemeClr val="bg1">
                    <a:lumMod val="50000"/>
                  </a:schemeClr>
                </a:solidFill>
              </a:rPr>
              <a:t>(5) Does not getting same room as reserved effects adr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178676" y="234862"/>
            <a:ext cx="3487792" cy="191423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340773" y="245406"/>
            <a:ext cx="4069310" cy="225377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5070421" y="2596204"/>
            <a:ext cx="3369386" cy="2172263"/>
          </a:xfrm>
          <a:prstGeom prst="rect">
            <a:avLst/>
          </a:prstGeom>
          <a:noFill/>
          <a:ln w="9525">
            <a:noFill/>
            <a:miter lim="800000"/>
            <a:headEnd/>
            <a:tailEnd/>
          </a:ln>
          <a:effectLst/>
        </p:spPr>
      </p:pic>
      <p:sp>
        <p:nvSpPr>
          <p:cNvPr id="7" name="Rectangle 6"/>
          <p:cNvSpPr/>
          <p:nvPr/>
        </p:nvSpPr>
        <p:spPr>
          <a:xfrm>
            <a:off x="315310" y="2259724"/>
            <a:ext cx="4246180" cy="2627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TA/TO has highest booking cancellation %. Therefore, a booking via TA/TO is 30% likely to get cancelled.</a:t>
            </a:r>
          </a:p>
          <a:p>
            <a:r>
              <a:rPr lang="en-US" dirty="0"/>
              <a:t> </a:t>
            </a:r>
          </a:p>
          <a:p>
            <a:r>
              <a:rPr lang="en-US" dirty="0"/>
              <a:t>• Not getting same room as demanded is not the case of cancellation of rooms. A significant percentage of bookings are not cancelled even after getting different room as demanded</a:t>
            </a:r>
          </a:p>
          <a:p>
            <a:r>
              <a:rPr lang="en-US" dirty="0"/>
              <a:t>. </a:t>
            </a:r>
          </a:p>
          <a:p>
            <a:r>
              <a:rPr lang="en-US" dirty="0"/>
              <a:t>• But, customers who didn't got same room have paid a little lower adr, except for few exceptions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231722" y="138393"/>
            <a:ext cx="3961906" cy="28285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298731" y="157656"/>
            <a:ext cx="3972910" cy="2780314"/>
          </a:xfrm>
          <a:prstGeom prst="rect">
            <a:avLst/>
          </a:prstGeom>
          <a:noFill/>
          <a:ln w="9525">
            <a:noFill/>
            <a:miter lim="800000"/>
            <a:headEnd/>
            <a:tailEnd/>
          </a:ln>
          <a:effectLst/>
        </p:spPr>
      </p:pic>
      <p:sp>
        <p:nvSpPr>
          <p:cNvPr id="6" name="Rectangle 5"/>
          <p:cNvSpPr/>
          <p:nvPr/>
        </p:nvSpPr>
        <p:spPr>
          <a:xfrm>
            <a:off x="262761" y="2942902"/>
            <a:ext cx="8660524" cy="1912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Most of the bookings that are cancelled have waiting period of less 150 days but also most of bookings that are not cancelled also have waiting period of less than 150 days. Hence this shows that waiting period has no effect on cancellation of bookings.</a:t>
            </a:r>
          </a:p>
          <a:p>
            <a:r>
              <a:rPr lang="en-US" dirty="0"/>
              <a:t> </a:t>
            </a:r>
          </a:p>
          <a:p>
            <a:r>
              <a:rPr lang="en-US" dirty="0"/>
              <a:t>• Also, lead time has no effect on cancellation of bookings, as both curves of cancellation and not cancelation are similar for lead time too.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Time-wise Analysis</a:t>
            </a:r>
          </a:p>
        </p:txBody>
      </p:sp>
      <p:sp>
        <p:nvSpPr>
          <p:cNvPr id="3" name="Text Placeholder 2"/>
          <p:cNvSpPr>
            <a:spLocks noGrp="1"/>
          </p:cNvSpPr>
          <p:nvPr>
            <p:ph type="body" idx="1"/>
          </p:nvPr>
        </p:nvSpPr>
        <p:spPr/>
        <p:txBody>
          <a:bodyPr/>
          <a:lstStyle/>
          <a:p>
            <a:pPr>
              <a:buNone/>
            </a:pPr>
            <a:r>
              <a:rPr lang="en-US" dirty="0">
                <a:solidFill>
                  <a:schemeClr val="bg1">
                    <a:lumMod val="50000"/>
                  </a:schemeClr>
                </a:solidFill>
              </a:rPr>
              <a:t>While doing time-wise analysis of given hotel booking dataset, we answered</a:t>
            </a:r>
          </a:p>
          <a:p>
            <a:pPr>
              <a:buNone/>
            </a:pPr>
            <a:r>
              <a:rPr lang="en-US" dirty="0">
                <a:solidFill>
                  <a:schemeClr val="bg1">
                    <a:lumMod val="50000"/>
                  </a:schemeClr>
                </a:solidFill>
              </a:rPr>
              <a:t>following questions: </a:t>
            </a:r>
          </a:p>
          <a:p>
            <a:pPr>
              <a:buNone/>
            </a:pPr>
            <a:endParaRPr lang="en-US" dirty="0">
              <a:solidFill>
                <a:schemeClr val="bg1">
                  <a:lumMod val="50000"/>
                </a:schemeClr>
              </a:solidFill>
            </a:endParaRPr>
          </a:p>
          <a:p>
            <a:pPr>
              <a:buNone/>
            </a:pPr>
            <a:r>
              <a:rPr lang="en-US" dirty="0">
                <a:solidFill>
                  <a:schemeClr val="bg1">
                    <a:lumMod val="50000"/>
                  </a:schemeClr>
                </a:solidFill>
              </a:rPr>
              <a:t>(1) What are the most busy months for hotels? </a:t>
            </a:r>
          </a:p>
          <a:p>
            <a:pPr>
              <a:buAutoNum type="arabicParenBoth"/>
            </a:pPr>
            <a:endParaRPr lang="en-US" dirty="0">
              <a:solidFill>
                <a:schemeClr val="bg1">
                  <a:lumMod val="50000"/>
                </a:schemeClr>
              </a:solidFill>
            </a:endParaRPr>
          </a:p>
          <a:p>
            <a:pPr>
              <a:buNone/>
            </a:pPr>
            <a:r>
              <a:rPr lang="en-US" dirty="0">
                <a:solidFill>
                  <a:schemeClr val="bg1">
                    <a:lumMod val="50000"/>
                  </a:schemeClr>
                </a:solidFill>
              </a:rPr>
              <a:t>(2) In which months hotels charges higher adr? </a:t>
            </a:r>
          </a:p>
          <a:p>
            <a:pPr>
              <a:buNone/>
            </a:pPr>
            <a:endParaRPr lang="en-US" dirty="0">
              <a:solidFill>
                <a:schemeClr val="bg1">
                  <a:lumMod val="50000"/>
                </a:schemeClr>
              </a:solidFill>
            </a:endParaRPr>
          </a:p>
          <a:p>
            <a:pPr>
              <a:buNone/>
            </a:pPr>
            <a:r>
              <a:rPr lang="en-US" dirty="0">
                <a:solidFill>
                  <a:schemeClr val="bg1">
                    <a:lumMod val="50000"/>
                  </a:schemeClr>
                </a:solidFill>
              </a:rPr>
              <a:t>(3) How does booking numbers and adr changes within a month? </a:t>
            </a:r>
          </a:p>
          <a:p>
            <a:pPr>
              <a:buNone/>
            </a:pPr>
            <a:endParaRPr lang="en-US" dirty="0">
              <a:solidFill>
                <a:schemeClr val="bg1">
                  <a:lumMod val="50000"/>
                </a:schemeClr>
              </a:solidFill>
            </a:endParaRPr>
          </a:p>
          <a:p>
            <a:pPr>
              <a:buNone/>
            </a:pPr>
            <a:r>
              <a:rPr lang="en-US" dirty="0">
                <a:solidFill>
                  <a:schemeClr val="bg1">
                    <a:lumMod val="50000"/>
                  </a:schemeClr>
                </a:solidFill>
              </a:rPr>
              <a:t>(4) How does bookings varies along year for different types of customers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52688" y="959307"/>
            <a:ext cx="8512500" cy="3784800"/>
          </a:xfrm>
          <a:prstGeom prst="rect">
            <a:avLst/>
          </a:prstGeom>
          <a:noFill/>
          <a:ln>
            <a:noFill/>
          </a:ln>
        </p:spPr>
        <p:txBody>
          <a:bodyPr spcFirstLastPara="1" wrap="square" lIns="91425" tIns="91425" rIns="91425" bIns="91425" anchor="b" anchorCtr="0">
            <a:noAutofit/>
          </a:bodyPr>
          <a:lstStyle/>
          <a:p>
            <a:pPr lvl="0" algn="l"/>
            <a:r>
              <a:rPr lang="en-US" sz="2400" dirty="0">
                <a:solidFill>
                  <a:schemeClr val="bg1">
                    <a:lumMod val="50000"/>
                  </a:schemeClr>
                </a:solidFill>
              </a:rPr>
              <a:t>• Agenda </a:t>
            </a:r>
            <a:br>
              <a:rPr lang="en-US" sz="2400" dirty="0">
                <a:solidFill>
                  <a:schemeClr val="bg1">
                    <a:lumMod val="50000"/>
                  </a:schemeClr>
                </a:solidFill>
              </a:rPr>
            </a:br>
            <a:r>
              <a:rPr lang="en-US" sz="2400" dirty="0">
                <a:solidFill>
                  <a:schemeClr val="bg1">
                    <a:lumMod val="50000"/>
                  </a:schemeClr>
                </a:solidFill>
              </a:rPr>
              <a:t>• Data summary </a:t>
            </a:r>
            <a:br>
              <a:rPr lang="en-US" sz="2400" dirty="0">
                <a:solidFill>
                  <a:schemeClr val="bg1">
                    <a:lumMod val="50000"/>
                  </a:schemeClr>
                </a:solidFill>
              </a:rPr>
            </a:br>
            <a:r>
              <a:rPr lang="en-US" sz="2400" dirty="0">
                <a:solidFill>
                  <a:schemeClr val="bg1">
                    <a:lumMod val="50000"/>
                  </a:schemeClr>
                </a:solidFill>
              </a:rPr>
              <a:t>• Univariate analysis </a:t>
            </a:r>
            <a:br>
              <a:rPr lang="en-US" sz="2400" dirty="0">
                <a:solidFill>
                  <a:schemeClr val="bg1">
                    <a:lumMod val="50000"/>
                  </a:schemeClr>
                </a:solidFill>
              </a:rPr>
            </a:br>
            <a:r>
              <a:rPr lang="en-US" sz="2400" dirty="0">
                <a:solidFill>
                  <a:schemeClr val="bg1">
                    <a:lumMod val="50000"/>
                  </a:schemeClr>
                </a:solidFill>
              </a:rPr>
              <a:t>• Hotel wise analysis </a:t>
            </a:r>
            <a:br>
              <a:rPr lang="en-US" sz="2400" dirty="0">
                <a:solidFill>
                  <a:schemeClr val="bg1">
                    <a:lumMod val="50000"/>
                  </a:schemeClr>
                </a:solidFill>
              </a:rPr>
            </a:br>
            <a:r>
              <a:rPr lang="en-US" sz="2400" dirty="0">
                <a:solidFill>
                  <a:schemeClr val="bg1">
                    <a:lumMod val="50000"/>
                  </a:schemeClr>
                </a:solidFill>
              </a:rPr>
              <a:t>• Distribution Channel wise analysis </a:t>
            </a:r>
            <a:br>
              <a:rPr lang="en-US" sz="2400" dirty="0">
                <a:solidFill>
                  <a:schemeClr val="bg1">
                    <a:lumMod val="50000"/>
                  </a:schemeClr>
                </a:solidFill>
              </a:rPr>
            </a:br>
            <a:r>
              <a:rPr lang="en-US" sz="2400" dirty="0">
                <a:solidFill>
                  <a:schemeClr val="bg1">
                    <a:lumMod val="50000"/>
                  </a:schemeClr>
                </a:solidFill>
              </a:rPr>
              <a:t>• Booking cancellation analysis </a:t>
            </a:r>
            <a:br>
              <a:rPr lang="en-US" sz="2400" dirty="0">
                <a:solidFill>
                  <a:schemeClr val="bg1">
                    <a:lumMod val="50000"/>
                  </a:schemeClr>
                </a:solidFill>
              </a:rPr>
            </a:br>
            <a:r>
              <a:rPr lang="en-US" sz="2400" dirty="0">
                <a:solidFill>
                  <a:schemeClr val="bg1">
                    <a:lumMod val="50000"/>
                  </a:schemeClr>
                </a:solidFill>
              </a:rPr>
              <a:t>• Timewise analysis </a:t>
            </a:r>
            <a:br>
              <a:rPr lang="en-US" sz="2400" dirty="0">
                <a:solidFill>
                  <a:schemeClr val="bg1">
                    <a:lumMod val="50000"/>
                  </a:schemeClr>
                </a:solidFill>
              </a:rPr>
            </a:br>
            <a:r>
              <a:rPr lang="en-US" sz="2400" dirty="0">
                <a:solidFill>
                  <a:schemeClr val="bg1">
                    <a:lumMod val="50000"/>
                  </a:schemeClr>
                </a:solidFill>
              </a:rPr>
              <a:t>• Some important questions </a:t>
            </a:r>
            <a:br>
              <a:rPr lang="en-US" sz="2400" dirty="0">
                <a:solidFill>
                  <a:schemeClr val="bg1">
                    <a:lumMod val="50000"/>
                  </a:schemeClr>
                </a:solidFill>
              </a:rPr>
            </a:br>
            <a:r>
              <a:rPr lang="en-US" sz="2400" dirty="0">
                <a:solidFill>
                  <a:schemeClr val="bg1">
                    <a:lumMod val="50000"/>
                  </a:schemeClr>
                </a:solidFill>
              </a:rPr>
              <a:t>• Correlation heatmap </a:t>
            </a:r>
            <a:br>
              <a:rPr lang="en-US" sz="2400" dirty="0">
                <a:solidFill>
                  <a:schemeClr val="bg1">
                    <a:lumMod val="50000"/>
                  </a:schemeClr>
                </a:solidFill>
              </a:rPr>
            </a:br>
            <a:r>
              <a:rPr lang="en-US" sz="2400" dirty="0">
                <a:solidFill>
                  <a:schemeClr val="bg1">
                    <a:lumMod val="50000"/>
                  </a:schemeClr>
                </a:solidFill>
              </a:rPr>
              <a:t>• Conclusion </a:t>
            </a:r>
            <a:endParaRPr sz="2400" b="1" dirty="0">
              <a:solidFill>
                <a:schemeClr val="bg1">
                  <a:lumMod val="50000"/>
                </a:schemeClr>
              </a:solidFill>
              <a:latin typeface="Montserrat"/>
              <a:ea typeface="Montserrat"/>
              <a:cs typeface="Montserrat"/>
              <a:sym typeface="Montserrat"/>
            </a:endParaRPr>
          </a:p>
        </p:txBody>
      </p:sp>
      <p:sp>
        <p:nvSpPr>
          <p:cNvPr id="3" name="Rectangle 2"/>
          <p:cNvSpPr/>
          <p:nvPr/>
        </p:nvSpPr>
        <p:spPr>
          <a:xfrm>
            <a:off x="183104" y="147627"/>
            <a:ext cx="3757760" cy="584775"/>
          </a:xfrm>
          <a:prstGeom prst="rect">
            <a:avLst/>
          </a:prstGeom>
        </p:spPr>
        <p:txBody>
          <a:bodyPr wrap="none">
            <a:spAutoFit/>
          </a:bodyPr>
          <a:lstStyle/>
          <a:p>
            <a:r>
              <a:rPr lang="en-US" sz="3200" b="1" dirty="0">
                <a:solidFill>
                  <a:srgbClr val="C00000"/>
                </a:solidFill>
              </a:rPr>
              <a:t>Points to Discuss: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192635" y="483476"/>
            <a:ext cx="4929679" cy="3951890"/>
          </a:xfrm>
          <a:prstGeom prst="rect">
            <a:avLst/>
          </a:prstGeom>
          <a:noFill/>
          <a:ln w="9525">
            <a:noFill/>
            <a:miter lim="800000"/>
            <a:headEnd/>
            <a:tailEnd/>
          </a:ln>
          <a:effectLst/>
        </p:spPr>
      </p:pic>
      <p:sp>
        <p:nvSpPr>
          <p:cNvPr id="7" name="Rectangle 6"/>
          <p:cNvSpPr/>
          <p:nvPr/>
        </p:nvSpPr>
        <p:spPr>
          <a:xfrm>
            <a:off x="5623034" y="851338"/>
            <a:ext cx="3247697" cy="3100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From the month of July to August the number of bookings increased and in August, City Hotel got most number of guests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12290" name="Picture 2"/>
          <p:cNvPicPr>
            <a:picLocks noChangeAspect="1" noChangeArrowheads="1"/>
          </p:cNvPicPr>
          <p:nvPr/>
        </p:nvPicPr>
        <p:blipFill>
          <a:blip r:embed="rId2"/>
          <a:srcRect/>
          <a:stretch>
            <a:fillRect/>
          </a:stretch>
        </p:blipFill>
        <p:spPr bwMode="auto">
          <a:xfrm>
            <a:off x="160611" y="167291"/>
            <a:ext cx="5367829" cy="4257564"/>
          </a:xfrm>
          <a:prstGeom prst="rect">
            <a:avLst/>
          </a:prstGeom>
          <a:noFill/>
          <a:ln w="9525">
            <a:noFill/>
            <a:miter lim="800000"/>
            <a:headEnd/>
            <a:tailEnd/>
          </a:ln>
          <a:effectLst/>
        </p:spPr>
      </p:pic>
      <p:sp>
        <p:nvSpPr>
          <p:cNvPr id="5" name="Rectangle 4"/>
          <p:cNvSpPr/>
          <p:nvPr/>
        </p:nvSpPr>
        <p:spPr>
          <a:xfrm>
            <a:off x="5990897" y="504497"/>
            <a:ext cx="2638096" cy="3426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revenue aspect looks different, the Resort Hotels receives more revenue with respect to City Hotel.</a:t>
            </a:r>
          </a:p>
          <a:p>
            <a:endParaRPr lang="en-IN" dirty="0"/>
          </a:p>
          <a:p>
            <a:endParaRPr lang="en-US" dirty="0"/>
          </a:p>
          <a:p>
            <a:r>
              <a:rPr lang="en-US" dirty="0"/>
              <a:t> From May to August there was rapid increase in adr. August recorded the highest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13314" name="Picture 2"/>
          <p:cNvPicPr>
            <a:picLocks noChangeAspect="1" noChangeArrowheads="1"/>
          </p:cNvPicPr>
          <p:nvPr/>
        </p:nvPicPr>
        <p:blipFill>
          <a:blip r:embed="rId2"/>
          <a:srcRect/>
          <a:stretch>
            <a:fillRect/>
          </a:stretch>
        </p:blipFill>
        <p:spPr bwMode="auto">
          <a:xfrm>
            <a:off x="273269" y="451947"/>
            <a:ext cx="3647090" cy="311337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824248" y="242614"/>
            <a:ext cx="3751207" cy="3209366"/>
          </a:xfrm>
          <a:prstGeom prst="rect">
            <a:avLst/>
          </a:prstGeom>
          <a:noFill/>
          <a:ln w="9525">
            <a:noFill/>
            <a:miter lim="800000"/>
            <a:headEnd/>
            <a:tailEnd/>
          </a:ln>
          <a:effectLst/>
        </p:spPr>
      </p:pic>
      <p:sp>
        <p:nvSpPr>
          <p:cNvPr id="6" name="Rectangle 5"/>
          <p:cNvSpPr/>
          <p:nvPr/>
        </p:nvSpPr>
        <p:spPr>
          <a:xfrm>
            <a:off x="346841" y="3815255"/>
            <a:ext cx="8628993" cy="10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see that graph </a:t>
            </a:r>
            <a:r>
              <a:rPr lang="en-US" dirty="0" err="1"/>
              <a:t>Arrival_num</a:t>
            </a:r>
            <a:r>
              <a:rPr lang="en-US" dirty="0"/>
              <a:t> has small peaks at regular interval of days. This can be due to increase in arrival weekend. Also, the avg adr tends to go up as month ends. Therefore charges are more at the end of month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1103578" y="225939"/>
            <a:ext cx="6922704" cy="3288677"/>
          </a:xfrm>
          <a:prstGeom prst="rect">
            <a:avLst/>
          </a:prstGeom>
          <a:noFill/>
          <a:ln w="9525">
            <a:noFill/>
            <a:miter lim="800000"/>
            <a:headEnd/>
            <a:tailEnd/>
          </a:ln>
          <a:effectLst/>
        </p:spPr>
      </p:pic>
      <p:sp>
        <p:nvSpPr>
          <p:cNvPr id="6" name="Rectangle 5"/>
          <p:cNvSpPr/>
          <p:nvPr/>
        </p:nvSpPr>
        <p:spPr>
          <a:xfrm>
            <a:off x="304800" y="3804745"/>
            <a:ext cx="8565931" cy="1135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Mostly bookings are done by couples. It is clear from graph that there is a sudden surge in arrival num of couples and family in months of July and August. So better plans can be planned accordingly at that time for these type of customers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important questions</a:t>
            </a:r>
          </a:p>
        </p:txBody>
      </p:sp>
      <p:sp>
        <p:nvSpPr>
          <p:cNvPr id="3" name="Text Placeholder 2"/>
          <p:cNvSpPr>
            <a:spLocks noGrp="1"/>
          </p:cNvSpPr>
          <p:nvPr>
            <p:ph type="body" idx="1"/>
          </p:nvPr>
        </p:nvSpPr>
        <p:spPr/>
        <p:txBody>
          <a:bodyPr/>
          <a:lstStyle/>
          <a:p>
            <a:pPr>
              <a:buNone/>
            </a:pPr>
            <a:r>
              <a:rPr lang="en-US" dirty="0">
                <a:solidFill>
                  <a:schemeClr val="bg1">
                    <a:lumMod val="50000"/>
                  </a:schemeClr>
                </a:solidFill>
              </a:rPr>
              <a:t>Some other analysis are also done, which are as follows:</a:t>
            </a:r>
          </a:p>
          <a:p>
            <a:pPr>
              <a:buNone/>
            </a:pPr>
            <a:endParaRPr lang="en-US" dirty="0">
              <a:solidFill>
                <a:schemeClr val="bg1">
                  <a:lumMod val="50000"/>
                </a:schemeClr>
              </a:solidFill>
            </a:endParaRPr>
          </a:p>
          <a:p>
            <a:pPr>
              <a:buNone/>
            </a:pPr>
            <a:r>
              <a:rPr lang="en-US" dirty="0">
                <a:solidFill>
                  <a:schemeClr val="bg1">
                    <a:lumMod val="50000"/>
                  </a:schemeClr>
                </a:solidFill>
              </a:rPr>
              <a:t> (1) What are the different reason for special requests</a:t>
            </a:r>
          </a:p>
          <a:p>
            <a:pPr>
              <a:buNone/>
            </a:pPr>
            <a:endParaRPr lang="en-US" dirty="0">
              <a:solidFill>
                <a:schemeClr val="bg1">
                  <a:lumMod val="50000"/>
                </a:schemeClr>
              </a:solidFill>
            </a:endParaRPr>
          </a:p>
          <a:p>
            <a:pPr>
              <a:buNone/>
            </a:pPr>
            <a:r>
              <a:rPr lang="en-US" dirty="0">
                <a:solidFill>
                  <a:schemeClr val="bg1">
                    <a:lumMod val="50000"/>
                  </a:schemeClr>
                </a:solidFill>
              </a:rPr>
              <a:t> (2) What is the optimal stay length for better deal for customers</a:t>
            </a:r>
          </a:p>
          <a:p>
            <a:pPr>
              <a:buNone/>
            </a:pPr>
            <a:endParaRPr lang="en-US" dirty="0">
              <a:solidFill>
                <a:schemeClr val="bg1">
                  <a:lumMod val="50000"/>
                </a:schemeClr>
              </a:solidFill>
            </a:endParaRPr>
          </a:p>
          <a:p>
            <a:pPr>
              <a:buNone/>
            </a:pPr>
            <a:r>
              <a:rPr lang="en-US" dirty="0">
                <a:solidFill>
                  <a:schemeClr val="bg1">
                    <a:lumMod val="50000"/>
                  </a:schemeClr>
                </a:solidFill>
              </a:rPr>
              <a:t> (3) How adr is affected by total staying period in hotels.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7175"/>
            <a:ext cx="7276769" cy="572700"/>
          </a:xfrm>
        </p:spPr>
        <p:txBody>
          <a:bodyPr/>
          <a:lstStyle/>
          <a:p>
            <a:r>
              <a:rPr lang="en-US" b="1" dirty="0"/>
              <a:t>Reasons for special requests</a:t>
            </a:r>
          </a:p>
        </p:txBody>
      </p:sp>
      <p:sp>
        <p:nvSpPr>
          <p:cNvPr id="3" name="Text Placeholder 2"/>
          <p:cNvSpPr>
            <a:spLocks noGrp="1"/>
          </p:cNvSpPr>
          <p:nvPr>
            <p:ph type="body" idx="1"/>
          </p:nvPr>
        </p:nvSpPr>
        <p:spPr>
          <a:xfrm>
            <a:off x="0" y="672662"/>
            <a:ext cx="9144000" cy="4470838"/>
          </a:xfrm>
        </p:spPr>
        <p:txBody>
          <a:bodyPr/>
          <a:lstStyle/>
          <a:p>
            <a:endParaRPr lang="en-US" dirty="0"/>
          </a:p>
        </p:txBody>
      </p:sp>
      <p:pic>
        <p:nvPicPr>
          <p:cNvPr id="15362" name="Picture 2"/>
          <p:cNvPicPr>
            <a:picLocks noChangeAspect="1" noChangeArrowheads="1"/>
          </p:cNvPicPr>
          <p:nvPr/>
        </p:nvPicPr>
        <p:blipFill>
          <a:blip r:embed="rId2"/>
          <a:srcRect/>
          <a:stretch>
            <a:fillRect/>
          </a:stretch>
        </p:blipFill>
        <p:spPr bwMode="auto">
          <a:xfrm>
            <a:off x="219405" y="725213"/>
            <a:ext cx="3862718" cy="261713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654606" y="721385"/>
            <a:ext cx="4300207" cy="2810091"/>
          </a:xfrm>
          <a:prstGeom prst="rect">
            <a:avLst/>
          </a:prstGeom>
          <a:noFill/>
          <a:ln w="9525">
            <a:noFill/>
            <a:miter lim="800000"/>
            <a:headEnd/>
            <a:tailEnd/>
          </a:ln>
          <a:effectLst/>
        </p:spPr>
      </p:pic>
      <p:sp>
        <p:nvSpPr>
          <p:cNvPr id="6" name="Rectangle 5"/>
          <p:cNvSpPr/>
          <p:nvPr/>
        </p:nvSpPr>
        <p:spPr>
          <a:xfrm>
            <a:off x="283779" y="3825766"/>
            <a:ext cx="8597462" cy="924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number of special request are almost the same in the kids section. But, we can see that if the adults are more than 2 there are more chances that hotels will receive more special requests.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2275"/>
            <a:ext cx="8191169" cy="572700"/>
          </a:xfrm>
        </p:spPr>
        <p:txBody>
          <a:bodyPr/>
          <a:lstStyle/>
          <a:p>
            <a:r>
              <a:rPr lang="en-US" b="1" dirty="0"/>
              <a:t>Reasons for special requests(cont.)</a:t>
            </a:r>
          </a:p>
        </p:txBody>
      </p:sp>
      <p:sp>
        <p:nvSpPr>
          <p:cNvPr id="3" name="Text Placeholder 2"/>
          <p:cNvSpPr>
            <a:spLocks noGrp="1"/>
          </p:cNvSpPr>
          <p:nvPr>
            <p:ph type="body" idx="1"/>
          </p:nvPr>
        </p:nvSpPr>
        <p:spPr>
          <a:xfrm>
            <a:off x="0" y="798786"/>
            <a:ext cx="9144000" cy="4344713"/>
          </a:xfrm>
        </p:spPr>
        <p:txBody>
          <a:bodyPr/>
          <a:lstStyle/>
          <a:p>
            <a:endParaRPr lang="en-US" dirty="0"/>
          </a:p>
        </p:txBody>
      </p:sp>
      <p:pic>
        <p:nvPicPr>
          <p:cNvPr id="16386" name="Picture 2"/>
          <p:cNvPicPr>
            <a:picLocks noChangeAspect="1" noChangeArrowheads="1"/>
          </p:cNvPicPr>
          <p:nvPr/>
        </p:nvPicPr>
        <p:blipFill>
          <a:blip r:embed="rId2"/>
          <a:srcRect/>
          <a:stretch>
            <a:fillRect/>
          </a:stretch>
        </p:blipFill>
        <p:spPr bwMode="auto">
          <a:xfrm>
            <a:off x="788276" y="853742"/>
            <a:ext cx="7346731" cy="3108658"/>
          </a:xfrm>
          <a:prstGeom prst="rect">
            <a:avLst/>
          </a:prstGeom>
          <a:noFill/>
          <a:ln w="9525">
            <a:noFill/>
            <a:miter lim="800000"/>
            <a:headEnd/>
            <a:tailEnd/>
          </a:ln>
          <a:effectLst/>
        </p:spPr>
      </p:pic>
      <p:sp>
        <p:nvSpPr>
          <p:cNvPr id="5" name="Rectangle 4"/>
          <p:cNvSpPr/>
          <p:nvPr/>
        </p:nvSpPr>
        <p:spPr>
          <a:xfrm>
            <a:off x="252248" y="4088524"/>
            <a:ext cx="84713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can see that all market segment mostly have special request. There is one segment which is complementary, having more than average number of special request.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335"/>
            <a:ext cx="6562066" cy="572700"/>
          </a:xfrm>
        </p:spPr>
        <p:txBody>
          <a:bodyPr/>
          <a:lstStyle/>
          <a:p>
            <a:r>
              <a:rPr lang="en-US" b="1" dirty="0"/>
              <a:t>Correlation </a:t>
            </a:r>
            <a:r>
              <a:rPr lang="en-US" b="1" dirty="0" err="1"/>
              <a:t>Heatmap</a:t>
            </a:r>
            <a:endParaRPr lang="en-US" b="1" dirty="0"/>
          </a:p>
        </p:txBody>
      </p:sp>
      <p:sp>
        <p:nvSpPr>
          <p:cNvPr id="3" name="Text Placeholder 2"/>
          <p:cNvSpPr>
            <a:spLocks noGrp="1"/>
          </p:cNvSpPr>
          <p:nvPr>
            <p:ph type="body" idx="1"/>
          </p:nvPr>
        </p:nvSpPr>
        <p:spPr>
          <a:xfrm>
            <a:off x="0" y="819808"/>
            <a:ext cx="9144000" cy="4323692"/>
          </a:xfrm>
        </p:spPr>
        <p:txBody>
          <a:bodyPr/>
          <a:lstStyle/>
          <a:p>
            <a:endParaRPr lang="en-US" dirty="0"/>
          </a:p>
        </p:txBody>
      </p:sp>
      <p:pic>
        <p:nvPicPr>
          <p:cNvPr id="17410" name="Picture 2"/>
          <p:cNvPicPr>
            <a:picLocks noChangeAspect="1" noChangeArrowheads="1"/>
          </p:cNvPicPr>
          <p:nvPr/>
        </p:nvPicPr>
        <p:blipFill>
          <a:blip r:embed="rId2"/>
          <a:srcRect/>
          <a:stretch>
            <a:fillRect/>
          </a:stretch>
        </p:blipFill>
        <p:spPr bwMode="auto">
          <a:xfrm>
            <a:off x="535865" y="1122637"/>
            <a:ext cx="3836440" cy="3333968"/>
          </a:xfrm>
          <a:prstGeom prst="rect">
            <a:avLst/>
          </a:prstGeom>
          <a:noFill/>
          <a:ln w="9525">
            <a:noFill/>
            <a:miter lim="800000"/>
            <a:headEnd/>
            <a:tailEnd/>
          </a:ln>
          <a:effectLst/>
        </p:spPr>
      </p:pic>
      <p:sp>
        <p:nvSpPr>
          <p:cNvPr id="5" name="Rectangle 4"/>
          <p:cNvSpPr/>
          <p:nvPr/>
        </p:nvSpPr>
        <p:spPr>
          <a:xfrm>
            <a:off x="5234152" y="1103586"/>
            <a:ext cx="3552496" cy="3541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Total stay length and lead time are slightly correlated. This may means that for longer hotel stays, people generally plan little before the actual arrival.</a:t>
            </a:r>
          </a:p>
          <a:p>
            <a:r>
              <a:rPr lang="en-US" dirty="0"/>
              <a:t> </a:t>
            </a:r>
          </a:p>
          <a:p>
            <a:endParaRPr lang="en-US" dirty="0"/>
          </a:p>
          <a:p>
            <a:r>
              <a:rPr lang="en-US" dirty="0"/>
              <a:t>• adr is slightly correlated with </a:t>
            </a:r>
            <a:r>
              <a:rPr lang="en-US" dirty="0" err="1"/>
              <a:t>total_people</a:t>
            </a:r>
            <a:r>
              <a:rPr lang="en-US" dirty="0"/>
              <a:t>, which makes sense as more no. of people means more service to deliver, therefore more adr.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3805"/>
            <a:ext cx="7655141" cy="572700"/>
          </a:xfrm>
        </p:spPr>
        <p:txBody>
          <a:bodyPr/>
          <a:lstStyle/>
          <a:p>
            <a:r>
              <a:rPr lang="en-US" b="1" dirty="0"/>
              <a:t>Optimal stay length for better deals in ad</a:t>
            </a:r>
          </a:p>
        </p:txBody>
      </p:sp>
      <p:sp>
        <p:nvSpPr>
          <p:cNvPr id="3" name="Text Placeholder 2"/>
          <p:cNvSpPr>
            <a:spLocks noGrp="1"/>
          </p:cNvSpPr>
          <p:nvPr>
            <p:ph type="body" idx="1"/>
          </p:nvPr>
        </p:nvSpPr>
        <p:spPr>
          <a:xfrm>
            <a:off x="0" y="819806"/>
            <a:ext cx="9144000" cy="4323693"/>
          </a:xfrm>
        </p:spPr>
        <p:txBody>
          <a:bodyPr/>
          <a:lstStyle/>
          <a:p>
            <a:endParaRPr lang="en-US" dirty="0"/>
          </a:p>
        </p:txBody>
      </p:sp>
      <p:pic>
        <p:nvPicPr>
          <p:cNvPr id="18434" name="Picture 2"/>
          <p:cNvPicPr>
            <a:picLocks noChangeAspect="1" noChangeArrowheads="1"/>
          </p:cNvPicPr>
          <p:nvPr/>
        </p:nvPicPr>
        <p:blipFill>
          <a:blip r:embed="rId2"/>
          <a:srcRect/>
          <a:stretch>
            <a:fillRect/>
          </a:stretch>
        </p:blipFill>
        <p:spPr bwMode="auto">
          <a:xfrm>
            <a:off x="579712" y="829612"/>
            <a:ext cx="7397641" cy="3109031"/>
          </a:xfrm>
          <a:prstGeom prst="rect">
            <a:avLst/>
          </a:prstGeom>
          <a:noFill/>
          <a:ln w="9525">
            <a:noFill/>
            <a:miter lim="800000"/>
            <a:headEnd/>
            <a:tailEnd/>
          </a:ln>
          <a:effectLst/>
        </p:spPr>
      </p:pic>
      <p:sp>
        <p:nvSpPr>
          <p:cNvPr id="5" name="Rectangle 4"/>
          <p:cNvSpPr/>
          <p:nvPr/>
        </p:nvSpPr>
        <p:spPr>
          <a:xfrm>
            <a:off x="241741" y="3983421"/>
            <a:ext cx="8639504" cy="945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For shorter stays the adr(average daily rate varies greatly) but for longer stays (&gt; 15 days) adr is comparatively very less. Therefore, customers can get better deal for longer stays more than 15 days.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7175"/>
            <a:ext cx="6730231" cy="572700"/>
          </a:xfrm>
        </p:spPr>
        <p:txBody>
          <a:bodyPr/>
          <a:lstStyle/>
          <a:p>
            <a:r>
              <a:rPr lang="en-US" b="1" dirty="0"/>
              <a:t>Conclusion</a:t>
            </a:r>
          </a:p>
        </p:txBody>
      </p:sp>
      <p:sp>
        <p:nvSpPr>
          <p:cNvPr id="3" name="Text Placeholder 2"/>
          <p:cNvSpPr>
            <a:spLocks noGrp="1"/>
          </p:cNvSpPr>
          <p:nvPr>
            <p:ph type="body" idx="1"/>
          </p:nvPr>
        </p:nvSpPr>
        <p:spPr>
          <a:xfrm>
            <a:off x="0" y="630630"/>
            <a:ext cx="9144000" cy="4229100"/>
          </a:xfrm>
        </p:spPr>
        <p:txBody>
          <a:bodyPr/>
          <a:lstStyle/>
          <a:p>
            <a:r>
              <a:rPr lang="en-US" sz="1600" dirty="0">
                <a:solidFill>
                  <a:schemeClr val="bg1">
                    <a:lumMod val="50000"/>
                  </a:schemeClr>
                </a:solidFill>
              </a:rPr>
              <a:t>● Around 60% bookings are for City hotel and 40% bookings are for Resort hotel, therefore City Hotel is busier than Resort hotel. Also the overall adr of City hotel is slightly higher than Resort hotel. </a:t>
            </a:r>
          </a:p>
          <a:p>
            <a:r>
              <a:rPr lang="en-US" sz="1600" dirty="0">
                <a:solidFill>
                  <a:schemeClr val="bg1">
                    <a:lumMod val="50000"/>
                  </a:schemeClr>
                </a:solidFill>
              </a:rPr>
              <a:t>● Mostly guests stay for less than 5 days in hotel and for longer stays Resort hotel is preferred. </a:t>
            </a:r>
          </a:p>
          <a:p>
            <a:r>
              <a:rPr lang="en-US" sz="1600" dirty="0">
                <a:solidFill>
                  <a:schemeClr val="bg1">
                    <a:lumMod val="50000"/>
                  </a:schemeClr>
                </a:solidFill>
              </a:rPr>
              <a:t>● Both hotels have significantly higher booking cancellation rates and very few guests less than 3 % return for another booking in City hotel. 5% guests return for stay in Resort hotel. </a:t>
            </a:r>
          </a:p>
          <a:p>
            <a:r>
              <a:rPr lang="en-US" sz="1600" dirty="0">
                <a:solidFill>
                  <a:schemeClr val="bg1">
                    <a:lumMod val="50000"/>
                  </a:schemeClr>
                </a:solidFill>
              </a:rPr>
              <a:t>● Most of the guests came from </a:t>
            </a:r>
            <a:r>
              <a:rPr lang="en-US" sz="1600" dirty="0" err="1">
                <a:solidFill>
                  <a:schemeClr val="bg1">
                    <a:lumMod val="50000"/>
                  </a:schemeClr>
                </a:solidFill>
              </a:rPr>
              <a:t>european</a:t>
            </a:r>
            <a:r>
              <a:rPr lang="en-US" sz="1600" dirty="0">
                <a:solidFill>
                  <a:schemeClr val="bg1">
                    <a:lumMod val="50000"/>
                  </a:schemeClr>
                </a:solidFill>
              </a:rPr>
              <a:t> countries, with most no. of guest coming from Portugal. </a:t>
            </a:r>
          </a:p>
          <a:p>
            <a:r>
              <a:rPr lang="en-US" sz="1600" dirty="0">
                <a:solidFill>
                  <a:schemeClr val="bg1">
                    <a:lumMod val="50000"/>
                  </a:schemeClr>
                </a:solidFill>
              </a:rPr>
              <a:t>● Guests use different channels for making bookings out of which most preferred way is TA/TO. </a:t>
            </a:r>
          </a:p>
          <a:p>
            <a:r>
              <a:rPr lang="en-US" sz="1600" dirty="0">
                <a:solidFill>
                  <a:schemeClr val="bg1">
                    <a:lumMod val="50000"/>
                  </a:schemeClr>
                </a:solidFill>
              </a:rPr>
              <a:t>● For hotels higher adr deals come via GDS channel, so hotels should increase their popularity on this channel. </a:t>
            </a:r>
          </a:p>
          <a:p>
            <a:r>
              <a:rPr lang="en-US" sz="1600" dirty="0">
                <a:solidFill>
                  <a:schemeClr val="bg1">
                    <a:lumMod val="50000"/>
                  </a:schemeClr>
                </a:solidFill>
              </a:rPr>
              <a:t>● Almost 30% of bookings via TA/TO are cancelled. </a:t>
            </a:r>
          </a:p>
          <a:p>
            <a:endParaRPr lang="en-US" sz="1200" dirty="0">
              <a:solidFill>
                <a:schemeClr val="bg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Text Placeholder 2"/>
          <p:cNvSpPr>
            <a:spLocks noGrp="1"/>
          </p:cNvSpPr>
          <p:nvPr>
            <p:ph type="body" idx="1"/>
          </p:nvPr>
        </p:nvSpPr>
        <p:spPr/>
        <p:txBody>
          <a:bodyPr/>
          <a:lstStyle/>
          <a:p>
            <a:pPr>
              <a:buNone/>
            </a:pPr>
            <a:r>
              <a:rPr lang="en-US" dirty="0">
                <a:solidFill>
                  <a:schemeClr val="bg1">
                    <a:lumMod val="50000"/>
                  </a:schemeClr>
                </a:solidFill>
              </a:rPr>
              <a:t>To discuss the analysis of given hotel bookings data set from 2015-2017. We’ll be doing analysis of given data set in following ways :</a:t>
            </a:r>
          </a:p>
          <a:p>
            <a:pPr>
              <a:buNone/>
            </a:pPr>
            <a:endParaRPr lang="en-IN" dirty="0">
              <a:solidFill>
                <a:schemeClr val="bg1">
                  <a:lumMod val="50000"/>
                </a:schemeClr>
              </a:solidFill>
            </a:endParaRPr>
          </a:p>
          <a:p>
            <a:pPr>
              <a:buNone/>
            </a:pPr>
            <a:r>
              <a:rPr lang="en-US" dirty="0">
                <a:solidFill>
                  <a:schemeClr val="bg1">
                    <a:lumMod val="50000"/>
                  </a:schemeClr>
                </a:solidFill>
              </a:rPr>
              <a:t>• </a:t>
            </a:r>
            <a:r>
              <a:rPr lang="en-US" dirty="0" err="1">
                <a:solidFill>
                  <a:schemeClr val="bg1">
                    <a:lumMod val="50000"/>
                  </a:schemeClr>
                </a:solidFill>
              </a:rPr>
              <a:t>Univariate</a:t>
            </a:r>
            <a:r>
              <a:rPr lang="en-US" dirty="0">
                <a:solidFill>
                  <a:schemeClr val="bg1">
                    <a:lumMod val="50000"/>
                  </a:schemeClr>
                </a:solidFill>
              </a:rPr>
              <a:t> analysis </a:t>
            </a:r>
          </a:p>
          <a:p>
            <a:pPr>
              <a:buNone/>
            </a:pPr>
            <a:r>
              <a:rPr lang="en-US" dirty="0">
                <a:solidFill>
                  <a:schemeClr val="bg1">
                    <a:lumMod val="50000"/>
                  </a:schemeClr>
                </a:solidFill>
              </a:rPr>
              <a:t>• Hotel wise analysis </a:t>
            </a:r>
          </a:p>
          <a:p>
            <a:pPr>
              <a:buNone/>
            </a:pPr>
            <a:r>
              <a:rPr lang="en-US" dirty="0">
                <a:solidFill>
                  <a:schemeClr val="bg1">
                    <a:lumMod val="50000"/>
                  </a:schemeClr>
                </a:solidFill>
              </a:rPr>
              <a:t>• Distribution Channel wise analysis </a:t>
            </a:r>
          </a:p>
          <a:p>
            <a:pPr>
              <a:buNone/>
            </a:pPr>
            <a:r>
              <a:rPr lang="en-US" dirty="0">
                <a:solidFill>
                  <a:schemeClr val="bg1">
                    <a:lumMod val="50000"/>
                  </a:schemeClr>
                </a:solidFill>
              </a:rPr>
              <a:t>• Booking cancellation analysis </a:t>
            </a:r>
          </a:p>
          <a:p>
            <a:pPr>
              <a:buNone/>
            </a:pPr>
            <a:r>
              <a:rPr lang="en-US" dirty="0">
                <a:solidFill>
                  <a:schemeClr val="bg1">
                    <a:lumMod val="50000"/>
                  </a:schemeClr>
                </a:solidFill>
              </a:rPr>
              <a:t>• </a:t>
            </a:r>
            <a:r>
              <a:rPr lang="en-US" dirty="0" err="1">
                <a:solidFill>
                  <a:schemeClr val="bg1">
                    <a:lumMod val="50000"/>
                  </a:schemeClr>
                </a:solidFill>
              </a:rPr>
              <a:t>Timewise</a:t>
            </a:r>
            <a:r>
              <a:rPr lang="en-US" dirty="0">
                <a:solidFill>
                  <a:schemeClr val="bg1">
                    <a:lumMod val="50000"/>
                  </a:schemeClr>
                </a:solidFill>
              </a:rPr>
              <a:t> analysis</a:t>
            </a:r>
          </a:p>
          <a:p>
            <a:pPr>
              <a:buNone/>
            </a:pPr>
            <a:endParaRPr lang="en-IN" dirty="0">
              <a:solidFill>
                <a:schemeClr val="bg1">
                  <a:lumMod val="50000"/>
                </a:schemeClr>
              </a:solidFill>
            </a:endParaRPr>
          </a:p>
          <a:p>
            <a:pPr>
              <a:buNone/>
            </a:pPr>
            <a:r>
              <a:rPr lang="en-US" dirty="0">
                <a:solidFill>
                  <a:schemeClr val="bg1">
                    <a:lumMod val="50000"/>
                  </a:schemeClr>
                </a:solidFill>
              </a:rPr>
              <a:t>By doing this we’ll try to find out key factors driving the hotel bookings trends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sz="1600" dirty="0">
              <a:solidFill>
                <a:schemeClr val="bg1">
                  <a:lumMod val="50000"/>
                </a:schemeClr>
              </a:solidFill>
            </a:endParaRPr>
          </a:p>
          <a:p>
            <a:pPr>
              <a:buNone/>
            </a:pPr>
            <a:r>
              <a:rPr lang="en-US" sz="1600" dirty="0">
                <a:solidFill>
                  <a:schemeClr val="bg1">
                    <a:lumMod val="50000"/>
                  </a:schemeClr>
                </a:solidFill>
              </a:rPr>
              <a:t>● Not getting same room as reserved, longer lead time and waiting time do not affect cancellation of bookings. Although different room allotment do lowers the adr. </a:t>
            </a:r>
          </a:p>
          <a:p>
            <a:pPr>
              <a:buNone/>
            </a:pPr>
            <a:endParaRPr lang="en-US" sz="1600" dirty="0">
              <a:solidFill>
                <a:schemeClr val="bg1">
                  <a:lumMod val="50000"/>
                </a:schemeClr>
              </a:solidFill>
            </a:endParaRPr>
          </a:p>
          <a:p>
            <a:pPr>
              <a:buNone/>
            </a:pPr>
            <a:r>
              <a:rPr lang="en-US" sz="1600" dirty="0">
                <a:solidFill>
                  <a:schemeClr val="bg1">
                    <a:lumMod val="50000"/>
                  </a:schemeClr>
                </a:solidFill>
              </a:rPr>
              <a:t>● July- August are the most busier and profitable months for both of hotels. </a:t>
            </a:r>
          </a:p>
          <a:p>
            <a:pPr>
              <a:buNone/>
            </a:pPr>
            <a:endParaRPr lang="en-US" sz="1600" dirty="0">
              <a:solidFill>
                <a:schemeClr val="bg1">
                  <a:lumMod val="50000"/>
                </a:schemeClr>
              </a:solidFill>
            </a:endParaRPr>
          </a:p>
          <a:p>
            <a:pPr>
              <a:buNone/>
            </a:pPr>
            <a:r>
              <a:rPr lang="en-US" sz="1600" dirty="0">
                <a:solidFill>
                  <a:schemeClr val="bg1">
                    <a:lumMod val="50000"/>
                  </a:schemeClr>
                </a:solidFill>
              </a:rPr>
              <a:t>● Within a month, adr gradually increases as month ends, with small sudden rise on weekends.</a:t>
            </a:r>
          </a:p>
          <a:p>
            <a:pPr>
              <a:buNone/>
            </a:pPr>
            <a:r>
              <a:rPr lang="en-US" sz="1600" dirty="0">
                <a:solidFill>
                  <a:schemeClr val="bg1">
                    <a:lumMod val="50000"/>
                  </a:schemeClr>
                </a:solidFill>
              </a:rPr>
              <a:t> </a:t>
            </a:r>
          </a:p>
          <a:p>
            <a:pPr>
              <a:buNone/>
            </a:pPr>
            <a:r>
              <a:rPr lang="en-US" sz="1600" dirty="0">
                <a:solidFill>
                  <a:schemeClr val="bg1">
                    <a:lumMod val="50000"/>
                  </a:schemeClr>
                </a:solidFill>
              </a:rPr>
              <a:t>● Couples are the most common guests for hotels, hence hotels can plan services according to couples needs to increase revenue. </a:t>
            </a:r>
          </a:p>
          <a:p>
            <a:pPr>
              <a:buNone/>
            </a:pPr>
            <a:endParaRPr lang="en-US" sz="1600" dirty="0">
              <a:solidFill>
                <a:schemeClr val="bg1">
                  <a:lumMod val="50000"/>
                </a:schemeClr>
              </a:solidFill>
            </a:endParaRPr>
          </a:p>
          <a:p>
            <a:pPr>
              <a:buNone/>
            </a:pPr>
            <a:r>
              <a:rPr lang="en-US" sz="1600" dirty="0">
                <a:solidFill>
                  <a:schemeClr val="bg1">
                    <a:lumMod val="50000"/>
                  </a:schemeClr>
                </a:solidFill>
              </a:rPr>
              <a:t>● More number of people in guests results in more number of special requests.</a:t>
            </a:r>
          </a:p>
          <a:p>
            <a:pPr>
              <a:buNone/>
            </a:pPr>
            <a:r>
              <a:rPr lang="en-US" sz="1600" dirty="0">
                <a:solidFill>
                  <a:schemeClr val="bg1">
                    <a:lumMod val="50000"/>
                  </a:schemeClr>
                </a:solidFill>
              </a:rPr>
              <a:t> </a:t>
            </a:r>
          </a:p>
          <a:p>
            <a:pPr>
              <a:buNone/>
            </a:pPr>
            <a:r>
              <a:rPr lang="en-US" sz="1600" dirty="0">
                <a:solidFill>
                  <a:schemeClr val="bg1">
                    <a:lumMod val="50000"/>
                  </a:schemeClr>
                </a:solidFill>
              </a:rPr>
              <a:t>● Bookings made via complementary market segment and adults have on average high no. of special request. </a:t>
            </a:r>
          </a:p>
          <a:p>
            <a:pPr>
              <a:buNone/>
            </a:pPr>
            <a:endParaRPr lang="en-US" sz="1600" dirty="0">
              <a:solidFill>
                <a:schemeClr val="bg1">
                  <a:lumMod val="50000"/>
                </a:schemeClr>
              </a:solidFill>
            </a:endParaRPr>
          </a:p>
          <a:p>
            <a:pPr>
              <a:buNone/>
            </a:pPr>
            <a:r>
              <a:rPr lang="en-US" sz="1600" dirty="0">
                <a:solidFill>
                  <a:schemeClr val="bg1">
                    <a:lumMod val="50000"/>
                  </a:schemeClr>
                </a:solidFill>
              </a:rPr>
              <a:t>● For customers, generally the longer stays (more than 15 days) can result in better deals in terms of low adr.</a:t>
            </a:r>
          </a:p>
          <a:p>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54309" y="1744717"/>
            <a:ext cx="4288221" cy="1387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lumMod val="50000"/>
                  </a:schemeClr>
                </a:solidFill>
              </a:rPr>
              <a:t>THANK YOU</a:t>
            </a:r>
            <a:endParaRPr lang="en-US" sz="5400" b="1"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0" y="192785"/>
            <a:ext cx="6078592" cy="572700"/>
          </a:xfrm>
        </p:spPr>
        <p:txBody>
          <a:bodyPr/>
          <a:lstStyle/>
          <a:p>
            <a:r>
              <a:rPr lang="en-US" b="1" dirty="0"/>
              <a:t>Data Summary </a:t>
            </a:r>
          </a:p>
        </p:txBody>
      </p:sp>
      <p:sp>
        <p:nvSpPr>
          <p:cNvPr id="3" name="Text Placeholder 2"/>
          <p:cNvSpPr>
            <a:spLocks noGrp="1"/>
          </p:cNvSpPr>
          <p:nvPr>
            <p:ph type="body" idx="1"/>
          </p:nvPr>
        </p:nvSpPr>
        <p:spPr>
          <a:xfrm>
            <a:off x="311700" y="1152475"/>
            <a:ext cx="8520600" cy="3682284"/>
          </a:xfrm>
        </p:spPr>
        <p:txBody>
          <a:bodyPr/>
          <a:lstStyle/>
          <a:p>
            <a:pPr>
              <a:buNone/>
            </a:pPr>
            <a:r>
              <a:rPr lang="en-US" dirty="0">
                <a:solidFill>
                  <a:schemeClr val="bg1">
                    <a:lumMod val="50000"/>
                  </a:schemeClr>
                </a:solidFill>
              </a:rPr>
              <a:t>Given data set has different columns of variables crucial for hotel bookings.</a:t>
            </a:r>
          </a:p>
          <a:p>
            <a:pPr>
              <a:buNone/>
            </a:pPr>
            <a:r>
              <a:rPr lang="en-US" dirty="0">
                <a:solidFill>
                  <a:schemeClr val="bg1">
                    <a:lumMod val="50000"/>
                  </a:schemeClr>
                </a:solidFill>
              </a:rPr>
              <a:t>Some of them are:</a:t>
            </a:r>
          </a:p>
          <a:p>
            <a:pPr>
              <a:buNone/>
            </a:pPr>
            <a:endParaRPr lang="en-US" dirty="0">
              <a:solidFill>
                <a:schemeClr val="bg1">
                  <a:lumMod val="50000"/>
                </a:schemeClr>
              </a:solidFill>
            </a:endParaRPr>
          </a:p>
          <a:p>
            <a:pPr>
              <a:buNone/>
            </a:pPr>
            <a:r>
              <a:rPr lang="en-US" dirty="0">
                <a:solidFill>
                  <a:schemeClr val="tx2">
                    <a:lumMod val="50000"/>
                  </a:schemeClr>
                </a:solidFill>
              </a:rPr>
              <a:t>hotel: </a:t>
            </a:r>
            <a:r>
              <a:rPr lang="en-US" dirty="0"/>
              <a:t>: </a:t>
            </a:r>
            <a:r>
              <a:rPr lang="en-US" dirty="0">
                <a:solidFill>
                  <a:schemeClr val="bg1">
                    <a:lumMod val="50000"/>
                  </a:schemeClr>
                </a:solidFill>
              </a:rPr>
              <a:t>The category of hotels, which are two resort hotel and city hotel.</a:t>
            </a:r>
          </a:p>
          <a:p>
            <a:pPr>
              <a:buNone/>
            </a:pPr>
            <a:r>
              <a:rPr lang="en-US" dirty="0" err="1">
                <a:solidFill>
                  <a:schemeClr val="tx1">
                    <a:lumMod val="60000"/>
                    <a:lumOff val="40000"/>
                  </a:schemeClr>
                </a:solidFill>
              </a:rPr>
              <a:t>is_cancelled</a:t>
            </a:r>
            <a:r>
              <a:rPr lang="en-US" dirty="0">
                <a:solidFill>
                  <a:schemeClr val="tx1">
                    <a:lumMod val="60000"/>
                    <a:lumOff val="40000"/>
                  </a:schemeClr>
                </a:solidFill>
              </a:rPr>
              <a:t> : </a:t>
            </a:r>
            <a:r>
              <a:rPr lang="en-US" dirty="0">
                <a:solidFill>
                  <a:schemeClr val="bg1">
                    <a:lumMod val="50000"/>
                  </a:schemeClr>
                </a:solidFill>
              </a:rPr>
              <a:t>The value of column show the cancellation type. If the booking was</a:t>
            </a:r>
          </a:p>
          <a:p>
            <a:pPr>
              <a:buNone/>
            </a:pPr>
            <a:r>
              <a:rPr lang="en-US" dirty="0">
                <a:solidFill>
                  <a:schemeClr val="bg1">
                    <a:lumMod val="50000"/>
                  </a:schemeClr>
                </a:solidFill>
              </a:rPr>
              <a:t>cancelled or not. Values[0,1], where 0 indicates not cancelled.</a:t>
            </a:r>
          </a:p>
          <a:p>
            <a:pPr>
              <a:buNone/>
            </a:pPr>
            <a:r>
              <a:rPr lang="en-US" dirty="0" err="1">
                <a:solidFill>
                  <a:schemeClr val="tx1">
                    <a:lumMod val="60000"/>
                    <a:lumOff val="40000"/>
                  </a:schemeClr>
                </a:solidFill>
              </a:rPr>
              <a:t>lead_time</a:t>
            </a:r>
            <a:r>
              <a:rPr lang="en-US" dirty="0">
                <a:solidFill>
                  <a:schemeClr val="tx1">
                    <a:lumMod val="60000"/>
                    <a:lumOff val="40000"/>
                  </a:schemeClr>
                </a:solidFill>
              </a:rPr>
              <a:t> : </a:t>
            </a:r>
            <a:r>
              <a:rPr lang="en-US" dirty="0">
                <a:solidFill>
                  <a:schemeClr val="bg1">
                    <a:lumMod val="50000"/>
                  </a:schemeClr>
                </a:solidFill>
              </a:rPr>
              <a:t>The time between reservation and actual arrival.</a:t>
            </a:r>
          </a:p>
          <a:p>
            <a:pPr>
              <a:buNone/>
            </a:pPr>
            <a:r>
              <a:rPr lang="en-US" dirty="0" err="1">
                <a:solidFill>
                  <a:schemeClr val="tx1">
                    <a:lumMod val="60000"/>
                    <a:lumOff val="40000"/>
                  </a:schemeClr>
                </a:solidFill>
              </a:rPr>
              <a:t>stayed_in_weekend_nights</a:t>
            </a:r>
            <a:r>
              <a:rPr lang="en-US" dirty="0">
                <a:solidFill>
                  <a:schemeClr val="tx1">
                    <a:lumMod val="60000"/>
                    <a:lumOff val="40000"/>
                  </a:schemeClr>
                </a:solidFill>
              </a:rPr>
              <a:t>:  </a:t>
            </a:r>
            <a:r>
              <a:rPr lang="en-US" dirty="0">
                <a:solidFill>
                  <a:schemeClr val="bg1">
                    <a:lumMod val="50000"/>
                  </a:schemeClr>
                </a:solidFill>
              </a:rPr>
              <a:t>The number of weekend nights stay per reservation.</a:t>
            </a:r>
          </a:p>
          <a:p>
            <a:pPr>
              <a:buNone/>
            </a:pPr>
            <a:r>
              <a:rPr lang="en-US" dirty="0" err="1">
                <a:solidFill>
                  <a:schemeClr val="tx1">
                    <a:lumMod val="60000"/>
                    <a:lumOff val="40000"/>
                  </a:schemeClr>
                </a:solidFill>
              </a:rPr>
              <a:t>stayed_in_weekday_nights</a:t>
            </a:r>
            <a:r>
              <a:rPr lang="en-US" dirty="0">
                <a:solidFill>
                  <a:schemeClr val="tx1">
                    <a:lumMod val="60000"/>
                    <a:lumOff val="40000"/>
                  </a:schemeClr>
                </a:solidFill>
              </a:rPr>
              <a:t>:  </a:t>
            </a:r>
            <a:r>
              <a:rPr lang="en-US" dirty="0">
                <a:solidFill>
                  <a:schemeClr val="bg1">
                    <a:lumMod val="50000"/>
                  </a:schemeClr>
                </a:solidFill>
              </a:rPr>
              <a:t>The number of weekday nights stay per reservation.</a:t>
            </a:r>
          </a:p>
          <a:p>
            <a:pPr>
              <a:buNone/>
            </a:pPr>
            <a:r>
              <a:rPr lang="en-US" dirty="0">
                <a:solidFill>
                  <a:schemeClr val="tx1">
                    <a:lumMod val="60000"/>
                    <a:lumOff val="40000"/>
                  </a:schemeClr>
                </a:solidFill>
              </a:rPr>
              <a:t>meal: </a:t>
            </a:r>
            <a:r>
              <a:rPr lang="en-US" dirty="0">
                <a:solidFill>
                  <a:schemeClr val="bg1">
                    <a:lumMod val="50000"/>
                  </a:schemeClr>
                </a:solidFill>
              </a:rPr>
              <a:t>Meal preferences per reservation.[</a:t>
            </a:r>
            <a:r>
              <a:rPr lang="en-US" dirty="0" err="1">
                <a:solidFill>
                  <a:schemeClr val="bg1">
                    <a:lumMod val="50000"/>
                  </a:schemeClr>
                </a:solidFill>
              </a:rPr>
              <a:t>BB,FB,HB,SC,Undefined</a:t>
            </a:r>
            <a:r>
              <a:rPr lang="en-US" dirty="0">
                <a:solidFill>
                  <a:schemeClr val="bg1">
                    <a:lumMod val="50000"/>
                  </a:schemeClr>
                </a:solidFill>
              </a:rPr>
              <a:t>]</a:t>
            </a:r>
          </a:p>
          <a:p>
            <a:pPr>
              <a:buNone/>
            </a:pPr>
            <a:r>
              <a:rPr lang="en-US" dirty="0">
                <a:solidFill>
                  <a:schemeClr val="tx1">
                    <a:lumMod val="60000"/>
                    <a:lumOff val="40000"/>
                  </a:schemeClr>
                </a:solidFill>
              </a:rPr>
              <a:t>Country: </a:t>
            </a:r>
            <a:r>
              <a:rPr lang="en-US" dirty="0">
                <a:solidFill>
                  <a:schemeClr val="bg1">
                    <a:lumMod val="50000"/>
                  </a:schemeClr>
                </a:solidFill>
              </a:rPr>
              <a:t>The origin country of guest</a:t>
            </a:r>
          </a:p>
          <a:p>
            <a:pPr>
              <a:buNone/>
            </a:pPr>
            <a:endParaRPr lang="en-US" dirty="0">
              <a:solidFill>
                <a:schemeClr val="bg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41" y="150735"/>
            <a:ext cx="8520600" cy="572700"/>
          </a:xfrm>
        </p:spPr>
        <p:txBody>
          <a:bodyPr/>
          <a:lstStyle/>
          <a:p>
            <a:r>
              <a:rPr lang="en-US" b="1" dirty="0"/>
              <a:t>Data Summary(contd..)</a:t>
            </a:r>
          </a:p>
        </p:txBody>
      </p:sp>
      <p:sp>
        <p:nvSpPr>
          <p:cNvPr id="3" name="Text Placeholder 2"/>
          <p:cNvSpPr>
            <a:spLocks noGrp="1"/>
          </p:cNvSpPr>
          <p:nvPr>
            <p:ph type="body" idx="1"/>
          </p:nvPr>
        </p:nvSpPr>
        <p:spPr>
          <a:xfrm>
            <a:off x="343231" y="732061"/>
            <a:ext cx="8520600" cy="3850450"/>
          </a:xfrm>
        </p:spPr>
        <p:txBody>
          <a:bodyPr/>
          <a:lstStyle/>
          <a:p>
            <a:pPr>
              <a:buNone/>
            </a:pPr>
            <a:r>
              <a:rPr lang="en-US" dirty="0" err="1">
                <a:solidFill>
                  <a:schemeClr val="tx1">
                    <a:lumMod val="60000"/>
                    <a:lumOff val="40000"/>
                  </a:schemeClr>
                </a:solidFill>
              </a:rPr>
              <a:t>market_segment</a:t>
            </a:r>
            <a:r>
              <a:rPr lang="en-US" dirty="0">
                <a:solidFill>
                  <a:schemeClr val="tx1">
                    <a:lumMod val="60000"/>
                    <a:lumOff val="40000"/>
                  </a:schemeClr>
                </a:solidFill>
              </a:rPr>
              <a:t>: </a:t>
            </a:r>
            <a:r>
              <a:rPr lang="en-US" dirty="0">
                <a:solidFill>
                  <a:schemeClr val="bg1">
                    <a:lumMod val="50000"/>
                  </a:schemeClr>
                </a:solidFill>
              </a:rPr>
              <a:t>This column show how reservation was made and what is the</a:t>
            </a:r>
          </a:p>
          <a:p>
            <a:pPr>
              <a:buNone/>
            </a:pPr>
            <a:r>
              <a:rPr lang="en-US" dirty="0">
                <a:solidFill>
                  <a:schemeClr val="bg1">
                    <a:lumMod val="50000"/>
                  </a:schemeClr>
                </a:solidFill>
              </a:rPr>
              <a:t>Purpose of reservation. </a:t>
            </a:r>
            <a:r>
              <a:rPr lang="en-US" dirty="0" err="1">
                <a:solidFill>
                  <a:schemeClr val="bg1">
                    <a:lumMod val="50000"/>
                  </a:schemeClr>
                </a:solidFill>
              </a:rPr>
              <a:t>Eg</a:t>
            </a:r>
            <a:r>
              <a:rPr lang="en-US" dirty="0">
                <a:solidFill>
                  <a:schemeClr val="bg1">
                    <a:lumMod val="50000"/>
                  </a:schemeClr>
                </a:solidFill>
              </a:rPr>
              <a:t>, corporate means corporate trip, TA for travel agency.</a:t>
            </a:r>
          </a:p>
          <a:p>
            <a:pPr>
              <a:buNone/>
            </a:pPr>
            <a:endParaRPr lang="en-US" dirty="0">
              <a:solidFill>
                <a:schemeClr val="bg1">
                  <a:lumMod val="50000"/>
                </a:schemeClr>
              </a:solidFill>
            </a:endParaRPr>
          </a:p>
          <a:p>
            <a:pPr>
              <a:buNone/>
            </a:pPr>
            <a:r>
              <a:rPr lang="en-US" dirty="0" err="1">
                <a:solidFill>
                  <a:schemeClr val="tx1">
                    <a:lumMod val="60000"/>
                    <a:lumOff val="40000"/>
                  </a:schemeClr>
                </a:solidFill>
              </a:rPr>
              <a:t>distribution_channel</a:t>
            </a:r>
            <a:r>
              <a:rPr lang="en-US" dirty="0">
                <a:solidFill>
                  <a:schemeClr val="tx1">
                    <a:lumMod val="60000"/>
                    <a:lumOff val="40000"/>
                  </a:schemeClr>
                </a:solidFill>
              </a:rPr>
              <a:t>: </a:t>
            </a:r>
            <a:r>
              <a:rPr lang="en-US" dirty="0">
                <a:solidFill>
                  <a:schemeClr val="bg1">
                    <a:lumMod val="50000"/>
                  </a:schemeClr>
                </a:solidFill>
              </a:rPr>
              <a:t>The medium through booking was</a:t>
            </a:r>
          </a:p>
          <a:p>
            <a:pPr>
              <a:buNone/>
            </a:pPr>
            <a:r>
              <a:rPr lang="en-US" dirty="0">
                <a:solidFill>
                  <a:schemeClr val="bg1">
                    <a:lumMod val="50000"/>
                  </a:schemeClr>
                </a:solidFill>
              </a:rPr>
              <a:t>made.[</a:t>
            </a:r>
            <a:r>
              <a:rPr lang="en-US" dirty="0" err="1">
                <a:solidFill>
                  <a:schemeClr val="bg1">
                    <a:lumMod val="50000"/>
                  </a:schemeClr>
                </a:solidFill>
              </a:rPr>
              <a:t>Direct,Corporate,TA</a:t>
            </a:r>
            <a:r>
              <a:rPr lang="en-US" dirty="0">
                <a:solidFill>
                  <a:schemeClr val="bg1">
                    <a:lumMod val="50000"/>
                  </a:schemeClr>
                </a:solidFill>
              </a:rPr>
              <a:t>/</a:t>
            </a:r>
            <a:r>
              <a:rPr lang="en-US" dirty="0" err="1">
                <a:solidFill>
                  <a:schemeClr val="bg1">
                    <a:lumMod val="50000"/>
                  </a:schemeClr>
                </a:solidFill>
              </a:rPr>
              <a:t>TO,undefined,GDS</a:t>
            </a:r>
            <a:r>
              <a:rPr lang="en-US" dirty="0">
                <a:solidFill>
                  <a:schemeClr val="bg1">
                    <a:lumMod val="50000"/>
                  </a:schemeClr>
                </a:solidFill>
              </a:rPr>
              <a:t>.] </a:t>
            </a:r>
          </a:p>
          <a:p>
            <a:pPr>
              <a:buNone/>
            </a:pPr>
            <a:endParaRPr lang="en-US" dirty="0">
              <a:solidFill>
                <a:schemeClr val="bg1">
                  <a:lumMod val="50000"/>
                </a:schemeClr>
              </a:solidFill>
            </a:endParaRPr>
          </a:p>
          <a:p>
            <a:pPr>
              <a:buNone/>
            </a:pPr>
            <a:r>
              <a:rPr lang="en-US" dirty="0" err="1">
                <a:solidFill>
                  <a:schemeClr val="tx1">
                    <a:lumMod val="60000"/>
                    <a:lumOff val="40000"/>
                  </a:schemeClr>
                </a:solidFill>
              </a:rPr>
              <a:t>Is_repeated_guest</a:t>
            </a:r>
            <a:r>
              <a:rPr lang="en-US" dirty="0">
                <a:solidFill>
                  <a:schemeClr val="tx1">
                    <a:lumMod val="60000"/>
                    <a:lumOff val="40000"/>
                  </a:schemeClr>
                </a:solidFill>
              </a:rPr>
              <a:t>: </a:t>
            </a:r>
            <a:r>
              <a:rPr lang="en-US" dirty="0">
                <a:solidFill>
                  <a:schemeClr val="bg1">
                    <a:lumMod val="50000"/>
                  </a:schemeClr>
                </a:solidFill>
              </a:rPr>
              <a:t>Shows if the guest is who has arrived earlier or</a:t>
            </a:r>
          </a:p>
          <a:p>
            <a:pPr>
              <a:buNone/>
            </a:pPr>
            <a:r>
              <a:rPr lang="en-US" dirty="0" err="1">
                <a:solidFill>
                  <a:schemeClr val="bg1">
                    <a:lumMod val="50000"/>
                  </a:schemeClr>
                </a:solidFill>
              </a:rPr>
              <a:t>not.Values</a:t>
            </a:r>
            <a:r>
              <a:rPr lang="en-US" dirty="0">
                <a:solidFill>
                  <a:schemeClr val="bg1">
                    <a:lumMod val="50000"/>
                  </a:schemeClr>
                </a:solidFill>
              </a:rPr>
              <a:t>[0,1]--&gt;0 indicates no and 1 indicated yes person is repeated guest.</a:t>
            </a:r>
          </a:p>
          <a:p>
            <a:pPr>
              <a:buNone/>
            </a:pPr>
            <a:endParaRPr lang="en-US" dirty="0">
              <a:solidFill>
                <a:schemeClr val="bg1">
                  <a:lumMod val="50000"/>
                </a:schemeClr>
              </a:solidFill>
            </a:endParaRPr>
          </a:p>
          <a:p>
            <a:pPr>
              <a:buNone/>
            </a:pPr>
            <a:r>
              <a:rPr lang="en-US" dirty="0" err="1">
                <a:solidFill>
                  <a:schemeClr val="tx1">
                    <a:lumMod val="60000"/>
                    <a:lumOff val="40000"/>
                  </a:schemeClr>
                </a:solidFill>
              </a:rPr>
              <a:t>days_in_waiting_list</a:t>
            </a:r>
            <a:r>
              <a:rPr lang="en-US" dirty="0">
                <a:solidFill>
                  <a:schemeClr val="tx1">
                    <a:lumMod val="60000"/>
                    <a:lumOff val="40000"/>
                  </a:schemeClr>
                </a:solidFill>
              </a:rPr>
              <a:t>: </a:t>
            </a:r>
            <a:r>
              <a:rPr lang="en-US" dirty="0">
                <a:solidFill>
                  <a:schemeClr val="bg1">
                    <a:lumMod val="50000"/>
                  </a:schemeClr>
                </a:solidFill>
              </a:rPr>
              <a:t>Number of days between actual booking and transact</a:t>
            </a:r>
          </a:p>
          <a:p>
            <a:pPr>
              <a:buNone/>
            </a:pPr>
            <a:r>
              <a:rPr lang="en-US" dirty="0">
                <a:solidFill>
                  <a:schemeClr val="bg1">
                    <a:lumMod val="50000"/>
                  </a:schemeClr>
                </a:solidFill>
              </a:rPr>
              <a:t>.</a:t>
            </a:r>
          </a:p>
          <a:p>
            <a:pPr>
              <a:buNone/>
            </a:pPr>
            <a:r>
              <a:rPr lang="en-US" dirty="0" err="1">
                <a:solidFill>
                  <a:schemeClr val="tx1">
                    <a:lumMod val="60000"/>
                    <a:lumOff val="40000"/>
                  </a:schemeClr>
                </a:solidFill>
              </a:rPr>
              <a:t>customer_type</a:t>
            </a:r>
            <a:r>
              <a:rPr lang="en-US" dirty="0">
                <a:solidFill>
                  <a:schemeClr val="tx1">
                    <a:lumMod val="60000"/>
                    <a:lumOff val="40000"/>
                  </a:schemeClr>
                </a:solidFill>
              </a:rPr>
              <a:t>: </a:t>
            </a:r>
            <a:r>
              <a:rPr lang="en-US" dirty="0">
                <a:solidFill>
                  <a:schemeClr val="bg1">
                    <a:lumMod val="50000"/>
                  </a:schemeClr>
                </a:solidFill>
              </a:rPr>
              <a:t>Type of customers( Transient, group,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1765"/>
            <a:ext cx="4396934" cy="572700"/>
          </a:xfrm>
        </p:spPr>
        <p:txBody>
          <a:bodyPr/>
          <a:lstStyle/>
          <a:p>
            <a:r>
              <a:rPr lang="en-US" b="1" dirty="0"/>
              <a:t>Data Summary </a:t>
            </a:r>
          </a:p>
        </p:txBody>
      </p:sp>
      <p:sp>
        <p:nvSpPr>
          <p:cNvPr id="3" name="Text Placeholder 2"/>
          <p:cNvSpPr>
            <a:spLocks noGrp="1"/>
          </p:cNvSpPr>
          <p:nvPr>
            <p:ph type="body" idx="1"/>
          </p:nvPr>
        </p:nvSpPr>
        <p:spPr/>
        <p:txBody>
          <a:bodyPr/>
          <a:lstStyle/>
          <a:p>
            <a:r>
              <a:rPr lang="en-IN" dirty="0"/>
              <a:t>n</a:t>
            </a:r>
            <a:endParaRPr lang="en-US" dirty="0"/>
          </a:p>
        </p:txBody>
      </p:sp>
      <p:sp>
        <p:nvSpPr>
          <p:cNvPr id="4" name="Rectangle 3"/>
          <p:cNvSpPr/>
          <p:nvPr/>
        </p:nvSpPr>
        <p:spPr>
          <a:xfrm>
            <a:off x="493987" y="1187670"/>
            <a:ext cx="2081048" cy="317412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Arrival_date_year</a:t>
            </a:r>
            <a:endParaRPr lang="en-IN" sz="1100" dirty="0"/>
          </a:p>
          <a:p>
            <a:pPr algn="ctr"/>
            <a:r>
              <a:rPr lang="en-IN" sz="1100" dirty="0"/>
              <a:t>Children</a:t>
            </a:r>
          </a:p>
          <a:p>
            <a:pPr algn="ctr"/>
            <a:r>
              <a:rPr lang="en-IN" sz="1100" dirty="0"/>
              <a:t>Babies</a:t>
            </a:r>
          </a:p>
          <a:p>
            <a:pPr algn="ctr"/>
            <a:r>
              <a:rPr lang="en-IN" sz="1100" dirty="0"/>
              <a:t>Adults</a:t>
            </a:r>
          </a:p>
          <a:p>
            <a:pPr algn="ctr"/>
            <a:r>
              <a:rPr lang="en-IN" sz="1100" dirty="0" err="1"/>
              <a:t>Stay_in_week_nights</a:t>
            </a:r>
            <a:endParaRPr lang="en-IN" sz="1100" dirty="0"/>
          </a:p>
          <a:p>
            <a:pPr algn="ctr"/>
            <a:r>
              <a:rPr lang="en-IN" sz="1100" dirty="0" err="1"/>
              <a:t>Stay_in_weekend_nights</a:t>
            </a:r>
            <a:endParaRPr lang="en-IN" sz="1100" dirty="0"/>
          </a:p>
          <a:p>
            <a:pPr algn="ctr"/>
            <a:r>
              <a:rPr lang="en-IN" sz="1100" dirty="0" err="1"/>
              <a:t>Arrival_date_day_of_month</a:t>
            </a:r>
            <a:endParaRPr lang="en-IN" sz="1100" dirty="0"/>
          </a:p>
          <a:p>
            <a:pPr algn="ctr"/>
            <a:r>
              <a:rPr lang="en-IN" sz="1100" dirty="0" err="1"/>
              <a:t>Arrival_date_week_number</a:t>
            </a:r>
            <a:endParaRPr lang="en-IN" sz="1100" dirty="0"/>
          </a:p>
          <a:p>
            <a:pPr algn="ctr"/>
            <a:r>
              <a:rPr lang="en-IN" sz="1100" dirty="0" err="1"/>
              <a:t>Booking_changes</a:t>
            </a:r>
            <a:endParaRPr lang="en-IN" sz="1100" dirty="0"/>
          </a:p>
          <a:p>
            <a:pPr algn="ctr"/>
            <a:r>
              <a:rPr lang="en-IN" sz="1100" dirty="0" err="1"/>
              <a:t>Total_of_special_requests</a:t>
            </a:r>
            <a:endParaRPr lang="en-IN" sz="1100" dirty="0"/>
          </a:p>
          <a:p>
            <a:pPr algn="ctr"/>
            <a:r>
              <a:rPr lang="en-IN" sz="1100" dirty="0" err="1"/>
              <a:t>Required_car_parking_spaces</a:t>
            </a:r>
            <a:endParaRPr lang="en-IN" sz="1100" dirty="0"/>
          </a:p>
          <a:p>
            <a:pPr algn="ctr"/>
            <a:r>
              <a:rPr lang="en-IN" sz="1100" dirty="0" err="1"/>
              <a:t>Adr</a:t>
            </a:r>
            <a:endParaRPr lang="en-IN" sz="1100" dirty="0"/>
          </a:p>
          <a:p>
            <a:pPr algn="ctr"/>
            <a:r>
              <a:rPr lang="en-IN" sz="1100" dirty="0"/>
              <a:t>Company</a:t>
            </a:r>
          </a:p>
          <a:p>
            <a:pPr algn="ctr"/>
            <a:r>
              <a:rPr lang="en-IN" sz="1100" dirty="0"/>
              <a:t>Agent</a:t>
            </a:r>
          </a:p>
          <a:p>
            <a:pPr algn="ctr"/>
            <a:r>
              <a:rPr lang="en-IN" sz="1100" dirty="0" err="1"/>
              <a:t>Days_in_waiting_list</a:t>
            </a:r>
            <a:endParaRPr lang="en-IN" sz="1100" dirty="0"/>
          </a:p>
          <a:p>
            <a:pPr algn="ctr"/>
            <a:endParaRPr lang="en-US" dirty="0"/>
          </a:p>
        </p:txBody>
      </p:sp>
      <p:sp>
        <p:nvSpPr>
          <p:cNvPr id="5" name="Oval 4"/>
          <p:cNvSpPr/>
          <p:nvPr/>
        </p:nvSpPr>
        <p:spPr>
          <a:xfrm>
            <a:off x="3899338" y="1187669"/>
            <a:ext cx="1618593" cy="125073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Dataset</a:t>
            </a:r>
            <a:endParaRPr lang="en-US" sz="2000" dirty="0"/>
          </a:p>
        </p:txBody>
      </p:sp>
      <p:sp>
        <p:nvSpPr>
          <p:cNvPr id="8" name="Left-Up Arrow 7"/>
          <p:cNvSpPr/>
          <p:nvPr/>
        </p:nvSpPr>
        <p:spPr>
          <a:xfrm>
            <a:off x="2680138" y="2448910"/>
            <a:ext cx="1744717" cy="651642"/>
          </a:xfrm>
          <a:prstGeom prst="lef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600496" y="294290"/>
            <a:ext cx="1576552" cy="106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t>Is_canceled</a:t>
            </a:r>
            <a:endParaRPr lang="en-IN" sz="1200" dirty="0"/>
          </a:p>
          <a:p>
            <a:pPr algn="ctr"/>
            <a:r>
              <a:rPr lang="en-IN" sz="1200" dirty="0" err="1"/>
              <a:t>Repeated_guest</a:t>
            </a:r>
            <a:endParaRPr lang="en-US" sz="1200" dirty="0"/>
          </a:p>
        </p:txBody>
      </p:sp>
      <p:sp>
        <p:nvSpPr>
          <p:cNvPr id="10" name="Bent Arrow 9"/>
          <p:cNvSpPr/>
          <p:nvPr/>
        </p:nvSpPr>
        <p:spPr>
          <a:xfrm>
            <a:off x="5213131" y="851337"/>
            <a:ext cx="1313793" cy="399393"/>
          </a:xfrm>
          <a:prstGeom prst="ben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ed Rectangle 10"/>
          <p:cNvSpPr/>
          <p:nvPr/>
        </p:nvSpPr>
        <p:spPr>
          <a:xfrm>
            <a:off x="5150068" y="672662"/>
            <a:ext cx="1271752" cy="1891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Binary</a:t>
            </a:r>
            <a:endParaRPr lang="en-US" dirty="0"/>
          </a:p>
        </p:txBody>
      </p:sp>
      <p:sp>
        <p:nvSpPr>
          <p:cNvPr id="12" name="Rectangle 11"/>
          <p:cNvSpPr/>
          <p:nvPr/>
        </p:nvSpPr>
        <p:spPr>
          <a:xfrm>
            <a:off x="2879834" y="2575034"/>
            <a:ext cx="1208690" cy="220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endParaRPr lang="en-US" dirty="0"/>
          </a:p>
        </p:txBody>
      </p:sp>
      <p:sp>
        <p:nvSpPr>
          <p:cNvPr id="13" name="Rounded Rectangle 12"/>
          <p:cNvSpPr/>
          <p:nvPr/>
        </p:nvSpPr>
        <p:spPr>
          <a:xfrm>
            <a:off x="6705600" y="2186152"/>
            <a:ext cx="1702676" cy="240686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Hotel</a:t>
            </a:r>
          </a:p>
          <a:p>
            <a:pPr algn="ctr"/>
            <a:r>
              <a:rPr lang="en-IN" sz="1100" dirty="0" err="1"/>
              <a:t>Arrival_date_month</a:t>
            </a:r>
            <a:endParaRPr lang="en-IN" sz="1100" dirty="0"/>
          </a:p>
          <a:p>
            <a:pPr algn="ctr"/>
            <a:r>
              <a:rPr lang="en-IN" sz="1100" dirty="0"/>
              <a:t>Meal</a:t>
            </a:r>
          </a:p>
          <a:p>
            <a:pPr algn="ctr"/>
            <a:r>
              <a:rPr lang="en-IN" sz="1100" dirty="0"/>
              <a:t>Country</a:t>
            </a:r>
          </a:p>
          <a:p>
            <a:pPr algn="ctr"/>
            <a:r>
              <a:rPr lang="en-IN" sz="1100" dirty="0"/>
              <a:t>Market segment</a:t>
            </a:r>
          </a:p>
          <a:p>
            <a:pPr algn="ctr"/>
            <a:r>
              <a:rPr lang="en-IN" sz="1100" dirty="0" err="1"/>
              <a:t>Distribution_channel</a:t>
            </a:r>
            <a:endParaRPr lang="en-IN" sz="1100" dirty="0"/>
          </a:p>
          <a:p>
            <a:pPr algn="ctr"/>
            <a:r>
              <a:rPr lang="en-IN" sz="1100" dirty="0" err="1"/>
              <a:t>Reserved_room_type</a:t>
            </a:r>
            <a:endParaRPr lang="en-IN" sz="1100" dirty="0"/>
          </a:p>
          <a:p>
            <a:pPr algn="ctr"/>
            <a:r>
              <a:rPr lang="en-IN" sz="1100" dirty="0" err="1"/>
              <a:t>Assigned_room_type</a:t>
            </a:r>
            <a:endParaRPr lang="en-IN" sz="1100" dirty="0"/>
          </a:p>
          <a:p>
            <a:pPr algn="ctr"/>
            <a:r>
              <a:rPr lang="en-IN" sz="1100" dirty="0" err="1"/>
              <a:t>Deposit_type</a:t>
            </a:r>
            <a:endParaRPr lang="en-IN" sz="1100" dirty="0"/>
          </a:p>
          <a:p>
            <a:pPr algn="ctr"/>
            <a:r>
              <a:rPr lang="en-IN" sz="1100" dirty="0" err="1"/>
              <a:t>Customer_type</a:t>
            </a:r>
            <a:endParaRPr lang="en-IN" sz="1100" dirty="0"/>
          </a:p>
          <a:p>
            <a:pPr algn="ctr"/>
            <a:r>
              <a:rPr lang="en-IN" sz="1100" dirty="0" err="1"/>
              <a:t>Reservation_type</a:t>
            </a:r>
            <a:endParaRPr lang="en-IN" sz="1100" dirty="0"/>
          </a:p>
        </p:txBody>
      </p:sp>
      <p:cxnSp>
        <p:nvCxnSpPr>
          <p:cNvPr id="29" name="Straight Arrow Connector 28"/>
          <p:cNvCxnSpPr/>
          <p:nvPr/>
        </p:nvCxnSpPr>
        <p:spPr>
          <a:xfrm>
            <a:off x="5307725" y="2322787"/>
            <a:ext cx="1219200" cy="620110"/>
          </a:xfrm>
          <a:prstGeom prst="straightConnector1">
            <a:avLst/>
          </a:prstGeom>
          <a:ln w="762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758152" y="1975946"/>
            <a:ext cx="1418896" cy="1051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Categorical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Univariate</a:t>
            </a:r>
            <a:r>
              <a:rPr lang="en-US" b="1" dirty="0"/>
              <a:t> Analysis</a:t>
            </a:r>
          </a:p>
        </p:txBody>
      </p:sp>
      <p:sp>
        <p:nvSpPr>
          <p:cNvPr id="3" name="Text Placeholder 2"/>
          <p:cNvSpPr>
            <a:spLocks noGrp="1"/>
          </p:cNvSpPr>
          <p:nvPr>
            <p:ph type="body" idx="1"/>
          </p:nvPr>
        </p:nvSpPr>
        <p:spPr/>
        <p:txBody>
          <a:bodyPr/>
          <a:lstStyle/>
          <a:p>
            <a:pPr>
              <a:buNone/>
            </a:pPr>
            <a:r>
              <a:rPr lang="en-US" dirty="0">
                <a:solidFill>
                  <a:schemeClr val="bg1">
                    <a:lumMod val="50000"/>
                  </a:schemeClr>
                </a:solidFill>
              </a:rPr>
              <a:t>While doing </a:t>
            </a:r>
            <a:r>
              <a:rPr lang="en-US" dirty="0" err="1">
                <a:solidFill>
                  <a:schemeClr val="bg1">
                    <a:lumMod val="50000"/>
                  </a:schemeClr>
                </a:solidFill>
              </a:rPr>
              <a:t>univariate</a:t>
            </a:r>
            <a:r>
              <a:rPr lang="en-US" dirty="0">
                <a:solidFill>
                  <a:schemeClr val="bg1">
                    <a:lumMod val="50000"/>
                  </a:schemeClr>
                </a:solidFill>
              </a:rPr>
              <a:t> analysis of given hotel booking dataset, we answered</a:t>
            </a:r>
          </a:p>
          <a:p>
            <a:pPr>
              <a:buNone/>
            </a:pPr>
            <a:r>
              <a:rPr lang="en-US" dirty="0">
                <a:solidFill>
                  <a:schemeClr val="bg1">
                    <a:lumMod val="50000"/>
                  </a:schemeClr>
                </a:solidFill>
              </a:rPr>
              <a:t>following questions: </a:t>
            </a:r>
          </a:p>
          <a:p>
            <a:pPr marL="114300" indent="0">
              <a:buNone/>
            </a:pPr>
            <a:r>
              <a:rPr lang="en-US" dirty="0">
                <a:solidFill>
                  <a:schemeClr val="bg1">
                    <a:lumMod val="50000"/>
                  </a:schemeClr>
                </a:solidFill>
              </a:rPr>
              <a:t>(1) Which agent made most of bookings? </a:t>
            </a:r>
          </a:p>
          <a:p>
            <a:pPr>
              <a:buAutoNum type="arabicParenBoth"/>
            </a:pPr>
            <a:endParaRPr lang="en-US" dirty="0">
              <a:solidFill>
                <a:schemeClr val="bg1">
                  <a:lumMod val="50000"/>
                </a:schemeClr>
              </a:solidFill>
            </a:endParaRPr>
          </a:p>
          <a:p>
            <a:pPr>
              <a:buNone/>
            </a:pPr>
            <a:r>
              <a:rPr lang="en-US" dirty="0">
                <a:solidFill>
                  <a:schemeClr val="bg1">
                    <a:lumMod val="50000"/>
                  </a:schemeClr>
                </a:solidFill>
              </a:rPr>
              <a:t>(2) Which room type is in most demand and which room type generates highest adr? </a:t>
            </a:r>
          </a:p>
          <a:p>
            <a:pPr>
              <a:buNone/>
            </a:pPr>
            <a:endParaRPr lang="en-US" dirty="0">
              <a:solidFill>
                <a:schemeClr val="bg1">
                  <a:lumMod val="50000"/>
                </a:schemeClr>
              </a:solidFill>
            </a:endParaRPr>
          </a:p>
          <a:p>
            <a:pPr>
              <a:buNone/>
            </a:pPr>
            <a:r>
              <a:rPr lang="en-US" dirty="0">
                <a:solidFill>
                  <a:schemeClr val="bg1">
                    <a:lumMod val="50000"/>
                  </a:schemeClr>
                </a:solidFill>
              </a:rPr>
              <a:t>(3) From which country most of the customers are coming?</a:t>
            </a:r>
          </a:p>
          <a:p>
            <a:pPr>
              <a:buNone/>
            </a:pPr>
            <a:endParaRPr lang="en-IN" dirty="0">
              <a:solidFill>
                <a:schemeClr val="bg1">
                  <a:lumMod val="50000"/>
                </a:schemeClr>
              </a:solidFill>
            </a:endParaRPr>
          </a:p>
          <a:p>
            <a:pPr>
              <a:buNone/>
            </a:pPr>
            <a:r>
              <a:rPr lang="en-US" dirty="0">
                <a:solidFill>
                  <a:schemeClr val="bg1">
                    <a:lumMod val="50000"/>
                  </a:schemeClr>
                </a:solidFill>
              </a:rPr>
              <a:t>(4) What is the most preferred meal by customers?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124" y="126124"/>
            <a:ext cx="8881242" cy="4876800"/>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340438" y="153842"/>
            <a:ext cx="3706045" cy="246805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15141" y="148678"/>
            <a:ext cx="4053922" cy="26996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023944" y="2984936"/>
            <a:ext cx="3788321" cy="1899337"/>
          </a:xfrm>
          <a:prstGeom prst="rect">
            <a:avLst/>
          </a:prstGeom>
          <a:noFill/>
          <a:ln w="9525">
            <a:noFill/>
            <a:miter lim="800000"/>
            <a:headEnd/>
            <a:tailEnd/>
          </a:ln>
          <a:effectLst/>
        </p:spPr>
      </p:pic>
      <p:sp>
        <p:nvSpPr>
          <p:cNvPr id="7" name="Rectangle 6"/>
          <p:cNvSpPr/>
          <p:nvPr/>
        </p:nvSpPr>
        <p:spPr>
          <a:xfrm>
            <a:off x="304801" y="2680138"/>
            <a:ext cx="4319752" cy="1996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Type A room is most demanded by customers. </a:t>
            </a:r>
          </a:p>
          <a:p>
            <a:endParaRPr lang="en-US" dirty="0"/>
          </a:p>
          <a:p>
            <a:r>
              <a:rPr lang="en-US" dirty="0"/>
              <a:t> Room types C, G and H are some of the highest adr(average daily rate) generating rooms. </a:t>
            </a:r>
          </a:p>
          <a:p>
            <a:endParaRPr lang="en-US" dirty="0"/>
          </a:p>
          <a:p>
            <a:r>
              <a:rPr lang="en-US" dirty="0"/>
              <a:t> Agent with id no. 9 made most of the bookings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124" y="126124"/>
            <a:ext cx="8891752" cy="4876800"/>
          </a:xfrm>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76542" y="145975"/>
            <a:ext cx="3911982" cy="1959927"/>
          </a:xfrm>
          <a:prstGeom prst="rect">
            <a:avLst/>
          </a:prstGeom>
          <a:noFill/>
          <a:ln w="9525">
            <a:noFill/>
            <a:miter lim="800000"/>
            <a:headEnd/>
            <a:tailEnd/>
          </a:ln>
          <a:effectLst/>
        </p:spPr>
      </p:pic>
      <p:grpSp>
        <p:nvGrpSpPr>
          <p:cNvPr id="10" name="Group 9"/>
          <p:cNvGrpSpPr/>
          <p:nvPr/>
        </p:nvGrpSpPr>
        <p:grpSpPr>
          <a:xfrm>
            <a:off x="4315809" y="516047"/>
            <a:ext cx="4533900" cy="2552700"/>
            <a:chOff x="4610100" y="431964"/>
            <a:chExt cx="4533900" cy="2552700"/>
          </a:xfrm>
        </p:grpSpPr>
        <p:pic>
          <p:nvPicPr>
            <p:cNvPr id="4102" name="Picture 6"/>
            <p:cNvPicPr>
              <a:picLocks noChangeAspect="1" noChangeArrowheads="1"/>
            </p:cNvPicPr>
            <p:nvPr/>
          </p:nvPicPr>
          <p:blipFill>
            <a:blip r:embed="rId3"/>
            <a:srcRect/>
            <a:stretch>
              <a:fillRect/>
            </a:stretch>
          </p:blipFill>
          <p:spPr bwMode="auto">
            <a:xfrm>
              <a:off x="5181600" y="431964"/>
              <a:ext cx="3962400" cy="2552700"/>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4610100" y="475483"/>
              <a:ext cx="533400" cy="2276475"/>
            </a:xfrm>
            <a:prstGeom prst="rect">
              <a:avLst/>
            </a:prstGeom>
            <a:noFill/>
            <a:ln w="9525">
              <a:noFill/>
              <a:miter lim="800000"/>
              <a:headEnd/>
              <a:tailEnd/>
            </a:ln>
            <a:effectLst/>
          </p:spPr>
        </p:pic>
      </p:grpSp>
      <p:pic>
        <p:nvPicPr>
          <p:cNvPr id="4104" name="Picture 8"/>
          <p:cNvPicPr>
            <a:picLocks noChangeAspect="1" noChangeArrowheads="1"/>
          </p:cNvPicPr>
          <p:nvPr/>
        </p:nvPicPr>
        <p:blipFill>
          <a:blip r:embed="rId5"/>
          <a:srcRect/>
          <a:stretch>
            <a:fillRect/>
          </a:stretch>
        </p:blipFill>
        <p:spPr bwMode="auto">
          <a:xfrm>
            <a:off x="6068313" y="3022490"/>
            <a:ext cx="2476597" cy="1952845"/>
          </a:xfrm>
          <a:prstGeom prst="rect">
            <a:avLst/>
          </a:prstGeom>
          <a:noFill/>
          <a:ln w="9525">
            <a:noFill/>
            <a:miter lim="800000"/>
            <a:headEnd/>
            <a:tailEnd/>
          </a:ln>
          <a:effectLst/>
        </p:spPr>
      </p:pic>
      <p:sp>
        <p:nvSpPr>
          <p:cNvPr id="12" name="Rectangle 11"/>
          <p:cNvSpPr/>
          <p:nvPr/>
        </p:nvSpPr>
        <p:spPr>
          <a:xfrm>
            <a:off x="420414" y="2427890"/>
            <a:ext cx="3878317" cy="2406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Most of the customers from European countries like Portugal, Great Britain, France and Spain. </a:t>
            </a:r>
          </a:p>
          <a:p>
            <a:r>
              <a:rPr lang="en-US" dirty="0"/>
              <a:t>• Most preferred meal type is BB( Bed and breakfast</a:t>
            </a: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EDA capstone project report</Template>
  <TotalTime>0</TotalTime>
  <Words>2095</Words>
  <Application>Microsoft Office PowerPoint</Application>
  <PresentationFormat>On-screen Show (16:9)</PresentationFormat>
  <Paragraphs>226</Paragraphs>
  <Slides>31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Montserrat</vt:lpstr>
      <vt:lpstr>Arial</vt:lpstr>
      <vt:lpstr>Simple Light</vt:lpstr>
      <vt:lpstr>PowerPoint Presentation</vt:lpstr>
      <vt:lpstr>• Agenda  • Data summary  • Univariate analysis  • Hotel wise analysis  • Distribution Channel wise analysis  • Booking cancellation analysis  • Timewise analysis  • Some important questions  • Correlation heatmap  • Conclusion </vt:lpstr>
      <vt:lpstr>Agenda</vt:lpstr>
      <vt:lpstr>Data Summary </vt:lpstr>
      <vt:lpstr>Data Summary(contd..)</vt:lpstr>
      <vt:lpstr>Data Summary </vt:lpstr>
      <vt:lpstr>Univariate Analysis</vt:lpstr>
      <vt:lpstr>PowerPoint Presentation</vt:lpstr>
      <vt:lpstr>PowerPoint Presentation</vt:lpstr>
      <vt:lpstr>Hotel wise Analysis</vt:lpstr>
      <vt:lpstr>PowerPoint Presentation</vt:lpstr>
      <vt:lpstr>PowerPoint Presentation</vt:lpstr>
      <vt:lpstr>Distribution channel wise Analysis</vt:lpstr>
      <vt:lpstr>Distribution channel wise Analysis </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Some important questions</vt:lpstr>
      <vt:lpstr>Reasons for special requests</vt:lpstr>
      <vt:lpstr>Reasons for special requests(cont.)</vt:lpstr>
      <vt:lpstr>Correlation Heatmap</vt:lpstr>
      <vt:lpstr>Optimal stay length for better deals in ad</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thakur</dc:creator>
  <cp:lastModifiedBy>rahul thakur</cp:lastModifiedBy>
  <cp:revision>1</cp:revision>
  <dcterms:created xsi:type="dcterms:W3CDTF">2024-03-16T12:43:33Z</dcterms:created>
  <dcterms:modified xsi:type="dcterms:W3CDTF">2024-03-16T12:44:25Z</dcterms:modified>
</cp:coreProperties>
</file>