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697" r:id="rId2"/>
    <p:sldId id="270" r:id="rId3"/>
    <p:sldId id="698" r:id="rId4"/>
    <p:sldId id="271" r:id="rId5"/>
    <p:sldId id="273" r:id="rId6"/>
    <p:sldId id="272" r:id="rId7"/>
    <p:sldId id="275" r:id="rId8"/>
    <p:sldId id="276" r:id="rId9"/>
    <p:sldId id="277" r:id="rId10"/>
    <p:sldId id="274" r:id="rId11"/>
    <p:sldId id="699" r:id="rId12"/>
    <p:sldId id="701" r:id="rId13"/>
    <p:sldId id="700" r:id="rId14"/>
    <p:sldId id="554" r:id="rId15"/>
    <p:sldId id="555" r:id="rId16"/>
    <p:sldId id="704" r:id="rId17"/>
    <p:sldId id="706" r:id="rId18"/>
    <p:sldId id="705" r:id="rId19"/>
    <p:sldId id="27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sv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10" Type="http://schemas.openxmlformats.org/officeDocument/2006/relationships/image" Target="../media/image17.svg"/><Relationship Id="rId4" Type="http://schemas.openxmlformats.org/officeDocument/2006/relationships/image" Target="../media/image11.svg"/><Relationship Id="rId9" Type="http://schemas.openxmlformats.org/officeDocument/2006/relationships/image" Target="../media/image16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2E78FC6-FB39-45C3-B73E-5417F0EE49E6}" type="doc">
      <dgm:prSet loTypeId="urn:microsoft.com/office/officeart/2005/8/layout/hProcess10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IN"/>
        </a:p>
      </dgm:t>
    </dgm:pt>
    <dgm:pt modelId="{1047537F-DCE7-4778-BF3F-7DBB0CD639AA}">
      <dgm:prSet phldrT="[Text]"/>
      <dgm:spPr/>
      <dgm:t>
        <a:bodyPr/>
        <a:lstStyle/>
        <a:p>
          <a:r>
            <a:rPr lang="en-US" dirty="0"/>
            <a:t>Pricing</a:t>
          </a:r>
          <a:endParaRPr lang="en-IN" dirty="0"/>
        </a:p>
      </dgm:t>
    </dgm:pt>
    <dgm:pt modelId="{14E463D1-34A2-4F7E-906E-DE8318C1541E}" type="parTrans" cxnId="{FDBE6704-AE9B-4236-BE93-7EBCFC9102CC}">
      <dgm:prSet/>
      <dgm:spPr/>
      <dgm:t>
        <a:bodyPr/>
        <a:lstStyle/>
        <a:p>
          <a:endParaRPr lang="en-IN"/>
        </a:p>
      </dgm:t>
    </dgm:pt>
    <dgm:pt modelId="{15854FB1-D7A1-43CA-A9E0-4F66ACDA0326}" type="sibTrans" cxnId="{FDBE6704-AE9B-4236-BE93-7EBCFC9102CC}">
      <dgm:prSet/>
      <dgm:spPr/>
      <dgm:t>
        <a:bodyPr/>
        <a:lstStyle/>
        <a:p>
          <a:endParaRPr lang="en-IN"/>
        </a:p>
      </dgm:t>
    </dgm:pt>
    <dgm:pt modelId="{000BF630-E6EC-4C9A-960C-84B683373D18}">
      <dgm:prSet phldrT="[Text]"/>
      <dgm:spPr/>
      <dgm:t>
        <a:bodyPr/>
        <a:lstStyle/>
        <a:p>
          <a:r>
            <a:rPr lang="en-US" dirty="0"/>
            <a:t>Security and Compliance Requirement</a:t>
          </a:r>
          <a:endParaRPr lang="en-IN" dirty="0"/>
        </a:p>
      </dgm:t>
    </dgm:pt>
    <dgm:pt modelId="{146E587F-EB4A-4EF1-9C50-0342F37BC5A6}" type="parTrans" cxnId="{9945457B-6FEB-4591-8226-39D00286A2F4}">
      <dgm:prSet/>
      <dgm:spPr/>
      <dgm:t>
        <a:bodyPr/>
        <a:lstStyle/>
        <a:p>
          <a:endParaRPr lang="en-IN"/>
        </a:p>
      </dgm:t>
    </dgm:pt>
    <dgm:pt modelId="{ADDDE035-ECBF-4DF5-990B-6A0E18708E13}" type="sibTrans" cxnId="{9945457B-6FEB-4591-8226-39D00286A2F4}">
      <dgm:prSet/>
      <dgm:spPr/>
      <dgm:t>
        <a:bodyPr/>
        <a:lstStyle/>
        <a:p>
          <a:endParaRPr lang="en-IN"/>
        </a:p>
      </dgm:t>
    </dgm:pt>
    <dgm:pt modelId="{B53DF24C-DC47-4F27-9522-7A1BAE17504E}">
      <dgm:prSet phldrT="[Text]"/>
      <dgm:spPr/>
      <dgm:t>
        <a:bodyPr/>
        <a:lstStyle/>
        <a:p>
          <a:r>
            <a:rPr lang="en-US" dirty="0"/>
            <a:t>User / Customer Location</a:t>
          </a:r>
          <a:endParaRPr lang="en-IN" dirty="0"/>
        </a:p>
      </dgm:t>
    </dgm:pt>
    <dgm:pt modelId="{84506E97-9E2F-4274-A054-7AEDF928C046}" type="parTrans" cxnId="{B77F7173-3B55-421C-8DFD-0A8B992EE122}">
      <dgm:prSet/>
      <dgm:spPr/>
      <dgm:t>
        <a:bodyPr/>
        <a:lstStyle/>
        <a:p>
          <a:endParaRPr lang="en-IN"/>
        </a:p>
      </dgm:t>
    </dgm:pt>
    <dgm:pt modelId="{21863038-6E3A-4641-9D26-7C0B1AC73279}" type="sibTrans" cxnId="{B77F7173-3B55-421C-8DFD-0A8B992EE122}">
      <dgm:prSet/>
      <dgm:spPr/>
      <dgm:t>
        <a:bodyPr/>
        <a:lstStyle/>
        <a:p>
          <a:endParaRPr lang="en-IN"/>
        </a:p>
      </dgm:t>
    </dgm:pt>
    <dgm:pt modelId="{B776F235-08BA-49E6-9607-9C4B0629C4A6}">
      <dgm:prSet phldrT="[Text]"/>
      <dgm:spPr/>
      <dgm:t>
        <a:bodyPr/>
        <a:lstStyle/>
        <a:p>
          <a:r>
            <a:rPr lang="en-US" dirty="0"/>
            <a:t>Service Availability</a:t>
          </a:r>
          <a:endParaRPr lang="en-IN" dirty="0"/>
        </a:p>
      </dgm:t>
    </dgm:pt>
    <dgm:pt modelId="{B3B22F72-9DC6-4013-869C-321FD3E0A161}" type="parTrans" cxnId="{4EA1443D-26BF-44CD-964A-F21CB1B096D9}">
      <dgm:prSet/>
      <dgm:spPr/>
      <dgm:t>
        <a:bodyPr/>
        <a:lstStyle/>
        <a:p>
          <a:endParaRPr lang="en-IN"/>
        </a:p>
      </dgm:t>
    </dgm:pt>
    <dgm:pt modelId="{DBBBE489-5622-481E-AC20-87BD1E879853}" type="sibTrans" cxnId="{4EA1443D-26BF-44CD-964A-F21CB1B096D9}">
      <dgm:prSet/>
      <dgm:spPr/>
      <dgm:t>
        <a:bodyPr/>
        <a:lstStyle/>
        <a:p>
          <a:endParaRPr lang="en-IN"/>
        </a:p>
      </dgm:t>
    </dgm:pt>
    <dgm:pt modelId="{232B2526-0C37-4CA7-AE72-050C7CEFBB3B}">
      <dgm:prSet phldrT="[Text]"/>
      <dgm:spPr/>
      <dgm:t>
        <a:bodyPr/>
        <a:lstStyle/>
        <a:p>
          <a:r>
            <a:rPr lang="en-US" dirty="0"/>
            <a:t>Latency</a:t>
          </a:r>
          <a:endParaRPr lang="en-IN" dirty="0"/>
        </a:p>
      </dgm:t>
    </dgm:pt>
    <dgm:pt modelId="{67CC7E76-1D39-4F67-84FE-CA4542B2B7B2}" type="parTrans" cxnId="{863BED05-FFCE-4BA2-AAD8-3B7D07249C66}">
      <dgm:prSet/>
      <dgm:spPr/>
      <dgm:t>
        <a:bodyPr/>
        <a:lstStyle/>
        <a:p>
          <a:endParaRPr lang="en-IN"/>
        </a:p>
      </dgm:t>
    </dgm:pt>
    <dgm:pt modelId="{6A3CFC44-1BD6-4388-B0E4-187485F8005E}" type="sibTrans" cxnId="{863BED05-FFCE-4BA2-AAD8-3B7D07249C66}">
      <dgm:prSet/>
      <dgm:spPr/>
      <dgm:t>
        <a:bodyPr/>
        <a:lstStyle/>
        <a:p>
          <a:endParaRPr lang="en-IN"/>
        </a:p>
      </dgm:t>
    </dgm:pt>
    <dgm:pt modelId="{B7D185C1-1793-4A4B-B06C-993B8F4D3438}" type="pres">
      <dgm:prSet presAssocID="{22E78FC6-FB39-45C3-B73E-5417F0EE49E6}" presName="Name0" presStyleCnt="0">
        <dgm:presLayoutVars>
          <dgm:dir/>
          <dgm:resizeHandles val="exact"/>
        </dgm:presLayoutVars>
      </dgm:prSet>
      <dgm:spPr/>
    </dgm:pt>
    <dgm:pt modelId="{69FEDB8D-FCF4-4805-95E8-E837CB4CC0A7}" type="pres">
      <dgm:prSet presAssocID="{1047537F-DCE7-4778-BF3F-7DBB0CD639AA}" presName="composite" presStyleCnt="0"/>
      <dgm:spPr/>
    </dgm:pt>
    <dgm:pt modelId="{28FE6D66-9818-469A-888D-D62CE4D804DA}" type="pres">
      <dgm:prSet presAssocID="{1047537F-DCE7-4778-BF3F-7DBB0CD639AA}" presName="imagSh" presStyleLbl="bgImgPlace1" presStyleIdx="0" presStyleCnt="5" custScaleX="57737" custScaleY="53250" custLinFactNeighborY="-1318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53B6A17D-E866-4DEC-B166-45CD366D5805}" type="pres">
      <dgm:prSet presAssocID="{1047537F-DCE7-4778-BF3F-7DBB0CD639AA}" presName="txNode" presStyleLbl="node1" presStyleIdx="0" presStyleCnt="5">
        <dgm:presLayoutVars>
          <dgm:bulletEnabled val="1"/>
        </dgm:presLayoutVars>
      </dgm:prSet>
      <dgm:spPr/>
    </dgm:pt>
    <dgm:pt modelId="{E188919F-0909-460C-92A4-B68D222732C7}" type="pres">
      <dgm:prSet presAssocID="{15854FB1-D7A1-43CA-A9E0-4F66ACDA0326}" presName="sibTrans" presStyleLbl="sibTrans2D1" presStyleIdx="0" presStyleCnt="4"/>
      <dgm:spPr/>
    </dgm:pt>
    <dgm:pt modelId="{F90D754D-64C9-428C-856D-8D62D4DBECD7}" type="pres">
      <dgm:prSet presAssocID="{15854FB1-D7A1-43CA-A9E0-4F66ACDA0326}" presName="connTx" presStyleLbl="sibTrans2D1" presStyleIdx="0" presStyleCnt="4"/>
      <dgm:spPr/>
    </dgm:pt>
    <dgm:pt modelId="{01C5EA6B-976B-4582-8022-87259EA3ABAD}" type="pres">
      <dgm:prSet presAssocID="{000BF630-E6EC-4C9A-960C-84B683373D18}" presName="composite" presStyleCnt="0"/>
      <dgm:spPr/>
    </dgm:pt>
    <dgm:pt modelId="{3CB81FF1-231C-408E-8C2C-A06FBF511337}" type="pres">
      <dgm:prSet presAssocID="{000BF630-E6EC-4C9A-960C-84B683373D18}" presName="imagSh" presStyleLbl="bgImgPlace1" presStyleIdx="1" presStyleCnt="5" custScaleX="47756" custScaleY="54234" custLinFactNeighborY="-1193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nlock"/>
        </a:ext>
      </dgm:extLst>
    </dgm:pt>
    <dgm:pt modelId="{0EAA7A53-6D6E-494D-9D76-9EC1DE68206B}" type="pres">
      <dgm:prSet presAssocID="{000BF630-E6EC-4C9A-960C-84B683373D18}" presName="txNode" presStyleLbl="node1" presStyleIdx="1" presStyleCnt="5">
        <dgm:presLayoutVars>
          <dgm:bulletEnabled val="1"/>
        </dgm:presLayoutVars>
      </dgm:prSet>
      <dgm:spPr/>
    </dgm:pt>
    <dgm:pt modelId="{6F795FFE-E93B-4AE3-B05C-01D98070347B}" type="pres">
      <dgm:prSet presAssocID="{ADDDE035-ECBF-4DF5-990B-6A0E18708E13}" presName="sibTrans" presStyleLbl="sibTrans2D1" presStyleIdx="1" presStyleCnt="4"/>
      <dgm:spPr/>
    </dgm:pt>
    <dgm:pt modelId="{EFAA11D2-C80C-4E17-A1D1-9E2821AC414B}" type="pres">
      <dgm:prSet presAssocID="{ADDDE035-ECBF-4DF5-990B-6A0E18708E13}" presName="connTx" presStyleLbl="sibTrans2D1" presStyleIdx="1" presStyleCnt="4"/>
      <dgm:spPr/>
    </dgm:pt>
    <dgm:pt modelId="{982914FE-3B42-407F-9D01-BF69C3E045AA}" type="pres">
      <dgm:prSet presAssocID="{B53DF24C-DC47-4F27-9522-7A1BAE17504E}" presName="composite" presStyleCnt="0"/>
      <dgm:spPr/>
    </dgm:pt>
    <dgm:pt modelId="{81280724-DE8A-44C4-A51B-F2BF61ACF047}" type="pres">
      <dgm:prSet presAssocID="{B53DF24C-DC47-4F27-9522-7A1BAE17504E}" presName="imagSh" presStyleLbl="bgImgPlace1" presStyleIdx="2" presStyleCnt="5" custScaleX="54780" custScaleY="60609" custLinFactNeighborY="-11932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"/>
        </a:ext>
      </dgm:extLst>
    </dgm:pt>
    <dgm:pt modelId="{C80A8E04-A03C-40AF-AEAE-DC2C32794434}" type="pres">
      <dgm:prSet presAssocID="{B53DF24C-DC47-4F27-9522-7A1BAE17504E}" presName="txNode" presStyleLbl="node1" presStyleIdx="2" presStyleCnt="5">
        <dgm:presLayoutVars>
          <dgm:bulletEnabled val="1"/>
        </dgm:presLayoutVars>
      </dgm:prSet>
      <dgm:spPr/>
    </dgm:pt>
    <dgm:pt modelId="{23D84315-70C7-49BC-A1BE-F8D38A5BC17E}" type="pres">
      <dgm:prSet presAssocID="{21863038-6E3A-4641-9D26-7C0B1AC73279}" presName="sibTrans" presStyleLbl="sibTrans2D1" presStyleIdx="2" presStyleCnt="4"/>
      <dgm:spPr/>
    </dgm:pt>
    <dgm:pt modelId="{83A4329F-21D1-4561-9187-DE920FA1ED44}" type="pres">
      <dgm:prSet presAssocID="{21863038-6E3A-4641-9D26-7C0B1AC73279}" presName="connTx" presStyleLbl="sibTrans2D1" presStyleIdx="2" presStyleCnt="4"/>
      <dgm:spPr/>
    </dgm:pt>
    <dgm:pt modelId="{153D3071-70C8-453B-8FA7-FF5D78710E45}" type="pres">
      <dgm:prSet presAssocID="{B776F235-08BA-49E6-9607-9C4B0629C4A6}" presName="composite" presStyleCnt="0"/>
      <dgm:spPr/>
    </dgm:pt>
    <dgm:pt modelId="{101A3D6F-A577-4986-9363-9A673A7991C7}" type="pres">
      <dgm:prSet presAssocID="{B776F235-08BA-49E6-9607-9C4B0629C4A6}" presName="imagSh" presStyleLbl="bgImgPlace1" presStyleIdx="3" presStyleCnt="5" custScaleX="34080" custScaleY="48953" custLinFactNeighborY="-11304"/>
      <dgm:spPr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A2B8CA24-8A0F-4CFC-8FB2-589A32EE06BA}" type="pres">
      <dgm:prSet presAssocID="{B776F235-08BA-49E6-9607-9C4B0629C4A6}" presName="txNode" presStyleLbl="node1" presStyleIdx="3" presStyleCnt="5">
        <dgm:presLayoutVars>
          <dgm:bulletEnabled val="1"/>
        </dgm:presLayoutVars>
      </dgm:prSet>
      <dgm:spPr/>
    </dgm:pt>
    <dgm:pt modelId="{2FA47CDC-34D1-4720-8F6F-905A1BB08E80}" type="pres">
      <dgm:prSet presAssocID="{DBBBE489-5622-481E-AC20-87BD1E879853}" presName="sibTrans" presStyleLbl="sibTrans2D1" presStyleIdx="3" presStyleCnt="4"/>
      <dgm:spPr/>
    </dgm:pt>
    <dgm:pt modelId="{6E2B176A-0C16-4A39-9871-850E0B6FB56E}" type="pres">
      <dgm:prSet presAssocID="{DBBBE489-5622-481E-AC20-87BD1E879853}" presName="connTx" presStyleLbl="sibTrans2D1" presStyleIdx="3" presStyleCnt="4"/>
      <dgm:spPr/>
    </dgm:pt>
    <dgm:pt modelId="{0AEB7AE7-342A-42BD-A974-120939066319}" type="pres">
      <dgm:prSet presAssocID="{232B2526-0C37-4CA7-AE72-050C7CEFBB3B}" presName="composite" presStyleCnt="0"/>
      <dgm:spPr/>
    </dgm:pt>
    <dgm:pt modelId="{62CC042F-797D-4EED-AF6A-559A68AF5F0F}" type="pres">
      <dgm:prSet presAssocID="{232B2526-0C37-4CA7-AE72-050C7CEFBB3B}" presName="imagSh" presStyleLbl="bgImgPlace1" presStyleIdx="4" presStyleCnt="5" custScaleX="46167" custScaleY="60496" custLinFactNeighborY="-12560"/>
      <dgm:spPr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 RTL"/>
        </a:ext>
      </dgm:extLst>
    </dgm:pt>
    <dgm:pt modelId="{5E7106CA-90B2-4365-AC5B-3A277C2E3CF6}" type="pres">
      <dgm:prSet presAssocID="{232B2526-0C37-4CA7-AE72-050C7CEFBB3B}" presName="txNode" presStyleLbl="node1" presStyleIdx="4" presStyleCnt="5">
        <dgm:presLayoutVars>
          <dgm:bulletEnabled val="1"/>
        </dgm:presLayoutVars>
      </dgm:prSet>
      <dgm:spPr/>
    </dgm:pt>
  </dgm:ptLst>
  <dgm:cxnLst>
    <dgm:cxn modelId="{21502804-787E-483C-B712-958A9A1B7621}" type="presOf" srcId="{ADDDE035-ECBF-4DF5-990B-6A0E18708E13}" destId="{6F795FFE-E93B-4AE3-B05C-01D98070347B}" srcOrd="0" destOrd="0" presId="urn:microsoft.com/office/officeart/2005/8/layout/hProcess10"/>
    <dgm:cxn modelId="{FDBE6704-AE9B-4236-BE93-7EBCFC9102CC}" srcId="{22E78FC6-FB39-45C3-B73E-5417F0EE49E6}" destId="{1047537F-DCE7-4778-BF3F-7DBB0CD639AA}" srcOrd="0" destOrd="0" parTransId="{14E463D1-34A2-4F7E-906E-DE8318C1541E}" sibTransId="{15854FB1-D7A1-43CA-A9E0-4F66ACDA0326}"/>
    <dgm:cxn modelId="{863BED05-FFCE-4BA2-AAD8-3B7D07249C66}" srcId="{22E78FC6-FB39-45C3-B73E-5417F0EE49E6}" destId="{232B2526-0C37-4CA7-AE72-050C7CEFBB3B}" srcOrd="4" destOrd="0" parTransId="{67CC7E76-1D39-4F67-84FE-CA4542B2B7B2}" sibTransId="{6A3CFC44-1BD6-4388-B0E4-187485F8005E}"/>
    <dgm:cxn modelId="{42FF4E1F-8BA8-488A-84A7-B1A0E6F1DD63}" type="presOf" srcId="{15854FB1-D7A1-43CA-A9E0-4F66ACDA0326}" destId="{E188919F-0909-460C-92A4-B68D222732C7}" srcOrd="0" destOrd="0" presId="urn:microsoft.com/office/officeart/2005/8/layout/hProcess10"/>
    <dgm:cxn modelId="{4E23DB27-7B9F-4462-BBDD-FE4A17845CFD}" type="presOf" srcId="{B776F235-08BA-49E6-9607-9C4B0629C4A6}" destId="{A2B8CA24-8A0F-4CFC-8FB2-589A32EE06BA}" srcOrd="0" destOrd="0" presId="urn:microsoft.com/office/officeart/2005/8/layout/hProcess10"/>
    <dgm:cxn modelId="{D1AF9037-DD56-4C46-8427-2DDB8F49BF46}" type="presOf" srcId="{232B2526-0C37-4CA7-AE72-050C7CEFBB3B}" destId="{5E7106CA-90B2-4365-AC5B-3A277C2E3CF6}" srcOrd="0" destOrd="0" presId="urn:microsoft.com/office/officeart/2005/8/layout/hProcess10"/>
    <dgm:cxn modelId="{4EA1443D-26BF-44CD-964A-F21CB1B096D9}" srcId="{22E78FC6-FB39-45C3-B73E-5417F0EE49E6}" destId="{B776F235-08BA-49E6-9607-9C4B0629C4A6}" srcOrd="3" destOrd="0" parTransId="{B3B22F72-9DC6-4013-869C-321FD3E0A161}" sibTransId="{DBBBE489-5622-481E-AC20-87BD1E879853}"/>
    <dgm:cxn modelId="{16B97340-3EB7-4C31-9D2D-1F35FB3E9451}" type="presOf" srcId="{1047537F-DCE7-4778-BF3F-7DBB0CD639AA}" destId="{53B6A17D-E866-4DEC-B166-45CD366D5805}" srcOrd="0" destOrd="0" presId="urn:microsoft.com/office/officeart/2005/8/layout/hProcess10"/>
    <dgm:cxn modelId="{8474086B-C3C6-4B00-969E-D7D64CF38F6E}" type="presOf" srcId="{22E78FC6-FB39-45C3-B73E-5417F0EE49E6}" destId="{B7D185C1-1793-4A4B-B06C-993B8F4D3438}" srcOrd="0" destOrd="0" presId="urn:microsoft.com/office/officeart/2005/8/layout/hProcess10"/>
    <dgm:cxn modelId="{F3BB216B-CD5F-4B07-8C9A-0433946074EA}" type="presOf" srcId="{15854FB1-D7A1-43CA-A9E0-4F66ACDA0326}" destId="{F90D754D-64C9-428C-856D-8D62D4DBECD7}" srcOrd="1" destOrd="0" presId="urn:microsoft.com/office/officeart/2005/8/layout/hProcess10"/>
    <dgm:cxn modelId="{B77F7173-3B55-421C-8DFD-0A8B992EE122}" srcId="{22E78FC6-FB39-45C3-B73E-5417F0EE49E6}" destId="{B53DF24C-DC47-4F27-9522-7A1BAE17504E}" srcOrd="2" destOrd="0" parTransId="{84506E97-9E2F-4274-A054-7AEDF928C046}" sibTransId="{21863038-6E3A-4641-9D26-7C0B1AC73279}"/>
    <dgm:cxn modelId="{9945457B-6FEB-4591-8226-39D00286A2F4}" srcId="{22E78FC6-FB39-45C3-B73E-5417F0EE49E6}" destId="{000BF630-E6EC-4C9A-960C-84B683373D18}" srcOrd="1" destOrd="0" parTransId="{146E587F-EB4A-4EF1-9C50-0342F37BC5A6}" sibTransId="{ADDDE035-ECBF-4DF5-990B-6A0E18708E13}"/>
    <dgm:cxn modelId="{3E29A389-C332-46E3-9FA0-13304421A4E1}" type="presOf" srcId="{DBBBE489-5622-481E-AC20-87BD1E879853}" destId="{6E2B176A-0C16-4A39-9871-850E0B6FB56E}" srcOrd="1" destOrd="0" presId="urn:microsoft.com/office/officeart/2005/8/layout/hProcess10"/>
    <dgm:cxn modelId="{F81F579D-236A-44A4-82BD-A7B6F6D4777C}" type="presOf" srcId="{DBBBE489-5622-481E-AC20-87BD1E879853}" destId="{2FA47CDC-34D1-4720-8F6F-905A1BB08E80}" srcOrd="0" destOrd="0" presId="urn:microsoft.com/office/officeart/2005/8/layout/hProcess10"/>
    <dgm:cxn modelId="{C7118FA1-E476-4A34-97E6-787417EE3D8C}" type="presOf" srcId="{21863038-6E3A-4641-9D26-7C0B1AC73279}" destId="{83A4329F-21D1-4561-9187-DE920FA1ED44}" srcOrd="1" destOrd="0" presId="urn:microsoft.com/office/officeart/2005/8/layout/hProcess10"/>
    <dgm:cxn modelId="{BD5974B5-3B57-4A14-890D-712E72FADA86}" type="presOf" srcId="{B53DF24C-DC47-4F27-9522-7A1BAE17504E}" destId="{C80A8E04-A03C-40AF-AEAE-DC2C32794434}" srcOrd="0" destOrd="0" presId="urn:microsoft.com/office/officeart/2005/8/layout/hProcess10"/>
    <dgm:cxn modelId="{DD8D6CD3-FCA2-48AA-8B41-E512A69EB54D}" type="presOf" srcId="{ADDDE035-ECBF-4DF5-990B-6A0E18708E13}" destId="{EFAA11D2-C80C-4E17-A1D1-9E2821AC414B}" srcOrd="1" destOrd="0" presId="urn:microsoft.com/office/officeart/2005/8/layout/hProcess10"/>
    <dgm:cxn modelId="{A371B0D3-B6AF-4A61-BB8D-20824BBBCAC1}" type="presOf" srcId="{000BF630-E6EC-4C9A-960C-84B683373D18}" destId="{0EAA7A53-6D6E-494D-9D76-9EC1DE68206B}" srcOrd="0" destOrd="0" presId="urn:microsoft.com/office/officeart/2005/8/layout/hProcess10"/>
    <dgm:cxn modelId="{0ED3E0E9-5FFC-4D1D-87FC-8AFDEBEC2663}" type="presOf" srcId="{21863038-6E3A-4641-9D26-7C0B1AC73279}" destId="{23D84315-70C7-49BC-A1BE-F8D38A5BC17E}" srcOrd="0" destOrd="0" presId="urn:microsoft.com/office/officeart/2005/8/layout/hProcess10"/>
    <dgm:cxn modelId="{3B52CA33-C373-4871-8F9B-243B024F2F13}" type="presParOf" srcId="{B7D185C1-1793-4A4B-B06C-993B8F4D3438}" destId="{69FEDB8D-FCF4-4805-95E8-E837CB4CC0A7}" srcOrd="0" destOrd="0" presId="urn:microsoft.com/office/officeart/2005/8/layout/hProcess10"/>
    <dgm:cxn modelId="{156D654F-C3CD-4D34-8ED9-0CF58CD4366C}" type="presParOf" srcId="{69FEDB8D-FCF4-4805-95E8-E837CB4CC0A7}" destId="{28FE6D66-9818-469A-888D-D62CE4D804DA}" srcOrd="0" destOrd="0" presId="urn:microsoft.com/office/officeart/2005/8/layout/hProcess10"/>
    <dgm:cxn modelId="{BF15A336-9D87-4BF0-AB86-104D02951A72}" type="presParOf" srcId="{69FEDB8D-FCF4-4805-95E8-E837CB4CC0A7}" destId="{53B6A17D-E866-4DEC-B166-45CD366D5805}" srcOrd="1" destOrd="0" presId="urn:microsoft.com/office/officeart/2005/8/layout/hProcess10"/>
    <dgm:cxn modelId="{69B5163E-C88C-410A-B3EB-BAF677A341E4}" type="presParOf" srcId="{B7D185C1-1793-4A4B-B06C-993B8F4D3438}" destId="{E188919F-0909-460C-92A4-B68D222732C7}" srcOrd="1" destOrd="0" presId="urn:microsoft.com/office/officeart/2005/8/layout/hProcess10"/>
    <dgm:cxn modelId="{075A33FB-8F45-460A-A300-E662B8F8004E}" type="presParOf" srcId="{E188919F-0909-460C-92A4-B68D222732C7}" destId="{F90D754D-64C9-428C-856D-8D62D4DBECD7}" srcOrd="0" destOrd="0" presId="urn:microsoft.com/office/officeart/2005/8/layout/hProcess10"/>
    <dgm:cxn modelId="{E9BB54EE-1C0A-4912-9C7B-4709E9191383}" type="presParOf" srcId="{B7D185C1-1793-4A4B-B06C-993B8F4D3438}" destId="{01C5EA6B-976B-4582-8022-87259EA3ABAD}" srcOrd="2" destOrd="0" presId="urn:microsoft.com/office/officeart/2005/8/layout/hProcess10"/>
    <dgm:cxn modelId="{594CDA33-7FC2-4CCB-ADC2-017DD59466AF}" type="presParOf" srcId="{01C5EA6B-976B-4582-8022-87259EA3ABAD}" destId="{3CB81FF1-231C-408E-8C2C-A06FBF511337}" srcOrd="0" destOrd="0" presId="urn:microsoft.com/office/officeart/2005/8/layout/hProcess10"/>
    <dgm:cxn modelId="{77ADCF51-2C67-424F-82D0-351337BCC371}" type="presParOf" srcId="{01C5EA6B-976B-4582-8022-87259EA3ABAD}" destId="{0EAA7A53-6D6E-494D-9D76-9EC1DE68206B}" srcOrd="1" destOrd="0" presId="urn:microsoft.com/office/officeart/2005/8/layout/hProcess10"/>
    <dgm:cxn modelId="{264C2C7F-8723-44CD-8D00-CFDF5AB23687}" type="presParOf" srcId="{B7D185C1-1793-4A4B-B06C-993B8F4D3438}" destId="{6F795FFE-E93B-4AE3-B05C-01D98070347B}" srcOrd="3" destOrd="0" presId="urn:microsoft.com/office/officeart/2005/8/layout/hProcess10"/>
    <dgm:cxn modelId="{554076C7-4045-4363-BE5C-CDBFA8362A37}" type="presParOf" srcId="{6F795FFE-E93B-4AE3-B05C-01D98070347B}" destId="{EFAA11D2-C80C-4E17-A1D1-9E2821AC414B}" srcOrd="0" destOrd="0" presId="urn:microsoft.com/office/officeart/2005/8/layout/hProcess10"/>
    <dgm:cxn modelId="{618BBD10-462E-4FD1-85F2-8E65435FA3E9}" type="presParOf" srcId="{B7D185C1-1793-4A4B-B06C-993B8F4D3438}" destId="{982914FE-3B42-407F-9D01-BF69C3E045AA}" srcOrd="4" destOrd="0" presId="urn:microsoft.com/office/officeart/2005/8/layout/hProcess10"/>
    <dgm:cxn modelId="{FA6D2B52-D5CE-4C60-B946-ECAEA084D331}" type="presParOf" srcId="{982914FE-3B42-407F-9D01-BF69C3E045AA}" destId="{81280724-DE8A-44C4-A51B-F2BF61ACF047}" srcOrd="0" destOrd="0" presId="urn:microsoft.com/office/officeart/2005/8/layout/hProcess10"/>
    <dgm:cxn modelId="{F21CB989-64B6-405B-9F50-0409ED2E041D}" type="presParOf" srcId="{982914FE-3B42-407F-9D01-BF69C3E045AA}" destId="{C80A8E04-A03C-40AF-AEAE-DC2C32794434}" srcOrd="1" destOrd="0" presId="urn:microsoft.com/office/officeart/2005/8/layout/hProcess10"/>
    <dgm:cxn modelId="{69C31E34-12EF-4BC5-A82E-74FEA754647D}" type="presParOf" srcId="{B7D185C1-1793-4A4B-B06C-993B8F4D3438}" destId="{23D84315-70C7-49BC-A1BE-F8D38A5BC17E}" srcOrd="5" destOrd="0" presId="urn:microsoft.com/office/officeart/2005/8/layout/hProcess10"/>
    <dgm:cxn modelId="{2DE4975B-8B30-417E-9882-A8DD10F9C5D9}" type="presParOf" srcId="{23D84315-70C7-49BC-A1BE-F8D38A5BC17E}" destId="{83A4329F-21D1-4561-9187-DE920FA1ED44}" srcOrd="0" destOrd="0" presId="urn:microsoft.com/office/officeart/2005/8/layout/hProcess10"/>
    <dgm:cxn modelId="{9E1C7D3A-B0A5-457D-9C8A-5FC0FCE3B5C2}" type="presParOf" srcId="{B7D185C1-1793-4A4B-B06C-993B8F4D3438}" destId="{153D3071-70C8-453B-8FA7-FF5D78710E45}" srcOrd="6" destOrd="0" presId="urn:microsoft.com/office/officeart/2005/8/layout/hProcess10"/>
    <dgm:cxn modelId="{EDF2B790-4899-47C9-B074-9E4AA55C6F86}" type="presParOf" srcId="{153D3071-70C8-453B-8FA7-FF5D78710E45}" destId="{101A3D6F-A577-4986-9363-9A673A7991C7}" srcOrd="0" destOrd="0" presId="urn:microsoft.com/office/officeart/2005/8/layout/hProcess10"/>
    <dgm:cxn modelId="{C46D6EF0-6369-40C3-9D9D-4B054385CD20}" type="presParOf" srcId="{153D3071-70C8-453B-8FA7-FF5D78710E45}" destId="{A2B8CA24-8A0F-4CFC-8FB2-589A32EE06BA}" srcOrd="1" destOrd="0" presId="urn:microsoft.com/office/officeart/2005/8/layout/hProcess10"/>
    <dgm:cxn modelId="{692382BC-A837-4627-8B42-F5A9FA6F5FC1}" type="presParOf" srcId="{B7D185C1-1793-4A4B-B06C-993B8F4D3438}" destId="{2FA47CDC-34D1-4720-8F6F-905A1BB08E80}" srcOrd="7" destOrd="0" presId="urn:microsoft.com/office/officeart/2005/8/layout/hProcess10"/>
    <dgm:cxn modelId="{D47EEA9E-8BA6-4E53-A6A5-BD0EE81C6829}" type="presParOf" srcId="{2FA47CDC-34D1-4720-8F6F-905A1BB08E80}" destId="{6E2B176A-0C16-4A39-9871-850E0B6FB56E}" srcOrd="0" destOrd="0" presId="urn:microsoft.com/office/officeart/2005/8/layout/hProcess10"/>
    <dgm:cxn modelId="{480B02C5-5633-4725-B1FD-8D48A81DEDEC}" type="presParOf" srcId="{B7D185C1-1793-4A4B-B06C-993B8F4D3438}" destId="{0AEB7AE7-342A-42BD-A974-120939066319}" srcOrd="8" destOrd="0" presId="urn:microsoft.com/office/officeart/2005/8/layout/hProcess10"/>
    <dgm:cxn modelId="{201B8AEA-E39B-4D92-B27F-1AAFE19129E1}" type="presParOf" srcId="{0AEB7AE7-342A-42BD-A974-120939066319}" destId="{62CC042F-797D-4EED-AF6A-559A68AF5F0F}" srcOrd="0" destOrd="0" presId="urn:microsoft.com/office/officeart/2005/8/layout/hProcess10"/>
    <dgm:cxn modelId="{3E089694-9E91-4865-9AAA-B17282EB4DD1}" type="presParOf" srcId="{0AEB7AE7-342A-42BD-A974-120939066319}" destId="{5E7106CA-90B2-4365-AC5B-3A277C2E3CF6}" srcOrd="1" destOrd="0" presId="urn:microsoft.com/office/officeart/2005/8/layout/hProcess10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FE6D66-9818-469A-888D-D62CE4D804DA}">
      <dsp:nvSpPr>
        <dsp:cNvPr id="0" name=""/>
        <dsp:cNvSpPr/>
      </dsp:nvSpPr>
      <dsp:spPr>
        <a:xfrm>
          <a:off x="76761" y="158972"/>
          <a:ext cx="903466" cy="833253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B6A17D-E866-4DEC-B166-45CD366D5805}">
      <dsp:nvSpPr>
        <dsp:cNvPr id="0" name=""/>
        <dsp:cNvSpPr/>
      </dsp:nvSpPr>
      <dsp:spPr>
        <a:xfrm>
          <a:off x="830" y="938444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Pricing</a:t>
          </a:r>
          <a:endParaRPr lang="en-IN" sz="1900" kern="1200" dirty="0"/>
        </a:p>
      </dsp:txBody>
      <dsp:txXfrm>
        <a:off x="46661" y="984275"/>
        <a:ext cx="1473134" cy="1473134"/>
      </dsp:txXfrm>
    </dsp:sp>
    <dsp:sp modelId="{E188919F-0909-460C-92A4-B68D222732C7}">
      <dsp:nvSpPr>
        <dsp:cNvPr id="0" name=""/>
        <dsp:cNvSpPr/>
      </dsp:nvSpPr>
      <dsp:spPr>
        <a:xfrm rot="37211">
          <a:off x="1451268" y="400138"/>
          <a:ext cx="471082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1451271" y="474728"/>
        <a:ext cx="358283" cy="225598"/>
      </dsp:txXfrm>
    </dsp:sp>
    <dsp:sp modelId="{3CB81FF1-231C-408E-8C2C-A06FBF511337}">
      <dsp:nvSpPr>
        <dsp:cNvPr id="0" name=""/>
        <dsp:cNvSpPr/>
      </dsp:nvSpPr>
      <dsp:spPr>
        <a:xfrm>
          <a:off x="2326097" y="174776"/>
          <a:ext cx="747284" cy="848651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EAA7A53-6D6E-494D-9D76-9EC1DE68206B}">
      <dsp:nvSpPr>
        <dsp:cNvPr id="0" name=""/>
        <dsp:cNvSpPr/>
      </dsp:nvSpPr>
      <dsp:spPr>
        <a:xfrm>
          <a:off x="2172076" y="942293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Security and Compliance Requirement</a:t>
          </a:r>
          <a:endParaRPr lang="en-IN" sz="1900" kern="1200" dirty="0"/>
        </a:p>
      </dsp:txBody>
      <dsp:txXfrm>
        <a:off x="2217907" y="988124"/>
        <a:ext cx="1473134" cy="1473134"/>
      </dsp:txXfrm>
    </dsp:sp>
    <dsp:sp modelId="{6F795FFE-E93B-4AE3-B05C-01D98070347B}">
      <dsp:nvSpPr>
        <dsp:cNvPr id="0" name=""/>
        <dsp:cNvSpPr/>
      </dsp:nvSpPr>
      <dsp:spPr>
        <a:xfrm rot="39484">
          <a:off x="3552518" y="423650"/>
          <a:ext cx="479183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3552522" y="498202"/>
        <a:ext cx="366384" cy="225598"/>
      </dsp:txXfrm>
    </dsp:sp>
    <dsp:sp modelId="{81280724-DE8A-44C4-A51B-F2BF61ACF047}">
      <dsp:nvSpPr>
        <dsp:cNvPr id="0" name=""/>
        <dsp:cNvSpPr/>
      </dsp:nvSpPr>
      <dsp:spPr>
        <a:xfrm>
          <a:off x="4442388" y="149837"/>
          <a:ext cx="857195" cy="948407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0A8E04-A03C-40AF-AEAE-DC2C32794434}">
      <dsp:nvSpPr>
        <dsp:cNvPr id="0" name=""/>
        <dsp:cNvSpPr/>
      </dsp:nvSpPr>
      <dsp:spPr>
        <a:xfrm>
          <a:off x="4343321" y="967232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User / Customer Location</a:t>
          </a:r>
          <a:endParaRPr lang="en-IN" sz="1900" kern="1200" dirty="0"/>
        </a:p>
      </dsp:txBody>
      <dsp:txXfrm>
        <a:off x="4389152" y="1013063"/>
        <a:ext cx="1473134" cy="1473134"/>
      </dsp:txXfrm>
    </dsp:sp>
    <dsp:sp modelId="{23D84315-70C7-49BC-A1BE-F8D38A5BC17E}">
      <dsp:nvSpPr>
        <dsp:cNvPr id="0" name=""/>
        <dsp:cNvSpPr/>
      </dsp:nvSpPr>
      <dsp:spPr>
        <a:xfrm rot="21543368">
          <a:off x="5816150" y="416214"/>
          <a:ext cx="516672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5816158" y="492343"/>
        <a:ext cx="403873" cy="225598"/>
      </dsp:txXfrm>
    </dsp:sp>
    <dsp:sp modelId="{101A3D6F-A577-4986-9363-9A673A7991C7}">
      <dsp:nvSpPr>
        <dsp:cNvPr id="0" name=""/>
        <dsp:cNvSpPr/>
      </dsp:nvSpPr>
      <dsp:spPr>
        <a:xfrm>
          <a:off x="6775590" y="205262"/>
          <a:ext cx="533282" cy="766014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2B8CA24-8A0F-4CFC-8FB2-589A32EE06BA}">
      <dsp:nvSpPr>
        <dsp:cNvPr id="0" name=""/>
        <dsp:cNvSpPr/>
      </dsp:nvSpPr>
      <dsp:spPr>
        <a:xfrm>
          <a:off x="6514567" y="921634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Service Availability</a:t>
          </a:r>
          <a:endParaRPr lang="en-IN" sz="1900" kern="1200" dirty="0"/>
        </a:p>
      </dsp:txBody>
      <dsp:txXfrm>
        <a:off x="6560398" y="967465"/>
        <a:ext cx="1473134" cy="1473134"/>
      </dsp:txXfrm>
    </dsp:sp>
    <dsp:sp modelId="{2FA47CDC-34D1-4720-8F6F-905A1BB08E80}">
      <dsp:nvSpPr>
        <dsp:cNvPr id="0" name=""/>
        <dsp:cNvSpPr/>
      </dsp:nvSpPr>
      <dsp:spPr>
        <a:xfrm rot="40376">
          <a:off x="7849042" y="412919"/>
          <a:ext cx="540225" cy="375998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500" kern="1200"/>
        </a:p>
      </dsp:txBody>
      <dsp:txXfrm>
        <a:off x="7849046" y="487457"/>
        <a:ext cx="427426" cy="225598"/>
      </dsp:txXfrm>
    </dsp:sp>
    <dsp:sp modelId="{62CC042F-797D-4EED-AF6A-559A68AF5F0F}">
      <dsp:nvSpPr>
        <dsp:cNvPr id="0" name=""/>
        <dsp:cNvSpPr/>
      </dsp:nvSpPr>
      <dsp:spPr>
        <a:xfrm>
          <a:off x="8852267" y="140452"/>
          <a:ext cx="722419" cy="946639"/>
        </a:xfrm>
        <a:prstGeom prst="roundRect">
          <a:avLst>
            <a:gd name="adj" fmla="val 10000"/>
          </a:avLst>
        </a:prstGeom>
        <a:blipFill>
          <a:blip xmlns:r="http://schemas.openxmlformats.org/officeDocument/2006/relationships"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7106CA-90B2-4365-AC5B-3A277C2E3CF6}">
      <dsp:nvSpPr>
        <dsp:cNvPr id="0" name=""/>
        <dsp:cNvSpPr/>
      </dsp:nvSpPr>
      <dsp:spPr>
        <a:xfrm>
          <a:off x="8685813" y="966790"/>
          <a:ext cx="1564796" cy="156479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Latency</a:t>
          </a:r>
          <a:endParaRPr lang="en-IN" sz="1900" kern="1200" dirty="0"/>
        </a:p>
      </dsp:txBody>
      <dsp:txXfrm>
        <a:off x="8731644" y="1012621"/>
        <a:ext cx="1473134" cy="14731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10">
  <dgm:title val=""/>
  <dgm:desc val=""/>
  <dgm:catLst>
    <dgm:cat type="process" pri="3000"/>
    <dgm:cat type="picture" pri="30000"/>
    <dgm:cat type="pictureconvert" pri="3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op="equ" fact="0.3333"/>
      <dgm:constr type="primFontSz" for="des" forName="txNode" op="equ" val="65"/>
      <dgm:constr type="primFontSz" for="des" forName="connTx" op="equ" val="55"/>
      <dgm:constr type="primFontSz" for="des" forName="connTx" refType="primFontSz" refFor="des" refForName="txNode" op="lte" fact="0.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imagSh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 refType="w" fact="0.14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if>
          <dgm:else name="Name7">
            <dgm:constrLst>
              <dgm:constr type="l" for="ch" forName="imagSh" refType="w" fact="0.14"/>
              <dgm:constr type="w" for="ch" forName="imagSh" refType="w" fact="0.86"/>
              <dgm:constr type="t" for="ch" forName="imagSh"/>
              <dgm:constr type="h" for="ch" forName="imagSh" refType="w" refFor="ch" refForName="imagSh"/>
              <dgm:constr type="l" for="ch" forName="txNode"/>
              <dgm:constr type="w" for="ch" forName="txNode" refType="w" refFor="ch" refForName="imagSh"/>
              <dgm:constr type="t" for="ch" forName="txNode" refType="h" refFor="ch" refForName="imagSh" fact="0.6"/>
              <dgm:constr type="h" for="ch" forName="txNode" refType="h" refFor="ch" refForName="imagSh"/>
            </dgm:constrLst>
          </dgm:else>
        </dgm:choose>
        <dgm:ruleLst/>
        <dgm:layoutNode name="imagSh" styleLbl="b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x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imagSh"/>
            <dgm:param type="dstNode" val="imagSh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35"/>
            <dgm:constr type="endPad" refType="connDist" fact="0.3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9A3A47-D872-452B-BA6D-2BB85D4BDD5F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4E809B-37F0-4729-87B2-A2282207FC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92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EF30EA37-9EC0-320E-7077-B0E669485A21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609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47C7B91-E263-4568-B695-577882AE3CAB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1745" name="Rectangle 1">
            <a:extLst>
              <a:ext uri="{FF2B5EF4-FFF2-40B4-BE49-F238E27FC236}">
                <a16:creationId xmlns:a16="http://schemas.microsoft.com/office/drawing/2014/main" id="{8EEF1303-E4FD-4FAA-CFE9-79C87196EB7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08216714-6B69-22A7-B58F-0E3F389FF1D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543390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120518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2748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737472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56411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86D9156F-7BC3-ED38-92FC-E6F4BF85A8E7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3F4E81CD-CE32-4389-99C8-A70AE0569C85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50177" name="Rectangle 1">
            <a:extLst>
              <a:ext uri="{FF2B5EF4-FFF2-40B4-BE49-F238E27FC236}">
                <a16:creationId xmlns:a16="http://schemas.microsoft.com/office/drawing/2014/main" id="{44EBEB70-60D6-062A-E862-C05A6165581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0178" name="Rectangle 2">
            <a:extLst>
              <a:ext uri="{FF2B5EF4-FFF2-40B4-BE49-F238E27FC236}">
                <a16:creationId xmlns:a16="http://schemas.microsoft.com/office/drawing/2014/main" id="{28F9DC6A-1F56-FFDE-DD7F-3C952909A5AF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2707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16CBAE3C-321E-684D-50ED-0071E77FCBF3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pPr marL="0" marR="0" lvl="0" indent="0" algn="r" defTabSz="60941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D69A857-B896-47A9-AD7D-F4A76707449F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60941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4273" name="Rectangle 1">
            <a:extLst>
              <a:ext uri="{FF2B5EF4-FFF2-40B4-BE49-F238E27FC236}">
                <a16:creationId xmlns:a16="http://schemas.microsoft.com/office/drawing/2014/main" id="{39C5DD9B-31BD-985E-CFA4-97B3F8C99D2A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4274" name="Rectangle 2">
            <a:extLst>
              <a:ext uri="{FF2B5EF4-FFF2-40B4-BE49-F238E27FC236}">
                <a16:creationId xmlns:a16="http://schemas.microsoft.com/office/drawing/2014/main" id="{C8AD9684-7D3C-7CA2-D552-59D57887B88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00EE34D-660C-7E77-FC84-0B3A0BE0B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24F2D-4D7A-404C-A477-247C9BCD62BF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EDC08DC6-E731-F76C-4C2C-1B9D5DC600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FD3C822-4669-2318-7E39-F2282239C9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00EE34D-660C-7E77-FC84-0B3A0BE0B439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AA524F2D-4D7A-404C-A477-247C9BCD62BF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46081" name="Rectangle 1">
            <a:extLst>
              <a:ext uri="{FF2B5EF4-FFF2-40B4-BE49-F238E27FC236}">
                <a16:creationId xmlns:a16="http://schemas.microsoft.com/office/drawing/2014/main" id="{EDC08DC6-E731-F76C-4C2C-1B9D5DC60068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6082" name="Rectangle 2">
            <a:extLst>
              <a:ext uri="{FF2B5EF4-FFF2-40B4-BE49-F238E27FC236}">
                <a16:creationId xmlns:a16="http://schemas.microsoft.com/office/drawing/2014/main" id="{EFD3C822-4669-2318-7E39-F2282239C95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4990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1DFC0A5-2031-EDEB-78CD-A03B60F7EFC0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B9C004D3-2087-4214-9CEC-68C1152B6D4B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47105" name="Rectangle 1">
            <a:extLst>
              <a:ext uri="{FF2B5EF4-FFF2-40B4-BE49-F238E27FC236}">
                <a16:creationId xmlns:a16="http://schemas.microsoft.com/office/drawing/2014/main" id="{92499529-DCD4-CB5B-3E16-DE630C363D84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CB316095-AD29-14A0-C815-54C5F24ED709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F8FA457E-0BC8-092E-C5B3-5947F1BF97B6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53672006-D60D-423D-9588-56ABD552A9E6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49153" name="Rectangle 1">
            <a:extLst>
              <a:ext uri="{FF2B5EF4-FFF2-40B4-BE49-F238E27FC236}">
                <a16:creationId xmlns:a16="http://schemas.microsoft.com/office/drawing/2014/main" id="{BC9A41CA-6E80-7EAF-B6EC-AF14105328E0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9154" name="Rectangle 2">
            <a:extLst>
              <a:ext uri="{FF2B5EF4-FFF2-40B4-BE49-F238E27FC236}">
                <a16:creationId xmlns:a16="http://schemas.microsoft.com/office/drawing/2014/main" id="{C307E015-8584-9236-1DB3-3C2BF7AAA207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3D8308FE-99DA-8053-BB70-51252DD064A8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6C30016-0584-46A7-9176-3A0137894D3A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48129" name="Rectangle 1">
            <a:extLst>
              <a:ext uri="{FF2B5EF4-FFF2-40B4-BE49-F238E27FC236}">
                <a16:creationId xmlns:a16="http://schemas.microsoft.com/office/drawing/2014/main" id="{4B76E302-B8C3-BE8F-6AA3-56EC8D5929B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D5106E63-A910-91FC-C243-AA1A6B7779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A8BEC321-A96F-42F6-280B-FA44F4455664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78340D0C-E346-49AB-A3C3-2225F24DED90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51201" name="Rectangle 1">
            <a:extLst>
              <a:ext uri="{FF2B5EF4-FFF2-40B4-BE49-F238E27FC236}">
                <a16:creationId xmlns:a16="http://schemas.microsoft.com/office/drawing/2014/main" id="{05335100-7185-E2AF-7D4D-8DEA7F73186C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2AAA1199-966C-1472-71D5-805CE88D1E6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8923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BE9268CB-965B-E880-B90A-43205F3D77DA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D4571201-FA5D-4901-817A-257553BFD29F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52225" name="Rectangle 1">
            <a:extLst>
              <a:ext uri="{FF2B5EF4-FFF2-40B4-BE49-F238E27FC236}">
                <a16:creationId xmlns:a16="http://schemas.microsoft.com/office/drawing/2014/main" id="{76457E37-83F0-EA55-E4CC-71CBB860DD83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FFD28E45-B63A-9A96-F923-A794123664A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47545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9">
            <a:extLst>
              <a:ext uri="{FF2B5EF4-FFF2-40B4-BE49-F238E27FC236}">
                <a16:creationId xmlns:a16="http://schemas.microsoft.com/office/drawing/2014/main" id="{CC816314-D022-5DB8-4AB9-187C486BAA65}"/>
              </a:ext>
            </a:extLst>
          </p:cNvPr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283B2054-90D1-463B-AC2D-44627B6DF64F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53249" name="Rectangle 1">
            <a:extLst>
              <a:ext uri="{FF2B5EF4-FFF2-40B4-BE49-F238E27FC236}">
                <a16:creationId xmlns:a16="http://schemas.microsoft.com/office/drawing/2014/main" id="{32C0493F-EC7B-62EB-8B4C-B911BFB69E35}"/>
              </a:ext>
            </a:extLst>
          </p:cNvPr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217488" y="812800"/>
            <a:ext cx="7123112" cy="4008438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B894C9DF-72A8-8A40-A2CF-92F367D5C3F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755650" y="5078413"/>
            <a:ext cx="6048375" cy="481171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2997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AA67F1-F336-7B94-DB60-09190AFC9C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673E97-0507-AA65-3DCA-072CAA462A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5C6CE3-5A9A-EC93-4087-B372CF820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67B39C-3A29-BAD3-99A4-AEC2C7AD1A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D1CED-C7A9-897E-921A-47D596ED8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09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D111EF-F974-9B86-4CE4-C8FF3AE22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12E82-7D3E-8FA5-620D-AB11832417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10B5C-5C87-6330-9515-5AEDEAFE9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30713-8C93-50BE-0733-5C4D8CAD1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222CDB-90BD-883C-F5C1-20AB85A6A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58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70182D-22BC-5F7E-25B9-89D37BD07E9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C2254-EE77-5E54-E533-88CD92F8A7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B886B8-92C2-6516-7876-E3227DF918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98D16-0EA1-7B98-DAB4-263A1A8FE3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695B79-5B33-3D78-7AA6-0F1207C4B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1604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65259" y="1414463"/>
            <a:ext cx="47103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59" y="2438403"/>
            <a:ext cx="4710387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5730145" y="1414463"/>
            <a:ext cx="4710387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99" b="1"/>
            </a:lvl1pPr>
            <a:lvl2pPr marL="457063" indent="0">
              <a:buNone/>
              <a:defRPr sz="1999" b="1"/>
            </a:lvl2pPr>
            <a:lvl3pPr marL="914126" indent="0">
              <a:buNone/>
              <a:defRPr sz="1799" b="1"/>
            </a:lvl3pPr>
            <a:lvl4pPr marL="1371189" indent="0">
              <a:buNone/>
              <a:defRPr sz="1600" b="1"/>
            </a:lvl4pPr>
            <a:lvl5pPr marL="1828251" indent="0">
              <a:buNone/>
              <a:defRPr sz="1600" b="1"/>
            </a:lvl5pPr>
            <a:lvl6pPr marL="2285314" indent="0">
              <a:buNone/>
              <a:defRPr sz="1600" b="1"/>
            </a:lvl6pPr>
            <a:lvl7pPr marL="2742377" indent="0">
              <a:buNone/>
              <a:defRPr sz="1600" b="1"/>
            </a:lvl7pPr>
            <a:lvl8pPr marL="3199440" indent="0">
              <a:buNone/>
              <a:defRPr sz="1600" b="1"/>
            </a:lvl8pPr>
            <a:lvl9pPr marL="3656503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</a:t>
            </a:r>
            <a:br>
              <a:rPr lang="en-US" dirty="0"/>
            </a:br>
            <a:r>
              <a:rPr lang="en-US" dirty="0"/>
              <a:t>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730145" y="2438403"/>
            <a:ext cx="4710387" cy="3484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1999"/>
            </a:lvl1pPr>
            <a:lvl2pPr>
              <a:defRPr sz="1799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 dirty="0"/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65261" y="273054"/>
            <a:ext cx="9961441" cy="625475"/>
          </a:xfrm>
          <a:prstGeom prst="rect">
            <a:avLst/>
          </a:prstGeom>
        </p:spPr>
        <p:txBody>
          <a:bodyPr/>
          <a:lstStyle>
            <a:lvl1pPr marL="0" indent="0" algn="l">
              <a:buFont typeface="Arial" panose="020B0604020202020204" pitchFamily="34" charset="0"/>
              <a:buNone/>
              <a:defRPr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1141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FF4D18-62F1-43A2-E374-8014B5DFE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4E849-0A8E-F0F6-E92E-CAA4A84C2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83FDD-D6BA-A406-6217-41A8BB91C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5EDF95-AF35-1A8E-447F-C2F2BEAC6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087EAD-C168-B260-D9C1-5C6C9DAE7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785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9DAFFA-6108-5D64-1E90-D71D342CE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1F5CD9-4249-4025-E1C1-35F9DE5D83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C8D6B-B0EC-144A-5F96-71B7F7356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3E8924-6885-030F-B70A-BAF757CC77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323D-E87A-84A1-2E8B-603A9E59A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417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B5C0D-E100-7A3F-7FCA-514A2D50A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A4A227-1D1A-DF7B-6D8F-F9B9E78854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C1657E-F81B-9B78-7306-40FAF8B573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D3D291-AA1E-ACA0-373A-CEFF366E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A9B811-429D-712E-B8D9-2B4276ABC1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EBEBA1-298F-28D0-0ED7-779B4BC1C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166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7AD68-6776-E86B-63C8-7193C220D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F0E8EF-6EC1-C9FE-CDB8-074D0180F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CD1A99-1628-D659-CE2F-9E64168DEA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D96AA3-ED03-BB33-74B1-CF18F6C81E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025DB4A-206A-F5D1-DC4C-0BDEFA4268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5CCCB1-5230-4A16-E652-812C295C1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A1FEEC4-CAD1-1EC0-E487-4C73F94A7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DE4EDC-EA51-264A-F5BC-002B0B4CF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797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41DCB-988F-9123-669A-00994725C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38721-22D2-60BF-97A2-EF1105A51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019EC6-4332-D9EF-F3D0-F3279E45D8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F54772-9513-EBFD-419F-F2DE8089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25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32FEF0-C5F2-4F0E-D11A-D8932DEC3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8EA30F-33BC-1CB0-70E2-29894E4A0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3D9C5-993B-112D-4D77-CF7753D31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104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C35C2-E8D1-F367-F027-6F64B90C2F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1B9DF5-97F1-7BAF-B7F5-80224BD27A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ED4968-7546-3298-258D-E1519B377B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887131-FC6A-60D4-CBA7-4EDE2F375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3DE8C-BB29-C9A8-C322-185E6AA83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88B168-0FF1-0021-E0BB-BF3758789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16270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FA7F51-9AA3-5EA0-1103-92813065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14CD66-FC43-AFD8-F096-A8F84B5296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05AA3-0A61-1D63-2464-183B4041AC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366A4-5A6E-5DAD-CC82-15D866BE95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22BCBE-CCD4-C105-9F42-0D358D731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BC9BD8-6A5C-964C-6B81-68A50C7B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200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588D9B-EC10-2977-328D-CD9EBDE13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3D2BE6-5DB9-5E53-C9C1-0DA7203B54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63CA08-4939-F275-FA8C-03CBEB36DE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6E44F9-6E2B-4C32-8BB4-EC8026ED2CC9}" type="datetimeFigureOut">
              <a:rPr lang="en-US" smtClean="0"/>
              <a:t>1/25/2025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FFC6B-ADC3-03A6-65BA-424FABF37E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00742D-322B-FD6C-AB31-679E8FEED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6E1DC-6C7A-4748-B0B6-331E89DF7E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303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-flair.training/blogs/wp-content/uploads/sites/2/2018/07/mobile-app.png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3.png"/><Relationship Id="rId5" Type="http://schemas.openxmlformats.org/officeDocument/2006/relationships/hyperlink" Target="https://data-flair.training/blogs/wp-content/uploads/sites/2/2018/07/Web-based-user-interface.png" TargetMode="External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Text Box 1">
            <a:extLst>
              <a:ext uri="{FF2B5EF4-FFF2-40B4-BE49-F238E27FC236}">
                <a16:creationId xmlns:a16="http://schemas.microsoft.com/office/drawing/2014/main" id="{B70B6FC5-EA3A-9637-1637-80B2E9CB54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20" y="-275635"/>
            <a:ext cx="9397872" cy="13820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algn="ctr" defTabSz="609410">
              <a:buSzPct val="45000"/>
            </a:pPr>
            <a:r>
              <a:rPr lang="en-US" altLang="en-US" sz="3990" dirty="0">
                <a:solidFill>
                  <a:srgbClr val="FFFFFF"/>
                </a:solidFill>
                <a:latin typeface="Noto Sans" panose="020B0502040504020204" pitchFamily="34" charset="0"/>
              </a:rPr>
              <a:t>Agenda	</a:t>
            </a:r>
          </a:p>
        </p:txBody>
      </p:sp>
      <p:sp>
        <p:nvSpPr>
          <p:cNvPr id="8194" name="Text Box 2">
            <a:extLst>
              <a:ext uri="{FF2B5EF4-FFF2-40B4-BE49-F238E27FC236}">
                <a16:creationId xmlns:a16="http://schemas.microsoft.com/office/drawing/2014/main" id="{053251B6-9675-DEBB-1CCD-15C5E5A567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7220" y="568960"/>
            <a:ext cx="11043920" cy="6624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800" u="sng" dirty="0">
              <a:solidFill>
                <a:srgbClr val="005BA1"/>
              </a:solidFill>
              <a:latin typeface="Arial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>
                <a:solidFill>
                  <a:srgbClr val="4F4F4F"/>
                </a:solidFill>
                <a:latin typeface="+mj-lt"/>
              </a:rPr>
              <a:t>Introduction </a:t>
            </a: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to AWS 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Use case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Advantages of cloud computing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Characteristics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Domain of AWS</a:t>
            </a:r>
          </a:p>
          <a:p>
            <a:pPr marL="104775" indent="0" defTabSz="609410">
              <a:spcBef>
                <a:spcPts val="967"/>
              </a:spcBef>
              <a:buSzPct val="45000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latin typeface="+mj-lt"/>
              </a:rPr>
              <a:t>AWS Architecture</a:t>
            </a: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solidFill>
                  <a:srgbClr val="4F4F4F"/>
                </a:solidFill>
                <a:cs typeface="Arial" panose="020B0604020202020204" pitchFamily="34" charset="0"/>
              </a:rPr>
              <a:t>Demo-1 </a:t>
            </a:r>
            <a:r>
              <a:rPr lang="en-US" sz="2000" b="0" i="0" dirty="0">
                <a:solidFill>
                  <a:srgbClr val="444444"/>
                </a:solidFill>
                <a:effectLst/>
                <a:cs typeface="Arial" panose="020B0604020202020204" pitchFamily="34" charset="0"/>
              </a:rPr>
              <a:t>AWS Free Tier Account</a:t>
            </a:r>
          </a:p>
          <a:p>
            <a:pPr defTabSz="609410">
              <a:spcBef>
                <a:spcPts val="967"/>
              </a:spcBef>
              <a:buSzPct val="45000"/>
              <a:buFont typeface="Wingdings" panose="05000000000000000000" pitchFamily="2" charset="2"/>
              <a:buChar char=""/>
            </a:pPr>
            <a:endParaRPr lang="en-US" altLang="en-US" sz="2000" dirty="0">
              <a:solidFill>
                <a:srgbClr val="4F4F4F"/>
              </a:solidFill>
              <a:latin typeface="+mj-lt"/>
            </a:endParaRPr>
          </a:p>
          <a:p>
            <a:pPr defTabSz="609410">
              <a:spcBef>
                <a:spcPts val="967"/>
              </a:spcBef>
            </a:pPr>
            <a:endParaRPr lang="en-US" altLang="en-US" sz="2000" dirty="0">
              <a:solidFill>
                <a:srgbClr val="005BA1"/>
              </a:solidFill>
              <a:latin typeface="+mj-lt"/>
            </a:endParaRPr>
          </a:p>
          <a:p>
            <a:pPr marL="522089" indent="-385809" defTabSz="609410">
              <a:spcBef>
                <a:spcPts val="967"/>
              </a:spcBef>
              <a:buSzPct val="45000"/>
            </a:pPr>
            <a:endParaRPr lang="en-US" altLang="en-US" sz="2902" dirty="0">
              <a:solidFill>
                <a:srgbClr val="005BA1"/>
              </a:solidFill>
              <a:latin typeface="Noto Sans" panose="020B0502040504020204" pitchFamily="34" charset="0"/>
            </a:endParaRPr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91A44474-03AC-4BC7-3773-CA68DD3D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520" y="9554"/>
            <a:ext cx="9958847" cy="625475"/>
          </a:xfrm>
          <a:solidFill>
            <a:schemeClr val="bg1"/>
          </a:solidFill>
        </p:spPr>
        <p:txBody>
          <a:bodyPr>
            <a:normAutofit fontScale="90000"/>
          </a:bodyPr>
          <a:lstStyle/>
          <a:p>
            <a:r>
              <a:rPr lang="en-IN" dirty="0"/>
              <a:t>Objective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sp>
        <p:nvSpPr>
          <p:cNvPr id="26626" name="Text Box 2">
            <a:extLst>
              <a:ext uri="{FF2B5EF4-FFF2-40B4-BE49-F238E27FC236}">
                <a16:creationId xmlns:a16="http://schemas.microsoft.com/office/drawing/2014/main" id="{43ABC424-519E-1989-11FD-0AFD2DA24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1299" y="3062294"/>
            <a:ext cx="5585084" cy="30200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08847" tIns="54423" rIns="108847" bIns="54423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  <a:tab pos="96012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1451"/>
              </a:spcBef>
              <a:spcAft>
                <a:spcPts val="1209"/>
              </a:spcAft>
            </a:pPr>
            <a:r>
              <a:rPr lang="en-US" altLang="en-US" sz="1209"/>
              <a:t>egions are geographic locations worldwide where AWS hosts its data centers.</a:t>
            </a:r>
          </a:p>
          <a:p>
            <a:pPr>
              <a:spcBef>
                <a:spcPts val="1451"/>
              </a:spcBef>
              <a:spcAft>
                <a:spcPts val="1209"/>
              </a:spcAft>
            </a:pPr>
            <a:endParaRPr lang="en-US" altLang="en-US" sz="1209"/>
          </a:p>
        </p:txBody>
      </p:sp>
      <p:pic>
        <p:nvPicPr>
          <p:cNvPr id="26627" name="Picture 3">
            <a:extLst>
              <a:ext uri="{FF2B5EF4-FFF2-40B4-BE49-F238E27FC236}">
                <a16:creationId xmlns:a16="http://schemas.microsoft.com/office/drawing/2014/main" id="{02E491F4-B105-02C4-651F-DD44BE7A75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480" y="821372"/>
            <a:ext cx="8067558" cy="45089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1AC811-D068-AB1B-10F2-F11F57E726A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10753" y="5511595"/>
            <a:ext cx="9709609" cy="1159605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pic>
        <p:nvPicPr>
          <p:cNvPr id="4098" name="Picture 2" descr="AWS Cloud Introduction | AWS Global Infrastructure and Services | Part 1 -  YouTube">
            <a:extLst>
              <a:ext uri="{FF2B5EF4-FFF2-40B4-BE49-F238E27FC236}">
                <a16:creationId xmlns:a16="http://schemas.microsoft.com/office/drawing/2014/main" id="{7542F582-DCFF-C10F-63D4-20F563A2EF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33120"/>
            <a:ext cx="10378885" cy="5405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687669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8F4B26-8EDC-B8DB-A328-AC097CEF5D8A}"/>
              </a:ext>
            </a:extLst>
          </p:cNvPr>
          <p:cNvSpPr txBox="1"/>
          <p:nvPr/>
        </p:nvSpPr>
        <p:spPr>
          <a:xfrm>
            <a:off x="610753" y="1040190"/>
            <a:ext cx="630936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AWS Region is a separate geographic area with a set of Availability Zones</a:t>
            </a:r>
            <a:endParaRPr lang="en-IN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D29263-69CD-9936-65E2-28F35187C86D}"/>
              </a:ext>
            </a:extLst>
          </p:cNvPr>
          <p:cNvSpPr txBox="1"/>
          <p:nvPr/>
        </p:nvSpPr>
        <p:spPr>
          <a:xfrm>
            <a:off x="610753" y="1901875"/>
            <a:ext cx="630936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AZs are multiple isolate locations/ Data Centers within a Region</a:t>
            </a:r>
            <a:endParaRPr lang="en-IN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75ECEB-B05C-BBEB-FC4D-7B522B87FC70}"/>
              </a:ext>
            </a:extLst>
          </p:cNvPr>
          <p:cNvSpPr txBox="1"/>
          <p:nvPr/>
        </p:nvSpPr>
        <p:spPr>
          <a:xfrm>
            <a:off x="610753" y="3105834"/>
            <a:ext cx="630936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</a:pPr>
            <a:r>
              <a:rPr lang="en-US" sz="2000" dirty="0"/>
              <a:t>AWS Regions meet the highest level of security, compliance, and Data protection</a:t>
            </a:r>
            <a:endParaRPr lang="en-IN" sz="2000" dirty="0"/>
          </a:p>
        </p:txBody>
      </p:sp>
      <p:graphicFrame>
        <p:nvGraphicFramePr>
          <p:cNvPr id="11" name="Diagram 10">
            <a:extLst>
              <a:ext uri="{FF2B5EF4-FFF2-40B4-BE49-F238E27FC236}">
                <a16:creationId xmlns:a16="http://schemas.microsoft.com/office/drawing/2014/main" id="{BC90115F-035D-631E-33D7-F21CB9F65523}"/>
              </a:ext>
            </a:extLst>
          </p:cNvPr>
          <p:cNvGraphicFramePr/>
          <p:nvPr/>
        </p:nvGraphicFramePr>
        <p:xfrm>
          <a:off x="182881" y="3871556"/>
          <a:ext cx="10251440" cy="28685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615587C2-DAA8-38D1-F27F-92B292D018DC}"/>
              </a:ext>
            </a:extLst>
          </p:cNvPr>
          <p:cNvSpPr txBox="1"/>
          <p:nvPr/>
        </p:nvSpPr>
        <p:spPr>
          <a:xfrm>
            <a:off x="934720" y="640080"/>
            <a:ext cx="7188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AWS Region </a:t>
            </a:r>
          </a:p>
        </p:txBody>
      </p:sp>
    </p:spTree>
    <p:extLst>
      <p:ext uri="{BB962C8B-B14F-4D97-AF65-F5344CB8AC3E}">
        <p14:creationId xmlns:p14="http://schemas.microsoft.com/office/powerpoint/2010/main" val="4121554853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5143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9DBC0D-0742-A199-1757-AEEE54A1EA23}"/>
              </a:ext>
            </a:extLst>
          </p:cNvPr>
          <p:cNvSpPr txBox="1"/>
          <p:nvPr/>
        </p:nvSpPr>
        <p:spPr>
          <a:xfrm>
            <a:off x="652809" y="2005113"/>
            <a:ext cx="911860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ensures that data and services is available in normal and even in disaster recovery operation</a:t>
            </a:r>
            <a:endParaRPr lang="en-IN" sz="2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61FBEE-8975-CE0E-A79B-A6E91D3B90A1}"/>
              </a:ext>
            </a:extLst>
          </p:cNvPr>
          <p:cNvSpPr txBox="1"/>
          <p:nvPr/>
        </p:nvSpPr>
        <p:spPr>
          <a:xfrm>
            <a:off x="610753" y="3120721"/>
            <a:ext cx="630936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It is achieved by maintaining reliable engineering, service management techniques, and redundancy to minimize system failures and time to repair</a:t>
            </a:r>
            <a:endParaRPr lang="en-IN" sz="2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C60C65-CFF7-A595-C6F8-2172947F0401}"/>
              </a:ext>
            </a:extLst>
          </p:cNvPr>
          <p:cNvSpPr txBox="1"/>
          <p:nvPr/>
        </p:nvSpPr>
        <p:spPr>
          <a:xfrm>
            <a:off x="610753" y="4697995"/>
            <a:ext cx="630936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/>
              <a:t>Considering all these aspects, AWS provides optimum services to its customers by maintaining </a:t>
            </a:r>
            <a:r>
              <a:rPr lang="en-US" sz="2000" b="1" dirty="0"/>
              <a:t>High Availability </a:t>
            </a:r>
            <a:r>
              <a:rPr lang="en-US" sz="2000" dirty="0"/>
              <a:t>of data.</a:t>
            </a:r>
            <a:endParaRPr lang="en-IN" sz="2000" b="1" dirty="0"/>
          </a:p>
        </p:txBody>
      </p:sp>
      <p:pic>
        <p:nvPicPr>
          <p:cNvPr id="10" name="Picture 2" descr="AWS High Availability Architecture: How to Create it? | StormIT">
            <a:extLst>
              <a:ext uri="{FF2B5EF4-FFF2-40B4-BE49-F238E27FC236}">
                <a16:creationId xmlns:a16="http://schemas.microsoft.com/office/drawing/2014/main" id="{E3082A9A-9858-570D-E4F9-9349CDFE3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1" y="1239520"/>
            <a:ext cx="5098903" cy="4795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ADC66C-F31A-BA5B-11A3-0BCFCEAF8486}"/>
              </a:ext>
            </a:extLst>
          </p:cNvPr>
          <p:cNvSpPr txBox="1"/>
          <p:nvPr/>
        </p:nvSpPr>
        <p:spPr>
          <a:xfrm>
            <a:off x="746760" y="1036341"/>
            <a:ext cx="6309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AWS Availability Zones</a:t>
            </a:r>
          </a:p>
        </p:txBody>
      </p:sp>
    </p:spTree>
    <p:extLst>
      <p:ext uri="{BB962C8B-B14F-4D97-AF65-F5344CB8AC3E}">
        <p14:creationId xmlns:p14="http://schemas.microsoft.com/office/powerpoint/2010/main" val="367116671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D7B13B3F-F3AA-45A0-ADA0-54667D4C6159}"/>
              </a:ext>
            </a:extLst>
          </p:cNvPr>
          <p:cNvSpPr txBox="1"/>
          <p:nvPr/>
        </p:nvSpPr>
        <p:spPr>
          <a:xfrm>
            <a:off x="132080" y="1605280"/>
            <a:ext cx="6167120" cy="4170628"/>
          </a:xfrm>
          <a:prstGeom prst="rect">
            <a:avLst/>
          </a:prstGeom>
          <a:noFill/>
          <a:ln w="15875">
            <a:solidFill>
              <a:srgbClr val="199CF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Latency is the measure of time required for transfer of data from client to server and back to the client. 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More the latency, lower is the efficiency</a:t>
            </a:r>
          </a:p>
          <a:p>
            <a:pPr>
              <a:lnSpc>
                <a:spcPct val="150000"/>
              </a:lnSpc>
            </a:pPr>
            <a:endParaRPr lang="en-US" sz="2000" dirty="0">
              <a:latin typeface="+mj-lt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</a:rPr>
              <a:t>AWS has its clients throughout the world, so to reduce latency and avoid load on servers, they use </a:t>
            </a:r>
            <a:r>
              <a:rPr lang="en-US" sz="2000" b="1" dirty="0">
                <a:latin typeface="+mj-lt"/>
              </a:rPr>
              <a:t>Edge Locations.</a:t>
            </a:r>
            <a:endParaRPr lang="en-US" sz="2000" dirty="0">
              <a:latin typeface="+mj-lt"/>
            </a:endParaRPr>
          </a:p>
        </p:txBody>
      </p:sp>
      <p:pic>
        <p:nvPicPr>
          <p:cNvPr id="41986" name="Picture 2" descr="https://d2908q01vomqb2.cloudfront.net/887309d048beef83ad3eabf2a79a64a389ab1c9f/2018/03/09/Architecture-Without-Cache.jpg">
            <a:extLst>
              <a:ext uri="{FF2B5EF4-FFF2-40B4-BE49-F238E27FC236}">
                <a16:creationId xmlns:a16="http://schemas.microsoft.com/office/drawing/2014/main" id="{A1B4C596-6FC7-4D36-8FC2-7B2DC164F8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1600" y="619760"/>
            <a:ext cx="5618480" cy="5332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Box 1">
            <a:extLst>
              <a:ext uri="{FF2B5EF4-FFF2-40B4-BE49-F238E27FC236}">
                <a16:creationId xmlns:a16="http://schemas.microsoft.com/office/drawing/2014/main" id="{211BF96F-0A3C-F812-6FC5-EA96B9610F10}"/>
              </a:ext>
            </a:extLst>
          </p:cNvPr>
          <p:cNvSpPr txBox="1">
            <a:spLocks noGrp="1" noChangeArrowheads="1"/>
          </p:cNvSpPr>
          <p:nvPr>
            <p:ph type="title"/>
          </p:nvPr>
        </p:nvSpPr>
        <p:spPr bwMode="auto">
          <a:xfrm>
            <a:off x="708598" y="9526"/>
            <a:ext cx="9807002" cy="610234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</a:t>
            </a:r>
            <a:r>
              <a:rPr lang="en-US" altLang="en-US" sz="2800" dirty="0">
                <a:solidFill>
                  <a:schemeClr val="accent2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 Architecture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789FF5-0E7B-523C-6E10-0AFEAEB743FF}"/>
              </a:ext>
            </a:extLst>
          </p:cNvPr>
          <p:cNvSpPr txBox="1"/>
          <p:nvPr/>
        </p:nvSpPr>
        <p:spPr>
          <a:xfrm>
            <a:off x="553720" y="905977"/>
            <a:ext cx="630936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Latency</a:t>
            </a:r>
          </a:p>
        </p:txBody>
      </p:sp>
    </p:spTree>
    <p:extLst>
      <p:ext uri="{BB962C8B-B14F-4D97-AF65-F5344CB8AC3E}">
        <p14:creationId xmlns:p14="http://schemas.microsoft.com/office/powerpoint/2010/main" val="8518738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57520" y="9554"/>
            <a:ext cx="9958847" cy="625475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22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Pop (Point of Presence Locations)</a:t>
            </a:r>
            <a:endParaRPr lang="en-IN" sz="22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B13B3F-F3AA-45A0-ADA0-54667D4C6159}"/>
              </a:ext>
            </a:extLst>
          </p:cNvPr>
          <p:cNvSpPr txBox="1"/>
          <p:nvPr/>
        </p:nvSpPr>
        <p:spPr>
          <a:xfrm>
            <a:off x="708598" y="2775141"/>
            <a:ext cx="5539802" cy="2343655"/>
          </a:xfrm>
          <a:prstGeom prst="rect">
            <a:avLst/>
          </a:prstGeom>
          <a:noFill/>
          <a:ln w="15875">
            <a:solidFill>
              <a:srgbClr val="199CFF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Pop locations are used by AWS CloudFront service, which is a fast Content Delivery Network (CDN) service that securely delivers data, videos, applications to customers globally with low latency.</a:t>
            </a:r>
          </a:p>
        </p:txBody>
      </p:sp>
      <p:sp>
        <p:nvSpPr>
          <p:cNvPr id="2" name="Text Box 1">
            <a:extLst>
              <a:ext uri="{FF2B5EF4-FFF2-40B4-BE49-F238E27FC236}">
                <a16:creationId xmlns:a16="http://schemas.microsoft.com/office/drawing/2014/main" id="{95481EE4-CC6C-2EDC-FDA2-C201338D05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6976" y="90834"/>
            <a:ext cx="9951012" cy="63052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AWS Architecture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4A998F0-D85E-01DB-457C-057348C30A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9550" y="802640"/>
            <a:ext cx="528701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3573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Text Box 1">
            <a:extLst>
              <a:ext uri="{FF2B5EF4-FFF2-40B4-BE49-F238E27FC236}">
                <a16:creationId xmlns:a16="http://schemas.microsoft.com/office/drawing/2014/main" id="{A606F395-8F55-5A47-354D-C7A63DF457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4593" y="71525"/>
            <a:ext cx="9951012" cy="213319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Demo-1: Signup an AWS Free Tier Account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E63076-DFAE-477A-F609-45CF79EC13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576" y="1452880"/>
            <a:ext cx="10666847" cy="3728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070218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37ED7-A833-570C-525B-CE01E37CF59B}"/>
              </a:ext>
            </a:extLst>
          </p:cNvPr>
          <p:cNvSpPr txBox="1"/>
          <p:nvPr/>
        </p:nvSpPr>
        <p:spPr>
          <a:xfrm>
            <a:off x="706120" y="74414"/>
            <a:ext cx="629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Management Console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3F3FB5-BD61-A373-DDF8-13539E8D158A}"/>
              </a:ext>
            </a:extLst>
          </p:cNvPr>
          <p:cNvSpPr txBox="1"/>
          <p:nvPr/>
        </p:nvSpPr>
        <p:spPr>
          <a:xfrm>
            <a:off x="594360" y="895757"/>
            <a:ext cx="11394440" cy="4651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Free Tier:</a:t>
            </a:r>
          </a:p>
          <a:p>
            <a:pPr algn="l" fontAlgn="base"/>
            <a:endParaRPr lang="en-US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/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Amazon Free Tier offers many resources to begin your work and understand how to support ephemeral workloads while maintaining a continues infrastructure state.</a:t>
            </a:r>
          </a:p>
          <a:p>
            <a:pPr algn="l" fontAlgn="base">
              <a:lnSpc>
                <a:spcPct val="150000"/>
              </a:lnSpc>
            </a:pPr>
            <a:endParaRPr lang="en-US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endParaRPr lang="en-US" sz="2000" dirty="0">
              <a:solidFill>
                <a:srgbClr val="444444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endParaRPr lang="en-US" sz="2000" b="0" i="0" dirty="0"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l" fontAlgn="base">
              <a:lnSpc>
                <a:spcPct val="150000"/>
              </a:lnSpc>
            </a:pP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Free Tier provides you control for AWS resources such as EC2, S3, and</a:t>
            </a:r>
            <a:r>
              <a:rPr lang="en-US" sz="2000" b="1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 AWS Identity Access Management</a:t>
            </a:r>
            <a:r>
              <a:rPr lang="en-US" sz="2000" b="0" i="0" dirty="0"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752987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F37ED7-A833-570C-525B-CE01E37CF59B}"/>
              </a:ext>
            </a:extLst>
          </p:cNvPr>
          <p:cNvSpPr txBox="1"/>
          <p:nvPr/>
        </p:nvSpPr>
        <p:spPr>
          <a:xfrm>
            <a:off x="680720" y="125214"/>
            <a:ext cx="629412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+mj-lt"/>
              </a:rPr>
              <a:t>Management Console</a:t>
            </a:r>
          </a:p>
        </p:txBody>
      </p:sp>
      <p:pic>
        <p:nvPicPr>
          <p:cNvPr id="5122" name="Picture 2">
            <a:hlinkClick r:id="rId3"/>
            <a:extLst>
              <a:ext uri="{FF2B5EF4-FFF2-40B4-BE49-F238E27FC236}">
                <a16:creationId xmlns:a16="http://schemas.microsoft.com/office/drawing/2014/main" id="{44CB8070-269B-2927-4F51-D4FDE75D6A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72" y="879564"/>
            <a:ext cx="2238375" cy="2133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AWS Management Console">
            <a:hlinkClick r:id="rId5"/>
            <a:extLst>
              <a:ext uri="{FF2B5EF4-FFF2-40B4-BE49-F238E27FC236}">
                <a16:creationId xmlns:a16="http://schemas.microsoft.com/office/drawing/2014/main" id="{CF7D0CFB-5975-F97F-EA0F-2696F8688D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1872" y="3274774"/>
            <a:ext cx="2920048" cy="19373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8FF00E2-A09F-DCF0-C146-F7C5009A8466}"/>
              </a:ext>
            </a:extLst>
          </p:cNvPr>
          <p:cNvSpPr txBox="1"/>
          <p:nvPr/>
        </p:nvSpPr>
        <p:spPr>
          <a:xfrm>
            <a:off x="704850" y="1772266"/>
            <a:ext cx="6177280" cy="1420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AWS can be managed in two ways-</a:t>
            </a:r>
          </a:p>
          <a:p>
            <a:pPr marL="0" marR="0" lvl="0" indent="0" algn="ctr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444444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the mobile app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D33630D-EBB9-AE1E-9B54-29D820F4A919}"/>
              </a:ext>
            </a:extLst>
          </p:cNvPr>
          <p:cNvSpPr txBox="1"/>
          <p:nvPr/>
        </p:nvSpPr>
        <p:spPr>
          <a:xfrm>
            <a:off x="640080" y="3429000"/>
            <a:ext cx="6002020" cy="958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44444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Through a simple and intuitive web-based user interface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340384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ny Queries Clipart | Free Images at Clker.com - vector clip art online,  royalty free &amp; public domain">
            <a:extLst>
              <a:ext uri="{FF2B5EF4-FFF2-40B4-BE49-F238E27FC236}">
                <a16:creationId xmlns:a16="http://schemas.microsoft.com/office/drawing/2014/main" id="{5F120842-8DE5-EE72-B3AD-22A99CA35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41" y="497840"/>
            <a:ext cx="9865360" cy="6360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FA6C2C3-D205-D9B2-1312-B7EB4229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1" y="-276471"/>
            <a:ext cx="9815206" cy="93687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Introduction to AWS</a:t>
            </a:r>
            <a:r>
              <a:rPr lang="en-US" altLang="en-US" sz="3991" dirty="0">
                <a:solidFill>
                  <a:schemeClr val="accent2"/>
                </a:solidFill>
                <a:latin typeface="Noto Sans" panose="020B0502040504020204" pitchFamily="34" charset="0"/>
              </a:rPr>
              <a:t>	</a:t>
            </a:r>
          </a:p>
        </p:txBody>
      </p:sp>
      <p:sp>
        <p:nvSpPr>
          <p:cNvPr id="22530" name="Text Box 2">
            <a:extLst>
              <a:ext uri="{FF2B5EF4-FFF2-40B4-BE49-F238E27FC236}">
                <a16:creationId xmlns:a16="http://schemas.microsoft.com/office/drawing/2014/main" id="{A89BA2AC-CBBE-312E-BDD8-43D0CD0EAC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883920"/>
            <a:ext cx="9399991" cy="54748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8625" indent="-322263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968"/>
              </a:spcBef>
              <a:buSzPct val="45000"/>
            </a:pPr>
            <a:r>
              <a:rPr lang="en-US" altLang="en-US" sz="2000" dirty="0">
                <a:latin typeface="+mj-lt"/>
              </a:rPr>
              <a:t>Amazon Web Services(AWS) is a secure cloud services platform, offering</a:t>
            </a:r>
          </a:p>
          <a:p>
            <a:pPr>
              <a:lnSpc>
                <a:spcPct val="150000"/>
              </a:lnSpc>
              <a:spcBef>
                <a:spcPts val="968"/>
              </a:spcBef>
              <a:buSzPct val="45000"/>
            </a:pPr>
            <a:r>
              <a:rPr lang="en-US" altLang="en-US" sz="2000" dirty="0">
                <a:latin typeface="+mj-lt"/>
              </a:rPr>
              <a:t>computing power, database storage, content delivery and other functionally to</a:t>
            </a:r>
          </a:p>
          <a:p>
            <a:pPr>
              <a:lnSpc>
                <a:spcPct val="150000"/>
              </a:lnSpc>
              <a:spcBef>
                <a:spcPts val="968"/>
              </a:spcBef>
              <a:buSzPct val="45000"/>
            </a:pPr>
            <a:r>
              <a:rPr lang="en-US" altLang="en-US" sz="2000" dirty="0">
                <a:latin typeface="+mj-lt"/>
              </a:rPr>
              <a:t>help businesses scale and grow.</a:t>
            </a:r>
          </a:p>
          <a:p>
            <a:pPr marL="522219" indent="-385905">
              <a:lnSpc>
                <a:spcPct val="150000"/>
              </a:lnSpc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  <a:p>
            <a:pPr marL="522219" indent="-385905"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</p:txBody>
      </p:sp>
      <p:pic>
        <p:nvPicPr>
          <p:cNvPr id="2054" name="Picture 6" descr="An Introduction to Amazon Web Services (AWS) | Zarantech">
            <a:extLst>
              <a:ext uri="{FF2B5EF4-FFF2-40B4-BE49-F238E27FC236}">
                <a16:creationId xmlns:a16="http://schemas.microsoft.com/office/drawing/2014/main" id="{3DB17989-4421-8378-D4E4-0196EDC37F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6560" y="2683629"/>
            <a:ext cx="5831840" cy="3496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ext Box 1">
            <a:extLst>
              <a:ext uri="{FF2B5EF4-FFF2-40B4-BE49-F238E27FC236}">
                <a16:creationId xmlns:a16="http://schemas.microsoft.com/office/drawing/2014/main" id="{CFA6C2C3-D205-D9B2-1312-B7EB42297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0881" y="71120"/>
            <a:ext cx="9815206" cy="58928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Introduction to AWS</a:t>
            </a:r>
            <a:r>
              <a:rPr lang="en-US" altLang="en-US" sz="3991" dirty="0">
                <a:solidFill>
                  <a:schemeClr val="accent2"/>
                </a:solidFill>
                <a:latin typeface="Noto Sans" panose="020B0502040504020204" pitchFamily="34" charset="0"/>
              </a:rPr>
              <a:t>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20CAFB-DF16-DED0-CB24-B874B8BE99C7}"/>
              </a:ext>
            </a:extLst>
          </p:cNvPr>
          <p:cNvSpPr txBox="1"/>
          <p:nvPr/>
        </p:nvSpPr>
        <p:spPr>
          <a:xfrm>
            <a:off x="558800" y="1005840"/>
            <a:ext cx="10139680" cy="37286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It provides </a:t>
            </a:r>
            <a:r>
              <a:rPr lang="en-US" sz="2000" b="1" dirty="0"/>
              <a:t>200 plus </a:t>
            </a:r>
            <a:r>
              <a:rPr lang="en-US" sz="2000" dirty="0"/>
              <a:t>services, as of this presentation.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Client security is a significant concern for AWS. Their infrastructure is successfully satisfying the security concerns of the military, global banks, and other high-sensitivity organizations. </a:t>
            </a:r>
          </a:p>
          <a:p>
            <a:pPr>
              <a:lnSpc>
                <a:spcPct val="150000"/>
              </a:lnSpc>
            </a:pPr>
            <a:endParaRPr lang="en-US" sz="2000" dirty="0"/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/>
              <a:t>It has </a:t>
            </a:r>
            <a:r>
              <a:rPr lang="en-US" sz="2000" b="1" dirty="0"/>
              <a:t>230 </a:t>
            </a:r>
            <a:r>
              <a:rPr lang="en-US" sz="2000" dirty="0"/>
              <a:t>security, compliance, and governance services with </a:t>
            </a:r>
            <a:r>
              <a:rPr lang="en-US" sz="2000" b="1" dirty="0"/>
              <a:t>90 </a:t>
            </a:r>
            <a:r>
              <a:rPr lang="en-US" sz="2000" dirty="0"/>
              <a:t>security standards and compliance certifications, and </a:t>
            </a:r>
            <a:r>
              <a:rPr lang="en-US" sz="2000" b="1" dirty="0"/>
              <a:t>117 </a:t>
            </a:r>
            <a:r>
              <a:rPr lang="en-US" sz="2000" dirty="0"/>
              <a:t>AWS services can encrypt data.</a:t>
            </a:r>
          </a:p>
        </p:txBody>
      </p:sp>
    </p:spTree>
    <p:extLst>
      <p:ext uri="{BB962C8B-B14F-4D97-AF65-F5344CB8AC3E}">
        <p14:creationId xmlns:p14="http://schemas.microsoft.com/office/powerpoint/2010/main" val="219035803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Text Box 1">
            <a:extLst>
              <a:ext uri="{FF2B5EF4-FFF2-40B4-BE49-F238E27FC236}">
                <a16:creationId xmlns:a16="http://schemas.microsoft.com/office/drawing/2014/main" id="{D5A83FA0-DA0F-0082-167A-9993EC7B2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" y="-83431"/>
            <a:ext cx="9317366" cy="79463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 hangingPunct="1"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Use-Cases	</a:t>
            </a:r>
          </a:p>
        </p:txBody>
      </p:sp>
      <p:sp>
        <p:nvSpPr>
          <p:cNvPr id="23554" name="Text Box 2">
            <a:extLst>
              <a:ext uri="{FF2B5EF4-FFF2-40B4-BE49-F238E27FC236}">
                <a16:creationId xmlns:a16="http://schemas.microsoft.com/office/drawing/2014/main" id="{531CFC83-DC36-FEE0-6914-0540C7A61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560" y="1127760"/>
            <a:ext cx="10365997" cy="52310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Manufacturing Organization</a:t>
            </a:r>
          </a:p>
          <a:p>
            <a:pPr marL="104775" indent="0">
              <a:spcBef>
                <a:spcPts val="968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Architecture consulting</a:t>
            </a:r>
          </a:p>
          <a:p>
            <a:pPr marL="104775" indent="0">
              <a:spcBef>
                <a:spcPts val="968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Media company</a:t>
            </a:r>
          </a:p>
          <a:p>
            <a:pPr marL="104775" indent="0">
              <a:spcBef>
                <a:spcPts val="968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Large enterprise</a:t>
            </a:r>
          </a:p>
          <a:p>
            <a:pPr marL="518379"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  <a:p>
            <a:pPr marL="522219" indent="-385905">
              <a:spcBef>
                <a:spcPts val="968"/>
              </a:spcBef>
              <a:buSzPct val="45000"/>
            </a:pPr>
            <a:endParaRPr lang="en-US" altLang="en-US" sz="2903" dirty="0">
              <a:latin typeface="Noto Sans" panose="020B050204050402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49A548A-71C6-A27B-248F-233C8BD88C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4327" y="782320"/>
            <a:ext cx="6724313" cy="4693328"/>
          </a:xfrm>
          <a:prstGeom prst="rect">
            <a:avLst/>
          </a:prstGeom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Text Box 1">
            <a:extLst>
              <a:ext uri="{FF2B5EF4-FFF2-40B4-BE49-F238E27FC236}">
                <a16:creationId xmlns:a16="http://schemas.microsoft.com/office/drawing/2014/main" id="{D07B0E57-D71E-7A3C-F9B0-07C81D1D3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0753" y="-111355"/>
            <a:ext cx="9951012" cy="7717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Advantages of Cloud Computing</a:t>
            </a:r>
          </a:p>
        </p:txBody>
      </p:sp>
      <p:sp>
        <p:nvSpPr>
          <p:cNvPr id="25602" name="Text Box 2">
            <a:extLst>
              <a:ext uri="{FF2B5EF4-FFF2-40B4-BE49-F238E27FC236}">
                <a16:creationId xmlns:a16="http://schemas.microsoft.com/office/drawing/2014/main" id="{10007AC1-8F87-1973-C33F-02F40BB90C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6508" y="1271172"/>
            <a:ext cx="3993255" cy="178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5252"/>
          <a:lstStyle>
            <a:lvl1pPr marL="381000" indent="-290513"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Flexibility </a:t>
            </a:r>
          </a:p>
          <a:p>
            <a:pPr marL="90487" indent="0"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Cost effective</a:t>
            </a:r>
          </a:p>
          <a:p>
            <a:pPr marL="90487" indent="0"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Scalability</a:t>
            </a:r>
          </a:p>
          <a:p>
            <a:pPr marL="90487" indent="0"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Security</a:t>
            </a:r>
          </a:p>
        </p:txBody>
      </p:sp>
      <p:pic>
        <p:nvPicPr>
          <p:cNvPr id="1026" name="Picture 2" descr="Top 11 Advantages of Cloud Computing in 2020 - CloudKatha">
            <a:extLst>
              <a:ext uri="{FF2B5EF4-FFF2-40B4-BE49-F238E27FC236}">
                <a16:creationId xmlns:a16="http://schemas.microsoft.com/office/drawing/2014/main" id="{3ED00C0F-2529-8DB9-9FCD-4499E014E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6240" y="843281"/>
            <a:ext cx="7701280" cy="4998720"/>
          </a:xfrm>
          <a:prstGeom prst="rect">
            <a:avLst/>
          </a:prstGeom>
          <a:noFill/>
          <a:effectLst>
            <a:innerShdw blurRad="63500" dist="50800" dir="13500000">
              <a:prstClr val="black">
                <a:alpha val="50000"/>
              </a:prstClr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Text Box 1">
            <a:extLst>
              <a:ext uri="{FF2B5EF4-FFF2-40B4-BE49-F238E27FC236}">
                <a16:creationId xmlns:a16="http://schemas.microsoft.com/office/drawing/2014/main" id="{C54C1CAD-C2E4-F084-C628-2A79325F6C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599" y="-101195"/>
            <a:ext cx="9555925" cy="6701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07988" algn="l"/>
                <a:tab pos="822325" algn="l"/>
                <a:tab pos="1236663" algn="l"/>
                <a:tab pos="1651000" algn="l"/>
                <a:tab pos="2066925" algn="l"/>
                <a:tab pos="2481263" algn="l"/>
                <a:tab pos="2895600" algn="l"/>
                <a:tab pos="3309938" algn="l"/>
                <a:tab pos="3725863" algn="l"/>
                <a:tab pos="4140200" algn="l"/>
                <a:tab pos="4554538" algn="l"/>
                <a:tab pos="4968875" algn="l"/>
                <a:tab pos="5384800" algn="l"/>
                <a:tab pos="5799138" algn="l"/>
                <a:tab pos="6213475" algn="l"/>
                <a:tab pos="6629400" algn="l"/>
                <a:tab pos="7043738" algn="l"/>
                <a:tab pos="7458075" algn="l"/>
                <a:tab pos="7872413" algn="l"/>
                <a:tab pos="82867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2000"/>
              </a:lnSpc>
              <a:buClrTx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Advantages of Cloud Computing</a:t>
            </a:r>
          </a:p>
        </p:txBody>
      </p:sp>
      <p:sp>
        <p:nvSpPr>
          <p:cNvPr id="24578" name="Text Box 2">
            <a:extLst>
              <a:ext uri="{FF2B5EF4-FFF2-40B4-BE49-F238E27FC236}">
                <a16:creationId xmlns:a16="http://schemas.microsoft.com/office/drawing/2014/main" id="{92701EBB-0F46-8BE4-9919-5EA4DE1028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2480" y="568960"/>
            <a:ext cx="9373044" cy="6824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tIns="25252"/>
          <a:lstStyle>
            <a:lvl1pPr marL="381000" indent="-290513"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381000" algn="l"/>
                <a:tab pos="484188" algn="l"/>
                <a:tab pos="898525" algn="l"/>
                <a:tab pos="1312863" algn="l"/>
                <a:tab pos="1728788" algn="l"/>
                <a:tab pos="2143125" algn="l"/>
                <a:tab pos="2557463" algn="l"/>
                <a:tab pos="2971800" algn="l"/>
                <a:tab pos="3387725" algn="l"/>
                <a:tab pos="3802063" algn="l"/>
                <a:tab pos="4216400" algn="l"/>
                <a:tab pos="4630738" algn="l"/>
                <a:tab pos="5046663" algn="l"/>
                <a:tab pos="5461000" algn="l"/>
                <a:tab pos="5875338" algn="l"/>
                <a:tab pos="6289675" algn="l"/>
                <a:tab pos="6704013" algn="l"/>
                <a:tab pos="7119938" algn="l"/>
                <a:tab pos="7534275" algn="l"/>
                <a:tab pos="7948613" algn="l"/>
                <a:tab pos="836295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Cloud computing do not need high quality equipment for user, and it is very easy to use.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Provides dependable and secure data storage center.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Reduce run time and response time.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Cloud is a large resource pool that you can buy on-demand service.</a:t>
            </a:r>
          </a:p>
          <a:p>
            <a:pPr marL="90487" indent="0"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968"/>
              </a:spcBef>
              <a:buClr>
                <a:srgbClr val="FF6633"/>
              </a:buClr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Scale of cloud can extend dynamically providing nearly infinite possibility for users to use internet</a:t>
            </a:r>
            <a:r>
              <a:rPr lang="en-US" altLang="en-US" sz="2903" dirty="0">
                <a:latin typeface="Noto Sans" panose="020B0502040504020204" pitchFamily="34" charset="0"/>
              </a:rPr>
              <a:t>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ext Box 1">
            <a:extLst>
              <a:ext uri="{FF2B5EF4-FFF2-40B4-BE49-F238E27FC236}">
                <a16:creationId xmlns:a16="http://schemas.microsoft.com/office/drawing/2014/main" id="{98DDA1D5-43CF-5560-9D95-95F4F06E30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920" y="0"/>
            <a:ext cx="10152637" cy="59277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Essential Characteristics</a:t>
            </a:r>
          </a:p>
        </p:txBody>
      </p:sp>
      <p:sp>
        <p:nvSpPr>
          <p:cNvPr id="27650" name="Text Box 2">
            <a:extLst>
              <a:ext uri="{FF2B5EF4-FFF2-40B4-BE49-F238E27FC236}">
                <a16:creationId xmlns:a16="http://schemas.microsoft.com/office/drawing/2014/main" id="{7688D583-3509-B1C3-6008-979BE89F0B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1382352"/>
            <a:ext cx="9399991" cy="49764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indent="-279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On-demand self-service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A consumer can unilaterally provision computing capabilities, such as server time and network storage, as needed automatically without requiring human interaction with each service provider.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000" dirty="0">
              <a:latin typeface="+mj-lt"/>
            </a:endParaRP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000" dirty="0">
              <a:latin typeface="+mj-lt"/>
            </a:endParaRPr>
          </a:p>
          <a:p>
            <a:pPr>
              <a:lnSpc>
                <a:spcPct val="15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Broad network access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Capabilities are available over the network and accessed through standard mechanisms that promote use by heterogeneous thin or thick client platforms (e.g., mobile phones, tablets, laptops, and workstations).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302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9326662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Text Box 1">
            <a:extLst>
              <a:ext uri="{FF2B5EF4-FFF2-40B4-BE49-F238E27FC236}">
                <a16:creationId xmlns:a16="http://schemas.microsoft.com/office/drawing/2014/main" id="{43DEED02-82B3-DC66-2214-20688BDE0F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775" y="0"/>
            <a:ext cx="9399991" cy="7010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Characteristics</a:t>
            </a:r>
          </a:p>
        </p:txBody>
      </p:sp>
      <p:sp>
        <p:nvSpPr>
          <p:cNvPr id="28674" name="Text Box 2">
            <a:extLst>
              <a:ext uri="{FF2B5EF4-FFF2-40B4-BE49-F238E27FC236}">
                <a16:creationId xmlns:a16="http://schemas.microsoft.com/office/drawing/2014/main" id="{E0F9F608-19C8-6BD2-45E9-7A629269B0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1798319"/>
            <a:ext cx="9399991" cy="4284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indent="-279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5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Resource pooling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The provider’s computing resources are pooled to serve multiple consumers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Resources can be dynamically assigned and reassigned according to customer demand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	Customer generally may not care where the resources are physically located but should be aware of risks if they are located offshore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r>
              <a:rPr lang="en-US" altLang="en-US" sz="2419" dirty="0">
                <a:latin typeface="Noto Sans" panose="020B0502040504020204" pitchFamily="34" charset="0"/>
              </a:rPr>
              <a:t> </a:t>
            </a:r>
          </a:p>
          <a:p>
            <a:pPr lvl="1">
              <a:lnSpc>
                <a:spcPct val="15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302"/>
              </a:spcBef>
            </a:pPr>
            <a:endParaRPr lang="en-US" altLang="en-US" sz="1451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marL="522219" indent="-385905">
              <a:lnSpc>
                <a:spcPct val="90000"/>
              </a:lnSpc>
              <a:spcBef>
                <a:spcPts val="605"/>
              </a:spcBef>
              <a:buSzPct val="45000"/>
            </a:pPr>
            <a:endParaRPr lang="en-US" altLang="en-US" sz="2419" dirty="0">
              <a:latin typeface="Noto Sans" panose="020B050204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07925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ext Box 1">
            <a:extLst>
              <a:ext uri="{FF2B5EF4-FFF2-40B4-BE49-F238E27FC236}">
                <a16:creationId xmlns:a16="http://schemas.microsoft.com/office/drawing/2014/main" id="{6EE6E3BD-1617-7A30-B0F7-B687368284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" y="20320"/>
            <a:ext cx="9276726" cy="609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anchor="ctr"/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100000"/>
              </a:lnSpc>
              <a:buClrTx/>
              <a:buSzPct val="45000"/>
              <a:buFontTx/>
              <a:buNone/>
            </a:pPr>
            <a:r>
              <a:rPr lang="en-US" altLang="en-US" sz="2800" dirty="0">
                <a:solidFill>
                  <a:schemeClr val="accent2"/>
                </a:solidFill>
                <a:latin typeface="+mj-lt"/>
              </a:rPr>
              <a:t>Domain of AWS</a:t>
            </a:r>
          </a:p>
        </p:txBody>
      </p:sp>
      <p:sp>
        <p:nvSpPr>
          <p:cNvPr id="29698" name="Text Box 2">
            <a:extLst>
              <a:ext uri="{FF2B5EF4-FFF2-40B4-BE49-F238E27FC236}">
                <a16:creationId xmlns:a16="http://schemas.microsoft.com/office/drawing/2014/main" id="{C794394F-76DF-1A71-3145-1BD7C3663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566" y="731520"/>
            <a:ext cx="9399991" cy="53508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>
                <a:solidFill>
                  <a:srgbClr val="3465A4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>
            <a:lvl1pPr marL="427038" indent="-322263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1pPr>
            <a:lvl2pPr indent="-279400"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2pPr>
            <a:lvl3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3pPr>
            <a:lvl4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4pPr>
            <a:lvl5pPr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5pPr>
            <a:lvl6pPr marL="25146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6pPr>
            <a:lvl7pPr marL="29718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7pPr>
            <a:lvl8pPr marL="34290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8pPr>
            <a:lvl9pPr marL="3886200" indent="-228600" defTabSz="4572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  <a:tab pos="10515600" algn="l"/>
              </a:tabLst>
              <a:defRPr>
                <a:solidFill>
                  <a:srgbClr val="000000"/>
                </a:solidFill>
                <a:latin typeface="Arial" panose="020B0604020202020204" pitchFamily="34" charset="0"/>
                <a:cs typeface="DejaVu Sans" charset="0"/>
              </a:defRPr>
            </a:lvl9pPr>
          </a:lstStyle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Compute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Migration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Security &amp; compliance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Storage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Networking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Messaging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Database</a:t>
            </a:r>
          </a:p>
          <a:p>
            <a:pPr marL="104775" indent="0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>
              <a:lnSpc>
                <a:spcPct val="90000"/>
              </a:lnSpc>
              <a:spcBef>
                <a:spcPts val="726"/>
              </a:spcBef>
              <a:buSzPct val="45000"/>
              <a:buFont typeface="Wingdings" panose="05000000000000000000" pitchFamily="2" charset="2"/>
              <a:buChar char=""/>
            </a:pPr>
            <a:r>
              <a:rPr lang="en-US" altLang="en-US" sz="2000" dirty="0">
                <a:latin typeface="+mj-lt"/>
              </a:rPr>
              <a:t>Management tools</a:t>
            </a:r>
          </a:p>
          <a:p>
            <a:pPr marL="518379">
              <a:lnSpc>
                <a:spcPct val="90000"/>
              </a:lnSpc>
              <a:spcBef>
                <a:spcPts val="726"/>
              </a:spcBef>
              <a:buSzPct val="45000"/>
            </a:pPr>
            <a:endParaRPr lang="en-US" altLang="en-US" sz="2000" dirty="0">
              <a:latin typeface="+mj-lt"/>
            </a:endParaRPr>
          </a:p>
          <a:p>
            <a:pPr lvl="1">
              <a:lnSpc>
                <a:spcPct val="90000"/>
              </a:lnSpc>
              <a:spcBef>
                <a:spcPts val="605"/>
              </a:spcBef>
            </a:pPr>
            <a:r>
              <a:rPr lang="en-US" altLang="en-US" sz="2000" dirty="0">
                <a:latin typeface="+mj-lt"/>
              </a:rPr>
              <a:t> </a:t>
            </a:r>
          </a:p>
          <a:p>
            <a:pPr lvl="1">
              <a:lnSpc>
                <a:spcPct val="9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302"/>
              </a:spcBef>
            </a:pPr>
            <a:endParaRPr lang="en-US" altLang="en-US" sz="1451" dirty="0">
              <a:latin typeface="Noto Sans" panose="020B0502040504020204" pitchFamily="34" charset="0"/>
            </a:endParaRPr>
          </a:p>
          <a:p>
            <a:pPr lvl="1">
              <a:lnSpc>
                <a:spcPct val="90000"/>
              </a:lnSpc>
              <a:spcBef>
                <a:spcPts val="605"/>
              </a:spcBef>
            </a:pPr>
            <a:endParaRPr lang="en-US" altLang="en-US" sz="2419" dirty="0">
              <a:latin typeface="Noto Sans" panose="020B0502040504020204" pitchFamily="34" charset="0"/>
            </a:endParaRPr>
          </a:p>
          <a:p>
            <a:pPr marL="522219" indent="-385905">
              <a:lnSpc>
                <a:spcPct val="90000"/>
              </a:lnSpc>
              <a:spcBef>
                <a:spcPts val="605"/>
              </a:spcBef>
              <a:buSzPct val="45000"/>
            </a:pPr>
            <a:endParaRPr lang="en-US" altLang="en-US" sz="2419" dirty="0">
              <a:latin typeface="Noto Sans" panose="020B0502040504020204" pitchFamily="34" charset="0"/>
            </a:endParaRPr>
          </a:p>
        </p:txBody>
      </p:sp>
      <p:pic>
        <p:nvPicPr>
          <p:cNvPr id="3074" name="Picture 2" descr="What is Cloud Computing, AWS and How AWS is beneficial for Netflix and  other MNCs- a short blog on AWS Cloud Computing">
            <a:extLst>
              <a:ext uri="{FF2B5EF4-FFF2-40B4-BE49-F238E27FC236}">
                <a16:creationId xmlns:a16="http://schemas.microsoft.com/office/drawing/2014/main" id="{173BC78F-8414-C26A-E48C-D69E5B0902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8393" y="731520"/>
            <a:ext cx="5972175" cy="539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9567361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686</Words>
  <Application>Microsoft Office PowerPoint</Application>
  <PresentationFormat>Widescreen</PresentationFormat>
  <Paragraphs>149</Paragraphs>
  <Slides>19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Noto Sans</vt:lpstr>
      <vt:lpstr>Wingdings</vt:lpstr>
      <vt:lpstr>Office Theme</vt:lpstr>
      <vt:lpstr>Objective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AWS Architecture</vt:lpstr>
      <vt:lpstr>     Pop (Point of Presence Locations)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Objective</dc:title>
  <dc:creator>smita waghmare</dc:creator>
  <cp:lastModifiedBy>Shubham Garud</cp:lastModifiedBy>
  <cp:revision>2</cp:revision>
  <dcterms:created xsi:type="dcterms:W3CDTF">2023-04-27T06:22:35Z</dcterms:created>
  <dcterms:modified xsi:type="dcterms:W3CDTF">2025-01-25T09:39:31Z</dcterms:modified>
</cp:coreProperties>
</file>