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697" r:id="rId3"/>
    <p:sldId id="698" r:id="rId4"/>
    <p:sldId id="699" r:id="rId5"/>
    <p:sldId id="700" r:id="rId6"/>
    <p:sldId id="701" r:id="rId7"/>
    <p:sldId id="702" r:id="rId8"/>
    <p:sldId id="703" r:id="rId9"/>
    <p:sldId id="704" r:id="rId10"/>
    <p:sldId id="705" r:id="rId11"/>
    <p:sldId id="706" r:id="rId12"/>
    <p:sldId id="707" r:id="rId13"/>
    <p:sldId id="708" r:id="rId14"/>
    <p:sldId id="715" r:id="rId15"/>
    <p:sldId id="710" r:id="rId16"/>
    <p:sldId id="716" r:id="rId17"/>
    <p:sldId id="712" r:id="rId18"/>
    <p:sldId id="714" r:id="rId19"/>
    <p:sldId id="269" r:id="rId20"/>
    <p:sldId id="711" r:id="rId21"/>
    <p:sldId id="713"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32877-137F-40D0-91DA-5BB8E3F5B515}"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E351E5-5BE0-41B7-98CE-738F8DF0D72C}" type="slidenum">
              <a:rPr lang="en-US" smtClean="0"/>
              <a:t>‹#›</a:t>
            </a:fld>
            <a:endParaRPr lang="en-US"/>
          </a:p>
        </p:txBody>
      </p:sp>
    </p:spTree>
    <p:extLst>
      <p:ext uri="{BB962C8B-B14F-4D97-AF65-F5344CB8AC3E}">
        <p14:creationId xmlns:p14="http://schemas.microsoft.com/office/powerpoint/2010/main" val="1850420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EF30EA37-9EC0-320E-7077-B0E669485A21}"/>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F47C7B91-E263-4568-B695-577882AE3CAB}"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1745" name="Rectangle 1">
            <a:extLst>
              <a:ext uri="{FF2B5EF4-FFF2-40B4-BE49-F238E27FC236}">
                <a16:creationId xmlns:a16="http://schemas.microsoft.com/office/drawing/2014/main" id="{8EEF1303-E4FD-4FAA-CFE9-79C87196EB73}"/>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08216714-6B69-22A7-B58F-0E3F389FF1D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4252EAFA-4861-9812-7B0A-8A56B98D577D}"/>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2DB85EEB-8EE8-4AB7-8E02-C865CCC4824E}"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0961" name="Rectangle 1">
            <a:extLst>
              <a:ext uri="{FF2B5EF4-FFF2-40B4-BE49-F238E27FC236}">
                <a16:creationId xmlns:a16="http://schemas.microsoft.com/office/drawing/2014/main" id="{70556104-2EE7-C186-47A1-AFA152E43716}"/>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2" name="Rectangle 2">
            <a:extLst>
              <a:ext uri="{FF2B5EF4-FFF2-40B4-BE49-F238E27FC236}">
                <a16:creationId xmlns:a16="http://schemas.microsoft.com/office/drawing/2014/main" id="{22DBACB5-98A3-F63F-5487-077E0C640F8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1DFB8798-7038-89CB-DA85-21A6E3A224E4}"/>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4DAB54F4-C467-4276-AD02-65533F238D04}"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1985" name="Rectangle 1">
            <a:extLst>
              <a:ext uri="{FF2B5EF4-FFF2-40B4-BE49-F238E27FC236}">
                <a16:creationId xmlns:a16="http://schemas.microsoft.com/office/drawing/2014/main" id="{84EBFAC8-1247-27DB-BFFB-A91B80DB7947}"/>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47E236C4-3671-CD4B-E145-0A4551EBF6D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1DFB8798-7038-89CB-DA85-21A6E3A224E4}"/>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4DAB54F4-C467-4276-AD02-65533F238D04}"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1985" name="Rectangle 1">
            <a:extLst>
              <a:ext uri="{FF2B5EF4-FFF2-40B4-BE49-F238E27FC236}">
                <a16:creationId xmlns:a16="http://schemas.microsoft.com/office/drawing/2014/main" id="{84EBFAC8-1247-27DB-BFFB-A91B80DB7947}"/>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6" name="Rectangle 2">
            <a:extLst>
              <a:ext uri="{FF2B5EF4-FFF2-40B4-BE49-F238E27FC236}">
                <a16:creationId xmlns:a16="http://schemas.microsoft.com/office/drawing/2014/main" id="{47E236C4-3671-CD4B-E145-0A4551EBF6D8}"/>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68821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EA7C182D-2C8C-5A91-63E4-E4FAFF04DAF3}"/>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646E57C1-FBA0-4C34-BFFB-B81D3F203DB5}"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3009" name="Rectangle 1">
            <a:extLst>
              <a:ext uri="{FF2B5EF4-FFF2-40B4-BE49-F238E27FC236}">
                <a16:creationId xmlns:a16="http://schemas.microsoft.com/office/drawing/2014/main" id="{5FF267A4-DF39-0932-3929-4811586D4A73}"/>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70483413-7C7A-60DB-450E-C1B048FF626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EA7C182D-2C8C-5A91-63E4-E4FAFF04DAF3}"/>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646E57C1-FBA0-4C34-BFFB-B81D3F203DB5}"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3009" name="Rectangle 1">
            <a:extLst>
              <a:ext uri="{FF2B5EF4-FFF2-40B4-BE49-F238E27FC236}">
                <a16:creationId xmlns:a16="http://schemas.microsoft.com/office/drawing/2014/main" id="{5FF267A4-DF39-0932-3929-4811586D4A73}"/>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a:extLst>
              <a:ext uri="{FF2B5EF4-FFF2-40B4-BE49-F238E27FC236}">
                <a16:creationId xmlns:a16="http://schemas.microsoft.com/office/drawing/2014/main" id="{70483413-7C7A-60DB-450E-C1B048FF626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6904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2B91770F-2900-A831-1596-EF7B794A1014}"/>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4D6BA509-A900-46E1-942E-7628C1272078}"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4033" name="Rectangle 1">
            <a:extLst>
              <a:ext uri="{FF2B5EF4-FFF2-40B4-BE49-F238E27FC236}">
                <a16:creationId xmlns:a16="http://schemas.microsoft.com/office/drawing/2014/main" id="{3F55500D-F77E-EE05-23BC-D41727F89E92}"/>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4C8FCB3B-115F-81B5-C3F1-00134E41EAE9}"/>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2B91770F-2900-A831-1596-EF7B794A1014}"/>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4D6BA509-A900-46E1-942E-7628C1272078}"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44033" name="Rectangle 1">
            <a:extLst>
              <a:ext uri="{FF2B5EF4-FFF2-40B4-BE49-F238E27FC236}">
                <a16:creationId xmlns:a16="http://schemas.microsoft.com/office/drawing/2014/main" id="{3F55500D-F77E-EE05-23BC-D41727F89E92}"/>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a:extLst>
              <a:ext uri="{FF2B5EF4-FFF2-40B4-BE49-F238E27FC236}">
                <a16:creationId xmlns:a16="http://schemas.microsoft.com/office/drawing/2014/main" id="{4C8FCB3B-115F-81B5-C3F1-00134E41EAE9}"/>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3279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962F4B44-002C-52EB-10E1-0AAACB8D8215}"/>
              </a:ext>
            </a:extLst>
          </p:cNvPr>
          <p:cNvSpPr>
            <a:spLocks noGrp="1" noChangeArrowheads="1"/>
          </p:cNvSpPr>
          <p:nvPr>
            <p:ph type="sldNum"/>
          </p:nvPr>
        </p:nvSpPr>
        <p:spPr>
          <a:ln/>
        </p:spPr>
        <p:txBody>
          <a:bodyPr/>
          <a:lstStyle/>
          <a:p>
            <a:fld id="{93888C31-CF7D-4749-8FDB-3E51373571F5}" type="slidenum">
              <a:rPr lang="en-US" altLang="en-US"/>
              <a:pPr/>
              <a:t>19</a:t>
            </a:fld>
            <a:endParaRPr lang="en-US" altLang="en-US"/>
          </a:p>
        </p:txBody>
      </p:sp>
      <p:sp>
        <p:nvSpPr>
          <p:cNvPr id="45057" name="Rectangle 1">
            <a:extLst>
              <a:ext uri="{FF2B5EF4-FFF2-40B4-BE49-F238E27FC236}">
                <a16:creationId xmlns:a16="http://schemas.microsoft.com/office/drawing/2014/main" id="{5F6D506A-B4EC-3FAA-5787-2ACCCF95CBFE}"/>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id="{52D359B5-25C4-7D27-CE82-E292AC660591}"/>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16CBAE3C-321E-684D-50ED-0071E77FCBF3}"/>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2D69A857-B896-47A9-AD7D-F4A76707449F}"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54273" name="Rectangle 1">
            <a:extLst>
              <a:ext uri="{FF2B5EF4-FFF2-40B4-BE49-F238E27FC236}">
                <a16:creationId xmlns:a16="http://schemas.microsoft.com/office/drawing/2014/main" id="{39C5DD9B-31BD-985E-CFA4-97B3F8C99D2A}"/>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a:extLst>
              <a:ext uri="{FF2B5EF4-FFF2-40B4-BE49-F238E27FC236}">
                <a16:creationId xmlns:a16="http://schemas.microsoft.com/office/drawing/2014/main" id="{C8AD9684-7D3C-7CA2-D552-59D57887B884}"/>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8BB8B7D0-6288-4E35-138C-976CE1FE0E63}"/>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5E4B1554-BBA4-416B-B5F4-C50A7A823C06}"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2769" name="Rectangle 1">
            <a:extLst>
              <a:ext uri="{FF2B5EF4-FFF2-40B4-BE49-F238E27FC236}">
                <a16:creationId xmlns:a16="http://schemas.microsoft.com/office/drawing/2014/main" id="{8A48211C-3670-5718-7694-E535D3005E30}"/>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49EE7276-C790-1AD3-2EAE-CD7C01C8C98D}"/>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0C111EA9-EB8E-8ACD-9CAD-30E6267BA547}"/>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60236ECD-D343-4A69-90B7-512963CD5F13}"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3793" name="Rectangle 1">
            <a:extLst>
              <a:ext uri="{FF2B5EF4-FFF2-40B4-BE49-F238E27FC236}">
                <a16:creationId xmlns:a16="http://schemas.microsoft.com/office/drawing/2014/main" id="{31F1A91C-17BA-FC91-E22F-5CA02DDD42D1}"/>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7676D3D6-896B-DD7E-DA85-5E574B1D4B9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1E633629-91B3-9C65-8F59-216225953773}"/>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C7DC47DF-3C1A-495E-B548-47198CBD19EF}"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4817" name="Rectangle 1">
            <a:extLst>
              <a:ext uri="{FF2B5EF4-FFF2-40B4-BE49-F238E27FC236}">
                <a16:creationId xmlns:a16="http://schemas.microsoft.com/office/drawing/2014/main" id="{09D31CBA-ABC0-DA6A-FC29-AC2845E4AC3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7ED45379-0365-AA35-8108-9ACBFA78936E}"/>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080B213B-80BC-2892-B883-A847DFE304D5}"/>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DC48032E-BE9B-46DF-9F9D-96B76C91589F}"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5841" name="Rectangle 1">
            <a:extLst>
              <a:ext uri="{FF2B5EF4-FFF2-40B4-BE49-F238E27FC236}">
                <a16:creationId xmlns:a16="http://schemas.microsoft.com/office/drawing/2014/main" id="{B52D61F7-E9F7-2086-BB31-7266C1EA9FF9}"/>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B2B5AEAD-4756-3706-82F6-22791F86C10D}"/>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D2495DD6-BBA7-54F3-BA13-354875E721C7}"/>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E860A10D-AA56-47D3-A369-55C2FAC90E0C}"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6865" name="Rectangle 1">
            <a:extLst>
              <a:ext uri="{FF2B5EF4-FFF2-40B4-BE49-F238E27FC236}">
                <a16:creationId xmlns:a16="http://schemas.microsoft.com/office/drawing/2014/main" id="{D668F245-F119-B54F-A217-DD33AC32B332}"/>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9920BA1B-53F2-BC92-6ABE-295D935AA0F0}"/>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ABA530DF-9D6D-A121-11CF-AFC628458EB4}"/>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55C4C659-A75E-409D-92C1-3FE4FAF8D322}"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7889" name="Rectangle 1">
            <a:extLst>
              <a:ext uri="{FF2B5EF4-FFF2-40B4-BE49-F238E27FC236}">
                <a16:creationId xmlns:a16="http://schemas.microsoft.com/office/drawing/2014/main" id="{F5E13394-641B-3AE4-94FE-DA2F6CB109F1}"/>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7D7CEFB1-D8EA-58EE-88D9-09B5135C4DCD}"/>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7F45BEB3-C8C5-3255-8C92-5A2DB26C15B7}"/>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4CAA7977-71EA-40B1-ABC7-9E477353471D}"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8913" name="Rectangle 1">
            <a:extLst>
              <a:ext uri="{FF2B5EF4-FFF2-40B4-BE49-F238E27FC236}">
                <a16:creationId xmlns:a16="http://schemas.microsoft.com/office/drawing/2014/main" id="{00AA75C4-B551-4F64-5C16-C09B2463B9FD}"/>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D0D50949-5865-936B-65D0-4BC41B90C7DC}"/>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E0EE1BF7-201C-F6FE-7D55-413B9D0E8F18}"/>
              </a:ext>
            </a:extLst>
          </p:cNvPr>
          <p:cNvSpPr>
            <a:spLocks noGrp="1" noChangeArrowheads="1"/>
          </p:cNvSpPr>
          <p:nvPr>
            <p:ph type="sldNum"/>
          </p:nvPr>
        </p:nvSpPr>
        <p:spPr>
          <a:ln/>
        </p:spPr>
        <p:txBody>
          <a:bodyPr/>
          <a:lstStyle/>
          <a:p>
            <a:pPr marL="0" marR="0" lvl="0" indent="0" algn="r" defTabSz="609410" rtl="0" eaLnBrk="1" fontAlgn="auto" latinLnBrk="0" hangingPunct="1">
              <a:lnSpc>
                <a:spcPct val="100000"/>
              </a:lnSpc>
              <a:spcBef>
                <a:spcPts val="0"/>
              </a:spcBef>
              <a:spcAft>
                <a:spcPts val="0"/>
              </a:spcAft>
              <a:buClrTx/>
              <a:buSzTx/>
              <a:buFontTx/>
              <a:buNone/>
              <a:tabLst/>
              <a:defRPr/>
            </a:pPr>
            <a:fld id="{8F402379-2CC9-4153-86DF-51F6A5E2E601}"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609410" rtl="0" eaLnBrk="1" fontAlgn="auto" latinLnBrk="0" hangingPunct="1">
                <a:lnSpc>
                  <a:spcPct val="100000"/>
                </a:lnSpc>
                <a:spcBef>
                  <a:spcPts val="0"/>
                </a:spcBef>
                <a:spcAft>
                  <a:spcPts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39937" name="Rectangle 1">
            <a:extLst>
              <a:ext uri="{FF2B5EF4-FFF2-40B4-BE49-F238E27FC236}">
                <a16:creationId xmlns:a16="http://schemas.microsoft.com/office/drawing/2014/main" id="{27D684BE-1BBA-07D5-D049-4D5CF3996118}"/>
              </a:ext>
            </a:extLst>
          </p:cNvPr>
          <p:cNvSpPr txBox="1">
            <a:spLocks noGrp="1" noRot="1" noChangeAspect="1" noChangeArrowheads="1"/>
          </p:cNvSpPr>
          <p:nvPr>
            <p:ph type="sldImg"/>
          </p:nvPr>
        </p:nvSpPr>
        <p:spPr bwMode="auto">
          <a:xfrm>
            <a:off x="217488" y="812800"/>
            <a:ext cx="7123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6766825A-FAFF-0055-47B3-EED2C6EEEE3F}"/>
              </a:ext>
            </a:extLst>
          </p:cNvPr>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3474-1343-3F87-22B9-7635AEB73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8671E7-3296-02C0-6B40-CD5C34EF8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174C70-D216-FB0F-38C5-C47A5B90964E}"/>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8E5F2C2F-9B2D-9D6C-D5F2-1017EA3D8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E7A34-DBA1-DEAA-9A3E-A7F709949DD7}"/>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48340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E50C-BE52-A4DE-2E77-2A3585C028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433090-3492-0FD5-3F50-50BE43FA9A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EBF745-D607-C4B2-AE91-776AC5C1FCC8}"/>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ABC26805-8283-3903-9E7A-8AC86FB6E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CA2D3-9C58-5307-C67A-98F13455C5F8}"/>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3565416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380EC-DBBD-3E99-756E-184A3BEE1B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8AE2C0-7C32-5941-2798-D00CB63A10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177D89-925D-414C-6A26-242831C2A233}"/>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0750A22D-E459-7940-AE14-D59F73FDA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A48FD-D1DC-CBC6-486C-78A9EE2E0591}"/>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4121424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5259" y="1414463"/>
            <a:ext cx="4710387"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4" name="Content Placeholder 3"/>
          <p:cNvSpPr>
            <a:spLocks noGrp="1"/>
          </p:cNvSpPr>
          <p:nvPr>
            <p:ph sz="half" idx="2"/>
          </p:nvPr>
        </p:nvSpPr>
        <p:spPr>
          <a:xfrm>
            <a:off x="465259" y="2438403"/>
            <a:ext cx="4710387"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 name="Text Placeholder 4"/>
          <p:cNvSpPr>
            <a:spLocks noGrp="1"/>
          </p:cNvSpPr>
          <p:nvPr>
            <p:ph type="body" sz="quarter" idx="3" hasCustomPrompt="1"/>
          </p:nvPr>
        </p:nvSpPr>
        <p:spPr>
          <a:xfrm>
            <a:off x="5730145" y="1414463"/>
            <a:ext cx="4710387" cy="823912"/>
          </a:xfrm>
          <a:prstGeom prst="rect">
            <a:avLst/>
          </a:prstGeom>
        </p:spPr>
        <p:txBody>
          <a:bodyPr anchor="b">
            <a:noAutofit/>
          </a:bodyPr>
          <a:lstStyle>
            <a:lvl1pPr marL="0" indent="0">
              <a:spcBef>
                <a:spcPts val="0"/>
              </a:spcBef>
              <a:spcAft>
                <a:spcPts val="0"/>
              </a:spcAft>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dirty="0"/>
              <a:t>Click to edit Master </a:t>
            </a:r>
            <a:br>
              <a:rPr lang="en-US" dirty="0"/>
            </a:br>
            <a:r>
              <a:rPr lang="en-US" dirty="0"/>
              <a:t>text styles</a:t>
            </a:r>
          </a:p>
        </p:txBody>
      </p:sp>
      <p:sp>
        <p:nvSpPr>
          <p:cNvPr id="6" name="Content Placeholder 5"/>
          <p:cNvSpPr>
            <a:spLocks noGrp="1"/>
          </p:cNvSpPr>
          <p:nvPr>
            <p:ph sz="quarter" idx="4"/>
          </p:nvPr>
        </p:nvSpPr>
        <p:spPr>
          <a:xfrm>
            <a:off x="5730145" y="2438403"/>
            <a:ext cx="4710387" cy="3484563"/>
          </a:xfrm>
          <a:prstGeom prst="rect">
            <a:avLst/>
          </a:prstGeom>
        </p:spPr>
        <p:txBody>
          <a:bodyPr>
            <a:normAutofit/>
          </a:bodyPr>
          <a:lstStyle>
            <a:lvl1pPr>
              <a:defRPr sz="1999"/>
            </a:lvl1pPr>
            <a:lvl2pPr>
              <a:defRPr sz="1799"/>
            </a:lvl2pPr>
            <a:lvl3pPr>
              <a:defRPr sz="16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11" name="Title 1"/>
          <p:cNvSpPr>
            <a:spLocks noGrp="1"/>
          </p:cNvSpPr>
          <p:nvPr>
            <p:ph type="title" hasCustomPrompt="1"/>
          </p:nvPr>
        </p:nvSpPr>
        <p:spPr>
          <a:xfrm>
            <a:off x="465261" y="273054"/>
            <a:ext cx="9961441" cy="625475"/>
          </a:xfrm>
          <a:prstGeom prst="rect">
            <a:avLst/>
          </a:prstGeom>
        </p:spPr>
        <p:txBody>
          <a:bodyPr/>
          <a:lstStyle>
            <a:lvl1pPr marL="0" indent="0" algn="l">
              <a:buFont typeface="Arial" panose="020B0604020202020204" pitchFamily="34" charset="0"/>
              <a:buNone/>
              <a:defRPr/>
            </a:lvl1pPr>
          </a:lstStyle>
          <a:p>
            <a:r>
              <a:rPr lang="en-US" dirty="0"/>
              <a:t>Click to Edit Master Title Style</a:t>
            </a:r>
            <a:endParaRPr lang="en-IN" dirty="0"/>
          </a:p>
        </p:txBody>
      </p:sp>
    </p:spTree>
    <p:extLst>
      <p:ext uri="{BB962C8B-B14F-4D97-AF65-F5344CB8AC3E}">
        <p14:creationId xmlns:p14="http://schemas.microsoft.com/office/powerpoint/2010/main" val="350213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84C6-8727-90E7-EAEB-C73CB419E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2027B-2B80-693D-341C-7A031C882F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E6B18-8F59-CAF4-EB58-114F18798A81}"/>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6DEBCBF6-AE30-905B-1FFD-A910398B8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983FA-1FCC-22CD-1D55-C300A6285694}"/>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367519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ED74A-666F-7144-5DFB-E272A1D52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C2172-30CD-D412-CD44-76D3F804C6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2527F-B87A-071F-D012-B0E549EAD5B8}"/>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98A32F2C-1AC7-556D-A7C5-1332470C7E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F8F16-8E56-B052-81A7-CF79EF50B2FE}"/>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1413929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FA0C-A51C-9299-4CAF-EBBF07A67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C51803-2414-6553-D2D7-369974BDF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9699F4-EBDE-620B-DA4B-C8DC54471E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5EF695-EC0A-4F80-B748-91B9F9A2DC05}"/>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6" name="Footer Placeholder 5">
            <a:extLst>
              <a:ext uri="{FF2B5EF4-FFF2-40B4-BE49-F238E27FC236}">
                <a16:creationId xmlns:a16="http://schemas.microsoft.com/office/drawing/2014/main" id="{C3CE2BAA-88C7-5205-3D16-A0919B2BCA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BE2E5-11B3-05C9-7755-6C9566BF9778}"/>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4961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C0576-3A8F-5EC4-1632-E49CCC5AD1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FFA30-0655-7205-B00A-2E91DD0B0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434132-29C7-C0D8-1FA3-9E7B2315B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D316A9-8CD6-80A8-3556-4BB829BC0A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425C7-4C3A-9BC8-9CCC-402160903E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34CDF6-FD35-F97C-B29C-D981336DC5C6}"/>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8" name="Footer Placeholder 7">
            <a:extLst>
              <a:ext uri="{FF2B5EF4-FFF2-40B4-BE49-F238E27FC236}">
                <a16:creationId xmlns:a16="http://schemas.microsoft.com/office/drawing/2014/main" id="{203C60DA-2972-8A9F-4CE0-84DD13ED74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3F7361-96A9-82A5-A39F-9F565261D5C4}"/>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330955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D833-1D04-7AEA-F5EC-EFCC81FE67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038B7E-C6BD-545A-9B9B-306DEB563572}"/>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4" name="Footer Placeholder 3">
            <a:extLst>
              <a:ext uri="{FF2B5EF4-FFF2-40B4-BE49-F238E27FC236}">
                <a16:creationId xmlns:a16="http://schemas.microsoft.com/office/drawing/2014/main" id="{C0B7C8B1-C526-67E6-A4E9-C42925E5A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AA330F-A645-405C-3CFB-678984793873}"/>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2795747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9900D-508C-91E8-ED08-A3625425DD7E}"/>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3" name="Footer Placeholder 2">
            <a:extLst>
              <a:ext uri="{FF2B5EF4-FFF2-40B4-BE49-F238E27FC236}">
                <a16:creationId xmlns:a16="http://schemas.microsoft.com/office/drawing/2014/main" id="{5F7E0E57-3B20-96AD-CA4C-8768E7B874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905E6F-29C0-1412-5305-0F953E2EEA04}"/>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298670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691C-A46A-CABF-89C4-B12DD829D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8AEF5-3CCB-484E-53B9-E8851176F8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060570-4335-E836-8876-D4C7BD58F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D31B6-321B-EE8C-69A5-89BEF3D621DC}"/>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6" name="Footer Placeholder 5">
            <a:extLst>
              <a:ext uri="{FF2B5EF4-FFF2-40B4-BE49-F238E27FC236}">
                <a16:creationId xmlns:a16="http://schemas.microsoft.com/office/drawing/2014/main" id="{701DCC58-97FA-E2CF-CE8F-0420BED16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E4692D-5083-CEFF-5053-DCA4EF8E6113}"/>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69532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310D-787E-327B-1101-DAF5DC1AED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E01DF2-A9DC-A621-C105-E27054EB1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8118CF-D36B-034A-6A83-09ECE9CAE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8BE60-8FB1-5506-4989-6EA7C0BBBF8A}"/>
              </a:ext>
            </a:extLst>
          </p:cNvPr>
          <p:cNvSpPr>
            <a:spLocks noGrp="1"/>
          </p:cNvSpPr>
          <p:nvPr>
            <p:ph type="dt" sz="half" idx="10"/>
          </p:nvPr>
        </p:nvSpPr>
        <p:spPr/>
        <p:txBody>
          <a:bodyPr/>
          <a:lstStyle/>
          <a:p>
            <a:fld id="{5CFA4B3C-5515-46CC-989A-9793FEA7CC7E}" type="datetimeFigureOut">
              <a:rPr lang="en-US" smtClean="0"/>
              <a:t>4/27/2023</a:t>
            </a:fld>
            <a:endParaRPr lang="en-US"/>
          </a:p>
        </p:txBody>
      </p:sp>
      <p:sp>
        <p:nvSpPr>
          <p:cNvPr id="6" name="Footer Placeholder 5">
            <a:extLst>
              <a:ext uri="{FF2B5EF4-FFF2-40B4-BE49-F238E27FC236}">
                <a16:creationId xmlns:a16="http://schemas.microsoft.com/office/drawing/2014/main" id="{AABF4A1D-40A0-9124-D5AE-06BB15E28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EFBB-910F-AB4D-FE58-5201B54EB406}"/>
              </a:ext>
            </a:extLst>
          </p:cNvPr>
          <p:cNvSpPr>
            <a:spLocks noGrp="1"/>
          </p:cNvSpPr>
          <p:nvPr>
            <p:ph type="sldNum" sz="quarter" idx="12"/>
          </p:nvPr>
        </p:nvSpPr>
        <p:spPr/>
        <p:txBody>
          <a:bodyPr/>
          <a:lstStyle/>
          <a:p>
            <a:fld id="{D6461E0A-C933-4601-AF78-C0E10CB906B6}" type="slidenum">
              <a:rPr lang="en-US" smtClean="0"/>
              <a:t>‹#›</a:t>
            </a:fld>
            <a:endParaRPr lang="en-US"/>
          </a:p>
        </p:txBody>
      </p:sp>
    </p:spTree>
    <p:extLst>
      <p:ext uri="{BB962C8B-B14F-4D97-AF65-F5344CB8AC3E}">
        <p14:creationId xmlns:p14="http://schemas.microsoft.com/office/powerpoint/2010/main" val="3296683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1414C8-F2B1-1248-C057-258F43987A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EBDE4-A76A-A1C8-CD88-6DAF687746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D44F1-32D3-6586-F177-14C90AEDE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A4B3C-5515-46CC-989A-9793FEA7CC7E}" type="datetimeFigureOut">
              <a:rPr lang="en-US" smtClean="0"/>
              <a:t>4/27/2023</a:t>
            </a:fld>
            <a:endParaRPr lang="en-US"/>
          </a:p>
        </p:txBody>
      </p:sp>
      <p:sp>
        <p:nvSpPr>
          <p:cNvPr id="5" name="Footer Placeholder 4">
            <a:extLst>
              <a:ext uri="{FF2B5EF4-FFF2-40B4-BE49-F238E27FC236}">
                <a16:creationId xmlns:a16="http://schemas.microsoft.com/office/drawing/2014/main" id="{CE6A31C7-33AC-AED3-9A81-08512F2AD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6F3227-AAB8-2B07-CF32-7B0579317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61E0A-C933-4601-AF78-C0E10CB906B6}" type="slidenum">
              <a:rPr lang="en-US" smtClean="0"/>
              <a:t>‹#›</a:t>
            </a:fld>
            <a:endParaRPr lang="en-US"/>
          </a:p>
        </p:txBody>
      </p:sp>
    </p:spTree>
    <p:extLst>
      <p:ext uri="{BB962C8B-B14F-4D97-AF65-F5344CB8AC3E}">
        <p14:creationId xmlns:p14="http://schemas.microsoft.com/office/powerpoint/2010/main" val="364745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0F79-8064-0A96-395C-92AA2A6D3DD4}"/>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F4FEE28-8991-063B-AB01-5BBD83F1BC7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8211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a:extLst>
              <a:ext uri="{FF2B5EF4-FFF2-40B4-BE49-F238E27FC236}">
                <a16:creationId xmlns:a16="http://schemas.microsoft.com/office/drawing/2014/main" id="{736DA104-DB5F-6183-63CC-D30F71C42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57" b="36632"/>
          <a:stretch>
            <a:fillRect/>
          </a:stretch>
        </p:blipFill>
        <p:spPr bwMode="auto">
          <a:xfrm>
            <a:off x="7464604" y="1106405"/>
            <a:ext cx="4422528" cy="4975344"/>
          </a:xfrm>
          <a:prstGeom prst="rect">
            <a:avLst/>
          </a:prstGeom>
          <a:noFill/>
          <a:ln>
            <a:noFill/>
          </a:ln>
          <a:effectLst/>
          <a:extLst>
            <a:ext uri="{909E8E84-426E-40DD-AFC4-6F175D3DCCD1}">
              <a14:hiddenFill xmlns:a14="http://schemas.microsoft.com/office/drawing/2010/main">
                <a:blipFill dpi="0" rotWithShape="0">
                  <a:blip/>
                  <a:srcRect l="-4857" b="3663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2" name="Text Box 2">
            <a:extLst>
              <a:ext uri="{FF2B5EF4-FFF2-40B4-BE49-F238E27FC236}">
                <a16:creationId xmlns:a16="http://schemas.microsoft.com/office/drawing/2014/main" id="{D950AF0E-BEF1-6949-3BD1-DABB1317F6E2}"/>
              </a:ext>
            </a:extLst>
          </p:cNvPr>
          <p:cNvSpPr txBox="1">
            <a:spLocks noChangeArrowheads="1"/>
          </p:cNvSpPr>
          <p:nvPr/>
        </p:nvSpPr>
        <p:spPr bwMode="auto">
          <a:xfrm>
            <a:off x="574724" y="84229"/>
            <a:ext cx="6792864" cy="64791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65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90000"/>
              </a:lnSpc>
              <a:spcBef>
                <a:spcPts val="725"/>
              </a:spcBef>
            </a:pPr>
            <a:r>
              <a:rPr lang="en-US" altLang="en-US" sz="2800" u="sng" dirty="0">
                <a:solidFill>
                  <a:srgbClr val="005BA1"/>
                </a:solidFill>
                <a:latin typeface="+mj-lt"/>
              </a:rPr>
              <a:t>Platform-as-a-Service (PaaS)</a:t>
            </a:r>
            <a:endParaRPr lang="en-US" altLang="en-US" sz="2418" dirty="0">
              <a:solidFill>
                <a:srgbClr val="005BA1"/>
              </a:solidFill>
              <a:latin typeface="Noto Sans" panose="020B0502040504020204" pitchFamily="34" charset="0"/>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cs typeface="Arial" panose="020B0604020202020204" pitchFamily="34" charset="0"/>
              </a:rPr>
              <a:t>A service model that involves outsourcing the basic infrastructure and platform (Windows, Unix)</a:t>
            </a:r>
          </a:p>
          <a:p>
            <a:pPr marL="126684" indent="0" defTabSz="609410">
              <a:lnSpc>
                <a:spcPct val="150000"/>
              </a:lnSpc>
              <a:spcBef>
                <a:spcPts val="605"/>
              </a:spcBef>
              <a:buSzPct val="45000"/>
            </a:pPr>
            <a:endParaRPr lang="en-US" altLang="en-US" sz="2000" dirty="0">
              <a:solidFill>
                <a:srgbClr val="4F4F4F"/>
              </a:solidFill>
              <a:cs typeface="Arial" panose="020B0604020202020204" pitchFamily="34" charset="0"/>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cs typeface="Arial" panose="020B0604020202020204" pitchFamily="34" charset="0"/>
              </a:rPr>
              <a:t>PaaS facilitates deploying applications without the cost and complexity of buying and managing the underlying hardware and software where the applications are hosted. </a:t>
            </a:r>
          </a:p>
          <a:p>
            <a:pPr marL="126684" indent="0" defTabSz="609410">
              <a:lnSpc>
                <a:spcPct val="150000"/>
              </a:lnSpc>
              <a:spcBef>
                <a:spcPts val="605"/>
              </a:spcBef>
              <a:buSzPct val="45000"/>
            </a:pPr>
            <a:endParaRPr lang="en-US" altLang="en-US" sz="2000" dirty="0">
              <a:solidFill>
                <a:srgbClr val="4F4F4F"/>
              </a:solidFill>
              <a:cs typeface="Arial" panose="020B0604020202020204" pitchFamily="34" charset="0"/>
            </a:endParaRPr>
          </a:p>
          <a:p>
            <a:pPr marL="406923" indent="-399245" defTabSz="609410">
              <a:lnSpc>
                <a:spcPct val="150000"/>
              </a:lnSpc>
              <a:spcBef>
                <a:spcPts val="605"/>
              </a:spcBef>
              <a:buClr>
                <a:srgbClr val="3333CC"/>
              </a:buClr>
              <a:buFont typeface="Times New Roman" panose="02020603050405020304" pitchFamily="18" charset="0"/>
              <a:buChar char="•"/>
            </a:pPr>
            <a:r>
              <a:rPr lang="en-US" altLang="en-US" sz="2000" b="1" dirty="0">
                <a:solidFill>
                  <a:srgbClr val="4F4F4F"/>
                </a:solidFill>
                <a:cs typeface="Arial" panose="020B0604020202020204" pitchFamily="34" charset="0"/>
              </a:rPr>
              <a:t>The customer uses their own applications </a:t>
            </a:r>
          </a:p>
          <a:p>
            <a:pPr marL="522089" indent="-385809" defTabSz="609410">
              <a:lnSpc>
                <a:spcPct val="150000"/>
              </a:lnSpc>
              <a:spcBef>
                <a:spcPts val="605"/>
              </a:spcBef>
              <a:buSzPct val="45000"/>
            </a:pPr>
            <a:endParaRPr lang="en-US" altLang="en-US" sz="2418" dirty="0">
              <a:solidFill>
                <a:srgbClr val="005BA1"/>
              </a:solidFill>
              <a:latin typeface="Noto Sans" panose="020B0502040504020204" pitchFamily="34" charset="0"/>
            </a:endParaRPr>
          </a:p>
          <a:p>
            <a:pPr marL="522089" indent="-385809" defTabSz="609410">
              <a:lnSpc>
                <a:spcPct val="90000"/>
              </a:lnSpc>
              <a:spcBef>
                <a:spcPts val="605"/>
              </a:spcBef>
              <a:buSzPct val="45000"/>
            </a:pPr>
            <a:endParaRPr lang="en-US" altLang="en-US" sz="2418" dirty="0">
              <a:solidFill>
                <a:srgbClr val="005BA1"/>
              </a:solidFill>
              <a:latin typeface="Noto Sans" panose="020B0502040504020204" pitchFamily="34" charset="0"/>
            </a:endParaRPr>
          </a:p>
        </p:txBody>
      </p:sp>
      <p:sp>
        <p:nvSpPr>
          <p:cNvPr id="15363" name="Text Box 3">
            <a:extLst>
              <a:ext uri="{FF2B5EF4-FFF2-40B4-BE49-F238E27FC236}">
                <a16:creationId xmlns:a16="http://schemas.microsoft.com/office/drawing/2014/main" id="{291C7FAF-D3EB-B714-1233-CC9DC3298CB5}"/>
              </a:ext>
            </a:extLst>
          </p:cNvPr>
          <p:cNvSpPr txBox="1">
            <a:spLocks noChangeArrowheads="1"/>
          </p:cNvSpPr>
          <p:nvPr/>
        </p:nvSpPr>
        <p:spPr bwMode="auto">
          <a:xfrm>
            <a:off x="5823268" y="-275635"/>
            <a:ext cx="4971668" cy="138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gn="ctr" defTabSz="609410">
              <a:buSzPct val="45000"/>
            </a:pPr>
            <a:r>
              <a:rPr lang="en-US" altLang="en-US" sz="3990" dirty="0">
                <a:solidFill>
                  <a:srgbClr val="FFFFFF"/>
                </a:solidFill>
                <a:latin typeface="Noto Sans" panose="020B0502040504020204" pitchFamily="34" charset="0"/>
              </a:rPr>
              <a:t>Service Models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361"/>
                                        </p:tgtEl>
                                        <p:attrNameLst>
                                          <p:attrName>style.visibility</p:attrName>
                                        </p:attrNameLst>
                                      </p:cBhvr>
                                      <p:to>
                                        <p:strVal val="visible"/>
                                      </p:to>
                                    </p:set>
                                    <p:animEffect transition="in" filter="wipe(down)">
                                      <p:cBhvr>
                                        <p:cTn id="7" dur="5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a:extLst>
              <a:ext uri="{FF2B5EF4-FFF2-40B4-BE49-F238E27FC236}">
                <a16:creationId xmlns:a16="http://schemas.microsoft.com/office/drawing/2014/main" id="{719AD441-2872-71AF-850C-42E69231B080}"/>
              </a:ext>
            </a:extLst>
          </p:cNvPr>
          <p:cNvSpPr txBox="1">
            <a:spLocks noChangeArrowheads="1"/>
          </p:cNvSpPr>
          <p:nvPr/>
        </p:nvSpPr>
        <p:spPr bwMode="auto">
          <a:xfrm>
            <a:off x="1107220" y="-275635"/>
            <a:ext cx="9397872" cy="138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gn="ctr" defTabSz="609410">
              <a:buSzPct val="45000"/>
            </a:pPr>
            <a:r>
              <a:rPr lang="en-US" altLang="en-US" sz="3990">
                <a:solidFill>
                  <a:srgbClr val="FFFFFF"/>
                </a:solidFill>
                <a:latin typeface="Noto Sans" panose="020B0502040504020204" pitchFamily="34" charset="0"/>
              </a:rPr>
              <a:t>Service Models</a:t>
            </a:r>
          </a:p>
        </p:txBody>
      </p:sp>
      <p:sp>
        <p:nvSpPr>
          <p:cNvPr id="16386" name="Text Box 2">
            <a:extLst>
              <a:ext uri="{FF2B5EF4-FFF2-40B4-BE49-F238E27FC236}">
                <a16:creationId xmlns:a16="http://schemas.microsoft.com/office/drawing/2014/main" id="{FCBE6575-AC14-90EF-1174-A269CB82EBA3}"/>
              </a:ext>
            </a:extLst>
          </p:cNvPr>
          <p:cNvSpPr txBox="1">
            <a:spLocks noChangeArrowheads="1"/>
          </p:cNvSpPr>
          <p:nvPr/>
        </p:nvSpPr>
        <p:spPr bwMode="auto">
          <a:xfrm>
            <a:off x="473485" y="111761"/>
            <a:ext cx="8196265" cy="53490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65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spcBef>
                <a:spcPts val="846"/>
              </a:spcBef>
            </a:pPr>
            <a:r>
              <a:rPr lang="en-US" altLang="en-US" sz="2800" u="sng" dirty="0">
                <a:solidFill>
                  <a:srgbClr val="005BA1"/>
                </a:solidFill>
                <a:latin typeface="+mj-lt"/>
              </a:rPr>
              <a:t>Infrastructure-as-a-Service (IaaS)</a:t>
            </a:r>
          </a:p>
          <a:p>
            <a:pPr marL="516332" indent="-389648" defTabSz="609410">
              <a:spcBef>
                <a:spcPts val="605"/>
              </a:spcBef>
              <a:buSzPct val="45000"/>
              <a:buFont typeface="Wingdings" panose="05000000000000000000" pitchFamily="2" charset="2"/>
              <a:buChar char=""/>
            </a:pPr>
            <a:endParaRPr lang="en-US" altLang="en-US" sz="2418" dirty="0">
              <a:solidFill>
                <a:srgbClr val="005BA1"/>
              </a:solidFill>
              <a:latin typeface="Noto Sans" panose="020B0502040504020204" pitchFamily="34" charset="0"/>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latin typeface="Arial"/>
              </a:rPr>
              <a:t>A service model that involves outsourcing the basic infrastructure used to support operations--including storage, hardware, servers, and networking components. </a:t>
            </a:r>
          </a:p>
          <a:p>
            <a:pPr marL="516332" indent="-389648" defTabSz="609410">
              <a:lnSpc>
                <a:spcPct val="150000"/>
              </a:lnSpc>
              <a:spcBef>
                <a:spcPts val="605"/>
              </a:spcBef>
              <a:buSzPct val="45000"/>
              <a:buFont typeface="Wingdings" panose="05000000000000000000" pitchFamily="2" charset="2"/>
              <a:buChar char=""/>
            </a:pPr>
            <a:endParaRPr lang="en-US" altLang="en-US" sz="2000" dirty="0">
              <a:solidFill>
                <a:srgbClr val="4F4F4F"/>
              </a:solidFill>
              <a:latin typeface="Arial"/>
            </a:endParaRPr>
          </a:p>
          <a:p>
            <a:pPr marL="516332" indent="-389648" defTabSz="609410">
              <a:lnSpc>
                <a:spcPct val="150000"/>
              </a:lnSpc>
              <a:spcBef>
                <a:spcPts val="725"/>
              </a:spcBef>
              <a:buSzPct val="45000"/>
              <a:buFont typeface="Wingdings" panose="05000000000000000000" pitchFamily="2" charset="2"/>
              <a:buChar char=""/>
            </a:pPr>
            <a:r>
              <a:rPr lang="en-US" altLang="en-US" sz="2000" dirty="0">
                <a:solidFill>
                  <a:srgbClr val="4F4F4F"/>
                </a:solidFill>
                <a:latin typeface="Arial"/>
              </a:rPr>
              <a:t>The service provider owns the infrastructure equipment and is responsible for housing, running, and maintaining it. The customer typically pays on a per-use basis. </a:t>
            </a:r>
          </a:p>
          <a:p>
            <a:pPr marL="522089" indent="-385809" defTabSz="609410">
              <a:lnSpc>
                <a:spcPct val="150000"/>
              </a:lnSpc>
              <a:spcBef>
                <a:spcPts val="725"/>
              </a:spcBef>
              <a:buSzPct val="45000"/>
            </a:pPr>
            <a:endParaRPr lang="en-US" altLang="en-US" sz="2000" dirty="0">
              <a:solidFill>
                <a:srgbClr val="4F4F4F"/>
              </a:solidFill>
              <a:latin typeface="Arial"/>
            </a:endParaRPr>
          </a:p>
          <a:p>
            <a:pPr marL="406923" indent="-399245" defTabSz="609410">
              <a:lnSpc>
                <a:spcPct val="150000"/>
              </a:lnSpc>
              <a:spcBef>
                <a:spcPts val="605"/>
              </a:spcBef>
              <a:buClr>
                <a:srgbClr val="3333CC"/>
              </a:buClr>
              <a:buFont typeface="Times New Roman" panose="02020603050405020304" pitchFamily="18" charset="0"/>
              <a:buChar char="•"/>
            </a:pPr>
            <a:r>
              <a:rPr lang="en-US" altLang="en-US" sz="2000" b="1" dirty="0">
                <a:solidFill>
                  <a:srgbClr val="4F4F4F"/>
                </a:solidFill>
                <a:latin typeface="Arial"/>
              </a:rPr>
              <a:t>The customer uses their own platform (Windows, Unix), and applications</a:t>
            </a:r>
          </a:p>
          <a:p>
            <a:pPr marL="412682" defTabSz="609410">
              <a:spcBef>
                <a:spcPts val="605"/>
              </a:spcBef>
            </a:pPr>
            <a:endParaRPr lang="en-US" altLang="en-US" sz="2418" b="1" dirty="0">
              <a:solidFill>
                <a:srgbClr val="005BA1"/>
              </a:solidFill>
              <a:latin typeface="Noto Sans" panose="020B0502040504020204" pitchFamily="34" charset="0"/>
            </a:endParaRPr>
          </a:p>
        </p:txBody>
      </p:sp>
      <p:pic>
        <p:nvPicPr>
          <p:cNvPr id="16387" name="Picture 3">
            <a:extLst>
              <a:ext uri="{FF2B5EF4-FFF2-40B4-BE49-F238E27FC236}">
                <a16:creationId xmlns:a16="http://schemas.microsoft.com/office/drawing/2014/main" id="{063D5AFA-2BD5-FE83-5896-83CED8AC2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57" b="36632"/>
          <a:stretch>
            <a:fillRect/>
          </a:stretch>
        </p:blipFill>
        <p:spPr bwMode="auto">
          <a:xfrm>
            <a:off x="8669750" y="975360"/>
            <a:ext cx="3413692" cy="5106389"/>
          </a:xfrm>
          <a:prstGeom prst="rect">
            <a:avLst/>
          </a:prstGeom>
          <a:noFill/>
          <a:ln>
            <a:noFill/>
          </a:ln>
          <a:effectLst/>
          <a:extLst>
            <a:ext uri="{909E8E84-426E-40DD-AFC4-6F175D3DCCD1}">
              <a14:hiddenFill xmlns:a14="http://schemas.microsoft.com/office/drawing/2010/main">
                <a:blipFill dpi="0" rotWithShape="0">
                  <a:blip/>
                  <a:srcRect l="-4857" b="3663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down)">
                                      <p:cBhvr>
                                        <p:cTn id="7" dur="500"/>
                                        <p:tgtEl>
                                          <p:spTgt spid="16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a:extLst>
              <a:ext uri="{FF2B5EF4-FFF2-40B4-BE49-F238E27FC236}">
                <a16:creationId xmlns:a16="http://schemas.microsoft.com/office/drawing/2014/main" id="{4798E026-6465-644F-8306-613DD2CE9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031" y="1096810"/>
            <a:ext cx="9584063" cy="553775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Lst>
        </p:spPr>
      </p:pic>
      <p:sp>
        <p:nvSpPr>
          <p:cNvPr id="17410" name="Rectangle 2">
            <a:extLst>
              <a:ext uri="{FF2B5EF4-FFF2-40B4-BE49-F238E27FC236}">
                <a16:creationId xmlns:a16="http://schemas.microsoft.com/office/drawing/2014/main" id="{C0D87DA4-0A7E-704F-B6F8-E1AD262DFEB0}"/>
              </a:ext>
            </a:extLst>
          </p:cNvPr>
          <p:cNvSpPr>
            <a:spLocks noChangeArrowheads="1"/>
          </p:cNvSpPr>
          <p:nvPr/>
        </p:nvSpPr>
        <p:spPr bwMode="auto">
          <a:xfrm>
            <a:off x="501380" y="0"/>
            <a:ext cx="6539500" cy="545166"/>
          </a:xfrm>
          <a:prstGeom prst="rect">
            <a:avLst/>
          </a:prstGeom>
          <a:solidFill>
            <a:schemeClr val="bg1"/>
          </a:solidFill>
          <a:ln>
            <a:noFill/>
          </a:ln>
          <a:effectLst/>
        </p:spPr>
        <p:txBody>
          <a:bodyPr wrap="square"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effectLst>
                  <a:outerShdw blurRad="38100" dist="38100" dir="2700000" algn="tl">
                    <a:srgbClr val="FFFFFF"/>
                  </a:outerShdw>
                </a:effectLst>
              </a:rPr>
              <a:t> </a:t>
            </a:r>
            <a:r>
              <a:rPr lang="en-US" altLang="en-US" sz="2800" dirty="0">
                <a:solidFill>
                  <a:schemeClr val="accent2"/>
                </a:solidFill>
                <a:effectLst>
                  <a:outerShdw blurRad="38100" dist="38100" dir="2700000" algn="tl">
                    <a:srgbClr val="FFFFFF"/>
                  </a:outerShdw>
                </a:effectLst>
                <a:latin typeface="+mj-lt"/>
              </a:rPr>
              <a:t>Deployment </a:t>
            </a:r>
            <a:r>
              <a:rPr lang="en-US" altLang="en-US" sz="2800" dirty="0">
                <a:solidFill>
                  <a:schemeClr val="accent2"/>
                </a:solidFill>
                <a:latin typeface="+mj-lt"/>
              </a:rPr>
              <a:t>Models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8AD380BC-784C-5ADA-9C87-0BE22D7E2DB6}"/>
              </a:ext>
            </a:extLst>
          </p:cNvPr>
          <p:cNvSpPr>
            <a:spLocks noChangeArrowheads="1"/>
          </p:cNvSpPr>
          <p:nvPr/>
        </p:nvSpPr>
        <p:spPr bwMode="auto">
          <a:xfrm>
            <a:off x="519604" y="0"/>
            <a:ext cx="6449520" cy="560876"/>
          </a:xfrm>
          <a:prstGeom prst="rect">
            <a:avLst/>
          </a:prstGeom>
          <a:solidFill>
            <a:schemeClr val="bg1"/>
          </a:solidFill>
          <a:ln>
            <a:noFill/>
          </a:ln>
          <a:effectLst/>
        </p:spPr>
        <p:txBody>
          <a:bodyPr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902" dirty="0">
                <a:solidFill>
                  <a:schemeClr val="accent2"/>
                </a:solidFill>
                <a:effectLst>
                  <a:outerShdw blurRad="38100" dist="38100" dir="2700000" algn="tl">
                    <a:srgbClr val="FFFFFF"/>
                  </a:outerShdw>
                </a:effectLst>
              </a:rPr>
              <a:t> </a:t>
            </a:r>
            <a:r>
              <a:rPr lang="en-US" altLang="en-US" sz="2800" dirty="0">
                <a:solidFill>
                  <a:schemeClr val="accent2"/>
                </a:solidFill>
                <a:effectLst>
                  <a:outerShdw blurRad="38100" dist="38100" dir="2700000" algn="tl">
                    <a:srgbClr val="FFFFFF"/>
                  </a:outerShdw>
                </a:effectLst>
                <a:latin typeface="+mj-lt"/>
              </a:rPr>
              <a:t>Deployment </a:t>
            </a:r>
            <a:r>
              <a:rPr lang="en-US" altLang="en-US" sz="2800" dirty="0">
                <a:solidFill>
                  <a:schemeClr val="accent2"/>
                </a:solidFill>
                <a:latin typeface="+mj-lt"/>
              </a:rPr>
              <a:t>Models</a:t>
            </a:r>
          </a:p>
        </p:txBody>
      </p:sp>
      <p:sp>
        <p:nvSpPr>
          <p:cNvPr id="18434" name="Text Box 2">
            <a:extLst>
              <a:ext uri="{FF2B5EF4-FFF2-40B4-BE49-F238E27FC236}">
                <a16:creationId xmlns:a16="http://schemas.microsoft.com/office/drawing/2014/main" id="{A357990B-6794-017D-B03D-F3F87A5C2895}"/>
              </a:ext>
            </a:extLst>
          </p:cNvPr>
          <p:cNvSpPr txBox="1">
            <a:spLocks noChangeArrowheads="1"/>
          </p:cNvSpPr>
          <p:nvPr/>
        </p:nvSpPr>
        <p:spPr bwMode="auto">
          <a:xfrm>
            <a:off x="495532" y="1219200"/>
            <a:ext cx="6220228" cy="37185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81000" indent="-2905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1pPr>
            <a:lvl2pPr marL="1557338" indent="-5191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2pPr>
            <a:lvl3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3pPr>
            <a:lvl4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4pPr>
            <a:lvl5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9pPr>
          </a:lstStyle>
          <a:p>
            <a:pPr marL="90487" indent="0" algn="ctr" defTabSz="609410">
              <a:lnSpc>
                <a:spcPct val="102000"/>
              </a:lnSpc>
              <a:spcAft>
                <a:spcPts val="1557"/>
              </a:spcAft>
              <a:buClr>
                <a:srgbClr val="FF6633"/>
              </a:buClr>
              <a:buSzPct val="45000"/>
            </a:pPr>
            <a:endParaRPr lang="en-US" altLang="en-US" sz="2660" b="1" i="1" dirty="0">
              <a:solidFill>
                <a:srgbClr val="4F4F4F"/>
              </a:solidFill>
              <a:latin typeface="Noto Sans" panose="020B0502040504020204" pitchFamily="34" charset="0"/>
            </a:endParaRPr>
          </a:p>
          <a:p>
            <a:pPr defTabSz="609410">
              <a:lnSpc>
                <a:spcPct val="150000"/>
              </a:lnSpc>
              <a:spcAft>
                <a:spcPts val="1557"/>
              </a:spcAft>
              <a:buClr>
                <a:srgbClr val="FF6633"/>
              </a:buClr>
              <a:buSzPct val="45000"/>
              <a:buFont typeface="Wingdings" panose="05000000000000000000" pitchFamily="2" charset="2"/>
              <a:buChar char=""/>
            </a:pPr>
            <a:r>
              <a:rPr lang="en-US" altLang="en-US" sz="2000" b="1" dirty="0">
                <a:solidFill>
                  <a:srgbClr val="4F4F4F"/>
                </a:solidFill>
                <a:cs typeface="Arial" panose="020B0604020202020204" pitchFamily="34" charset="0"/>
              </a:rPr>
              <a:t>Private Cloud:</a:t>
            </a:r>
          </a:p>
          <a:p>
            <a:pPr marL="90487" indent="0" defTabSz="609410">
              <a:lnSpc>
                <a:spcPct val="150000"/>
              </a:lnSpc>
              <a:spcAft>
                <a:spcPts val="1557"/>
              </a:spcAft>
              <a:buClr>
                <a:srgbClr val="FF6633"/>
              </a:buClr>
              <a:buSzPct val="45000"/>
            </a:pPr>
            <a:r>
              <a:rPr lang="en-US" altLang="en-US" sz="2000" dirty="0">
                <a:solidFill>
                  <a:srgbClr val="4F4F4F"/>
                </a:solidFill>
                <a:cs typeface="Arial" panose="020B0604020202020204" pitchFamily="34" charset="0"/>
              </a:rPr>
              <a:t>The cloud is operated </a:t>
            </a:r>
            <a:r>
              <a:rPr lang="en-US" altLang="en-US" sz="2000" b="1" dirty="0">
                <a:solidFill>
                  <a:srgbClr val="4F4F4F"/>
                </a:solidFill>
                <a:cs typeface="Arial" panose="020B0604020202020204" pitchFamily="34" charset="0"/>
              </a:rPr>
              <a:t>solely</a:t>
            </a:r>
            <a:r>
              <a:rPr lang="en-US" altLang="en-US" sz="2000" dirty="0">
                <a:solidFill>
                  <a:srgbClr val="4F4F4F"/>
                </a:solidFill>
                <a:cs typeface="Arial" panose="020B0604020202020204" pitchFamily="34" charset="0"/>
              </a:rPr>
              <a:t> for an organization. It may be managed by the organization or a third party and may exist on premise or off premise.</a:t>
            </a:r>
          </a:p>
          <a:p>
            <a:pPr lvl="1" algn="ctr" defTabSz="609410">
              <a:lnSpc>
                <a:spcPct val="102000"/>
              </a:lnSpc>
              <a:spcAft>
                <a:spcPts val="1255"/>
              </a:spcAft>
              <a:buClr>
                <a:srgbClr val="FF6633"/>
              </a:buClr>
              <a:buSzPct val="75000"/>
              <a:buFont typeface="Symbol" panose="05050102010706020507" pitchFamily="18" charset="2"/>
              <a:buChar char=""/>
            </a:pPr>
            <a:endParaRPr lang="en-US" altLang="en-US" sz="2000" dirty="0">
              <a:solidFill>
                <a:srgbClr val="4F4F4F"/>
              </a:solidFill>
              <a:latin typeface="+mj-lt"/>
            </a:endParaRPr>
          </a:p>
        </p:txBody>
      </p:sp>
      <p:pic>
        <p:nvPicPr>
          <p:cNvPr id="1026" name="Picture 2" descr="Private Cloud in Cloud Computing - Dot Net Tutorials">
            <a:extLst>
              <a:ext uri="{FF2B5EF4-FFF2-40B4-BE49-F238E27FC236}">
                <a16:creationId xmlns:a16="http://schemas.microsoft.com/office/drawing/2014/main" id="{553231FA-9E8E-E4BD-0507-ECEC01064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24" y="1747520"/>
            <a:ext cx="4359275" cy="23063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8AD380BC-784C-5ADA-9C87-0BE22D7E2DB6}"/>
              </a:ext>
            </a:extLst>
          </p:cNvPr>
          <p:cNvSpPr>
            <a:spLocks noChangeArrowheads="1"/>
          </p:cNvSpPr>
          <p:nvPr/>
        </p:nvSpPr>
        <p:spPr bwMode="auto">
          <a:xfrm>
            <a:off x="568960" y="0"/>
            <a:ext cx="6449520" cy="560876"/>
          </a:xfrm>
          <a:prstGeom prst="rect">
            <a:avLst/>
          </a:prstGeom>
          <a:solidFill>
            <a:schemeClr val="bg1"/>
          </a:solidFill>
          <a:ln>
            <a:noFill/>
          </a:ln>
          <a:effectLst/>
        </p:spPr>
        <p:txBody>
          <a:bodyPr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902" dirty="0">
                <a:solidFill>
                  <a:schemeClr val="accent2"/>
                </a:solidFill>
                <a:effectLst>
                  <a:outerShdw blurRad="38100" dist="38100" dir="2700000" algn="tl">
                    <a:srgbClr val="FFFFFF"/>
                  </a:outerShdw>
                </a:effectLst>
              </a:rPr>
              <a:t> </a:t>
            </a:r>
            <a:r>
              <a:rPr lang="en-US" altLang="en-US" sz="2800" dirty="0">
                <a:solidFill>
                  <a:schemeClr val="accent2"/>
                </a:solidFill>
                <a:effectLst>
                  <a:outerShdw blurRad="38100" dist="38100" dir="2700000" algn="tl">
                    <a:srgbClr val="FFFFFF"/>
                  </a:outerShdw>
                </a:effectLst>
                <a:latin typeface="+mj-lt"/>
              </a:rPr>
              <a:t>Deployment </a:t>
            </a:r>
            <a:r>
              <a:rPr lang="en-US" altLang="en-US" sz="2800" dirty="0">
                <a:solidFill>
                  <a:schemeClr val="accent2"/>
                </a:solidFill>
                <a:latin typeface="+mj-lt"/>
              </a:rPr>
              <a:t>Models</a:t>
            </a:r>
          </a:p>
        </p:txBody>
      </p:sp>
      <p:sp>
        <p:nvSpPr>
          <p:cNvPr id="5" name="TextBox 4">
            <a:extLst>
              <a:ext uri="{FF2B5EF4-FFF2-40B4-BE49-F238E27FC236}">
                <a16:creationId xmlns:a16="http://schemas.microsoft.com/office/drawing/2014/main" id="{D3CB4DE9-4DB2-9F8D-3496-62840D257823}"/>
              </a:ext>
            </a:extLst>
          </p:cNvPr>
          <p:cNvSpPr txBox="1"/>
          <p:nvPr/>
        </p:nvSpPr>
        <p:spPr>
          <a:xfrm>
            <a:off x="568960" y="1256780"/>
            <a:ext cx="6858000" cy="3838423"/>
          </a:xfrm>
          <a:prstGeom prst="rect">
            <a:avLst/>
          </a:prstGeom>
          <a:noFill/>
        </p:spPr>
        <p:txBody>
          <a:bodyPr wrap="square">
            <a:spAutoFit/>
          </a:bodyPr>
          <a:lstStyle/>
          <a:p>
            <a:pPr algn="ctr" defTabSz="609410">
              <a:lnSpc>
                <a:spcPct val="102000"/>
              </a:lnSpc>
              <a:spcAft>
                <a:spcPts val="1557"/>
              </a:spcAft>
              <a:buClr>
                <a:srgbClr val="FF6633"/>
              </a:buClr>
              <a:buSzPct val="45000"/>
              <a:buFont typeface="Wingdings" panose="05000000000000000000" pitchFamily="2" charset="2"/>
              <a:buChar char=""/>
            </a:pPr>
            <a:endParaRPr lang="en-US" altLang="en-US" sz="2660" b="1" i="1" dirty="0">
              <a:solidFill>
                <a:srgbClr val="4F4F4F"/>
              </a:solidFill>
              <a:latin typeface="Noto Sans" panose="020B0502040504020204" pitchFamily="34" charset="0"/>
            </a:endParaRPr>
          </a:p>
          <a:p>
            <a:pPr defTabSz="609410">
              <a:lnSpc>
                <a:spcPct val="150000"/>
              </a:lnSpc>
              <a:spcAft>
                <a:spcPts val="1557"/>
              </a:spcAft>
              <a:buClr>
                <a:srgbClr val="FF6633"/>
              </a:buClr>
              <a:buSzPct val="45000"/>
              <a:buFont typeface="Wingdings" panose="05000000000000000000" pitchFamily="2" charset="2"/>
              <a:buChar char=""/>
            </a:pPr>
            <a:r>
              <a:rPr lang="en-US" altLang="en-US" sz="2000" b="1" dirty="0">
                <a:solidFill>
                  <a:srgbClr val="4F4F4F"/>
                </a:solidFill>
                <a:latin typeface="Arial" panose="020B0604020202020204" pitchFamily="34" charset="0"/>
                <a:cs typeface="Arial" panose="020B0604020202020204" pitchFamily="34" charset="0"/>
              </a:rPr>
              <a:t>    Community Cloud:</a:t>
            </a:r>
            <a:r>
              <a:rPr lang="en-US" altLang="en-US" sz="2000" dirty="0">
                <a:solidFill>
                  <a:srgbClr val="4F4F4F"/>
                </a:solidFill>
                <a:latin typeface="Arial" panose="020B0604020202020204" pitchFamily="34" charset="0"/>
                <a:cs typeface="Arial" panose="020B0604020202020204" pitchFamily="34" charset="0"/>
              </a:rPr>
              <a:t> </a:t>
            </a:r>
          </a:p>
          <a:p>
            <a:pPr defTabSz="609410">
              <a:lnSpc>
                <a:spcPct val="150000"/>
              </a:lnSpc>
              <a:spcAft>
                <a:spcPts val="1557"/>
              </a:spcAft>
              <a:buClr>
                <a:srgbClr val="FF6633"/>
              </a:buClr>
              <a:buSzPct val="45000"/>
            </a:pPr>
            <a:r>
              <a:rPr lang="en-US" altLang="en-US" sz="2000" dirty="0">
                <a:solidFill>
                  <a:srgbClr val="4F4F4F"/>
                </a:solidFill>
                <a:latin typeface="Arial" panose="020B0604020202020204" pitchFamily="34" charset="0"/>
                <a:cs typeface="Arial" panose="020B0604020202020204" pitchFamily="34" charset="0"/>
              </a:rPr>
              <a:t>The cloud infrastructure is shared by several organizations and      supports a specific community that has </a:t>
            </a:r>
            <a:r>
              <a:rPr lang="en-US" altLang="en-US" sz="2000" b="1" dirty="0">
                <a:solidFill>
                  <a:srgbClr val="4F4F4F"/>
                </a:solidFill>
                <a:latin typeface="Arial" panose="020B0604020202020204" pitchFamily="34" charset="0"/>
                <a:cs typeface="Arial" panose="020B0604020202020204" pitchFamily="34" charset="0"/>
              </a:rPr>
              <a:t>shared concerns.</a:t>
            </a:r>
          </a:p>
          <a:p>
            <a:pPr defTabSz="609410">
              <a:lnSpc>
                <a:spcPct val="150000"/>
              </a:lnSpc>
              <a:spcAft>
                <a:spcPts val="1557"/>
              </a:spcAft>
              <a:buClr>
                <a:srgbClr val="FF6633"/>
              </a:buClr>
              <a:buSzPct val="45000"/>
            </a:pPr>
            <a:r>
              <a:rPr lang="en-US" altLang="en-US" sz="2000" dirty="0">
                <a:solidFill>
                  <a:srgbClr val="4F4F4F"/>
                </a:solidFill>
                <a:latin typeface="Arial" panose="020B0604020202020204" pitchFamily="34" charset="0"/>
                <a:cs typeface="Arial" panose="020B0604020202020204" pitchFamily="34" charset="0"/>
              </a:rPr>
              <a:t>It may be managed by the organizations or a third party and may exist on premise or off premise</a:t>
            </a:r>
          </a:p>
        </p:txBody>
      </p:sp>
      <p:pic>
        <p:nvPicPr>
          <p:cNvPr id="2" name="Picture 2" descr="Cloud: Community Cloud - Ducat Tutorials">
            <a:extLst>
              <a:ext uri="{FF2B5EF4-FFF2-40B4-BE49-F238E27FC236}">
                <a16:creationId xmlns:a16="http://schemas.microsoft.com/office/drawing/2014/main" id="{C079220D-8529-E5E7-240F-19CD855E2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360" y="874294"/>
            <a:ext cx="4528913" cy="4652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899269"/>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9F51C7E9-1F29-561C-9BC3-322E352CF71E}"/>
              </a:ext>
            </a:extLst>
          </p:cNvPr>
          <p:cNvSpPr txBox="1">
            <a:spLocks noChangeArrowheads="1"/>
          </p:cNvSpPr>
          <p:nvPr/>
        </p:nvSpPr>
        <p:spPr bwMode="auto">
          <a:xfrm>
            <a:off x="754032" y="843281"/>
            <a:ext cx="6347808" cy="63441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81000" indent="-2905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1pPr>
            <a:lvl2pPr marL="1557338" indent="-5191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2pPr>
            <a:lvl3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3pPr>
            <a:lvl4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4pPr>
            <a:lvl5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102000"/>
              </a:lnSpc>
              <a:spcAft>
                <a:spcPts val="1557"/>
              </a:spcAft>
              <a:buClr>
                <a:srgbClr val="FF6633"/>
              </a:buClr>
              <a:buSzPct val="45000"/>
              <a:buFont typeface="Wingdings" panose="05000000000000000000" pitchFamily="2" charset="2"/>
              <a:buChar char=""/>
            </a:pPr>
            <a:endParaRPr lang="en-US" altLang="en-US" sz="2000" b="1" dirty="0">
              <a:solidFill>
                <a:srgbClr val="4F4F4F"/>
              </a:solidFill>
              <a:cs typeface="Arial" panose="020B0604020202020204" pitchFamily="34" charset="0"/>
            </a:endParaRPr>
          </a:p>
          <a:p>
            <a:pPr defTabSz="609410">
              <a:lnSpc>
                <a:spcPct val="102000"/>
              </a:lnSpc>
              <a:spcAft>
                <a:spcPts val="1557"/>
              </a:spcAft>
              <a:buClr>
                <a:srgbClr val="FF6633"/>
              </a:buClr>
              <a:buSzPct val="45000"/>
              <a:buFont typeface="Wingdings" panose="05000000000000000000" pitchFamily="2" charset="2"/>
              <a:buChar char=""/>
            </a:pPr>
            <a:endParaRPr lang="en-US" altLang="en-US" sz="2000" b="1" dirty="0">
              <a:solidFill>
                <a:srgbClr val="4F4F4F"/>
              </a:solidFill>
              <a:cs typeface="Arial" panose="020B0604020202020204" pitchFamily="34" charset="0"/>
            </a:endParaRPr>
          </a:p>
          <a:p>
            <a:pPr defTabSz="609410">
              <a:lnSpc>
                <a:spcPct val="150000"/>
              </a:lnSpc>
              <a:spcAft>
                <a:spcPts val="1557"/>
              </a:spcAft>
              <a:buClr>
                <a:srgbClr val="FF6633"/>
              </a:buClr>
              <a:buSzPct val="45000"/>
              <a:buFont typeface="Wingdings" panose="05000000000000000000" pitchFamily="2" charset="2"/>
              <a:buChar char=""/>
            </a:pPr>
            <a:r>
              <a:rPr lang="en-US" altLang="en-US" sz="2000" b="1" dirty="0">
                <a:solidFill>
                  <a:srgbClr val="4F4F4F"/>
                </a:solidFill>
                <a:cs typeface="Arial" panose="020B0604020202020204" pitchFamily="34" charset="0"/>
              </a:rPr>
              <a:t>Public Cloud:</a:t>
            </a:r>
          </a:p>
          <a:p>
            <a:pPr marL="90487" indent="0" defTabSz="609410">
              <a:lnSpc>
                <a:spcPct val="150000"/>
              </a:lnSpc>
              <a:spcAft>
                <a:spcPts val="1557"/>
              </a:spcAft>
              <a:buClr>
                <a:srgbClr val="FF6633"/>
              </a:buClr>
              <a:buSzPct val="45000"/>
            </a:pPr>
            <a:r>
              <a:rPr lang="en-US" altLang="en-US" sz="2000" dirty="0">
                <a:solidFill>
                  <a:srgbClr val="4F4F4F"/>
                </a:solidFill>
                <a:cs typeface="Arial" panose="020B0604020202020204" pitchFamily="34" charset="0"/>
              </a:rPr>
              <a:t>The cloud infrastructure is made available to the general public or a large industry group and it is owned by an organization selling cloud services.</a:t>
            </a:r>
          </a:p>
        </p:txBody>
      </p:sp>
      <p:sp>
        <p:nvSpPr>
          <p:cNvPr id="2" name="Rectangle 2">
            <a:extLst>
              <a:ext uri="{FF2B5EF4-FFF2-40B4-BE49-F238E27FC236}">
                <a16:creationId xmlns:a16="http://schemas.microsoft.com/office/drawing/2014/main" id="{EF90CD16-040A-B26D-364C-4DE7E16779A5}"/>
              </a:ext>
            </a:extLst>
          </p:cNvPr>
          <p:cNvSpPr>
            <a:spLocks noChangeArrowheads="1"/>
          </p:cNvSpPr>
          <p:nvPr/>
        </p:nvSpPr>
        <p:spPr bwMode="auto">
          <a:xfrm>
            <a:off x="754032" y="-318302"/>
            <a:ext cx="6539500" cy="976054"/>
          </a:xfrm>
          <a:prstGeom prst="rect">
            <a:avLst/>
          </a:prstGeom>
          <a:solidFill>
            <a:schemeClr val="bg1"/>
          </a:solidFill>
          <a:ln>
            <a:noFill/>
          </a:ln>
          <a:effectLst/>
        </p:spPr>
        <p:txBody>
          <a:bodyPr wrap="square"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endParaRPr lang="en-US" altLang="en-US" sz="2800" dirty="0">
              <a:solidFill>
                <a:schemeClr val="accent2"/>
              </a:solidFill>
              <a:latin typeface="+mj-lt"/>
            </a:endParaRPr>
          </a:p>
          <a:p>
            <a:pPr defTabSz="609410"/>
            <a:r>
              <a:rPr lang="en-US" altLang="en-US" sz="2800" dirty="0">
                <a:solidFill>
                  <a:schemeClr val="accent2"/>
                </a:solidFill>
                <a:latin typeface="+mj-lt"/>
              </a:rPr>
              <a:t>Deployment Models</a:t>
            </a:r>
          </a:p>
        </p:txBody>
      </p:sp>
      <p:pic>
        <p:nvPicPr>
          <p:cNvPr id="3" name="Picture 2">
            <a:extLst>
              <a:ext uri="{FF2B5EF4-FFF2-40B4-BE49-F238E27FC236}">
                <a16:creationId xmlns:a16="http://schemas.microsoft.com/office/drawing/2014/main" id="{D51493FD-F4CE-367B-4CA0-1F7F4DE6A135}"/>
              </a:ext>
            </a:extLst>
          </p:cNvPr>
          <p:cNvPicPr>
            <a:picLocks noChangeAspect="1"/>
          </p:cNvPicPr>
          <p:nvPr/>
        </p:nvPicPr>
        <p:blipFill>
          <a:blip r:embed="rId3"/>
          <a:stretch>
            <a:fillRect/>
          </a:stretch>
        </p:blipFill>
        <p:spPr>
          <a:xfrm>
            <a:off x="6979920" y="985520"/>
            <a:ext cx="4673600" cy="337312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a:extLst>
              <a:ext uri="{FF2B5EF4-FFF2-40B4-BE49-F238E27FC236}">
                <a16:creationId xmlns:a16="http://schemas.microsoft.com/office/drawing/2014/main" id="{9F51C7E9-1F29-561C-9BC3-322E352CF71E}"/>
              </a:ext>
            </a:extLst>
          </p:cNvPr>
          <p:cNvSpPr txBox="1">
            <a:spLocks noChangeArrowheads="1"/>
          </p:cNvSpPr>
          <p:nvPr/>
        </p:nvSpPr>
        <p:spPr bwMode="auto">
          <a:xfrm>
            <a:off x="154592" y="254000"/>
            <a:ext cx="5941408" cy="4840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81000" indent="-2905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1pPr>
            <a:lvl2pPr marL="1557338" indent="-519113">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2pPr>
            <a:lvl3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3pPr>
            <a:lvl4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4pPr>
            <a:lvl5pPr>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381000" algn="l"/>
                <a:tab pos="484188" algn="l"/>
                <a:tab pos="898525" algn="l"/>
                <a:tab pos="1312863" algn="l"/>
                <a:tab pos="1728788" algn="l"/>
                <a:tab pos="2143125" algn="l"/>
                <a:tab pos="2557463" algn="l"/>
                <a:tab pos="2971800" algn="l"/>
                <a:tab pos="3387725" algn="l"/>
                <a:tab pos="3802063" algn="l"/>
                <a:tab pos="4216400" algn="l"/>
                <a:tab pos="4630738" algn="l"/>
                <a:tab pos="5046663" algn="l"/>
                <a:tab pos="5461000" algn="l"/>
                <a:tab pos="5875338" algn="l"/>
                <a:tab pos="6289675" algn="l"/>
                <a:tab pos="6704013" algn="l"/>
                <a:tab pos="7119938" algn="l"/>
                <a:tab pos="7534275" algn="l"/>
                <a:tab pos="7948613" algn="l"/>
                <a:tab pos="836295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102000"/>
              </a:lnSpc>
              <a:spcAft>
                <a:spcPts val="1557"/>
              </a:spcAft>
              <a:buClr>
                <a:srgbClr val="FF6633"/>
              </a:buClr>
              <a:buSzPct val="45000"/>
              <a:buFont typeface="Wingdings" panose="05000000000000000000" pitchFamily="2" charset="2"/>
              <a:buChar char=""/>
            </a:pPr>
            <a:endParaRPr lang="en-US" altLang="en-US" sz="2000" b="1" dirty="0">
              <a:solidFill>
                <a:srgbClr val="4F4F4F"/>
              </a:solidFill>
              <a:cs typeface="Arial" panose="020B0604020202020204" pitchFamily="34" charset="0"/>
            </a:endParaRPr>
          </a:p>
          <a:p>
            <a:pPr defTabSz="609410">
              <a:lnSpc>
                <a:spcPct val="102000"/>
              </a:lnSpc>
              <a:spcAft>
                <a:spcPts val="1557"/>
              </a:spcAft>
              <a:buClr>
                <a:srgbClr val="FF6633"/>
              </a:buClr>
              <a:buSzPct val="45000"/>
              <a:buFont typeface="Wingdings" panose="05000000000000000000" pitchFamily="2" charset="2"/>
              <a:buChar char=""/>
            </a:pPr>
            <a:endParaRPr lang="en-US" altLang="en-US" sz="2000" b="1" dirty="0">
              <a:solidFill>
                <a:srgbClr val="4F4F4F"/>
              </a:solidFill>
              <a:cs typeface="Arial" panose="020B0604020202020204" pitchFamily="34" charset="0"/>
            </a:endParaRPr>
          </a:p>
          <a:p>
            <a:pPr marL="90487" indent="0" defTabSz="609410">
              <a:lnSpc>
                <a:spcPct val="102000"/>
              </a:lnSpc>
              <a:spcAft>
                <a:spcPts val="1557"/>
              </a:spcAft>
              <a:buClr>
                <a:srgbClr val="FF6633"/>
              </a:buClr>
              <a:buSzPct val="45000"/>
            </a:pPr>
            <a:endParaRPr lang="en-US" altLang="en-US" sz="2000" b="1" dirty="0">
              <a:solidFill>
                <a:srgbClr val="4F4F4F"/>
              </a:solidFill>
              <a:cs typeface="Arial" panose="020B0604020202020204" pitchFamily="34" charset="0"/>
            </a:endParaRPr>
          </a:p>
          <a:p>
            <a:pPr defTabSz="609410">
              <a:lnSpc>
                <a:spcPct val="150000"/>
              </a:lnSpc>
              <a:spcAft>
                <a:spcPts val="1557"/>
              </a:spcAft>
              <a:buClr>
                <a:srgbClr val="FF6633"/>
              </a:buClr>
              <a:buSzPct val="45000"/>
              <a:buFont typeface="Wingdings" panose="05000000000000000000" pitchFamily="2" charset="2"/>
              <a:buChar char=""/>
            </a:pPr>
            <a:r>
              <a:rPr lang="en-US" altLang="en-US" sz="2000" b="1" dirty="0">
                <a:solidFill>
                  <a:srgbClr val="4F4F4F"/>
                </a:solidFill>
                <a:cs typeface="Arial" panose="020B0604020202020204" pitchFamily="34" charset="0"/>
              </a:rPr>
              <a:t>Hybrid cloud: </a:t>
            </a:r>
          </a:p>
          <a:p>
            <a:pPr marL="90487" indent="0" defTabSz="609410">
              <a:lnSpc>
                <a:spcPct val="150000"/>
              </a:lnSpc>
              <a:spcAft>
                <a:spcPts val="1557"/>
              </a:spcAft>
              <a:buClr>
                <a:srgbClr val="FF6633"/>
              </a:buClr>
              <a:buSzPct val="45000"/>
            </a:pPr>
            <a:r>
              <a:rPr lang="en-US" altLang="en-US" sz="2000" dirty="0">
                <a:solidFill>
                  <a:srgbClr val="4F4F4F"/>
                </a:solidFill>
                <a:cs typeface="Arial" panose="020B0604020202020204" pitchFamily="34" charset="0"/>
              </a:rPr>
              <a:t>The cloud infrastructure is a composition of two or more    clouds (private, community, or public).</a:t>
            </a:r>
          </a:p>
        </p:txBody>
      </p:sp>
      <p:sp>
        <p:nvSpPr>
          <p:cNvPr id="2" name="Rectangle 2">
            <a:extLst>
              <a:ext uri="{FF2B5EF4-FFF2-40B4-BE49-F238E27FC236}">
                <a16:creationId xmlns:a16="http://schemas.microsoft.com/office/drawing/2014/main" id="{EF90CD16-040A-B26D-364C-4DE7E16779A5}"/>
              </a:ext>
            </a:extLst>
          </p:cNvPr>
          <p:cNvSpPr>
            <a:spLocks noChangeArrowheads="1"/>
          </p:cNvSpPr>
          <p:nvPr/>
        </p:nvSpPr>
        <p:spPr bwMode="auto">
          <a:xfrm>
            <a:off x="674377" y="0"/>
            <a:ext cx="6539500" cy="545166"/>
          </a:xfrm>
          <a:prstGeom prst="rect">
            <a:avLst/>
          </a:prstGeom>
          <a:solidFill>
            <a:schemeClr val="bg1"/>
          </a:solidFill>
          <a:ln>
            <a:noFill/>
          </a:ln>
          <a:effectLst/>
        </p:spPr>
        <p:txBody>
          <a:bodyPr wrap="square"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latin typeface="+mj-lt"/>
              </a:rPr>
              <a:t>Deployment Models</a:t>
            </a:r>
          </a:p>
        </p:txBody>
      </p:sp>
      <p:pic>
        <p:nvPicPr>
          <p:cNvPr id="3" name="Picture 2">
            <a:extLst>
              <a:ext uri="{FF2B5EF4-FFF2-40B4-BE49-F238E27FC236}">
                <a16:creationId xmlns:a16="http://schemas.microsoft.com/office/drawing/2014/main" id="{4965C96F-352D-1758-ADE5-6CBFED55C36B}"/>
              </a:ext>
            </a:extLst>
          </p:cNvPr>
          <p:cNvPicPr>
            <a:picLocks noChangeAspect="1"/>
          </p:cNvPicPr>
          <p:nvPr/>
        </p:nvPicPr>
        <p:blipFill>
          <a:blip r:embed="rId3"/>
          <a:stretch>
            <a:fillRect/>
          </a:stretch>
        </p:blipFill>
        <p:spPr>
          <a:xfrm>
            <a:off x="6309359" y="873760"/>
            <a:ext cx="5728049" cy="3966662"/>
          </a:xfrm>
          <a:prstGeom prst="rect">
            <a:avLst/>
          </a:prstGeom>
        </p:spPr>
      </p:pic>
    </p:spTree>
    <p:extLst>
      <p:ext uri="{BB962C8B-B14F-4D97-AF65-F5344CB8AC3E}">
        <p14:creationId xmlns:p14="http://schemas.microsoft.com/office/powerpoint/2010/main" val="3724828341"/>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1A7736D9-A62C-5FC4-AE7B-586F34DAEAB8}"/>
              </a:ext>
            </a:extLst>
          </p:cNvPr>
          <p:cNvSpPr>
            <a:spLocks noChangeArrowheads="1"/>
          </p:cNvSpPr>
          <p:nvPr/>
        </p:nvSpPr>
        <p:spPr bwMode="auto">
          <a:xfrm>
            <a:off x="670560" y="10935"/>
            <a:ext cx="7782560" cy="560876"/>
          </a:xfrm>
          <a:prstGeom prst="rect">
            <a:avLst/>
          </a:prstGeom>
          <a:solidFill>
            <a:schemeClr val="bg1"/>
          </a:solidFill>
          <a:ln>
            <a:noFill/>
          </a:ln>
          <a:effectLst/>
        </p:spPr>
        <p:txBody>
          <a:bodyPr wrap="square"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latin typeface="+mj-lt"/>
              </a:rPr>
              <a:t> Cloud Services Providers</a:t>
            </a:r>
          </a:p>
        </p:txBody>
      </p:sp>
      <p:sp>
        <p:nvSpPr>
          <p:cNvPr id="20482" name="Text Box 2">
            <a:extLst>
              <a:ext uri="{FF2B5EF4-FFF2-40B4-BE49-F238E27FC236}">
                <a16:creationId xmlns:a16="http://schemas.microsoft.com/office/drawing/2014/main" id="{DA6603E5-E2D0-5FE7-BE62-B5EC3681DB0D}"/>
              </a:ext>
            </a:extLst>
          </p:cNvPr>
          <p:cNvSpPr txBox="1">
            <a:spLocks noChangeArrowheads="1"/>
          </p:cNvSpPr>
          <p:nvPr/>
        </p:nvSpPr>
        <p:spPr bwMode="auto">
          <a:xfrm>
            <a:off x="550228" y="1635760"/>
            <a:ext cx="10231272" cy="44459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7038" indent="-322263">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indent="-2794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90000"/>
              </a:lnSpc>
              <a:spcBef>
                <a:spcPts val="725"/>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AWS (Amazon web services)</a:t>
            </a:r>
          </a:p>
          <a:p>
            <a:pPr marL="104775" indent="0" defTabSz="609410">
              <a:lnSpc>
                <a:spcPct val="90000"/>
              </a:lnSpc>
              <a:spcBef>
                <a:spcPts val="725"/>
              </a:spcBef>
              <a:buSzPct val="45000"/>
            </a:pPr>
            <a:endParaRPr lang="en-US" altLang="en-US" sz="2000" dirty="0">
              <a:solidFill>
                <a:srgbClr val="4F4F4F"/>
              </a:solidFill>
              <a:latin typeface="Noto Sans" panose="020B0502040504020204" pitchFamily="34" charset="0"/>
            </a:endParaRPr>
          </a:p>
          <a:p>
            <a:pPr defTabSz="609410">
              <a:lnSpc>
                <a:spcPct val="90000"/>
              </a:lnSpc>
              <a:spcBef>
                <a:spcPts val="725"/>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GCP (Google cloud) </a:t>
            </a:r>
          </a:p>
          <a:p>
            <a:pPr marL="104775" indent="0" defTabSz="609410">
              <a:lnSpc>
                <a:spcPct val="90000"/>
              </a:lnSpc>
              <a:spcBef>
                <a:spcPts val="725"/>
              </a:spcBef>
              <a:buSzPct val="45000"/>
            </a:pPr>
            <a:endParaRPr lang="en-US" altLang="en-US" sz="2000" dirty="0">
              <a:solidFill>
                <a:srgbClr val="4F4F4F"/>
              </a:solidFill>
              <a:latin typeface="Noto Sans" panose="020B0502040504020204" pitchFamily="34" charset="0"/>
            </a:endParaRPr>
          </a:p>
          <a:p>
            <a:pPr defTabSz="609410">
              <a:lnSpc>
                <a:spcPct val="90000"/>
              </a:lnSpc>
              <a:spcBef>
                <a:spcPts val="725"/>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Azure (Microsoft)</a:t>
            </a:r>
          </a:p>
          <a:p>
            <a:pPr marL="104775" indent="0" defTabSz="609410">
              <a:lnSpc>
                <a:spcPct val="90000"/>
              </a:lnSpc>
              <a:spcBef>
                <a:spcPts val="725"/>
              </a:spcBef>
              <a:buSzPct val="45000"/>
            </a:pPr>
            <a:endParaRPr lang="en-US" altLang="en-US" sz="2000" dirty="0">
              <a:solidFill>
                <a:srgbClr val="4F4F4F"/>
              </a:solidFill>
              <a:latin typeface="Noto Sans" panose="020B0502040504020204" pitchFamily="34" charset="0"/>
            </a:endParaRPr>
          </a:p>
          <a:p>
            <a:pPr marL="609410" lvl="1" defTabSz="609410">
              <a:lnSpc>
                <a:spcPct val="90000"/>
              </a:lnSpc>
              <a:spcBef>
                <a:spcPts val="605"/>
              </a:spcBef>
            </a:pPr>
            <a:endParaRPr lang="en-US" altLang="en-US" sz="2418" dirty="0">
              <a:solidFill>
                <a:srgbClr val="005BA1"/>
              </a:solidFill>
              <a:latin typeface="Noto Sans" panose="020B0502040504020204" pitchFamily="34" charset="0"/>
            </a:endParaRPr>
          </a:p>
          <a:p>
            <a:pPr marL="609410" lvl="1" defTabSz="609410">
              <a:lnSpc>
                <a:spcPct val="90000"/>
              </a:lnSpc>
              <a:spcBef>
                <a:spcPts val="302"/>
              </a:spcBef>
            </a:pPr>
            <a:endParaRPr lang="en-US" altLang="en-US" sz="1451" dirty="0">
              <a:solidFill>
                <a:srgbClr val="005BA1"/>
              </a:solidFill>
              <a:latin typeface="Noto Sans" panose="020B0502040504020204" pitchFamily="34" charset="0"/>
            </a:endParaRPr>
          </a:p>
          <a:p>
            <a:pPr marL="609410" lvl="1" defTabSz="609410">
              <a:lnSpc>
                <a:spcPct val="90000"/>
              </a:lnSpc>
              <a:spcBef>
                <a:spcPts val="605"/>
              </a:spcBef>
            </a:pPr>
            <a:endParaRPr lang="en-US" altLang="en-US" sz="2418" dirty="0">
              <a:solidFill>
                <a:srgbClr val="005BA1"/>
              </a:solidFill>
              <a:latin typeface="Noto Sans" panose="020B0502040504020204" pitchFamily="34" charset="0"/>
            </a:endParaRPr>
          </a:p>
          <a:p>
            <a:pPr marL="522089" indent="-385809" defTabSz="609410">
              <a:lnSpc>
                <a:spcPct val="90000"/>
              </a:lnSpc>
              <a:spcBef>
                <a:spcPts val="605"/>
              </a:spcBef>
              <a:buSzPct val="45000"/>
            </a:pPr>
            <a:endParaRPr lang="en-US" altLang="en-US" sz="2418" dirty="0">
              <a:solidFill>
                <a:srgbClr val="005BA1"/>
              </a:solidFill>
              <a:latin typeface="Noto Sans" panose="020B0502040504020204" pitchFamily="34" charset="0"/>
            </a:endParaRPr>
          </a:p>
        </p:txBody>
      </p:sp>
      <p:pic>
        <p:nvPicPr>
          <p:cNvPr id="2" name="Picture 1">
            <a:extLst>
              <a:ext uri="{FF2B5EF4-FFF2-40B4-BE49-F238E27FC236}">
                <a16:creationId xmlns:a16="http://schemas.microsoft.com/office/drawing/2014/main" id="{23E77CC6-8D42-2CAF-F168-535A415B186F}"/>
              </a:ext>
            </a:extLst>
          </p:cNvPr>
          <p:cNvPicPr>
            <a:picLocks noChangeAspect="1"/>
          </p:cNvPicPr>
          <p:nvPr/>
        </p:nvPicPr>
        <p:blipFill>
          <a:blip r:embed="rId3"/>
          <a:stretch>
            <a:fillRect/>
          </a:stretch>
        </p:blipFill>
        <p:spPr>
          <a:xfrm>
            <a:off x="5515610" y="669607"/>
            <a:ext cx="5448300" cy="4857433"/>
          </a:xfrm>
          <a:prstGeom prst="rect">
            <a:avLst/>
          </a:prstGeom>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1A7736D9-A62C-5FC4-AE7B-586F34DAEAB8}"/>
              </a:ext>
            </a:extLst>
          </p:cNvPr>
          <p:cNvSpPr>
            <a:spLocks noChangeArrowheads="1"/>
          </p:cNvSpPr>
          <p:nvPr/>
        </p:nvSpPr>
        <p:spPr bwMode="auto">
          <a:xfrm>
            <a:off x="670560" y="10935"/>
            <a:ext cx="7782560" cy="560876"/>
          </a:xfrm>
          <a:prstGeom prst="rect">
            <a:avLst/>
          </a:prstGeom>
          <a:solidFill>
            <a:schemeClr val="bg1"/>
          </a:solidFill>
          <a:ln>
            <a:noFill/>
          </a:ln>
          <a:effectLst/>
        </p:spPr>
        <p:txBody>
          <a:bodyPr wrap="square" lIns="108822" tIns="56587" rIns="108822" bIns="56587">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latin typeface="+mj-lt"/>
              </a:rPr>
              <a:t> Cloud Services Providers</a:t>
            </a:r>
          </a:p>
        </p:txBody>
      </p:sp>
      <p:pic>
        <p:nvPicPr>
          <p:cNvPr id="1026" name="Picture 2" descr="What Is Cloud Computing? - DATAVERSITY">
            <a:extLst>
              <a:ext uri="{FF2B5EF4-FFF2-40B4-BE49-F238E27FC236}">
                <a16:creationId xmlns:a16="http://schemas.microsoft.com/office/drawing/2014/main" id="{80B4836C-8709-2D87-FBD3-F3B6C6832D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 y="571811"/>
            <a:ext cx="9621520" cy="619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30927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a:extLst>
              <a:ext uri="{FF2B5EF4-FFF2-40B4-BE49-F238E27FC236}">
                <a16:creationId xmlns:a16="http://schemas.microsoft.com/office/drawing/2014/main" id="{54846E7D-D2D8-F669-2FC1-EA24AD0B66C8}"/>
              </a:ext>
            </a:extLst>
          </p:cNvPr>
          <p:cNvSpPr txBox="1">
            <a:spLocks noChangeArrowheads="1"/>
          </p:cNvSpPr>
          <p:nvPr/>
        </p:nvSpPr>
        <p:spPr bwMode="auto">
          <a:xfrm>
            <a:off x="722166" y="1"/>
            <a:ext cx="9123520" cy="660400"/>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hangingPunct="1">
              <a:lnSpc>
                <a:spcPct val="100000"/>
              </a:lnSpc>
              <a:buClrTx/>
              <a:buSzPct val="45000"/>
              <a:buFontTx/>
              <a:buNone/>
            </a:pPr>
            <a:r>
              <a:rPr lang="en-US" altLang="en-US" sz="2800" dirty="0">
                <a:solidFill>
                  <a:schemeClr val="accent2"/>
                </a:solidFill>
                <a:latin typeface="+mj-lt"/>
                <a:cs typeface="Arial" panose="020B0604020202020204" pitchFamily="34" charset="0"/>
              </a:rPr>
              <a:t>What It Provides</a:t>
            </a:r>
            <a:r>
              <a:rPr lang="en-US" altLang="en-US" sz="2800" dirty="0">
                <a:solidFill>
                  <a:schemeClr val="accent2"/>
                </a:solidFill>
                <a:cs typeface="Arial" panose="020B0604020202020204" pitchFamily="34" charset="0"/>
              </a:rPr>
              <a:t>	</a:t>
            </a:r>
          </a:p>
        </p:txBody>
      </p:sp>
      <p:sp>
        <p:nvSpPr>
          <p:cNvPr id="21506" name="Text Box 2">
            <a:extLst>
              <a:ext uri="{FF2B5EF4-FFF2-40B4-BE49-F238E27FC236}">
                <a16:creationId xmlns:a16="http://schemas.microsoft.com/office/drawing/2014/main" id="{E64F675F-2A11-5205-B427-F73AD5961A09}"/>
              </a:ext>
            </a:extLst>
          </p:cNvPr>
          <p:cNvSpPr txBox="1">
            <a:spLocks noChangeArrowheads="1"/>
          </p:cNvSpPr>
          <p:nvPr/>
        </p:nvSpPr>
        <p:spPr bwMode="auto">
          <a:xfrm>
            <a:off x="1382566" y="1382352"/>
            <a:ext cx="9399991" cy="4976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7038" indent="-322263">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nSpc>
                <a:spcPct val="150000"/>
              </a:lnSpc>
              <a:spcBef>
                <a:spcPts val="968"/>
              </a:spcBef>
              <a:buSzPct val="45000"/>
              <a:buFont typeface="Wingdings" panose="05000000000000000000" pitchFamily="2" charset="2"/>
              <a:buChar char=""/>
            </a:pPr>
            <a:r>
              <a:rPr lang="en-US" altLang="en-US" sz="2000" dirty="0">
                <a:cs typeface="Arial" panose="020B0604020202020204" pitchFamily="34" charset="0"/>
              </a:rPr>
              <a:t>Cloud computing provides shared services as opposed to local servers or storage resources</a:t>
            </a:r>
          </a:p>
          <a:p>
            <a:pPr marL="104775" indent="0">
              <a:lnSpc>
                <a:spcPct val="150000"/>
              </a:lnSpc>
              <a:spcBef>
                <a:spcPts val="968"/>
              </a:spcBef>
              <a:buSzPct val="45000"/>
            </a:pPr>
            <a:endParaRPr lang="en-US" altLang="en-US" sz="2000" dirty="0">
              <a:cs typeface="Arial" panose="020B0604020202020204" pitchFamily="34" charset="0"/>
            </a:endParaRPr>
          </a:p>
          <a:p>
            <a:pPr>
              <a:lnSpc>
                <a:spcPct val="150000"/>
              </a:lnSpc>
              <a:spcBef>
                <a:spcPts val="968"/>
              </a:spcBef>
              <a:buSzPct val="45000"/>
              <a:buFont typeface="Wingdings" panose="05000000000000000000" pitchFamily="2" charset="2"/>
              <a:buChar char=""/>
            </a:pPr>
            <a:r>
              <a:rPr lang="en-US" altLang="en-US" sz="2000" dirty="0">
                <a:cs typeface="Arial" panose="020B0604020202020204" pitchFamily="34" charset="0"/>
              </a:rPr>
              <a:t>Enables access to information from most web-enabled hardware</a:t>
            </a:r>
          </a:p>
          <a:p>
            <a:pPr marL="104775" indent="0">
              <a:lnSpc>
                <a:spcPct val="150000"/>
              </a:lnSpc>
              <a:spcBef>
                <a:spcPts val="968"/>
              </a:spcBef>
              <a:buSzPct val="45000"/>
            </a:pPr>
            <a:endParaRPr lang="en-US" altLang="en-US" sz="2000" dirty="0">
              <a:cs typeface="Arial" panose="020B0604020202020204" pitchFamily="34" charset="0"/>
            </a:endParaRPr>
          </a:p>
          <a:p>
            <a:pPr>
              <a:lnSpc>
                <a:spcPct val="150000"/>
              </a:lnSpc>
              <a:spcBef>
                <a:spcPts val="968"/>
              </a:spcBef>
              <a:buSzPct val="45000"/>
              <a:buFont typeface="Wingdings" panose="05000000000000000000" pitchFamily="2" charset="2"/>
              <a:buChar char=""/>
            </a:pPr>
            <a:r>
              <a:rPr lang="en-US" altLang="en-US" sz="2000" dirty="0">
                <a:cs typeface="Arial" panose="020B0604020202020204" pitchFamily="34" charset="0"/>
              </a:rPr>
              <a:t>Allows for cost savings – reduced facility, hardware/software investments, support</a:t>
            </a:r>
          </a:p>
          <a:p>
            <a:pPr marL="522219" indent="-385905">
              <a:spcBef>
                <a:spcPts val="968"/>
              </a:spcBef>
              <a:buSzPct val="45000"/>
            </a:pPr>
            <a:endParaRPr lang="en-US" altLang="en-US" sz="2903" dirty="0">
              <a:latin typeface="Noto Sans" panose="020B0502040504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a:extLst>
              <a:ext uri="{FF2B5EF4-FFF2-40B4-BE49-F238E27FC236}">
                <a16:creationId xmlns:a16="http://schemas.microsoft.com/office/drawing/2014/main" id="{B70B6FC5-EA3A-9637-1637-80B2E9CB54F9}"/>
              </a:ext>
            </a:extLst>
          </p:cNvPr>
          <p:cNvSpPr txBox="1">
            <a:spLocks noChangeArrowheads="1"/>
          </p:cNvSpPr>
          <p:nvPr/>
        </p:nvSpPr>
        <p:spPr bwMode="auto">
          <a:xfrm>
            <a:off x="1107220" y="-275635"/>
            <a:ext cx="9397872" cy="138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gn="ctr" defTabSz="609410">
              <a:buSzPct val="45000"/>
            </a:pPr>
            <a:r>
              <a:rPr lang="en-US" altLang="en-US" sz="3990" dirty="0">
                <a:solidFill>
                  <a:srgbClr val="FFFFFF"/>
                </a:solidFill>
                <a:latin typeface="Noto Sans" panose="020B0502040504020204" pitchFamily="34" charset="0"/>
              </a:rPr>
              <a:t>Agenda	</a:t>
            </a:r>
          </a:p>
        </p:txBody>
      </p:sp>
      <p:sp>
        <p:nvSpPr>
          <p:cNvPr id="8194" name="Text Box 2">
            <a:extLst>
              <a:ext uri="{FF2B5EF4-FFF2-40B4-BE49-F238E27FC236}">
                <a16:creationId xmlns:a16="http://schemas.microsoft.com/office/drawing/2014/main" id="{053251B6-9675-DEBB-1CCD-15C5E5A56738}"/>
              </a:ext>
            </a:extLst>
          </p:cNvPr>
          <p:cNvSpPr txBox="1">
            <a:spLocks noChangeArrowheads="1"/>
          </p:cNvSpPr>
          <p:nvPr/>
        </p:nvSpPr>
        <p:spPr bwMode="auto">
          <a:xfrm>
            <a:off x="1107220" y="568960"/>
            <a:ext cx="11043920" cy="6624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7038" indent="-322263">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marL="104775" indent="0" defTabSz="609410">
              <a:spcBef>
                <a:spcPts val="967"/>
              </a:spcBef>
              <a:buSzPct val="45000"/>
            </a:pPr>
            <a:endParaRPr lang="en-US" altLang="en-US" sz="2800" u="sng" dirty="0">
              <a:solidFill>
                <a:srgbClr val="005BA1"/>
              </a:solidFill>
              <a:latin typeface="Arial"/>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Why cloud? </a:t>
            </a:r>
          </a:p>
          <a:p>
            <a:pPr marL="104775" indent="0" defTabSz="609410">
              <a:spcBef>
                <a:spcPts val="967"/>
              </a:spcBef>
              <a:buSzPct val="45000"/>
            </a:pPr>
            <a:endParaRPr lang="en-US" altLang="en-US" sz="2000" dirty="0">
              <a:solidFill>
                <a:srgbClr val="4F4F4F"/>
              </a:solidFill>
              <a:latin typeface="Noto Sans" panose="020B0502040504020204" pitchFamily="34" charset="0"/>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Before cloud computing </a:t>
            </a:r>
          </a:p>
          <a:p>
            <a:pPr marL="104775" indent="0" defTabSz="609410">
              <a:spcBef>
                <a:spcPts val="967"/>
              </a:spcBef>
              <a:buSzPct val="45000"/>
            </a:pPr>
            <a:endParaRPr lang="en-US" altLang="en-US" sz="2000" dirty="0">
              <a:solidFill>
                <a:srgbClr val="4F4F4F"/>
              </a:solidFill>
              <a:latin typeface="Noto Sans" panose="020B0502040504020204" pitchFamily="34" charset="0"/>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What is cloud computing?</a:t>
            </a:r>
          </a:p>
          <a:p>
            <a:pPr marL="104775" indent="0" defTabSz="609410">
              <a:spcBef>
                <a:spcPts val="967"/>
              </a:spcBef>
              <a:buSzPct val="45000"/>
            </a:pPr>
            <a:endParaRPr lang="en-US" altLang="en-US" sz="2000" dirty="0">
              <a:solidFill>
                <a:srgbClr val="4F4F4F"/>
              </a:solidFill>
              <a:latin typeface="Noto Sans" panose="020B0502040504020204" pitchFamily="34" charset="0"/>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Cloud services models</a:t>
            </a:r>
          </a:p>
          <a:p>
            <a:pPr marL="104775" indent="0" defTabSz="609410">
              <a:spcBef>
                <a:spcPts val="967"/>
              </a:spcBef>
              <a:buSzPct val="45000"/>
            </a:pPr>
            <a:endParaRPr lang="en-US" altLang="en-US" sz="2000" dirty="0">
              <a:solidFill>
                <a:srgbClr val="4F4F4F"/>
              </a:solidFill>
              <a:latin typeface="Noto Sans" panose="020B0502040504020204" pitchFamily="34" charset="0"/>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Cloud deployment models</a:t>
            </a:r>
          </a:p>
          <a:p>
            <a:pPr marL="104775" indent="0" defTabSz="609410">
              <a:spcBef>
                <a:spcPts val="967"/>
              </a:spcBef>
              <a:buSzPct val="45000"/>
            </a:pPr>
            <a:endParaRPr lang="en-US" altLang="en-US" sz="2000" dirty="0">
              <a:solidFill>
                <a:srgbClr val="4F4F4F"/>
              </a:solidFill>
              <a:latin typeface="Noto Sans" panose="020B0502040504020204" pitchFamily="34" charset="0"/>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Noto Sans" panose="020B0502040504020204" pitchFamily="34" charset="0"/>
              </a:rPr>
              <a:t>Cloud providers</a:t>
            </a:r>
          </a:p>
          <a:p>
            <a:pPr defTabSz="609410">
              <a:spcBef>
                <a:spcPts val="967"/>
              </a:spcBef>
            </a:pPr>
            <a:endParaRPr lang="en-US" altLang="en-US" sz="2902" dirty="0">
              <a:solidFill>
                <a:srgbClr val="005BA1"/>
              </a:solidFill>
              <a:latin typeface="Noto Sans" panose="020B0502040504020204" pitchFamily="34" charset="0"/>
            </a:endParaRPr>
          </a:p>
          <a:p>
            <a:pPr marL="522089" indent="-385809" defTabSz="609410">
              <a:spcBef>
                <a:spcPts val="967"/>
              </a:spcBef>
              <a:buSzPct val="45000"/>
            </a:pPr>
            <a:endParaRPr lang="en-US" altLang="en-US" sz="2902" dirty="0">
              <a:solidFill>
                <a:srgbClr val="005BA1"/>
              </a:solidFill>
              <a:latin typeface="Noto Sans" panose="020B0502040504020204" pitchFamily="34" charset="0"/>
            </a:endParaRPr>
          </a:p>
        </p:txBody>
      </p:sp>
      <p:sp>
        <p:nvSpPr>
          <p:cNvPr id="2" name="Title 5">
            <a:extLst>
              <a:ext uri="{FF2B5EF4-FFF2-40B4-BE49-F238E27FC236}">
                <a16:creationId xmlns:a16="http://schemas.microsoft.com/office/drawing/2014/main" id="{91A44474-03AC-4BC7-3773-CA68DD3D7479}"/>
              </a:ext>
            </a:extLst>
          </p:cNvPr>
          <p:cNvSpPr>
            <a:spLocks noGrp="1"/>
          </p:cNvSpPr>
          <p:nvPr>
            <p:ph type="title"/>
          </p:nvPr>
        </p:nvSpPr>
        <p:spPr>
          <a:xfrm>
            <a:off x="557520" y="9554"/>
            <a:ext cx="9958847" cy="625475"/>
          </a:xfrm>
          <a:solidFill>
            <a:schemeClr val="bg1"/>
          </a:solidFill>
        </p:spPr>
        <p:txBody>
          <a:bodyPr>
            <a:normAutofit fontScale="90000"/>
          </a:bodyPr>
          <a:lstStyle/>
          <a:p>
            <a:r>
              <a:rPr lang="en-IN" dirty="0"/>
              <a:t>Objective</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498387D3-C501-41F4-979F-429FF91D12D7}"/>
              </a:ext>
            </a:extLst>
          </p:cNvPr>
          <p:cNvSpPr/>
          <p:nvPr/>
        </p:nvSpPr>
        <p:spPr>
          <a:xfrm rot="5400000">
            <a:off x="9819792" y="282707"/>
            <a:ext cx="2034748" cy="1471127"/>
          </a:xfrm>
          <a:prstGeom prst="homePlate">
            <a:avLst>
              <a:gd name="adj" fmla="val 67089"/>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227"/>
            <a:endParaRPr lang="en-IN" sz="2399">
              <a:solidFill>
                <a:prstClr val="white"/>
              </a:solidFill>
              <a:latin typeface="Arial"/>
            </a:endParaRPr>
          </a:p>
        </p:txBody>
      </p:sp>
      <p:pic>
        <p:nvPicPr>
          <p:cNvPr id="2" name="Picture 2" descr="AWS vs Azure vs GCP | Learn AWS vs Azure vs GCP Comparison">
            <a:extLst>
              <a:ext uri="{FF2B5EF4-FFF2-40B4-BE49-F238E27FC236}">
                <a16:creationId xmlns:a16="http://schemas.microsoft.com/office/drawing/2014/main" id="{61F178AD-9286-4A5C-7D7F-07D1E59F3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040000"/>
            <a:ext cx="10100014" cy="5021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187C29B-4FD9-55C3-418F-BB92387DFC73}"/>
              </a:ext>
            </a:extLst>
          </p:cNvPr>
          <p:cNvSpPr txBox="1"/>
          <p:nvPr/>
        </p:nvSpPr>
        <p:spPr>
          <a:xfrm>
            <a:off x="619270" y="-2772"/>
            <a:ext cx="9342613" cy="523220"/>
          </a:xfrm>
          <a:prstGeom prst="rect">
            <a:avLst/>
          </a:prstGeom>
          <a:solidFill>
            <a:schemeClr val="bg1"/>
          </a:solidFill>
        </p:spPr>
        <p:txBody>
          <a:bodyPr wrap="square" rtlCol="0">
            <a:spAutoFit/>
          </a:bodyPr>
          <a:lstStyle/>
          <a:p>
            <a:pPr defTabSz="609227"/>
            <a:r>
              <a:rPr lang="en-US" sz="2800" dirty="0">
                <a:solidFill>
                  <a:schemeClr val="accent2"/>
                </a:solidFill>
                <a:latin typeface="+mj-lt"/>
              </a:rPr>
              <a:t>Service Comparison of AWS, Azure and GCP:</a:t>
            </a:r>
            <a:endParaRPr lang="en-IN" sz="2800" dirty="0">
              <a:solidFill>
                <a:schemeClr val="accent2"/>
              </a:solidFill>
              <a:latin typeface="+mj-lt"/>
            </a:endParaRPr>
          </a:p>
        </p:txBody>
      </p:sp>
    </p:spTree>
    <p:extLst>
      <p:ext uri="{BB962C8B-B14F-4D97-AF65-F5344CB8AC3E}">
        <p14:creationId xmlns:p14="http://schemas.microsoft.com/office/powerpoint/2010/main" val="1216205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WS vs Google Cloud vs Azure: Detailed Cloud Comparison">
            <a:extLst>
              <a:ext uri="{FF2B5EF4-FFF2-40B4-BE49-F238E27FC236}">
                <a16:creationId xmlns:a16="http://schemas.microsoft.com/office/drawing/2014/main" id="{F3ED131A-CB16-9D43-703C-41D3FBC10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9" y="581660"/>
            <a:ext cx="11011852" cy="55059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23C057C-D51D-58C4-8D74-295CF45A1FE3}"/>
              </a:ext>
            </a:extLst>
          </p:cNvPr>
          <p:cNvSpPr txBox="1"/>
          <p:nvPr/>
        </p:nvSpPr>
        <p:spPr>
          <a:xfrm>
            <a:off x="589279" y="58440"/>
            <a:ext cx="8479503" cy="523220"/>
          </a:xfrm>
          <a:prstGeom prst="rect">
            <a:avLst/>
          </a:prstGeom>
          <a:solidFill>
            <a:schemeClr val="bg1"/>
          </a:solidFill>
        </p:spPr>
        <p:txBody>
          <a:bodyPr wrap="square" rtlCol="0">
            <a:spAutoFit/>
          </a:bodyPr>
          <a:lstStyle/>
          <a:p>
            <a:pPr defTabSz="609227"/>
            <a:r>
              <a:rPr lang="en-US" sz="2800" dirty="0">
                <a:solidFill>
                  <a:schemeClr val="accent2"/>
                </a:solidFill>
                <a:latin typeface="+mj-lt"/>
              </a:rPr>
              <a:t>Service Comparison of AWS, Azure and GCP:</a:t>
            </a:r>
            <a:endParaRPr lang="en-IN" sz="2800" dirty="0">
              <a:solidFill>
                <a:schemeClr val="accent2"/>
              </a:solidFill>
              <a:latin typeface="+mj-lt"/>
            </a:endParaRPr>
          </a:p>
        </p:txBody>
      </p:sp>
    </p:spTree>
    <p:extLst>
      <p:ext uri="{BB962C8B-B14F-4D97-AF65-F5344CB8AC3E}">
        <p14:creationId xmlns:p14="http://schemas.microsoft.com/office/powerpoint/2010/main" val="3361207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ny Queries Clipart | Free Images at Clker.com - vector clip art online,  royalty free &amp; public domain">
            <a:extLst>
              <a:ext uri="{FF2B5EF4-FFF2-40B4-BE49-F238E27FC236}">
                <a16:creationId xmlns:a16="http://schemas.microsoft.com/office/drawing/2014/main" id="{5F120842-8DE5-EE72-B3AD-22A99CA35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841" y="497840"/>
            <a:ext cx="9865360" cy="636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a:extLst>
              <a:ext uri="{FF2B5EF4-FFF2-40B4-BE49-F238E27FC236}">
                <a16:creationId xmlns:a16="http://schemas.microsoft.com/office/drawing/2014/main" id="{32293186-4855-A326-4E1E-EC46957DD261}"/>
              </a:ext>
            </a:extLst>
          </p:cNvPr>
          <p:cNvSpPr txBox="1">
            <a:spLocks noChangeArrowheads="1"/>
          </p:cNvSpPr>
          <p:nvPr/>
        </p:nvSpPr>
        <p:spPr bwMode="auto">
          <a:xfrm>
            <a:off x="701040" y="79965"/>
            <a:ext cx="9763412" cy="682035"/>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buSzPct val="45000"/>
            </a:pPr>
            <a:r>
              <a:rPr lang="en-US" altLang="en-US" sz="2800" dirty="0">
                <a:solidFill>
                  <a:schemeClr val="accent2"/>
                </a:solidFill>
                <a:latin typeface="+mj-lt"/>
              </a:rPr>
              <a:t>Why cloud?	</a:t>
            </a:r>
          </a:p>
        </p:txBody>
      </p:sp>
      <p:sp>
        <p:nvSpPr>
          <p:cNvPr id="9218" name="Text Box 2">
            <a:extLst>
              <a:ext uri="{FF2B5EF4-FFF2-40B4-BE49-F238E27FC236}">
                <a16:creationId xmlns:a16="http://schemas.microsoft.com/office/drawing/2014/main" id="{EA2813E1-9275-AC75-B7EB-81B7CCECF5D6}"/>
              </a:ext>
            </a:extLst>
          </p:cNvPr>
          <p:cNvSpPr txBox="1">
            <a:spLocks noChangeArrowheads="1"/>
          </p:cNvSpPr>
          <p:nvPr/>
        </p:nvSpPr>
        <p:spPr bwMode="auto">
          <a:xfrm>
            <a:off x="1383628" y="1382813"/>
            <a:ext cx="9397872" cy="4975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8625" indent="-322263">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spcBef>
                <a:spcPts val="967"/>
              </a:spcBef>
              <a:buSzPct val="45000"/>
            </a:pPr>
            <a:r>
              <a:rPr lang="en-US" altLang="en-US" sz="2800" u="sng" dirty="0">
                <a:solidFill>
                  <a:schemeClr val="tx1"/>
                </a:solidFill>
                <a:latin typeface="Arial"/>
              </a:rPr>
              <a:t> Before cloud computing:</a:t>
            </a:r>
          </a:p>
          <a:p>
            <a:pPr defTabSz="609410">
              <a:spcBef>
                <a:spcPts val="967"/>
              </a:spcBef>
              <a:buSzPct val="45000"/>
            </a:pPr>
            <a:endParaRPr lang="en-US" altLang="en-US" sz="2902" dirty="0">
              <a:solidFill>
                <a:srgbClr val="005BA1"/>
              </a:solidFill>
              <a:latin typeface="Noto Sans" panose="020B0502040504020204" pitchFamily="34" charset="0"/>
            </a:endParaRPr>
          </a:p>
          <a:p>
            <a:pPr defTabSz="609410">
              <a:spcBef>
                <a:spcPts val="967"/>
              </a:spcBef>
              <a:buSzPct val="45000"/>
            </a:pPr>
            <a:r>
              <a:rPr lang="en-US" altLang="en-US" sz="2000" dirty="0">
                <a:solidFill>
                  <a:srgbClr val="4F4F4F"/>
                </a:solidFill>
                <a:latin typeface="Arial"/>
              </a:rPr>
              <a:t>   Suppose you want to host a website, these are the following things that you         would need to do:</a:t>
            </a:r>
          </a:p>
          <a:p>
            <a:pPr marL="516332" defTabSz="609410">
              <a:spcBef>
                <a:spcPts val="967"/>
              </a:spcBef>
              <a:buSzPct val="45000"/>
              <a:buFont typeface="Wingdings" panose="05000000000000000000" pitchFamily="2" charset="2"/>
              <a:buChar char=""/>
            </a:pPr>
            <a:r>
              <a:rPr lang="en-US" altLang="en-US" sz="2000" dirty="0">
                <a:solidFill>
                  <a:srgbClr val="4F4F4F"/>
                </a:solidFill>
                <a:latin typeface="Arial"/>
              </a:rPr>
              <a:t>High traffic? More servers.</a:t>
            </a:r>
          </a:p>
          <a:p>
            <a:pPr marL="194069" indent="0" defTabSz="609410">
              <a:spcBef>
                <a:spcPts val="967"/>
              </a:spcBef>
              <a:buSzPct val="45000"/>
            </a:pPr>
            <a:endParaRPr lang="en-US" altLang="en-US" sz="2000" dirty="0">
              <a:solidFill>
                <a:srgbClr val="4F4F4F"/>
              </a:solidFill>
              <a:latin typeface="Arial"/>
            </a:endParaRPr>
          </a:p>
          <a:p>
            <a:pPr marL="516332" defTabSz="609410">
              <a:spcBef>
                <a:spcPts val="967"/>
              </a:spcBef>
              <a:buSzPct val="45000"/>
              <a:buFont typeface="Wingdings" panose="05000000000000000000" pitchFamily="2" charset="2"/>
              <a:buChar char=""/>
            </a:pPr>
            <a:r>
              <a:rPr lang="en-US" altLang="en-US" sz="2000" dirty="0">
                <a:solidFill>
                  <a:srgbClr val="4F4F4F"/>
                </a:solidFill>
                <a:latin typeface="Arial"/>
              </a:rPr>
              <a:t>Monitoring and maintain servers.</a:t>
            </a:r>
          </a:p>
          <a:p>
            <a:pPr marL="520171" indent="-387728" defTabSz="609410">
              <a:spcBef>
                <a:spcPts val="967"/>
              </a:spcBef>
              <a:buSzPct val="45000"/>
            </a:pPr>
            <a:endParaRPr lang="en-US" altLang="en-US" sz="2000" dirty="0">
              <a:solidFill>
                <a:srgbClr val="4F4F4F"/>
              </a:solidFill>
              <a:latin typeface="Arial"/>
            </a:endParaRPr>
          </a:p>
          <a:p>
            <a:pPr marL="520171" indent="-387728" defTabSz="609410">
              <a:spcBef>
                <a:spcPts val="967"/>
              </a:spcBef>
              <a:buSzPct val="45000"/>
            </a:pPr>
            <a:endParaRPr lang="en-US" altLang="en-US" sz="2902" dirty="0">
              <a:solidFill>
                <a:srgbClr val="005BA1"/>
              </a:solidFill>
              <a:latin typeface="Noto Sans" panose="020B0502040504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a:extLst>
              <a:ext uri="{FF2B5EF4-FFF2-40B4-BE49-F238E27FC236}">
                <a16:creationId xmlns:a16="http://schemas.microsoft.com/office/drawing/2014/main" id="{2FE63271-CC64-C21A-CD1F-3923FE79E755}"/>
              </a:ext>
            </a:extLst>
          </p:cNvPr>
          <p:cNvSpPr txBox="1">
            <a:spLocks noChangeArrowheads="1"/>
          </p:cNvSpPr>
          <p:nvPr/>
        </p:nvSpPr>
        <p:spPr bwMode="auto">
          <a:xfrm>
            <a:off x="690880" y="691932"/>
            <a:ext cx="9865012" cy="1533107"/>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gn="ctr" defTabSz="609410">
              <a:buSzPct val="45000"/>
            </a:pPr>
            <a:endParaRPr lang="en-US" altLang="en-US" sz="3990" dirty="0">
              <a:solidFill>
                <a:schemeClr val="accent2"/>
              </a:solidFill>
              <a:latin typeface="Noto Sans" panose="020B0502040504020204" pitchFamily="34" charset="0"/>
            </a:endParaRPr>
          </a:p>
        </p:txBody>
      </p:sp>
      <p:sp>
        <p:nvSpPr>
          <p:cNvPr id="10242" name="Text Box 2">
            <a:extLst>
              <a:ext uri="{FF2B5EF4-FFF2-40B4-BE49-F238E27FC236}">
                <a16:creationId xmlns:a16="http://schemas.microsoft.com/office/drawing/2014/main" id="{C88B620C-DA7F-36A5-5D39-7037A6FA17C9}"/>
              </a:ext>
            </a:extLst>
          </p:cNvPr>
          <p:cNvSpPr txBox="1">
            <a:spLocks noChangeArrowheads="1"/>
          </p:cNvSpPr>
          <p:nvPr/>
        </p:nvSpPr>
        <p:spPr bwMode="auto">
          <a:xfrm>
            <a:off x="1383628" y="812801"/>
            <a:ext cx="9172264" cy="5545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427038" indent="-322263">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marL="104775" indent="0" defTabSz="609410">
              <a:spcBef>
                <a:spcPts val="967"/>
              </a:spcBef>
              <a:buSzPct val="45000"/>
            </a:pPr>
            <a:endParaRPr lang="en-US" altLang="en-US" sz="2800" dirty="0">
              <a:solidFill>
                <a:srgbClr val="4F4F4F"/>
              </a:solidFill>
              <a:latin typeface="Arial"/>
            </a:endParaRPr>
          </a:p>
          <a:p>
            <a:pPr defTabSz="609410">
              <a:spcBef>
                <a:spcPts val="967"/>
              </a:spcBef>
              <a:buSzPct val="45000"/>
            </a:pPr>
            <a:r>
              <a:rPr lang="en-US" altLang="en-US" sz="2800" u="sng" dirty="0">
                <a:solidFill>
                  <a:schemeClr val="tx1"/>
                </a:solidFill>
                <a:latin typeface="Arial"/>
              </a:rPr>
              <a:t> Before cloud computing:</a:t>
            </a:r>
          </a:p>
          <a:p>
            <a:pPr defTabSz="609410">
              <a:spcBef>
                <a:spcPts val="967"/>
              </a:spcBef>
              <a:buSzPct val="45000"/>
            </a:pPr>
            <a:endParaRPr lang="en-US" altLang="en-US" sz="2800" dirty="0">
              <a:solidFill>
                <a:srgbClr val="4F4F4F"/>
              </a:solidFill>
              <a:latin typeface="Arial"/>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Arial"/>
              </a:rPr>
              <a:t>If you consider costs then this setup is expensive.</a:t>
            </a:r>
          </a:p>
          <a:p>
            <a:pPr marL="520171" indent="-387728" defTabSz="609410">
              <a:spcBef>
                <a:spcPts val="967"/>
              </a:spcBef>
              <a:buSzPct val="45000"/>
            </a:pPr>
            <a:endParaRPr lang="en-US" altLang="en-US" sz="2000" dirty="0">
              <a:solidFill>
                <a:srgbClr val="4F4F4F"/>
              </a:solidFill>
              <a:latin typeface="Arial"/>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Arial"/>
              </a:rPr>
              <a:t>Troubleshooting problems can be tedious and may conflict with your business goals. </a:t>
            </a:r>
          </a:p>
          <a:p>
            <a:pPr marL="520171" indent="-387728" defTabSz="609410">
              <a:spcBef>
                <a:spcPts val="967"/>
              </a:spcBef>
              <a:buSzPct val="45000"/>
            </a:pPr>
            <a:endParaRPr lang="en-US" altLang="en-US" sz="2000" dirty="0">
              <a:solidFill>
                <a:srgbClr val="4F4F4F"/>
              </a:solidFill>
              <a:latin typeface="Arial"/>
            </a:endParaRPr>
          </a:p>
          <a:p>
            <a:pPr defTabSz="609410">
              <a:spcBef>
                <a:spcPts val="967"/>
              </a:spcBef>
              <a:buSzPct val="45000"/>
              <a:buFont typeface="Wingdings" panose="05000000000000000000" pitchFamily="2" charset="2"/>
              <a:buChar char=""/>
            </a:pPr>
            <a:r>
              <a:rPr lang="en-US" altLang="en-US" sz="2000" dirty="0">
                <a:solidFill>
                  <a:srgbClr val="4F4F4F"/>
                </a:solidFill>
                <a:latin typeface="Arial"/>
              </a:rPr>
              <a:t>Since the traffic is varying, your servers will be idle most of the time.</a:t>
            </a:r>
          </a:p>
          <a:p>
            <a:pPr marL="520171" indent="-387728" defTabSz="609410">
              <a:spcBef>
                <a:spcPts val="967"/>
              </a:spcBef>
              <a:buSzPct val="45000"/>
            </a:pPr>
            <a:endParaRPr lang="en-US" altLang="en-US" sz="2902" dirty="0">
              <a:solidFill>
                <a:srgbClr val="005BA1"/>
              </a:solidFill>
              <a:latin typeface="Noto Sans" panose="020B0502040504020204" pitchFamily="34" charset="0"/>
            </a:endParaRPr>
          </a:p>
        </p:txBody>
      </p:sp>
      <p:sp>
        <p:nvSpPr>
          <p:cNvPr id="2" name="Text Box 1">
            <a:extLst>
              <a:ext uri="{FF2B5EF4-FFF2-40B4-BE49-F238E27FC236}">
                <a16:creationId xmlns:a16="http://schemas.microsoft.com/office/drawing/2014/main" id="{0DE5A70F-6DB2-4885-AC7C-27C02FA907C9}"/>
              </a:ext>
            </a:extLst>
          </p:cNvPr>
          <p:cNvSpPr txBox="1">
            <a:spLocks noChangeArrowheads="1"/>
          </p:cNvSpPr>
          <p:nvPr/>
        </p:nvSpPr>
        <p:spPr bwMode="auto">
          <a:xfrm>
            <a:off x="690880" y="9897"/>
            <a:ext cx="9763412" cy="682035"/>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buSzPct val="45000"/>
            </a:pPr>
            <a:r>
              <a:rPr lang="en-US" altLang="en-US" sz="2800" dirty="0">
                <a:solidFill>
                  <a:schemeClr val="accent2"/>
                </a:solidFill>
                <a:latin typeface="+mj-lt"/>
              </a:rPr>
              <a:t>Why cloud?	</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a:extLst>
              <a:ext uri="{FF2B5EF4-FFF2-40B4-BE49-F238E27FC236}">
                <a16:creationId xmlns:a16="http://schemas.microsoft.com/office/drawing/2014/main" id="{2FA976C8-1EDE-41C1-988A-2AC49FFB9BD0}"/>
              </a:ext>
            </a:extLst>
          </p:cNvPr>
          <p:cNvSpPr txBox="1">
            <a:spLocks noChangeArrowheads="1"/>
          </p:cNvSpPr>
          <p:nvPr/>
        </p:nvSpPr>
        <p:spPr bwMode="auto">
          <a:xfrm>
            <a:off x="629920" y="-1446"/>
            <a:ext cx="9783732" cy="854755"/>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latin typeface="+mj-lt"/>
                <a:cs typeface="Noto Sans CJK SC" charset="0"/>
              </a:rPr>
              <a:t>What Is Cloud Computing?</a:t>
            </a:r>
          </a:p>
        </p:txBody>
      </p:sp>
      <p:sp>
        <p:nvSpPr>
          <p:cNvPr id="11266" name="Text Box 2">
            <a:extLst>
              <a:ext uri="{FF2B5EF4-FFF2-40B4-BE49-F238E27FC236}">
                <a16:creationId xmlns:a16="http://schemas.microsoft.com/office/drawing/2014/main" id="{D0D92641-753C-8B6A-E19A-721C0204869B}"/>
              </a:ext>
            </a:extLst>
          </p:cNvPr>
          <p:cNvSpPr txBox="1">
            <a:spLocks noChangeArrowheads="1"/>
          </p:cNvSpPr>
          <p:nvPr/>
        </p:nvSpPr>
        <p:spPr bwMode="auto">
          <a:xfrm>
            <a:off x="554406" y="1382813"/>
            <a:ext cx="5716271" cy="56970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65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90000"/>
              </a:lnSpc>
              <a:spcBef>
                <a:spcPts val="544"/>
              </a:spcBef>
            </a:pPr>
            <a:r>
              <a:rPr lang="en-US" altLang="en-US" sz="2800" u="sng" dirty="0">
                <a:solidFill>
                  <a:srgbClr val="4F4F4F"/>
                </a:solidFill>
                <a:latin typeface="+mj-lt"/>
                <a:cs typeface="Noto Sans CJK SC" charset="0"/>
              </a:rPr>
              <a:t>Cloud computing is:</a:t>
            </a:r>
          </a:p>
          <a:p>
            <a:pPr defTabSz="609410">
              <a:lnSpc>
                <a:spcPct val="90000"/>
              </a:lnSpc>
              <a:spcBef>
                <a:spcPts val="544"/>
              </a:spcBef>
            </a:pPr>
            <a:endParaRPr lang="en-US" altLang="en-US" sz="2000" dirty="0">
              <a:solidFill>
                <a:srgbClr val="4F4F4F"/>
              </a:solidFill>
              <a:latin typeface="Arial"/>
              <a:cs typeface="Noto Sans CJK SC" charset="0"/>
            </a:endParaRPr>
          </a:p>
          <a:p>
            <a:pPr marL="406923" indent="-405004" defTabSz="609410">
              <a:lnSpc>
                <a:spcPct val="90000"/>
              </a:lnSpc>
              <a:spcBef>
                <a:spcPts val="544"/>
              </a:spcBef>
              <a:buFont typeface="Times New Roman" panose="02020603050405020304" pitchFamily="18" charset="0"/>
              <a:buChar char="•"/>
            </a:pPr>
            <a:r>
              <a:rPr lang="en-US" altLang="en-US" sz="2000" dirty="0">
                <a:solidFill>
                  <a:srgbClr val="4F4F4F"/>
                </a:solidFill>
                <a:latin typeface="Arial"/>
                <a:cs typeface="Noto Sans CJK SC" charset="0"/>
              </a:rPr>
              <a:t>Strong data/application on remote servers</a:t>
            </a:r>
          </a:p>
          <a:p>
            <a:pPr marL="406923" indent="-405004" defTabSz="609410">
              <a:lnSpc>
                <a:spcPct val="90000"/>
              </a:lnSpc>
              <a:spcBef>
                <a:spcPts val="544"/>
              </a:spcBef>
              <a:buFont typeface="Times New Roman" panose="02020603050405020304" pitchFamily="18" charset="0"/>
              <a:buChar char="•"/>
            </a:pPr>
            <a:endParaRPr lang="en-US" altLang="en-US" sz="2000" dirty="0">
              <a:solidFill>
                <a:srgbClr val="4F4F4F"/>
              </a:solidFill>
              <a:latin typeface="Arial"/>
              <a:cs typeface="Noto Sans CJK SC" charset="0"/>
            </a:endParaRPr>
          </a:p>
          <a:p>
            <a:pPr marL="406923" indent="-405004" defTabSz="609410">
              <a:lnSpc>
                <a:spcPct val="90000"/>
              </a:lnSpc>
              <a:spcBef>
                <a:spcPts val="544"/>
              </a:spcBef>
              <a:buFont typeface="Times New Roman" panose="02020603050405020304" pitchFamily="18" charset="0"/>
              <a:buChar char="•"/>
            </a:pPr>
            <a:endParaRPr lang="en-US" altLang="en-US" sz="2000" dirty="0">
              <a:solidFill>
                <a:srgbClr val="4F4F4F"/>
              </a:solidFill>
              <a:latin typeface="Arial"/>
              <a:cs typeface="Noto Sans CJK SC" charset="0"/>
            </a:endParaRPr>
          </a:p>
          <a:p>
            <a:pPr marL="406923" indent="-405004" defTabSz="609410">
              <a:lnSpc>
                <a:spcPct val="90000"/>
              </a:lnSpc>
              <a:spcBef>
                <a:spcPts val="544"/>
              </a:spcBef>
              <a:buFont typeface="Times New Roman" panose="02020603050405020304" pitchFamily="18" charset="0"/>
              <a:buChar char="•"/>
            </a:pPr>
            <a:r>
              <a:rPr lang="en-US" altLang="en-US" sz="2000" dirty="0">
                <a:solidFill>
                  <a:srgbClr val="4F4F4F"/>
                </a:solidFill>
                <a:latin typeface="Arial"/>
                <a:cs typeface="Noto Sans CJK SC" charset="0"/>
              </a:rPr>
              <a:t>Processing data/application from servers</a:t>
            </a:r>
          </a:p>
          <a:p>
            <a:pPr marL="1919" indent="0" defTabSz="609410">
              <a:lnSpc>
                <a:spcPct val="90000"/>
              </a:lnSpc>
              <a:spcBef>
                <a:spcPts val="544"/>
              </a:spcBef>
            </a:pPr>
            <a:endParaRPr lang="en-US" altLang="en-US" sz="2000" dirty="0">
              <a:solidFill>
                <a:srgbClr val="4F4F4F"/>
              </a:solidFill>
              <a:latin typeface="Arial"/>
              <a:cs typeface="Noto Sans CJK SC" charset="0"/>
            </a:endParaRPr>
          </a:p>
          <a:p>
            <a:pPr marL="406923" indent="-405004" defTabSz="609410">
              <a:lnSpc>
                <a:spcPct val="90000"/>
              </a:lnSpc>
              <a:spcBef>
                <a:spcPts val="544"/>
              </a:spcBef>
              <a:buFont typeface="Times New Roman" panose="02020603050405020304" pitchFamily="18" charset="0"/>
              <a:buChar char="•"/>
            </a:pPr>
            <a:r>
              <a:rPr lang="en-US" altLang="en-US" sz="2000" dirty="0">
                <a:solidFill>
                  <a:srgbClr val="4F4F4F"/>
                </a:solidFill>
                <a:latin typeface="Arial"/>
                <a:cs typeface="Noto Sans CJK SC" charset="0"/>
              </a:rPr>
              <a:t>Accessing data/application via internet</a:t>
            </a:r>
          </a:p>
          <a:p>
            <a:pPr marL="406923" indent="-405004" defTabSz="609410">
              <a:lnSpc>
                <a:spcPct val="90000"/>
              </a:lnSpc>
              <a:spcBef>
                <a:spcPts val="544"/>
              </a:spcBef>
              <a:buFont typeface="Times New Roman" panose="02020603050405020304" pitchFamily="18" charset="0"/>
              <a:buChar char="•"/>
            </a:pPr>
            <a:endParaRPr lang="en-US" altLang="en-US" sz="2000" dirty="0">
              <a:solidFill>
                <a:srgbClr val="4F4F4F"/>
              </a:solidFill>
              <a:latin typeface="Arial"/>
              <a:cs typeface="Noto Sans CJK SC" charset="0"/>
            </a:endParaRPr>
          </a:p>
          <a:p>
            <a:pPr marL="406923" indent="-405004" defTabSz="609410">
              <a:lnSpc>
                <a:spcPct val="90000"/>
              </a:lnSpc>
              <a:spcBef>
                <a:spcPts val="544"/>
              </a:spcBef>
              <a:buFont typeface="Times New Roman" panose="02020603050405020304" pitchFamily="18" charset="0"/>
              <a:buChar char="•"/>
            </a:pPr>
            <a:endParaRPr lang="en-US" altLang="en-US" sz="2000" dirty="0">
              <a:solidFill>
                <a:srgbClr val="4F4F4F"/>
              </a:solidFill>
              <a:latin typeface="Arial"/>
              <a:cs typeface="Noto Sans CJK SC" charset="0"/>
            </a:endParaRPr>
          </a:p>
        </p:txBody>
      </p:sp>
      <p:pic>
        <p:nvPicPr>
          <p:cNvPr id="1026" name="Picture 2" descr="Cloud Computing | Edureka">
            <a:extLst>
              <a:ext uri="{FF2B5EF4-FFF2-40B4-BE49-F238E27FC236}">
                <a16:creationId xmlns:a16="http://schemas.microsoft.com/office/drawing/2014/main" id="{32B16426-CA13-3C39-C0CF-F18829E2E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5508" y="1449449"/>
            <a:ext cx="6226492" cy="460248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F7B76F08-AABA-98ED-FA19-D2723CBCAE99}"/>
              </a:ext>
            </a:extLst>
          </p:cNvPr>
          <p:cNvSpPr/>
          <p:nvPr/>
        </p:nvSpPr>
        <p:spPr>
          <a:xfrm>
            <a:off x="320459" y="4505620"/>
            <a:ext cx="5524107" cy="643379"/>
          </a:xfrm>
          <a:prstGeom prst="roundRect">
            <a:avLst/>
          </a:prstGeom>
          <a:solidFill>
            <a:srgbClr val="199C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Uses Virtualization Concept</a:t>
            </a:r>
            <a:endParaRPr lang="en-IN" dirty="0"/>
          </a:p>
        </p:txBody>
      </p:sp>
      <p:sp>
        <p:nvSpPr>
          <p:cNvPr id="3" name="Rectangle: Rounded Corners 2">
            <a:extLst>
              <a:ext uri="{FF2B5EF4-FFF2-40B4-BE49-F238E27FC236}">
                <a16:creationId xmlns:a16="http://schemas.microsoft.com/office/drawing/2014/main" id="{01D1DF81-809F-931E-3533-D952D5ACA25A}"/>
              </a:ext>
            </a:extLst>
          </p:cNvPr>
          <p:cNvSpPr/>
          <p:nvPr/>
        </p:nvSpPr>
        <p:spPr>
          <a:xfrm>
            <a:off x="336321" y="5153497"/>
            <a:ext cx="5524107" cy="643379"/>
          </a:xfrm>
          <a:prstGeom prst="roundRect">
            <a:avLst/>
          </a:prstGeom>
          <a:solidFill>
            <a:srgbClr val="DE5E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Enables Access to Cloud services</a:t>
            </a:r>
          </a:p>
        </p:txBody>
      </p:sp>
      <p:sp>
        <p:nvSpPr>
          <p:cNvPr id="4" name="Rectangle: Rounded Corners 3">
            <a:extLst>
              <a:ext uri="{FF2B5EF4-FFF2-40B4-BE49-F238E27FC236}">
                <a16:creationId xmlns:a16="http://schemas.microsoft.com/office/drawing/2014/main" id="{93A44167-0F96-50AD-3E87-87DFDDA5330A}"/>
              </a:ext>
            </a:extLst>
          </p:cNvPr>
          <p:cNvSpPr/>
          <p:nvPr/>
        </p:nvSpPr>
        <p:spPr>
          <a:xfrm>
            <a:off x="320459" y="5796876"/>
            <a:ext cx="5524107" cy="643379"/>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Provides the option “pay as you go”</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a:extLst>
              <a:ext uri="{FF2B5EF4-FFF2-40B4-BE49-F238E27FC236}">
                <a16:creationId xmlns:a16="http://schemas.microsoft.com/office/drawing/2014/main" id="{B0885A49-8C7E-98A4-12F4-6AF632EA0ECA}"/>
              </a:ext>
            </a:extLst>
          </p:cNvPr>
          <p:cNvSpPr txBox="1">
            <a:spLocks noChangeArrowheads="1"/>
          </p:cNvSpPr>
          <p:nvPr/>
        </p:nvSpPr>
        <p:spPr bwMode="auto">
          <a:xfrm>
            <a:off x="650240" y="0"/>
            <a:ext cx="9296400" cy="690880"/>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lang="en-US" altLang="en-US" sz="2800" dirty="0">
                <a:solidFill>
                  <a:schemeClr val="accent2"/>
                </a:solidFill>
                <a:latin typeface="+mj-lt"/>
                <a:cs typeface="Noto Sans CJK SC" charset="0"/>
              </a:rPr>
              <a:t>What Is Cloud Computing?</a:t>
            </a:r>
          </a:p>
        </p:txBody>
      </p:sp>
      <p:sp>
        <p:nvSpPr>
          <p:cNvPr id="12290" name="Text Box 2">
            <a:extLst>
              <a:ext uri="{FF2B5EF4-FFF2-40B4-BE49-F238E27FC236}">
                <a16:creationId xmlns:a16="http://schemas.microsoft.com/office/drawing/2014/main" id="{1E4F996C-F809-A6F0-8C95-050E1B4AACBD}"/>
              </a:ext>
            </a:extLst>
          </p:cNvPr>
          <p:cNvSpPr txBox="1">
            <a:spLocks noChangeArrowheads="1"/>
          </p:cNvSpPr>
          <p:nvPr/>
        </p:nvSpPr>
        <p:spPr bwMode="auto">
          <a:xfrm>
            <a:off x="554406" y="690881"/>
            <a:ext cx="5716271" cy="5902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6550" indent="-33655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150000"/>
              </a:lnSpc>
              <a:spcBef>
                <a:spcPts val="544"/>
              </a:spcBef>
              <a:buFont typeface="Times New Roman" panose="02020603050405020304" pitchFamily="18" charset="0"/>
              <a:buChar char="•"/>
            </a:pPr>
            <a:r>
              <a:rPr lang="en-US" altLang="en-US" sz="2000" dirty="0">
                <a:solidFill>
                  <a:srgbClr val="4F4F4F"/>
                </a:solidFill>
                <a:latin typeface="Arial"/>
                <a:cs typeface="Noto Sans CJK SC" charset="0"/>
              </a:rPr>
              <a:t>Generally speaking, cloud computing can be thought of as anything that involves delivering hosted services over the Internet. </a:t>
            </a:r>
          </a:p>
          <a:p>
            <a:pPr defTabSz="609410">
              <a:lnSpc>
                <a:spcPct val="150000"/>
              </a:lnSpc>
              <a:spcBef>
                <a:spcPts val="605"/>
              </a:spcBef>
              <a:buFont typeface="Times New Roman" panose="02020603050405020304" pitchFamily="18" charset="0"/>
              <a:buChar char="•"/>
            </a:pPr>
            <a:r>
              <a:rPr lang="en-US" altLang="en-US" sz="2000" dirty="0">
                <a:solidFill>
                  <a:srgbClr val="4F4F4F"/>
                </a:solidFill>
                <a:latin typeface="Arial"/>
                <a:cs typeface="Noto Sans CJK SC" charset="0"/>
              </a:rPr>
              <a:t>According to NIST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(Special Publication 800-145)</a:t>
            </a:r>
          </a:p>
        </p:txBody>
      </p:sp>
      <p:pic>
        <p:nvPicPr>
          <p:cNvPr id="12291" name="Picture 3">
            <a:extLst>
              <a:ext uri="{FF2B5EF4-FFF2-40B4-BE49-F238E27FC236}">
                <a16:creationId xmlns:a16="http://schemas.microsoft.com/office/drawing/2014/main" id="{ADDFF245-7A72-F6EB-6CA5-6D857CE6E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3467" y="919629"/>
            <a:ext cx="4134603" cy="384667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arn(outHorizontal)">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ypes of cloud computing: responsibilities-of-cloud-service-models">
            <a:extLst>
              <a:ext uri="{FF2B5EF4-FFF2-40B4-BE49-F238E27FC236}">
                <a16:creationId xmlns:a16="http://schemas.microsoft.com/office/drawing/2014/main" id="{45AEC905-B8D3-ED25-05F8-05F516F11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69" y="947975"/>
            <a:ext cx="8491042" cy="55795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5">
            <a:extLst>
              <a:ext uri="{FF2B5EF4-FFF2-40B4-BE49-F238E27FC236}">
                <a16:creationId xmlns:a16="http://schemas.microsoft.com/office/drawing/2014/main" id="{3AA2A191-8C24-F620-D3D5-32D32BD6AE25}"/>
              </a:ext>
            </a:extLst>
          </p:cNvPr>
          <p:cNvSpPr>
            <a:spLocks noGrp="1"/>
          </p:cNvSpPr>
          <p:nvPr>
            <p:ph type="title"/>
          </p:nvPr>
        </p:nvSpPr>
        <p:spPr>
          <a:xfrm>
            <a:off x="628017" y="17769"/>
            <a:ext cx="9959975" cy="625475"/>
          </a:xfrm>
          <a:solidFill>
            <a:schemeClr val="bg1"/>
          </a:solidFill>
        </p:spPr>
        <p:txBody>
          <a:bodyPr>
            <a:normAutofit fontScale="90000"/>
          </a:bodyPr>
          <a:lstStyle/>
          <a:p>
            <a:r>
              <a:rPr lang="en-US" dirty="0"/>
              <a:t>Different Cloud Computing Service models</a:t>
            </a:r>
            <a:endParaRPr lang="en-IN" dirty="0"/>
          </a:p>
        </p:txBody>
      </p:sp>
    </p:spTree>
    <p:extLst>
      <p:ext uri="{BB962C8B-B14F-4D97-AF65-F5344CB8AC3E}">
        <p14:creationId xmlns:p14="http://schemas.microsoft.com/office/powerpoint/2010/main" val="31463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a:extLst>
              <a:ext uri="{FF2B5EF4-FFF2-40B4-BE49-F238E27FC236}">
                <a16:creationId xmlns:a16="http://schemas.microsoft.com/office/drawing/2014/main" id="{426B6CE0-F000-3334-E4F9-C777F5F0B576}"/>
              </a:ext>
            </a:extLst>
          </p:cNvPr>
          <p:cNvSpPr txBox="1">
            <a:spLocks noChangeArrowheads="1"/>
          </p:cNvSpPr>
          <p:nvPr/>
        </p:nvSpPr>
        <p:spPr bwMode="auto">
          <a:xfrm>
            <a:off x="670560" y="0"/>
            <a:ext cx="8297326" cy="702355"/>
          </a:xfrm>
          <a:prstGeom prst="rect">
            <a:avLst/>
          </a:prstGeom>
          <a:solidFill>
            <a:schemeClr val="bg1"/>
          </a:solidFill>
          <a:ln>
            <a:noFill/>
          </a:ln>
          <a:effec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r>
              <a:rPr kumimoji="0" lang="en-US" sz="2800" b="0" i="0" u="none" strike="noStrike" kern="1200" cap="none" spc="0" normalizeH="0" baseline="0" noProof="0" dirty="0">
                <a:ln>
                  <a:noFill/>
                </a:ln>
                <a:solidFill>
                  <a:srgbClr val="005BA1"/>
                </a:solidFill>
                <a:effectLst/>
                <a:uLnTx/>
                <a:uFillTx/>
                <a:latin typeface="+mj-lt"/>
                <a:ea typeface="Tahoma" panose="020B0604030504040204" pitchFamily="34" charset="0"/>
                <a:cs typeface="Tahoma" panose="020B0604030504040204" pitchFamily="34" charset="0"/>
              </a:rPr>
              <a:t>Different Cloud Computing Service models</a:t>
            </a:r>
            <a:endParaRPr lang="en-US" altLang="en-US" sz="2800" u="sng" dirty="0">
              <a:solidFill>
                <a:schemeClr val="accent2"/>
              </a:solidFill>
              <a:latin typeface="+mj-lt"/>
            </a:endParaRPr>
          </a:p>
        </p:txBody>
      </p:sp>
      <p:pic>
        <p:nvPicPr>
          <p:cNvPr id="13314" name="Picture 2">
            <a:extLst>
              <a:ext uri="{FF2B5EF4-FFF2-40B4-BE49-F238E27FC236}">
                <a16:creationId xmlns:a16="http://schemas.microsoft.com/office/drawing/2014/main" id="{0D7705CB-7154-9FAB-40F8-FAAD995F3D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368" y="1106405"/>
            <a:ext cx="6274845" cy="49753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randombar(horizontal)">
                                      <p:cBhvr>
                                        <p:cTn id="7" dur="5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1">
            <a:extLst>
              <a:ext uri="{FF2B5EF4-FFF2-40B4-BE49-F238E27FC236}">
                <a16:creationId xmlns:a16="http://schemas.microsoft.com/office/drawing/2014/main" id="{1086CD71-AD70-5834-9118-F0F56C3858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857" b="36632"/>
          <a:stretch>
            <a:fillRect/>
          </a:stretch>
        </p:blipFill>
        <p:spPr bwMode="auto">
          <a:xfrm>
            <a:off x="7464604" y="1106405"/>
            <a:ext cx="4422528" cy="4975344"/>
          </a:xfrm>
          <a:prstGeom prst="rect">
            <a:avLst/>
          </a:prstGeom>
          <a:noFill/>
          <a:ln>
            <a:noFill/>
          </a:ln>
          <a:effectLst/>
          <a:extLst>
            <a:ext uri="{909E8E84-426E-40DD-AFC4-6F175D3DCCD1}">
              <a14:hiddenFill xmlns:a14="http://schemas.microsoft.com/office/drawing/2010/main">
                <a:blipFill dpi="0" rotWithShape="0">
                  <a:blip/>
                  <a:srcRect l="-4857" b="36632"/>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8" name="Text Box 2">
            <a:extLst>
              <a:ext uri="{FF2B5EF4-FFF2-40B4-BE49-F238E27FC236}">
                <a16:creationId xmlns:a16="http://schemas.microsoft.com/office/drawing/2014/main" id="{A60ECC82-0A70-535B-48C2-CE7BEAAA9B9C}"/>
              </a:ext>
            </a:extLst>
          </p:cNvPr>
          <p:cNvSpPr txBox="1">
            <a:spLocks noChangeArrowheads="1"/>
          </p:cNvSpPr>
          <p:nvPr/>
        </p:nvSpPr>
        <p:spPr bwMode="auto">
          <a:xfrm>
            <a:off x="1107220" y="-275635"/>
            <a:ext cx="9397872" cy="1382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algn="ctr" defTabSz="609410">
              <a:buSzPct val="45000"/>
            </a:pPr>
            <a:r>
              <a:rPr lang="en-US" altLang="en-US" sz="3990">
                <a:solidFill>
                  <a:srgbClr val="FFFFFF"/>
                </a:solidFill>
                <a:latin typeface="Noto Sans" panose="020B0502040504020204" pitchFamily="34" charset="0"/>
              </a:rPr>
              <a:t>Service Models</a:t>
            </a:r>
          </a:p>
        </p:txBody>
      </p:sp>
      <p:sp>
        <p:nvSpPr>
          <p:cNvPr id="14339" name="Text Box 3">
            <a:extLst>
              <a:ext uri="{FF2B5EF4-FFF2-40B4-BE49-F238E27FC236}">
                <a16:creationId xmlns:a16="http://schemas.microsoft.com/office/drawing/2014/main" id="{E58D618F-0D16-626E-A89F-81C08FD5E60C}"/>
              </a:ext>
            </a:extLst>
          </p:cNvPr>
          <p:cNvSpPr txBox="1">
            <a:spLocks noChangeArrowheads="1"/>
          </p:cNvSpPr>
          <p:nvPr/>
        </p:nvSpPr>
        <p:spPr bwMode="auto">
          <a:xfrm>
            <a:off x="462268" y="548641"/>
            <a:ext cx="7096772" cy="5717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655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DejaVu Sans" charset="0"/>
              </a:defRPr>
            </a:lvl9pPr>
          </a:lstStyle>
          <a:p>
            <a:pPr defTabSz="609410">
              <a:lnSpc>
                <a:spcPct val="90000"/>
              </a:lnSpc>
              <a:spcBef>
                <a:spcPts val="725"/>
              </a:spcBef>
            </a:pPr>
            <a:r>
              <a:rPr lang="en-US" altLang="en-US" sz="2800" u="sng" dirty="0">
                <a:solidFill>
                  <a:srgbClr val="005BA1"/>
                </a:solidFill>
                <a:latin typeface="+mj-lt"/>
              </a:rPr>
              <a:t>Software-as-a-Service (SaaS)</a:t>
            </a:r>
          </a:p>
          <a:p>
            <a:pPr defTabSz="609410">
              <a:lnSpc>
                <a:spcPct val="90000"/>
              </a:lnSpc>
              <a:spcBef>
                <a:spcPts val="725"/>
              </a:spcBef>
            </a:pPr>
            <a:endParaRPr lang="en-US" altLang="en-US" sz="2902" u="sng" dirty="0">
              <a:solidFill>
                <a:srgbClr val="005BA1"/>
              </a:solidFill>
              <a:latin typeface="Arial"/>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latin typeface="Arial"/>
              </a:rPr>
              <a:t>Also referred to as “software on demand,” this service model involves outsourcing the infrastructure, platform, and software/applications.</a:t>
            </a:r>
          </a:p>
          <a:p>
            <a:pPr marL="522089" indent="-385809" defTabSz="609410">
              <a:lnSpc>
                <a:spcPct val="150000"/>
              </a:lnSpc>
              <a:spcBef>
                <a:spcPts val="605"/>
              </a:spcBef>
              <a:buSzPct val="45000"/>
            </a:pPr>
            <a:endParaRPr lang="en-US" altLang="en-US" sz="2000" dirty="0">
              <a:solidFill>
                <a:srgbClr val="4F4F4F"/>
              </a:solidFill>
              <a:latin typeface="Arial"/>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latin typeface="Arial"/>
              </a:rPr>
              <a:t>Typically, these services are available to the customer for a fee, pay-as-you-go, or a no charge model.</a:t>
            </a:r>
          </a:p>
          <a:p>
            <a:pPr marL="522089" indent="-385809" defTabSz="609410">
              <a:lnSpc>
                <a:spcPct val="150000"/>
              </a:lnSpc>
              <a:spcBef>
                <a:spcPts val="605"/>
              </a:spcBef>
              <a:buSzPct val="45000"/>
            </a:pPr>
            <a:endParaRPr lang="en-US" altLang="en-US" sz="2000" dirty="0">
              <a:solidFill>
                <a:srgbClr val="4F4F4F"/>
              </a:solidFill>
              <a:latin typeface="Arial"/>
            </a:endParaRPr>
          </a:p>
          <a:p>
            <a:pPr marL="516332" indent="-389648" defTabSz="609410">
              <a:lnSpc>
                <a:spcPct val="150000"/>
              </a:lnSpc>
              <a:spcBef>
                <a:spcPts val="605"/>
              </a:spcBef>
              <a:buSzPct val="45000"/>
              <a:buFont typeface="Wingdings" panose="05000000000000000000" pitchFamily="2" charset="2"/>
              <a:buChar char=""/>
            </a:pPr>
            <a:r>
              <a:rPr lang="en-US" altLang="en-US" sz="2000" dirty="0">
                <a:solidFill>
                  <a:srgbClr val="4F4F4F"/>
                </a:solidFill>
                <a:latin typeface="Arial"/>
              </a:rPr>
              <a:t>The customer accesses the applications over the internet.</a:t>
            </a:r>
          </a:p>
          <a:p>
            <a:pPr marL="522089" indent="-385809" defTabSz="609410">
              <a:lnSpc>
                <a:spcPct val="90000"/>
              </a:lnSpc>
              <a:spcBef>
                <a:spcPts val="605"/>
              </a:spcBef>
              <a:buSzPct val="45000"/>
            </a:pPr>
            <a:endParaRPr lang="en-US" altLang="en-US" sz="2418" dirty="0">
              <a:solidFill>
                <a:srgbClr val="005BA1"/>
              </a:solidFill>
              <a:latin typeface="Noto Sans" panose="020B0502040504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337"/>
                                        </p:tgtEl>
                                        <p:attrNameLst>
                                          <p:attrName>style.visibility</p:attrName>
                                        </p:attrNameLst>
                                      </p:cBhvr>
                                      <p:to>
                                        <p:strVal val="visible"/>
                                      </p:to>
                                    </p:set>
                                    <p:animEffect transition="in" filter="circle(in)">
                                      <p:cBhvr>
                                        <p:cTn id="7" dur="2000"/>
                                        <p:tgtEl>
                                          <p:spTgt spid="14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672</Words>
  <Application>Microsoft Office PowerPoint</Application>
  <PresentationFormat>Widescreen</PresentationFormat>
  <Paragraphs>128</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Noto Sans</vt:lpstr>
      <vt:lpstr>Symbol</vt:lpstr>
      <vt:lpstr>Times New Roman</vt:lpstr>
      <vt:lpstr>Wingdings</vt:lpstr>
      <vt:lpstr>Office Theme</vt:lpstr>
      <vt:lpstr>PowerPoint Presentation</vt:lpstr>
      <vt:lpstr>Objective</vt:lpstr>
      <vt:lpstr>PowerPoint Presentation</vt:lpstr>
      <vt:lpstr>PowerPoint Presentation</vt:lpstr>
      <vt:lpstr>PowerPoint Presentation</vt:lpstr>
      <vt:lpstr>PowerPoint Presentation</vt:lpstr>
      <vt:lpstr>Different Cloud Computing Service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smita waghmare</dc:creator>
  <cp:lastModifiedBy>smita waghmare</cp:lastModifiedBy>
  <cp:revision>1</cp:revision>
  <dcterms:created xsi:type="dcterms:W3CDTF">2023-04-27T06:19:43Z</dcterms:created>
  <dcterms:modified xsi:type="dcterms:W3CDTF">2023-04-27T06:21:32Z</dcterms:modified>
</cp:coreProperties>
</file>