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71" r:id="rId5"/>
    <p:sldId id="287" r:id="rId6"/>
    <p:sldId id="371" r:id="rId7"/>
    <p:sldId id="366" r:id="rId8"/>
    <p:sldId id="372" r:id="rId9"/>
    <p:sldId id="373" r:id="rId10"/>
    <p:sldId id="374" r:id="rId11"/>
    <p:sldId id="367" r:id="rId12"/>
    <p:sldId id="368" r:id="rId13"/>
    <p:sldId id="370" r:id="rId14"/>
    <p:sldId id="375" r:id="rId15"/>
    <p:sldId id="3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64A30-011D-4F84-AAFB-F69B4C25531E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E4FAB9D-A52B-46FD-886A-2F8CBC275926}">
      <dgm:prSet phldrT="[Text]"/>
      <dgm:spPr/>
      <dgm:t>
        <a:bodyPr/>
        <a:lstStyle/>
        <a:p>
          <a:r>
            <a:rPr lang="en-IN" dirty="0"/>
            <a:t>True Negatives (TN): 1,353</a:t>
          </a:r>
        </a:p>
      </dgm:t>
    </dgm:pt>
    <dgm:pt modelId="{8C7B00F5-0D1D-45DE-B298-4E0F712F8BA3}" type="parTrans" cxnId="{12ADA5A0-7EA2-4210-A3B2-B68E67EAB188}">
      <dgm:prSet/>
      <dgm:spPr/>
      <dgm:t>
        <a:bodyPr/>
        <a:lstStyle/>
        <a:p>
          <a:endParaRPr lang="en-IN"/>
        </a:p>
      </dgm:t>
    </dgm:pt>
    <dgm:pt modelId="{657F0404-0598-4BF4-BE0C-4E51C854B775}" type="sibTrans" cxnId="{12ADA5A0-7EA2-4210-A3B2-B68E67EAB188}">
      <dgm:prSet/>
      <dgm:spPr/>
      <dgm:t>
        <a:bodyPr/>
        <a:lstStyle/>
        <a:p>
          <a:endParaRPr lang="en-IN"/>
        </a:p>
      </dgm:t>
    </dgm:pt>
    <dgm:pt modelId="{6F7A2730-C9BD-4C2D-A511-CBDC63B5EF9B}">
      <dgm:prSet/>
      <dgm:spPr/>
      <dgm:t>
        <a:bodyPr/>
        <a:lstStyle/>
        <a:p>
          <a:r>
            <a:rPr lang="en-IN"/>
            <a:t>False Positives (FP): 324</a:t>
          </a:r>
          <a:endParaRPr lang="en-IN" dirty="0"/>
        </a:p>
      </dgm:t>
    </dgm:pt>
    <dgm:pt modelId="{C30567F6-EB4D-407B-8829-7F9048759D17}" type="parTrans" cxnId="{A46EB5F3-76E5-410F-85AB-27952728C2FA}">
      <dgm:prSet/>
      <dgm:spPr/>
      <dgm:t>
        <a:bodyPr/>
        <a:lstStyle/>
        <a:p>
          <a:endParaRPr lang="en-IN"/>
        </a:p>
      </dgm:t>
    </dgm:pt>
    <dgm:pt modelId="{78280DB1-20D6-4029-8360-4BE4E1C916AD}" type="sibTrans" cxnId="{A46EB5F3-76E5-410F-85AB-27952728C2FA}">
      <dgm:prSet/>
      <dgm:spPr/>
      <dgm:t>
        <a:bodyPr/>
        <a:lstStyle/>
        <a:p>
          <a:endParaRPr lang="en-IN"/>
        </a:p>
      </dgm:t>
    </dgm:pt>
    <dgm:pt modelId="{BF065AE2-9C12-476A-ADF0-6873AE9066E6}">
      <dgm:prSet/>
      <dgm:spPr/>
      <dgm:t>
        <a:bodyPr/>
        <a:lstStyle/>
        <a:p>
          <a:r>
            <a:rPr lang="en-IN"/>
            <a:t>False Negatives (FN): 221</a:t>
          </a:r>
          <a:endParaRPr lang="en-IN" dirty="0"/>
        </a:p>
      </dgm:t>
    </dgm:pt>
    <dgm:pt modelId="{286EDB09-E8B1-4276-8F30-CACD61BE3BCB}" type="parTrans" cxnId="{E270B7D6-D591-4AA9-8F89-5925C5BD8613}">
      <dgm:prSet/>
      <dgm:spPr/>
      <dgm:t>
        <a:bodyPr/>
        <a:lstStyle/>
        <a:p>
          <a:endParaRPr lang="en-IN"/>
        </a:p>
      </dgm:t>
    </dgm:pt>
    <dgm:pt modelId="{243BA6BA-C1BA-453E-882D-C0FE3A753820}" type="sibTrans" cxnId="{E270B7D6-D591-4AA9-8F89-5925C5BD8613}">
      <dgm:prSet/>
      <dgm:spPr/>
      <dgm:t>
        <a:bodyPr/>
        <a:lstStyle/>
        <a:p>
          <a:endParaRPr lang="en-IN"/>
        </a:p>
      </dgm:t>
    </dgm:pt>
    <dgm:pt modelId="{41C80B4D-7EB6-4009-9DC9-FA8AFC39517A}">
      <dgm:prSet/>
      <dgm:spPr/>
      <dgm:t>
        <a:bodyPr/>
        <a:lstStyle/>
        <a:p>
          <a:r>
            <a:rPr lang="en-IN" dirty="0"/>
            <a:t>True Positives (TP): 874</a:t>
          </a:r>
        </a:p>
      </dgm:t>
    </dgm:pt>
    <dgm:pt modelId="{67550B76-97C8-4317-A34B-B9788B0280D9}" type="parTrans" cxnId="{DC3DF7D4-4800-440E-895D-63CB1B964BF9}">
      <dgm:prSet/>
      <dgm:spPr/>
      <dgm:t>
        <a:bodyPr/>
        <a:lstStyle/>
        <a:p>
          <a:endParaRPr lang="en-IN"/>
        </a:p>
      </dgm:t>
    </dgm:pt>
    <dgm:pt modelId="{CCECF105-EB09-4CB9-B6A2-7D1CAFF60C7A}" type="sibTrans" cxnId="{DC3DF7D4-4800-440E-895D-63CB1B964BF9}">
      <dgm:prSet/>
      <dgm:spPr/>
      <dgm:t>
        <a:bodyPr/>
        <a:lstStyle/>
        <a:p>
          <a:endParaRPr lang="en-IN"/>
        </a:p>
      </dgm:t>
    </dgm:pt>
    <dgm:pt modelId="{76561D30-DD51-47A3-8026-21066F3850E6}" type="pres">
      <dgm:prSet presAssocID="{EC264A30-011D-4F84-AAFB-F69B4C25531E}" presName="diagram" presStyleCnt="0">
        <dgm:presLayoutVars>
          <dgm:dir/>
          <dgm:resizeHandles val="exact"/>
        </dgm:presLayoutVars>
      </dgm:prSet>
      <dgm:spPr/>
    </dgm:pt>
    <dgm:pt modelId="{559A85B9-3F8A-4C55-A0C6-A46C3E1DF99B}" type="pres">
      <dgm:prSet presAssocID="{BE4FAB9D-A52B-46FD-886A-2F8CBC275926}" presName="node" presStyleLbl="node1" presStyleIdx="0" presStyleCnt="4">
        <dgm:presLayoutVars>
          <dgm:bulletEnabled val="1"/>
        </dgm:presLayoutVars>
      </dgm:prSet>
      <dgm:spPr/>
    </dgm:pt>
    <dgm:pt modelId="{40C11453-FB5A-4220-B6CA-4B1503FAAE75}" type="pres">
      <dgm:prSet presAssocID="{657F0404-0598-4BF4-BE0C-4E51C854B775}" presName="sibTrans" presStyleCnt="0"/>
      <dgm:spPr/>
    </dgm:pt>
    <dgm:pt modelId="{1A2B0750-D30D-47C1-B95C-A03B00BA1405}" type="pres">
      <dgm:prSet presAssocID="{6F7A2730-C9BD-4C2D-A511-CBDC63B5EF9B}" presName="node" presStyleLbl="node1" presStyleIdx="1" presStyleCnt="4">
        <dgm:presLayoutVars>
          <dgm:bulletEnabled val="1"/>
        </dgm:presLayoutVars>
      </dgm:prSet>
      <dgm:spPr/>
    </dgm:pt>
    <dgm:pt modelId="{4E0D0762-DA99-46AA-94DC-4EB3B6237ECB}" type="pres">
      <dgm:prSet presAssocID="{78280DB1-20D6-4029-8360-4BE4E1C916AD}" presName="sibTrans" presStyleCnt="0"/>
      <dgm:spPr/>
    </dgm:pt>
    <dgm:pt modelId="{651FB1B1-EC04-4FA9-818D-D344A7DD8447}" type="pres">
      <dgm:prSet presAssocID="{BF065AE2-9C12-476A-ADF0-6873AE9066E6}" presName="node" presStyleLbl="node1" presStyleIdx="2" presStyleCnt="4">
        <dgm:presLayoutVars>
          <dgm:bulletEnabled val="1"/>
        </dgm:presLayoutVars>
      </dgm:prSet>
      <dgm:spPr/>
    </dgm:pt>
    <dgm:pt modelId="{0E6CF8FE-85CE-496E-B45F-1DE209879561}" type="pres">
      <dgm:prSet presAssocID="{243BA6BA-C1BA-453E-882D-C0FE3A753820}" presName="sibTrans" presStyleCnt="0"/>
      <dgm:spPr/>
    </dgm:pt>
    <dgm:pt modelId="{F9211E9F-6796-405C-9F99-55F91B7390C6}" type="pres">
      <dgm:prSet presAssocID="{41C80B4D-7EB6-4009-9DC9-FA8AFC39517A}" presName="node" presStyleLbl="node1" presStyleIdx="3" presStyleCnt="4">
        <dgm:presLayoutVars>
          <dgm:bulletEnabled val="1"/>
        </dgm:presLayoutVars>
      </dgm:prSet>
      <dgm:spPr/>
    </dgm:pt>
  </dgm:ptLst>
  <dgm:cxnLst>
    <dgm:cxn modelId="{DD6E270D-C4AC-4E81-BD92-D0D4586BFF0F}" type="presOf" srcId="{6F7A2730-C9BD-4C2D-A511-CBDC63B5EF9B}" destId="{1A2B0750-D30D-47C1-B95C-A03B00BA1405}" srcOrd="0" destOrd="0" presId="urn:microsoft.com/office/officeart/2005/8/layout/default"/>
    <dgm:cxn modelId="{9B01EA68-BDAC-410C-828D-9075EA354603}" type="presOf" srcId="{BE4FAB9D-A52B-46FD-886A-2F8CBC275926}" destId="{559A85B9-3F8A-4C55-A0C6-A46C3E1DF99B}" srcOrd="0" destOrd="0" presId="urn:microsoft.com/office/officeart/2005/8/layout/default"/>
    <dgm:cxn modelId="{CDB91C96-7E46-428B-9B4B-7F618CB778B6}" type="presOf" srcId="{41C80B4D-7EB6-4009-9DC9-FA8AFC39517A}" destId="{F9211E9F-6796-405C-9F99-55F91B7390C6}" srcOrd="0" destOrd="0" presId="urn:microsoft.com/office/officeart/2005/8/layout/default"/>
    <dgm:cxn modelId="{12ADA5A0-7EA2-4210-A3B2-B68E67EAB188}" srcId="{EC264A30-011D-4F84-AAFB-F69B4C25531E}" destId="{BE4FAB9D-A52B-46FD-886A-2F8CBC275926}" srcOrd="0" destOrd="0" parTransId="{8C7B00F5-0D1D-45DE-B298-4E0F712F8BA3}" sibTransId="{657F0404-0598-4BF4-BE0C-4E51C854B775}"/>
    <dgm:cxn modelId="{A75565B7-05C0-40CA-BC77-809C6D7576FD}" type="presOf" srcId="{EC264A30-011D-4F84-AAFB-F69B4C25531E}" destId="{76561D30-DD51-47A3-8026-21066F3850E6}" srcOrd="0" destOrd="0" presId="urn:microsoft.com/office/officeart/2005/8/layout/default"/>
    <dgm:cxn modelId="{DC3DF7D4-4800-440E-895D-63CB1B964BF9}" srcId="{EC264A30-011D-4F84-AAFB-F69B4C25531E}" destId="{41C80B4D-7EB6-4009-9DC9-FA8AFC39517A}" srcOrd="3" destOrd="0" parTransId="{67550B76-97C8-4317-A34B-B9788B0280D9}" sibTransId="{CCECF105-EB09-4CB9-B6A2-7D1CAFF60C7A}"/>
    <dgm:cxn modelId="{C0EF70D5-E99C-4C5F-BFB7-B8C55B935429}" type="presOf" srcId="{BF065AE2-9C12-476A-ADF0-6873AE9066E6}" destId="{651FB1B1-EC04-4FA9-818D-D344A7DD8447}" srcOrd="0" destOrd="0" presId="urn:microsoft.com/office/officeart/2005/8/layout/default"/>
    <dgm:cxn modelId="{E270B7D6-D591-4AA9-8F89-5925C5BD8613}" srcId="{EC264A30-011D-4F84-AAFB-F69B4C25531E}" destId="{BF065AE2-9C12-476A-ADF0-6873AE9066E6}" srcOrd="2" destOrd="0" parTransId="{286EDB09-E8B1-4276-8F30-CACD61BE3BCB}" sibTransId="{243BA6BA-C1BA-453E-882D-C0FE3A753820}"/>
    <dgm:cxn modelId="{A46EB5F3-76E5-410F-85AB-27952728C2FA}" srcId="{EC264A30-011D-4F84-AAFB-F69B4C25531E}" destId="{6F7A2730-C9BD-4C2D-A511-CBDC63B5EF9B}" srcOrd="1" destOrd="0" parTransId="{C30567F6-EB4D-407B-8829-7F9048759D17}" sibTransId="{78280DB1-20D6-4029-8360-4BE4E1C916AD}"/>
    <dgm:cxn modelId="{8ED88F44-1E06-48ED-BACC-6CBBA2374579}" type="presParOf" srcId="{76561D30-DD51-47A3-8026-21066F3850E6}" destId="{559A85B9-3F8A-4C55-A0C6-A46C3E1DF99B}" srcOrd="0" destOrd="0" presId="urn:microsoft.com/office/officeart/2005/8/layout/default"/>
    <dgm:cxn modelId="{E4F7C86A-626E-46C7-B998-C0E70CE4D27F}" type="presParOf" srcId="{76561D30-DD51-47A3-8026-21066F3850E6}" destId="{40C11453-FB5A-4220-B6CA-4B1503FAAE75}" srcOrd="1" destOrd="0" presId="urn:microsoft.com/office/officeart/2005/8/layout/default"/>
    <dgm:cxn modelId="{23C0C4BA-01AC-499B-862A-DA457CF15364}" type="presParOf" srcId="{76561D30-DD51-47A3-8026-21066F3850E6}" destId="{1A2B0750-D30D-47C1-B95C-A03B00BA1405}" srcOrd="2" destOrd="0" presId="urn:microsoft.com/office/officeart/2005/8/layout/default"/>
    <dgm:cxn modelId="{68CF483E-1090-4C5D-AE37-C1542841D2B4}" type="presParOf" srcId="{76561D30-DD51-47A3-8026-21066F3850E6}" destId="{4E0D0762-DA99-46AA-94DC-4EB3B6237ECB}" srcOrd="3" destOrd="0" presId="urn:microsoft.com/office/officeart/2005/8/layout/default"/>
    <dgm:cxn modelId="{78252BF3-E337-464F-91D1-E831AF59A5BA}" type="presParOf" srcId="{76561D30-DD51-47A3-8026-21066F3850E6}" destId="{651FB1B1-EC04-4FA9-818D-D344A7DD8447}" srcOrd="4" destOrd="0" presId="urn:microsoft.com/office/officeart/2005/8/layout/default"/>
    <dgm:cxn modelId="{D64C12DB-D1B6-4D08-B9FF-5D2B1E9CA1B8}" type="presParOf" srcId="{76561D30-DD51-47A3-8026-21066F3850E6}" destId="{0E6CF8FE-85CE-496E-B45F-1DE209879561}" srcOrd="5" destOrd="0" presId="urn:microsoft.com/office/officeart/2005/8/layout/default"/>
    <dgm:cxn modelId="{70A0B5A6-69D3-49A9-A8EC-C9E3865F03B3}" type="presParOf" srcId="{76561D30-DD51-47A3-8026-21066F3850E6}" destId="{F9211E9F-6796-405C-9F99-55F91B7390C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A85B9-3F8A-4C55-A0C6-A46C3E1DF99B}">
      <dsp:nvSpPr>
        <dsp:cNvPr id="0" name=""/>
        <dsp:cNvSpPr/>
      </dsp:nvSpPr>
      <dsp:spPr>
        <a:xfrm>
          <a:off x="445080" y="1159"/>
          <a:ext cx="1561293" cy="9367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True Negatives (TN): 1,353</a:t>
          </a:r>
        </a:p>
      </dsp:txBody>
      <dsp:txXfrm>
        <a:off x="445080" y="1159"/>
        <a:ext cx="1561293" cy="936775"/>
      </dsp:txXfrm>
    </dsp:sp>
    <dsp:sp modelId="{1A2B0750-D30D-47C1-B95C-A03B00BA1405}">
      <dsp:nvSpPr>
        <dsp:cNvPr id="0" name=""/>
        <dsp:cNvSpPr/>
      </dsp:nvSpPr>
      <dsp:spPr>
        <a:xfrm>
          <a:off x="2162503" y="1159"/>
          <a:ext cx="1561293" cy="936775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False Positives (FP): 324</a:t>
          </a:r>
          <a:endParaRPr lang="en-IN" sz="1800" kern="1200" dirty="0"/>
        </a:p>
      </dsp:txBody>
      <dsp:txXfrm>
        <a:off x="2162503" y="1159"/>
        <a:ext cx="1561293" cy="936775"/>
      </dsp:txXfrm>
    </dsp:sp>
    <dsp:sp modelId="{651FB1B1-EC04-4FA9-818D-D344A7DD8447}">
      <dsp:nvSpPr>
        <dsp:cNvPr id="0" name=""/>
        <dsp:cNvSpPr/>
      </dsp:nvSpPr>
      <dsp:spPr>
        <a:xfrm>
          <a:off x="445080" y="1094064"/>
          <a:ext cx="1561293" cy="936775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False Negatives (FN): 221</a:t>
          </a:r>
          <a:endParaRPr lang="en-IN" sz="1800" kern="1200" dirty="0"/>
        </a:p>
      </dsp:txBody>
      <dsp:txXfrm>
        <a:off x="445080" y="1094064"/>
        <a:ext cx="1561293" cy="936775"/>
      </dsp:txXfrm>
    </dsp:sp>
    <dsp:sp modelId="{F9211E9F-6796-405C-9F99-55F91B7390C6}">
      <dsp:nvSpPr>
        <dsp:cNvPr id="0" name=""/>
        <dsp:cNvSpPr/>
      </dsp:nvSpPr>
      <dsp:spPr>
        <a:xfrm>
          <a:off x="2162503" y="1094064"/>
          <a:ext cx="1561293" cy="936775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True Positives (TP): 874</a:t>
          </a:r>
        </a:p>
      </dsp:txBody>
      <dsp:txXfrm>
        <a:off x="2162503" y="1094064"/>
        <a:ext cx="1561293" cy="936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Lead Scoring Case Study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7B124E-2EFF-C24D-31D3-365C23520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IN" dirty="0"/>
              <a:t>Submitted by</a:t>
            </a:r>
          </a:p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Chetan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kabburi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Rahul Shetty</a:t>
            </a:r>
          </a:p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Rahul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3B902-3DD2-C8D3-794E-D164A731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1916-916A-03E7-18B1-1544FFE5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Bi-variate Analysis (3/4)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4328701-5C4D-84FB-55D7-67F28DFF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1" y="1130042"/>
            <a:ext cx="6945494" cy="29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345EC10-9AEF-B896-C8C3-E17FD24F6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0" y="3611946"/>
            <a:ext cx="6945495" cy="324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68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2A1-F729-8D9E-3488-4E014AA7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Bi-variate Analysis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6891-11CF-A313-DAAE-8303DE55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6407"/>
            <a:ext cx="8229600" cy="3030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Correlation Analysis: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Total Visits and Pages Viewed per Visit</a:t>
            </a:r>
            <a:r>
              <a:rPr lang="en-US" sz="1800" dirty="0"/>
              <a:t> exhibit a </a:t>
            </a:r>
            <a:r>
              <a:rPr lang="en-US" sz="1800" b="1" dirty="0"/>
              <a:t>strong positive correlation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Time Spent on Website</a:t>
            </a:r>
            <a:r>
              <a:rPr lang="en-US" sz="1800" dirty="0"/>
              <a:t> correlates </a:t>
            </a:r>
            <a:r>
              <a:rPr lang="en-US" sz="1800" b="1" dirty="0"/>
              <a:t>positively</a:t>
            </a:r>
            <a:r>
              <a:rPr lang="en-US" sz="1800" dirty="0"/>
              <a:t>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Lead Conversion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Page Views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Total Visits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Page Views and Lead Conversion</a:t>
            </a:r>
            <a:r>
              <a:rPr lang="en-US" sz="1800" dirty="0"/>
              <a:t> show a </a:t>
            </a:r>
            <a:r>
              <a:rPr lang="en-US" sz="1800" b="1" dirty="0"/>
              <a:t>negative correlation</a:t>
            </a:r>
            <a:r>
              <a:rPr lang="en-US" sz="1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19581-DAB2-7FDA-5B91-8501B1921F6C}"/>
              </a:ext>
            </a:extLst>
          </p:cNvPr>
          <p:cNvSpPr txBox="1"/>
          <p:nvPr/>
        </p:nvSpPr>
        <p:spPr>
          <a:xfrm>
            <a:off x="457200" y="4100053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Numerical Variables Relationship: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linear correlation</a:t>
            </a:r>
            <a:r>
              <a:rPr lang="en-US" dirty="0"/>
              <a:t> exists between </a:t>
            </a:r>
            <a:r>
              <a:rPr lang="en-US" b="1" dirty="0"/>
              <a:t>Total Visits and Pages Viewed per Visit</a:t>
            </a:r>
            <a:r>
              <a:rPr lang="en-US" dirty="0"/>
              <a:t>.</a:t>
            </a:r>
          </a:p>
          <a:p>
            <a:r>
              <a:rPr lang="en-US" b="1" dirty="0"/>
              <a:t>Categorical &amp; Numerical Relationships: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Leads sourced from </a:t>
            </a:r>
            <a:r>
              <a:rPr lang="en-US" b="1" dirty="0"/>
              <a:t>Organic Search</a:t>
            </a:r>
            <a:r>
              <a:rPr lang="en-US" dirty="0"/>
              <a:t> have </a:t>
            </a:r>
            <a:r>
              <a:rPr lang="en-US" b="1" dirty="0"/>
              <a:t>higher page views per visit</a:t>
            </a:r>
            <a:r>
              <a:rPr lang="en-US" dirty="0"/>
              <a:t> and </a:t>
            </a:r>
            <a:r>
              <a:rPr lang="en-US" b="1" dirty="0"/>
              <a:t>better conversion rates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Those </a:t>
            </a:r>
            <a:r>
              <a:rPr lang="en-US" b="1" dirty="0"/>
              <a:t>spending more time</a:t>
            </a:r>
            <a:r>
              <a:rPr lang="en-US" dirty="0"/>
              <a:t> on the website exhibit </a:t>
            </a:r>
            <a:r>
              <a:rPr lang="en-US" b="1" dirty="0"/>
              <a:t>higher conversion probabilities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Visitors with </a:t>
            </a:r>
            <a:r>
              <a:rPr lang="en-US" b="1" dirty="0"/>
              <a:t>multiple site visits</a:t>
            </a:r>
            <a:r>
              <a:rPr lang="en-US" dirty="0"/>
              <a:t> are </a:t>
            </a:r>
            <a:r>
              <a:rPr lang="en-US" b="1" dirty="0"/>
              <a:t>more likely to convert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Individuals enrolling for </a:t>
            </a:r>
            <a:r>
              <a:rPr lang="en-US" b="1" dirty="0"/>
              <a:t>career growth</a:t>
            </a:r>
            <a:r>
              <a:rPr lang="en-US" dirty="0"/>
              <a:t> display a </a:t>
            </a:r>
            <a:r>
              <a:rPr lang="en-US" b="1" dirty="0"/>
              <a:t>higher likelihood of conversion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7299F-9CFA-44AA-8700-76FB8ED11604}"/>
              </a:ext>
            </a:extLst>
          </p:cNvPr>
          <p:cNvSpPr txBox="1"/>
          <p:nvPr/>
        </p:nvSpPr>
        <p:spPr>
          <a:xfrm>
            <a:off x="457200" y="3638388"/>
            <a:ext cx="5727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b="1" dirty="0"/>
              <a:t>Bi-variate Analysis - Key Takeaways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328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0ED2-F48C-3715-6E77-0F6987FE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D31F-DCE5-7E3C-3CBF-7019BE3B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Model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logistic regression model</a:t>
            </a:r>
            <a:r>
              <a:rPr lang="en-US" sz="2400" dirty="0"/>
              <a:t> was developed to predict the likelihood of </a:t>
            </a:r>
            <a:r>
              <a:rPr lang="en-US" sz="2400" b="1" dirty="0"/>
              <a:t>lead conversion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model assigns </a:t>
            </a:r>
            <a:r>
              <a:rPr lang="en-US" sz="2400" b="1" dirty="0"/>
              <a:t>lead scores</a:t>
            </a:r>
            <a:r>
              <a:rPr lang="en-US" sz="2400" dirty="0"/>
              <a:t>, allowing the sales team to </a:t>
            </a:r>
            <a:r>
              <a:rPr lang="en-US" sz="2400" b="1" dirty="0"/>
              <a:t>prioritize high-potential leads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final model includes </a:t>
            </a:r>
            <a:r>
              <a:rPr lang="en-US" sz="2400" b="1" dirty="0"/>
              <a:t>12 features</a:t>
            </a:r>
            <a:r>
              <a:rPr lang="en-US" sz="2400" dirty="0"/>
              <a:t>, with the </a:t>
            </a:r>
            <a:r>
              <a:rPr lang="en-US" sz="2400" b="1" dirty="0"/>
              <a:t>top three influential variables</a:t>
            </a:r>
            <a:r>
              <a:rPr lang="en-US" sz="2400" dirty="0"/>
              <a:t> being: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Lead Source – </a:t>
            </a:r>
            <a:r>
              <a:rPr lang="en-US" sz="2000" b="1" dirty="0" err="1"/>
              <a:t>Welingak</a:t>
            </a:r>
            <a:r>
              <a:rPr lang="en-US" sz="2000" b="1" dirty="0"/>
              <a:t> Website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Lead Source – Reference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Current Occupation – Working Professional</a:t>
            </a:r>
            <a:endParaRPr lang="en-US" sz="20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1425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8D41-BFD8-98D3-D414-45B3D5CA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430E64B5-3987-00B6-B9DB-6CF8BC1D5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8" y="1552600"/>
            <a:ext cx="4231744" cy="334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92503CD2-319D-7558-33B4-9F9DC6D6C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02" y="1552600"/>
            <a:ext cx="4386470" cy="334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49CC61-89F9-BE3F-BCAE-EFDE2D982F68}"/>
              </a:ext>
            </a:extLst>
          </p:cNvPr>
          <p:cNvSpPr txBox="1"/>
          <p:nvPr/>
        </p:nvSpPr>
        <p:spPr>
          <a:xfrm>
            <a:off x="457200" y="5037395"/>
            <a:ext cx="8415272" cy="10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Courier New" panose="02070309020205020404" pitchFamily="49" charset="0"/>
              </a:rPr>
              <a:t>The intersection point of the curve is the threshold value where the model achieves a balance between precision and recall. It can be used to optimize the performance of the model based on business requirement, Here our probability threshold is 0.41 approx. from above curve.</a:t>
            </a:r>
          </a:p>
        </p:txBody>
      </p:sp>
    </p:spTree>
    <p:extLst>
      <p:ext uri="{BB962C8B-B14F-4D97-AF65-F5344CB8AC3E}">
        <p14:creationId xmlns:p14="http://schemas.microsoft.com/office/powerpoint/2010/main" val="389491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5D31A-9458-9594-B7D6-5AE726660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240E-D33D-5F5D-EF06-48AD5615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C0AD7-2E21-67C7-CC45-867A4FF3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Training Data</a:t>
            </a:r>
          </a:p>
          <a:p>
            <a:endParaRPr lang="en-IN" dirty="0"/>
          </a:p>
          <a:p>
            <a:r>
              <a:rPr lang="en-IN" dirty="0"/>
              <a:t>Optimal Cut-off Probability: 0.345</a:t>
            </a:r>
          </a:p>
          <a:p>
            <a:r>
              <a:rPr lang="en-IN" dirty="0"/>
              <a:t>Accuracy: 80.51%</a:t>
            </a:r>
          </a:p>
          <a:p>
            <a:r>
              <a:rPr lang="en-IN" dirty="0"/>
              <a:t>Sensitivity (Recall): 65.69%</a:t>
            </a:r>
          </a:p>
          <a:p>
            <a:r>
              <a:rPr lang="en-IN" dirty="0"/>
              <a:t>Specificity: 89.65%</a:t>
            </a:r>
          </a:p>
          <a:p>
            <a:r>
              <a:rPr lang="en-IN" dirty="0"/>
              <a:t>Positive Predictive Value (Precision): 79.64%</a:t>
            </a:r>
          </a:p>
          <a:p>
            <a:r>
              <a:rPr lang="en-IN" dirty="0"/>
              <a:t>Negative Predictive Value: 80.92%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Model Performance - Test Data</a:t>
            </a:r>
          </a:p>
          <a:p>
            <a:endParaRPr lang="en-IN" dirty="0"/>
          </a:p>
          <a:p>
            <a:r>
              <a:rPr lang="en-IN" dirty="0"/>
              <a:t>Accuracy: 80.34%</a:t>
            </a:r>
          </a:p>
          <a:p>
            <a:r>
              <a:rPr lang="en-IN" dirty="0"/>
              <a:t>Sensitivity (Recall): 79.82%</a:t>
            </a:r>
          </a:p>
          <a:p>
            <a:r>
              <a:rPr lang="en-IN" dirty="0"/>
              <a:t>Specificity: 80.68%</a:t>
            </a:r>
          </a:p>
          <a:p>
            <a:r>
              <a:rPr lang="en-IN" dirty="0"/>
              <a:t>Precision: 72.95%</a:t>
            </a:r>
          </a:p>
          <a:p>
            <a:r>
              <a:rPr lang="en-IN" dirty="0"/>
              <a:t>True Positive Rate (TPR): 79.82%</a:t>
            </a:r>
          </a:p>
          <a:p>
            <a:r>
              <a:rPr lang="en-IN" dirty="0"/>
              <a:t>False Positive Rate (FPR): 19.32%</a:t>
            </a:r>
          </a:p>
          <a:p>
            <a:r>
              <a:rPr lang="en-IN" dirty="0"/>
              <a:t>The evaluation metrics remain consistent across training and test datasets, confirming the model's reliability and effectiveness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F48D947-59F3-1721-BB77-3E4E1DF25C36}"/>
              </a:ext>
            </a:extLst>
          </p:cNvPr>
          <p:cNvGraphicFramePr/>
          <p:nvPr/>
        </p:nvGraphicFramePr>
        <p:xfrm>
          <a:off x="4768645" y="2075427"/>
          <a:ext cx="4168877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3EC431-EE8B-268A-7B0D-EEA701E21C39}"/>
              </a:ext>
            </a:extLst>
          </p:cNvPr>
          <p:cNvSpPr txBox="1"/>
          <p:nvPr/>
        </p:nvSpPr>
        <p:spPr>
          <a:xfrm>
            <a:off x="5334000" y="1600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 Matrix (Test Data)</a:t>
            </a:r>
          </a:p>
        </p:txBody>
      </p:sp>
    </p:spTree>
    <p:extLst>
      <p:ext uri="{BB962C8B-B14F-4D97-AF65-F5344CB8AC3E}">
        <p14:creationId xmlns:p14="http://schemas.microsoft.com/office/powerpoint/2010/main" val="207718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916F-E16A-58B2-49F1-FD887C74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Key Recommendations &amp;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E868-C14D-795F-9655-606DACCA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Prioritize High-Scoring Leads: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Leads with </a:t>
            </a:r>
            <a:r>
              <a:rPr lang="en-US" b="1" dirty="0"/>
              <a:t>higher lead scores</a:t>
            </a:r>
            <a:r>
              <a:rPr lang="en-US" dirty="0"/>
              <a:t> should be given more attention for </a:t>
            </a:r>
            <a:r>
              <a:rPr lang="en-US" b="1" dirty="0"/>
              <a:t>enhanced conversion rates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Strengthen Google Marketing Efforts: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</a:t>
            </a:r>
            <a:r>
              <a:rPr lang="en-US" b="1" dirty="0"/>
              <a:t>Google-driven traffic</a:t>
            </a:r>
            <a:r>
              <a:rPr lang="en-US" dirty="0"/>
              <a:t> has a </a:t>
            </a:r>
            <a:r>
              <a:rPr lang="en-US" b="1" dirty="0"/>
              <a:t>strong conversion performance</a:t>
            </a:r>
            <a:r>
              <a:rPr lang="en-US" dirty="0"/>
              <a:t>, additional marketing efforts should be made 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Encourage Referrals: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Offer </a:t>
            </a:r>
            <a:r>
              <a:rPr lang="en-US" b="1" dirty="0"/>
              <a:t>incentives for existing customers</a:t>
            </a:r>
            <a:r>
              <a:rPr lang="en-US" dirty="0"/>
              <a:t> to refer new prospects.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Expand Geographic Reach: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most leads come from </a:t>
            </a:r>
            <a:r>
              <a:rPr lang="en-US" b="1" dirty="0"/>
              <a:t>Mumbai</a:t>
            </a:r>
            <a:r>
              <a:rPr lang="en-US" dirty="0"/>
              <a:t>, </a:t>
            </a:r>
            <a:r>
              <a:rPr lang="en-US" b="1" dirty="0"/>
              <a:t>marketing strategies</a:t>
            </a:r>
            <a:r>
              <a:rPr lang="en-US" dirty="0"/>
              <a:t> should be expanded to </a:t>
            </a:r>
            <a:r>
              <a:rPr lang="en-US" b="1" dirty="0"/>
              <a:t>other major cities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 Unemployed Individuals &amp; Finance Professionals: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unemployed individuals and those with a </a:t>
            </a:r>
            <a:r>
              <a:rPr lang="en-US" b="1" dirty="0"/>
              <a:t>Finance Management specialization</a:t>
            </a:r>
            <a:r>
              <a:rPr lang="en-US" dirty="0"/>
              <a:t> have </a:t>
            </a:r>
            <a:r>
              <a:rPr lang="en-US" b="1" dirty="0"/>
              <a:t>higher conversion rates</a:t>
            </a:r>
            <a:r>
              <a:rPr lang="en-US" dirty="0"/>
              <a:t>, targeted engagement is recommended.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 Focus on Students: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Conversion rates among </a:t>
            </a:r>
            <a:r>
              <a:rPr lang="en-US" b="1" dirty="0"/>
              <a:t>students</a:t>
            </a:r>
            <a:r>
              <a:rPr lang="en-US" dirty="0"/>
              <a:t> are </a:t>
            </a:r>
            <a:r>
              <a:rPr lang="en-US" b="1" dirty="0"/>
              <a:t>significantly lower</a:t>
            </a:r>
            <a:r>
              <a:rPr lang="en-US" dirty="0"/>
              <a:t>, so sales efforts in this segment should be minimized.</a:t>
            </a:r>
          </a:p>
        </p:txBody>
      </p:sp>
    </p:spTree>
    <p:extLst>
      <p:ext uri="{BB962C8B-B14F-4D97-AF65-F5344CB8AC3E}">
        <p14:creationId xmlns:p14="http://schemas.microsoft.com/office/powerpoint/2010/main" val="21355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Assist X Education in identifying high-potential leads that have the greatest likelihood of converting into paying customers.</a:t>
            </a:r>
          </a:p>
          <a:p>
            <a:r>
              <a:rPr lang="en-US" dirty="0"/>
              <a:t>Develop a logistic regression model that assigns a lead score ranging from 0 to 100, helping the company efficiently target prospective leads.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Company Overview: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X Education</a:t>
            </a:r>
            <a:r>
              <a:rPr lang="en-US" dirty="0"/>
              <a:t> is an e-learning company offering online courses for industry professionals.</a:t>
            </a:r>
          </a:p>
          <a:p>
            <a:pPr marL="0" indent="0">
              <a:buNone/>
            </a:pPr>
            <a:r>
              <a:rPr lang="en-US" b="1" dirty="0"/>
              <a:t>Context: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company promotes its courses via online platforms such as </a:t>
            </a:r>
            <a:r>
              <a:rPr lang="en-US" b="1" dirty="0"/>
              <a:t>search engines and websites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Visitors explore different courses, watch videos, or complete inquiry forms on the website.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Those who submit their details via forms are classified as </a:t>
            </a:r>
            <a:r>
              <a:rPr lang="en-US" b="1" dirty="0"/>
              <a:t>leads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Challenges: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company receives a </a:t>
            </a:r>
            <a:r>
              <a:rPr lang="en-US" b="1" dirty="0"/>
              <a:t>large volume of leads</a:t>
            </a:r>
            <a:r>
              <a:rPr lang="en-US" dirty="0"/>
              <a:t>, but only </a:t>
            </a:r>
            <a:r>
              <a:rPr lang="en-US" b="1" dirty="0"/>
              <a:t>38% convert</a:t>
            </a:r>
            <a:r>
              <a:rPr lang="en-US" dirty="0"/>
              <a:t> into customers.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improve efficiency, </a:t>
            </a:r>
            <a:r>
              <a:rPr lang="en-US" b="1" dirty="0"/>
              <a:t>X Education</a:t>
            </a:r>
            <a:r>
              <a:rPr lang="en-US" dirty="0"/>
              <a:t> seeks to develop a system that assigns a </a:t>
            </a:r>
            <a:r>
              <a:rPr lang="en-US" b="1" dirty="0"/>
              <a:t>lead score</a:t>
            </a:r>
            <a:r>
              <a:rPr lang="en-US" dirty="0"/>
              <a:t> to determine the likelihood of conversion.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higher lead score</a:t>
            </a:r>
            <a:r>
              <a:rPr lang="en-US" dirty="0"/>
              <a:t> indicates a greater probability of conversion, while a </a:t>
            </a:r>
            <a:r>
              <a:rPr lang="en-US" b="1" dirty="0"/>
              <a:t>lower lead score</a:t>
            </a:r>
            <a:r>
              <a:rPr lang="en-US" dirty="0"/>
              <a:t> suggests a weaker potential.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Handling Missing Data: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Removed columns with more than </a:t>
            </a:r>
            <a:r>
              <a:rPr lang="en-US" b="1" dirty="0"/>
              <a:t>40% missing values</a:t>
            </a:r>
            <a:r>
              <a:rPr lang="en-US" dirty="0"/>
              <a:t>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How did you hear about X Education?</a:t>
            </a:r>
            <a:r>
              <a:rPr lang="en-US" dirty="0"/>
              <a:t> (78.46% missing)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Lead Profile</a:t>
            </a:r>
            <a:r>
              <a:rPr lang="en-US" dirty="0"/>
              <a:t> (74.18% missing)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Lead Quality</a:t>
            </a:r>
            <a:r>
              <a:rPr lang="en-US" dirty="0"/>
              <a:t> (51.60% missing)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Asymmetrique</a:t>
            </a:r>
            <a:r>
              <a:rPr lang="en-US" b="1" dirty="0"/>
              <a:t> Profile Score, Activity Score, Activity Index, Profile Index</a:t>
            </a:r>
            <a:r>
              <a:rPr lang="en-US" dirty="0"/>
              <a:t> (45% missing)</a:t>
            </a:r>
          </a:p>
          <a:p>
            <a:pPr marL="0" indent="0">
              <a:buNone/>
            </a:pPr>
            <a:r>
              <a:rPr lang="en-US" b="1" dirty="0"/>
              <a:t>Eliminating Redundant Columns: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Dropped unnecessary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Updates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Last Activity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Prospect ID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Filling Missing Values: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Numerical data</a:t>
            </a:r>
            <a:r>
              <a:rPr lang="en-US" dirty="0"/>
              <a:t> filled using </a:t>
            </a:r>
            <a:r>
              <a:rPr lang="en-US" b="1" dirty="0"/>
              <a:t>median values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Categorical data</a:t>
            </a:r>
            <a:r>
              <a:rPr lang="en-US" dirty="0"/>
              <a:t> filled using </a:t>
            </a:r>
            <a:r>
              <a:rPr lang="en-US" b="1" dirty="0"/>
              <a:t>mode values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Insights from Univariate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Leads from </a:t>
            </a:r>
            <a:r>
              <a:rPr lang="en-US" sz="2400" b="1" dirty="0"/>
              <a:t>Google and Direct Traffic</a:t>
            </a:r>
            <a:r>
              <a:rPr lang="en-US" sz="2400" dirty="0"/>
              <a:t> exhibit </a:t>
            </a:r>
            <a:r>
              <a:rPr lang="en-US" sz="2400" b="1" dirty="0"/>
              <a:t>higher conversion rates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Prospective students specializing in </a:t>
            </a:r>
            <a:r>
              <a:rPr lang="en-US" sz="2400" b="1" dirty="0"/>
              <a:t>Finance Management</a:t>
            </a:r>
            <a:r>
              <a:rPr lang="en-US" sz="2400" dirty="0"/>
              <a:t> have the highest conversion probability.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Working professionals</a:t>
            </a:r>
            <a:r>
              <a:rPr lang="en-US" sz="2400" dirty="0"/>
              <a:t> show </a:t>
            </a:r>
            <a:r>
              <a:rPr lang="en-US" sz="2400" b="1" dirty="0"/>
              <a:t>greater likelihood</a:t>
            </a:r>
            <a:r>
              <a:rPr lang="en-US" sz="2400" dirty="0"/>
              <a:t> of converting.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Most leads originate from </a:t>
            </a:r>
            <a:r>
              <a:rPr lang="en-US" sz="2400" b="1" dirty="0"/>
              <a:t>Mumbai</a:t>
            </a:r>
            <a:r>
              <a:rPr lang="en-US" sz="2400" dirty="0"/>
              <a:t>, with a conversion rate exceeding </a:t>
            </a:r>
            <a:r>
              <a:rPr lang="en-US" sz="2400" b="1" dirty="0"/>
              <a:t>50%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3D73-5B0D-409D-21BE-EAF82C6A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7C3FEB-116E-1A01-1CC7-41DDAD797F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4" y="1243420"/>
            <a:ext cx="4337452" cy="237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240AFFF-4BE0-670C-DEC7-FE2846068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32" y="1243419"/>
            <a:ext cx="4337452" cy="2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41AE6D9-F76B-4B98-B7D5-78A0BDC7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32" y="3506642"/>
            <a:ext cx="4337452" cy="292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C5883-47CA-FCB9-67AE-4EAF6046D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4" y="3506643"/>
            <a:ext cx="4337452" cy="327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80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Univariate Analysis - Key Observations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Here is the list of features from variables which are present in majority (Converted and Not Converted included)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Lead Origin: "Landing Page Submission" identified 53% customers, "API" identified 39%.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/>
              <a:t>Current_occupation</a:t>
            </a:r>
            <a:r>
              <a:rPr lang="en-US" sz="2200" dirty="0"/>
              <a:t>: It has 90% of the customers as Unemployed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Do Not Email: 92% of the people has opted that they </a:t>
            </a:r>
            <a:r>
              <a:rPr lang="en-US" sz="2200" dirty="0" err="1"/>
              <a:t>dont</a:t>
            </a:r>
            <a:r>
              <a:rPr lang="en-US" sz="2200" dirty="0"/>
              <a:t> want to be emailed about the course.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Lead Source: 59% Lead source is from Google &amp; Direct Traffic combined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Last Activity: 68% of customers contribution in SMS Sent &amp; Email Opened activities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3209-4830-323C-400A-10C849C5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Bi-variate Analysis (1/4)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89D7D3-260F-0385-B4DF-4CCFC90F0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64" y="1054338"/>
            <a:ext cx="6843252" cy="313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0DB8EA4-08BE-2A68-961F-FF98F52BE6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50" y="3834077"/>
            <a:ext cx="6900966" cy="302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43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A04EE-11D7-7B92-DC33-1E1F13DC6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E1F4-8080-CFA7-C433-2F3D2757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Bi-variate Analysis (2/4)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2FBC8BC-6735-7629-956E-6CF3F6897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2" y="1337188"/>
            <a:ext cx="7644175" cy="27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09B2485-39C1-29F1-3759-F8597CC82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2" y="3529397"/>
            <a:ext cx="7644173" cy="3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10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943</Words>
  <Application>Microsoft Office PowerPoint</Application>
  <PresentationFormat>On-screen Show (4:3)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Lead Scoring Case Study</vt:lpstr>
      <vt:lpstr>Business Objective</vt:lpstr>
      <vt:lpstr>Problem Statement</vt:lpstr>
      <vt:lpstr>Data Cleaning</vt:lpstr>
      <vt:lpstr>Exploratory Data Analysis (EDA)</vt:lpstr>
      <vt:lpstr>Univariate Analysis</vt:lpstr>
      <vt:lpstr>Univariate Analysis - Key Observations</vt:lpstr>
      <vt:lpstr>Bi-variate Analysis (1/4)</vt:lpstr>
      <vt:lpstr>Bi-variate Analysis (2/4)</vt:lpstr>
      <vt:lpstr>Bi-variate Analysis (3/4)</vt:lpstr>
      <vt:lpstr>Bi-variate Analysis (4/4)</vt:lpstr>
      <vt:lpstr>Model Building</vt:lpstr>
      <vt:lpstr>Model Evaluation</vt:lpstr>
      <vt:lpstr>Model Evaluation</vt:lpstr>
      <vt:lpstr>Key Recommendations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Rahul Prakash Singh</dc:creator>
  <cp:keywords/>
  <dc:description>generated using python-pptx</dc:description>
  <cp:lastModifiedBy>Rahul Prakash Singh</cp:lastModifiedBy>
  <cp:revision>3</cp:revision>
  <dcterms:created xsi:type="dcterms:W3CDTF">2013-01-27T09:14:16Z</dcterms:created>
  <dcterms:modified xsi:type="dcterms:W3CDTF">2025-02-18T04:56:03Z</dcterms:modified>
  <cp:category/>
</cp:coreProperties>
</file>