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7175" cy="13716000"/>
  <p:notesSz cx="13716000" cy="24387175"/>
  <p:embeddedFontLst>
    <p:embeddedFont>
      <p:font typeface="Poppins SemiBold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Audiowide" charset="0"/>
      <p:regular r:id="rId17"/>
    </p:embeddedFont>
    <p:embeddedFont>
      <p:font typeface="Poppins" charset="0"/>
      <p:bold r:id="rId18"/>
      <p:boldItalic r:id="rId19"/>
    </p:embeddedFont>
    <p:embeddedFont>
      <p:font typeface="Arial Rounded MT Bold" pitchFamily="34" charset="0"/>
      <p:regular r:id="rId20"/>
    </p:embeddedFont>
    <p:embeddedFont>
      <p:font typeface="Aharoni" pitchFamily="2" charset="-79"/>
      <p:bold r:id="rId21"/>
    </p:embeddedFont>
    <p:embeddedFont>
      <p:font typeface="Arial Black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qhhup+aflh0oKV+QWH93FaxfT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744" y="-78"/>
      </p:cViewPr>
      <p:guideLst>
        <p:guide orient="horz" pos="4320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ptel.ac.in/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" TargetMode="External"/><Relationship Id="rId5" Type="http://schemas.openxmlformats.org/officeDocument/2006/relationships/image" Target="../media/image24.png"/><Relationship Id="rId10" Type="http://schemas.openxmlformats.org/officeDocument/2006/relationships/hyperlink" Target="https://coursera.or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wikipedi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4149" y="1003300"/>
            <a:ext cx="21884835" cy="127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41563" y="1860779"/>
            <a:ext cx="6045485" cy="787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8616" y="7086600"/>
            <a:ext cx="13971746" cy="66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572146" y="7696200"/>
            <a:ext cx="8814902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193" y="8501074"/>
            <a:ext cx="11266308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/>
          <p:nvPr/>
        </p:nvSpPr>
        <p:spPr>
          <a:xfrm>
            <a:off x="1447981" y="8928100"/>
            <a:ext cx="10123165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447981" y="8786826"/>
            <a:ext cx="10459854" cy="428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Problem Statement </a:t>
            </a:r>
            <a:r>
              <a:rPr lang="en-US" sz="4200" b="0" i="0" u="none" strike="noStrike" cap="none" dirty="0" smtClean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:</a:t>
            </a:r>
            <a:r>
              <a:rPr lang="en-IN" sz="4200" b="0" i="0" u="none" strike="noStrike" cap="none" dirty="0" smtClean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On device semantic segmentation of WMS services with geospatial data export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447981" y="10261600"/>
            <a:ext cx="10674168" cy="145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oppins SemiBold"/>
              <a:buChar char="•"/>
            </a:pPr>
            <a:endParaRPr lang="en-US" sz="4200" b="0" i="0" u="none" strike="noStrike" cap="none" dirty="0" smtClean="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 smtClean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Theme : Open Innovation </a:t>
            </a:r>
            <a:r>
              <a:rPr lang="en-US" sz="4200" dirty="0" err="1" smtClean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</a:t>
            </a:r>
            <a:r>
              <a:rPr lang="en-US" sz="4200" b="0" i="0" u="none" strike="noStrike" cap="none" dirty="0" err="1" smtClean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ackathon</a:t>
            </a:r>
            <a:r>
              <a:rPr lang="en-US" sz="4200" b="0" i="0" u="none" strike="noStrike" cap="none" dirty="0" smtClean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447981" y="11595100"/>
            <a:ext cx="1030098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Name </a:t>
            </a:r>
            <a:r>
              <a:rPr lang="en-US" sz="4200" dirty="0" smtClean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: Achievers NR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72134" y="721785"/>
            <a:ext cx="1616404" cy="1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21861081" y="1692275"/>
            <a:ext cx="1648666" cy="35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\nits hacks 7.0</a:t>
            </a:r>
            <a:endParaRPr sz="14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0199375" y="3670300"/>
            <a:ext cx="4259266" cy="149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oppins SemiBold"/>
              <a:buNone/>
            </a:pPr>
            <a:r>
              <a:rPr lang="en-US" sz="6400" b="0" i="0" u="none" strike="noStrike" cap="none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Page</a:t>
            </a:r>
            <a:endParaRPr sz="6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7163695" y="2159000"/>
            <a:ext cx="10195141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C8BB0"/>
              </a:buClr>
              <a:buSzPts val="3200"/>
              <a:buFont typeface="Audiowide"/>
              <a:buNone/>
            </a:pPr>
            <a:r>
              <a:rPr lang="en-US" sz="3200" b="0" i="0" u="none" strike="noStrike" cap="none">
                <a:solidFill>
                  <a:srgbClr val="7C8BB0"/>
                </a:solidFill>
                <a:latin typeface="Audiowide"/>
                <a:ea typeface="Audiowide"/>
                <a:cs typeface="Audiowide"/>
                <a:sym typeface="Audiowide"/>
              </a:rPr>
              <a:t>North-east India’s Most Premium Hackathon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" descr=" 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6544" y="5965019"/>
            <a:ext cx="1455209" cy="376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 descr=" 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860219" y="7752426"/>
            <a:ext cx="626549" cy="198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 descr=" 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568721" y="6510306"/>
            <a:ext cx="1948363" cy="272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 descr=" 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241310" y="6510310"/>
            <a:ext cx="1948363" cy="272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" descr=" 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463087" y="5356671"/>
            <a:ext cx="2608613" cy="502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" descr=" 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568721" y="5356671"/>
            <a:ext cx="7620953" cy="535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 descr=" 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8637080" cy="98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/>
          <p:nvPr/>
        </p:nvSpPr>
        <p:spPr>
          <a:xfrm>
            <a:off x="8179822" y="1041400"/>
            <a:ext cx="8395749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1CD2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E1CD20"/>
                </a:solidFill>
                <a:latin typeface="Arial"/>
                <a:ea typeface="Arial"/>
                <a:cs typeface="Arial"/>
                <a:sym typeface="Arial"/>
              </a:rPr>
              <a:t>NITSHACKS </a:t>
            </a:r>
            <a:r>
              <a:rPr lang="en-US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3194" y="12515850"/>
            <a:ext cx="8433854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52981" y="571500"/>
            <a:ext cx="228628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83223" y="1064685"/>
            <a:ext cx="1616404" cy="1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\nits hacks 7.0</a:t>
            </a:r>
            <a:endParaRPr sz="14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nits hacks submission- template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9564295" y="1676400"/>
            <a:ext cx="5550594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 TITLE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049259" y="642894"/>
            <a:ext cx="2942534" cy="78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smtClean="0">
                <a:latin typeface="Arial Rounded MT Bold" pitchFamily="34" charset="0"/>
                <a:ea typeface="Calibri"/>
              </a:rPr>
              <a:t>Achievers NR</a:t>
            </a:r>
            <a:endParaRPr sz="3200" b="0" i="0" u="none" strike="noStrike" cap="none">
              <a:solidFill>
                <a:schemeClr val="dk1"/>
              </a:solidFill>
              <a:latin typeface="Arial Rounded MT Bold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2559370" y="5029200"/>
            <a:ext cx="19268308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2333" y="2928910"/>
            <a:ext cx="503170" cy="50310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/>
          <p:nvPr/>
        </p:nvSpPr>
        <p:spPr>
          <a:xfrm>
            <a:off x="3263837" y="2786034"/>
            <a:ext cx="18557019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57D8"/>
              </a:buClr>
              <a:buSzPts val="4500"/>
              <a:buFont typeface="Poppins"/>
              <a:buNone/>
            </a:pPr>
            <a:r>
              <a:rPr lang="en-US" sz="4500" b="1" i="0" u="none" strike="noStrike" cap="none" dirty="0">
                <a:solidFill>
                  <a:srgbClr val="0157D8"/>
                </a:solidFill>
                <a:latin typeface="Poppins"/>
                <a:ea typeface="Poppins"/>
                <a:cs typeface="Poppins"/>
                <a:sym typeface="Poppins"/>
              </a:rPr>
              <a:t>Proposed Solution 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453023" y="12395200"/>
            <a:ext cx="59274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2476810" y="6692900"/>
            <a:ext cx="13857432" cy="2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2478019" y="3786166"/>
            <a:ext cx="21575485" cy="95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latin typeface="Poppins SemiBold"/>
                <a:ea typeface="Calibri"/>
                <a:cs typeface="Poppins SemiBold"/>
                <a:sym typeface="Poppins SemiBold"/>
              </a:rPr>
              <a:t>Making the process of semantic segmentation efficient for geospatial data.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2406581" y="4643422"/>
            <a:ext cx="21432609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latin typeface="Poppins SemiBold"/>
                <a:ea typeface="Calibri"/>
                <a:cs typeface="Poppins SemiBold"/>
                <a:sym typeface="Poppins SemiBold"/>
              </a:rPr>
              <a:t>Identification of elements composition from the given picture. 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2478019" y="5500678"/>
            <a:ext cx="21361171" cy="77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latin typeface="Poppins SemiBold"/>
                <a:ea typeface="Calibri"/>
                <a:cs typeface="Poppins SemiBold"/>
                <a:sym typeface="Poppins SemiBold"/>
              </a:rPr>
              <a:t>Defining the distance between the two objects/landforms by analyzing the image.</a:t>
            </a: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Poppins SemiBold"/>
              </a:rPr>
              <a:t>Telling the height and depth of landforms.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18" descr="IMG-20241108-WA000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077" y="8215322"/>
            <a:ext cx="5473878" cy="3883032"/>
          </a:xfrm>
          <a:prstGeom prst="rect">
            <a:avLst/>
          </a:prstGeom>
        </p:spPr>
      </p:pic>
      <p:pic>
        <p:nvPicPr>
          <p:cNvPr id="20" name="Picture 19" descr="IMG-20241108-WA001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1555" y="8286760"/>
            <a:ext cx="4121087" cy="3600467"/>
          </a:xfrm>
          <a:prstGeom prst="rect">
            <a:avLst/>
          </a:prstGeom>
        </p:spPr>
      </p:pic>
      <p:pic>
        <p:nvPicPr>
          <p:cNvPr id="21" name="Picture 20" descr="IMG-20241108-WA001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22149" y="8143884"/>
            <a:ext cx="3381392" cy="2248626"/>
          </a:xfrm>
          <a:prstGeom prst="rect">
            <a:avLst/>
          </a:prstGeom>
        </p:spPr>
      </p:pic>
      <p:pic>
        <p:nvPicPr>
          <p:cNvPr id="22" name="Picture 21" descr="IMG-20241108-WA0008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50711" y="10715652"/>
            <a:ext cx="3833828" cy="2476506"/>
          </a:xfrm>
          <a:prstGeom prst="rect">
            <a:avLst/>
          </a:prstGeom>
        </p:spPr>
      </p:pic>
      <p:pic>
        <p:nvPicPr>
          <p:cNvPr id="23" name="Picture 22" descr="IMG-20241108-WA0009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36991" y="8143884"/>
            <a:ext cx="5733134" cy="37147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3194" y="12515850"/>
            <a:ext cx="8433854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94841" y="357142"/>
            <a:ext cx="228628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83223" y="1064685"/>
            <a:ext cx="1616404" cy="1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\nits hacks 7.0</a:t>
            </a:r>
            <a:endParaRPr sz="14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nits hacks submission- template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7050051" y="428580"/>
            <a:ext cx="10483044" cy="121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APPROACH</a:t>
            </a:r>
            <a:endParaRPr sz="6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079635" y="660400"/>
            <a:ext cx="2942534" cy="78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smtClean="0">
                <a:latin typeface="Arial Rounded MT Bold" pitchFamily="34" charset="0"/>
                <a:ea typeface="Calibri"/>
              </a:rPr>
              <a:t>Achievers NR</a:t>
            </a:r>
            <a:endParaRPr sz="3200" b="0" i="0" u="none" strike="noStrike" cap="none">
              <a:solidFill>
                <a:schemeClr val="dk1"/>
              </a:solidFill>
              <a:latin typeface="Arial Rounded MT Bold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53023" y="12395200"/>
            <a:ext cx="59274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2730841" y="4991100"/>
            <a:ext cx="18938067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2730841" y="4991100"/>
            <a:ext cx="1911588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730841" y="6972300"/>
            <a:ext cx="1911588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07439" y="1714464"/>
            <a:ext cx="4786346" cy="185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latin typeface="Aharoni" pitchFamily="2" charset="-79"/>
                <a:cs typeface="Aharoni" pitchFamily="2" charset="-79"/>
              </a:rPr>
              <a:t>Technology and methodologies used</a:t>
            </a:r>
            <a:endParaRPr lang="en-IN" sz="32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693785" y="2643158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8050183" y="264315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14479603" y="2071654"/>
            <a:ext cx="4929222" cy="10001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latin typeface="Aharoni" pitchFamily="2" charset="-79"/>
                <a:cs typeface="Aharoni" pitchFamily="2" charset="-79"/>
              </a:rPr>
              <a:t>Technologies used</a:t>
            </a:r>
            <a:endParaRPr lang="en-IN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7" name="Parallelogram 26"/>
          <p:cNvSpPr/>
          <p:nvPr/>
        </p:nvSpPr>
        <p:spPr>
          <a:xfrm>
            <a:off x="3549589" y="2143092"/>
            <a:ext cx="4644000" cy="10001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latin typeface="Aharoni" pitchFamily="2" charset="-79"/>
                <a:cs typeface="Aharoni" pitchFamily="2" charset="-79"/>
              </a:rPr>
              <a:t>Methodology</a:t>
            </a:r>
            <a:endParaRPr lang="en-IN" sz="32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9" name="Straight Arrow Connector 28"/>
          <p:cNvCxnSpPr>
            <a:stCxn id="26" idx="4"/>
          </p:cNvCxnSpPr>
          <p:nvPr/>
        </p:nvCxnSpPr>
        <p:spPr>
          <a:xfrm rot="16200000" flipH="1">
            <a:off x="16640602" y="3375397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2479339" y="3714728"/>
            <a:ext cx="1042994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>
          <a:xfrm>
            <a:off x="10193323" y="4357670"/>
            <a:ext cx="3929090" cy="12858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haroni" pitchFamily="2" charset="-79"/>
                <a:cs typeface="Aharoni" pitchFamily="2" charset="-79"/>
              </a:rPr>
              <a:t>Python version 3.12.6 and java script</a:t>
            </a:r>
            <a:endParaRPr lang="en-IN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14050975" y="4357670"/>
            <a:ext cx="3357586" cy="11430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latin typeface="Aharoni" pitchFamily="2" charset="-79"/>
                <a:cs typeface="Aharoni" pitchFamily="2" charset="-79"/>
              </a:rPr>
              <a:t>GPU Card</a:t>
            </a:r>
            <a:endParaRPr lang="en-IN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6" name="Parallelogram 35"/>
          <p:cNvSpPr/>
          <p:nvPr/>
        </p:nvSpPr>
        <p:spPr>
          <a:xfrm>
            <a:off x="17337123" y="4429108"/>
            <a:ext cx="3500462" cy="128588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Aharoni" pitchFamily="2" charset="-79"/>
                <a:cs typeface="Aharoni" pitchFamily="2" charset="-79"/>
              </a:rPr>
              <a:t>webGIS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 as database</a:t>
            </a:r>
            <a:endParaRPr lang="en-IN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7" name="Parallelogram 36"/>
          <p:cNvSpPr/>
          <p:nvPr/>
        </p:nvSpPr>
        <p:spPr>
          <a:xfrm>
            <a:off x="20600961" y="4286232"/>
            <a:ext cx="3786214" cy="192882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haroni" pitchFamily="2" charset="-79"/>
                <a:cs typeface="Aharoni" pitchFamily="2" charset="-79"/>
              </a:rPr>
              <a:t>Service for browsing images or maps</a:t>
            </a: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2159059" y="4035008"/>
            <a:ext cx="642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15711911" y="4018342"/>
            <a:ext cx="571504" cy="107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0"/>
          </p:cNvCxnSpPr>
          <p:nvPr/>
        </p:nvCxnSpPr>
        <p:spPr>
          <a:xfrm rot="5400000">
            <a:off x="18784537" y="4089778"/>
            <a:ext cx="642148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22659254" y="39647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Parallelogram 56"/>
          <p:cNvSpPr/>
          <p:nvPr/>
        </p:nvSpPr>
        <p:spPr>
          <a:xfrm>
            <a:off x="2978085" y="6143620"/>
            <a:ext cx="5643602" cy="12144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haroni" pitchFamily="2" charset="-79"/>
                <a:cs typeface="Aharoni" pitchFamily="2" charset="-79"/>
              </a:rPr>
              <a:t>Efficiency of semantic segmentation for geospatial data </a:t>
            </a: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8" name="Parallelogram 57"/>
          <p:cNvSpPr/>
          <p:nvPr/>
        </p:nvSpPr>
        <p:spPr>
          <a:xfrm>
            <a:off x="2620895" y="7715256"/>
            <a:ext cx="5500726" cy="135732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haroni" pitchFamily="2" charset="-79"/>
                <a:cs typeface="Aharoni" pitchFamily="2" charset="-79"/>
              </a:rPr>
              <a:t>Identification of elements</a:t>
            </a:r>
            <a:endParaRPr lang="en-IN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9" name="Parallelogram 58"/>
          <p:cNvSpPr/>
          <p:nvPr/>
        </p:nvSpPr>
        <p:spPr>
          <a:xfrm>
            <a:off x="2406581" y="9358330"/>
            <a:ext cx="5429288" cy="12144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haroni" pitchFamily="2" charset="-79"/>
                <a:cs typeface="Aharoni" pitchFamily="2" charset="-79"/>
              </a:rPr>
              <a:t>Defining distance between two images</a:t>
            </a:r>
            <a:endParaRPr lang="en-IN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0" name="Parallelogram 59"/>
          <p:cNvSpPr/>
          <p:nvPr/>
        </p:nvSpPr>
        <p:spPr>
          <a:xfrm>
            <a:off x="1977953" y="11072842"/>
            <a:ext cx="5643602" cy="16430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haroni" pitchFamily="2" charset="-79"/>
                <a:cs typeface="Aharoni" pitchFamily="2" charset="-79"/>
              </a:rPr>
              <a:t>Telling height and depth of landforms by overcoming shadow effects</a:t>
            </a: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1" name="Parallelogram 60"/>
          <p:cNvSpPr/>
          <p:nvPr/>
        </p:nvSpPr>
        <p:spPr>
          <a:xfrm>
            <a:off x="9407505" y="6072182"/>
            <a:ext cx="6643734" cy="135732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haroni" pitchFamily="2" charset="-79"/>
                <a:cs typeface="Aharoni" pitchFamily="2" charset="-79"/>
              </a:rPr>
              <a:t>Joining small scale sharp images to large scale sharp images</a:t>
            </a:r>
            <a:endParaRPr lang="en-IN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2" name="Parallelogram 61"/>
          <p:cNvSpPr/>
          <p:nvPr/>
        </p:nvSpPr>
        <p:spPr>
          <a:xfrm>
            <a:off x="8978877" y="7786694"/>
            <a:ext cx="7000924" cy="135732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haroni" pitchFamily="2" charset="-79"/>
                <a:cs typeface="Aharoni" pitchFamily="2" charset="-79"/>
              </a:rPr>
              <a:t>Comparing colour of pixels with the available emission spectra of elements</a:t>
            </a:r>
            <a:endParaRPr lang="en-IN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3" name="Parallelogram 62"/>
          <p:cNvSpPr/>
          <p:nvPr/>
        </p:nvSpPr>
        <p:spPr>
          <a:xfrm>
            <a:off x="8478811" y="11287156"/>
            <a:ext cx="7000924" cy="135732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haroni" pitchFamily="2" charset="-79"/>
                <a:cs typeface="Aharoni" pitchFamily="2" charset="-79"/>
              </a:rPr>
              <a:t>By overcoming shadow effect and then comparing pixels of different locations</a:t>
            </a: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7" name="Parallelogram 76"/>
          <p:cNvSpPr/>
          <p:nvPr/>
        </p:nvSpPr>
        <p:spPr>
          <a:xfrm>
            <a:off x="8693125" y="9429768"/>
            <a:ext cx="7000924" cy="135732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haroni" pitchFamily="2" charset="-79"/>
                <a:cs typeface="Aharoni" pitchFamily="2" charset="-79"/>
              </a:rPr>
              <a:t>Using </a:t>
            </a:r>
            <a:r>
              <a:rPr lang="en-IN" sz="2800" dirty="0" err="1" smtClean="0">
                <a:latin typeface="Aharoni" pitchFamily="2" charset="-79"/>
                <a:cs typeface="Aharoni" pitchFamily="2" charset="-79"/>
              </a:rPr>
              <a:t>numpy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 library to calculate distance between two dots(used for outlining)</a:t>
            </a:r>
            <a:endParaRPr lang="en-IN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16479867" y="11144280"/>
            <a:ext cx="6429420" cy="12144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haroni" pitchFamily="2" charset="-79"/>
                <a:cs typeface="Aharoni" pitchFamily="2" charset="-79"/>
              </a:rPr>
              <a:t>Using rgb2grey function of </a:t>
            </a:r>
            <a:r>
              <a:rPr lang="en-IN" sz="2800" dirty="0" err="1" smtClean="0">
                <a:latin typeface="Aharoni" pitchFamily="2" charset="-79"/>
                <a:cs typeface="Aharoni" pitchFamily="2" charset="-79"/>
              </a:rPr>
              <a:t>scikit</a:t>
            </a:r>
            <a:r>
              <a:rPr lang="en-IN" sz="2800" dirty="0" smtClean="0">
                <a:latin typeface="Aharoni" pitchFamily="2" charset="-79"/>
                <a:cs typeface="Aharoni" pitchFamily="2" charset="-79"/>
              </a:rPr>
              <a:t> module of python</a:t>
            </a:r>
            <a:endParaRPr lang="en-IN" sz="28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80" name="Straight Arrow Connector 79"/>
          <p:cNvCxnSpPr>
            <a:stCxn id="57" idx="2"/>
            <a:endCxn id="61" idx="5"/>
          </p:cNvCxnSpPr>
          <p:nvPr/>
        </p:nvCxnSpPr>
        <p:spPr>
          <a:xfrm>
            <a:off x="8469881" y="6750843"/>
            <a:ext cx="11072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978745" y="8429636"/>
            <a:ext cx="11072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760100" y="10065352"/>
            <a:ext cx="11072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478679" y="11858660"/>
            <a:ext cx="11072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5408297" y="11858660"/>
            <a:ext cx="11072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 flipH="1">
            <a:off x="-3557698" y="7250115"/>
            <a:ext cx="9071832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27" idx="5"/>
          </p:cNvCxnSpPr>
          <p:nvPr/>
        </p:nvCxnSpPr>
        <p:spPr>
          <a:xfrm flipV="1">
            <a:off x="977821" y="2643158"/>
            <a:ext cx="2696785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57" idx="5"/>
          </p:cNvCxnSpPr>
          <p:nvPr/>
        </p:nvCxnSpPr>
        <p:spPr>
          <a:xfrm>
            <a:off x="977821" y="6715124"/>
            <a:ext cx="21520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049259" y="8286760"/>
            <a:ext cx="164307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59" idx="5"/>
          </p:cNvCxnSpPr>
          <p:nvPr/>
        </p:nvCxnSpPr>
        <p:spPr>
          <a:xfrm flipV="1">
            <a:off x="1049259" y="9965554"/>
            <a:ext cx="1509128" cy="37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77821" y="1178722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 descr="IMG-20241108-WA000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5751" y="6429372"/>
            <a:ext cx="4786346" cy="4157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3194" y="12515850"/>
            <a:ext cx="8433854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52981" y="571500"/>
            <a:ext cx="228628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83223" y="1064685"/>
            <a:ext cx="1616404" cy="1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\nits hacks 7.0</a:t>
            </a:r>
            <a:endParaRPr sz="14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nits hacks submission- template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5918940" y="1905000"/>
            <a:ext cx="12807434" cy="121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VIABILITY</a:t>
            </a:r>
            <a:endParaRPr sz="6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079635" y="660400"/>
            <a:ext cx="2942534" cy="78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smtClean="0">
                <a:latin typeface="Arial Rounded MT Bold" pitchFamily="34" charset="0"/>
                <a:ea typeface="Calibri"/>
              </a:rPr>
              <a:t>Achievers NR</a:t>
            </a:r>
            <a:endParaRPr sz="3200" b="0" i="0" u="none" strike="noStrike" cap="none">
              <a:solidFill>
                <a:schemeClr val="dk1"/>
              </a:solidFill>
              <a:latin typeface="Arial Rounded MT Bold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414919" y="12395200"/>
            <a:ext cx="668950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5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2730841" y="5422900"/>
            <a:ext cx="18938067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1477887" y="3643290"/>
            <a:ext cx="22574408" cy="15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latin typeface="Arial Black" pitchFamily="34" charset="0"/>
                <a:ea typeface="Calibri"/>
                <a:cs typeface="Poppins SemiBold"/>
                <a:sym typeface="Poppins SemiBold"/>
              </a:rPr>
              <a:t>Feasibility of idea :</a:t>
            </a:r>
            <a:endParaRPr lang="en-US" sz="4200" dirty="0">
              <a:solidFill>
                <a:schemeClr val="dk1"/>
              </a:solidFill>
              <a:latin typeface="+mj-lt"/>
              <a:ea typeface="Calibri"/>
              <a:cs typeface="Poppins SemiBold"/>
              <a:sym typeface="Calibri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solidFill>
                  <a:schemeClr val="dk1"/>
                </a:solidFill>
                <a:latin typeface="Poppins SemiBold" charset="0"/>
                <a:ea typeface="Calibri"/>
                <a:cs typeface="Poppins SemiBold" charset="0"/>
                <a:sym typeface="Calibri"/>
              </a:rPr>
              <a:t>Completely depending upon the quality of map or image captured through drone/satellite.</a:t>
            </a: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endParaRPr lang="en-US" sz="4200" dirty="0" smtClean="0">
              <a:solidFill>
                <a:schemeClr val="dk1"/>
              </a:solidFill>
              <a:latin typeface="Poppins SemiBold" charset="0"/>
              <a:ea typeface="Calibri"/>
              <a:cs typeface="Poppins SemiBold" charset="0"/>
              <a:sym typeface="Calibri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solidFill>
                  <a:schemeClr val="dk1"/>
                </a:solidFill>
                <a:latin typeface="Arial Black" pitchFamily="34" charset="0"/>
                <a:ea typeface="Calibri"/>
                <a:cs typeface="Poppins SemiBold" charset="0"/>
                <a:sym typeface="Calibri"/>
              </a:rPr>
              <a:t>Potential Challenges:</a:t>
            </a: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solidFill>
                  <a:schemeClr val="dk1"/>
                </a:solidFill>
                <a:latin typeface="Poppins SemiBold" charset="0"/>
                <a:ea typeface="Calibri"/>
                <a:cs typeface="Poppins SemiBold" charset="0"/>
                <a:sym typeface="Calibri"/>
              </a:rPr>
              <a:t>Elements which do not show any color or the water which is transparent , we may not find the element composition of these.</a:t>
            </a: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solidFill>
                  <a:schemeClr val="dk1"/>
                </a:solidFill>
                <a:latin typeface="Poppins SemiBold" charset="0"/>
                <a:ea typeface="Calibri"/>
                <a:cs typeface="Poppins SemiBold" charset="0"/>
                <a:sym typeface="Calibri"/>
              </a:rPr>
              <a:t>Geospatial images which are captured from sky or space then for the objects like trees , we cannot find the height as the trunk of tree would not be visible from that view.  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2730841" y="6604000"/>
            <a:ext cx="19115889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</a:pP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2730841" y="7785100"/>
            <a:ext cx="19115889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</a:pP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3194" y="12515850"/>
            <a:ext cx="8433854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52981" y="571500"/>
            <a:ext cx="228628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83223" y="1064685"/>
            <a:ext cx="1616404" cy="1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\nits hacks 7.0</a:t>
            </a:r>
            <a:endParaRPr sz="14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nits hacks submission- template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7430429" y="1905000"/>
            <a:ext cx="9797158" cy="121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AND BENEFITS</a:t>
            </a:r>
            <a:endParaRPr sz="6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079635" y="660400"/>
            <a:ext cx="2942534" cy="78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smtClean="0">
                <a:latin typeface="Arial Rounded MT Bold" pitchFamily="34" charset="0"/>
                <a:ea typeface="Calibri"/>
                <a:cs typeface="Aharoni" pitchFamily="2" charset="-79"/>
              </a:rPr>
              <a:t>Achievers NR</a:t>
            </a:r>
            <a:endParaRPr sz="3200" b="0" i="0" u="none" strike="noStrike" cap="none">
              <a:solidFill>
                <a:schemeClr val="dk1"/>
              </a:solidFill>
              <a:latin typeface="Arial Rounded MT Bold" pitchFamily="34" charset="0"/>
              <a:ea typeface="Calibri"/>
              <a:cs typeface="Aharoni" pitchFamily="2" charset="-79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53023" y="12395200"/>
            <a:ext cx="59274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5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1477887" y="3357538"/>
            <a:ext cx="189380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2763771" y="5500678"/>
            <a:ext cx="19115889" cy="1082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2335143" y="3357538"/>
            <a:ext cx="19115889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latin typeface="Arial Black" pitchFamily="34" charset="0"/>
                <a:ea typeface="Calibri"/>
                <a:cs typeface="Poppins SemiBold"/>
                <a:sym typeface="Poppins SemiBold"/>
              </a:rPr>
              <a:t>Impacts:</a:t>
            </a: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endParaRPr lang="en-US" sz="4200" dirty="0" smtClean="0">
              <a:latin typeface="Arial Black" pitchFamily="34" charset="0"/>
              <a:ea typeface="Calibri"/>
              <a:cs typeface="Poppins SemiBold"/>
              <a:sym typeface="Poppins SemiBold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Poppins SemiBold"/>
              </a:rPr>
              <a:t>The space missions for the remote sensing and analyzing the composition of elements will become cost effective.</a:t>
            </a: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endParaRPr lang="en-US" sz="4200" dirty="0" smtClean="0">
              <a:solidFill>
                <a:schemeClr val="dk1"/>
              </a:solidFill>
              <a:latin typeface="Poppins SemiBold"/>
              <a:ea typeface="Calibri"/>
              <a:cs typeface="Poppins SemiBold"/>
              <a:sym typeface="Poppins SemiBold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 smtClean="0">
                <a:solidFill>
                  <a:schemeClr val="dk1"/>
                </a:solidFill>
                <a:latin typeface="Arial Black" pitchFamily="34" charset="0"/>
                <a:ea typeface="Calibri"/>
                <a:cs typeface="Poppins SemiBold"/>
                <a:sym typeface="Poppins SemiBold"/>
              </a:rPr>
              <a:t>Benefits:</a:t>
            </a: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endParaRPr lang="en-US" sz="4200" dirty="0" smtClean="0">
              <a:solidFill>
                <a:schemeClr val="dk1"/>
              </a:solidFill>
              <a:latin typeface="Poppins SemiBold"/>
              <a:ea typeface="Calibri"/>
              <a:cs typeface="Poppins SemiBold"/>
              <a:sym typeface="Poppins SemiBold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Poppins SemiBold"/>
              </a:rPr>
              <a:t>Medical --</a:t>
            </a:r>
            <a:r>
              <a:rPr lang="en-US" sz="4200" b="0" i="0" u="none" strike="noStrike" cap="none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Wingdings" pitchFamily="2" charset="2"/>
              </a:rPr>
              <a:t>May be used for identifying concentration of different                                  elements in blood.</a:t>
            </a: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Wingdings" pitchFamily="2" charset="2"/>
              </a:rPr>
              <a:t>Landforms --Identification of elements of landforms of earth and different planets.</a:t>
            </a: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Wingdings" pitchFamily="2" charset="2"/>
              </a:rPr>
              <a:t>During space missions, it will be more easy to identify where to land the satellites or rovers.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3194" y="12515850"/>
            <a:ext cx="8433854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52981" y="571500"/>
            <a:ext cx="228628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83223" y="1064685"/>
            <a:ext cx="1616404" cy="1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/>
          <p:nvPr/>
        </p:nvSpPr>
        <p:spPr>
          <a:xfrm>
            <a:off x="21772169" y="2035175"/>
            <a:ext cx="1648666" cy="35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\nits hacks 7.0</a:t>
            </a:r>
            <a:endParaRPr sz="14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17490086" y="12852400"/>
            <a:ext cx="6427003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7439280" y="12865100"/>
            <a:ext cx="43185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7807626" y="12852400"/>
            <a:ext cx="616027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nits hacks submission- template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995149" y="1905000"/>
            <a:ext cx="12667717" cy="121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AND REFERENCES</a:t>
            </a:r>
            <a:endParaRPr sz="6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1079635" y="660400"/>
            <a:ext cx="2942534" cy="78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smtClean="0">
                <a:latin typeface="Arial Rounded MT Bold" pitchFamily="34" charset="0"/>
                <a:ea typeface="Calibri"/>
              </a:rPr>
              <a:t>Achievers NR</a:t>
            </a:r>
            <a:endParaRPr sz="3200" b="0" i="0" u="none" strike="noStrike" cap="none">
              <a:solidFill>
                <a:schemeClr val="dk1"/>
              </a:solidFill>
              <a:latin typeface="Arial Rounded MT Bold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27620" y="12395200"/>
            <a:ext cx="656249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5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2730841" y="6527800"/>
            <a:ext cx="1893806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2335143" y="3929042"/>
            <a:ext cx="19115889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latin typeface="Poppins SemiBold"/>
                <a:ea typeface="Calibri"/>
                <a:cs typeface="Poppins SemiBold"/>
                <a:sym typeface="Poppins SemiBold"/>
                <a:hlinkClick r:id="rId6"/>
              </a:rPr>
              <a:t>https://www.geeksforgeeks.org</a:t>
            </a:r>
            <a:endParaRPr lang="en-US" sz="4200" dirty="0" smtClean="0">
              <a:latin typeface="Poppins SemiBold"/>
              <a:ea typeface="Calibri"/>
              <a:cs typeface="Poppins SemiBold"/>
              <a:sym typeface="Poppins SemiBold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Poppins SemiBold"/>
                <a:hlinkClick r:id="rId7"/>
              </a:rPr>
              <a:t>https://stackoverflow.com</a:t>
            </a:r>
            <a:endParaRPr lang="en-US" sz="4200" b="0" i="0" u="none" strike="noStrike" cap="none" dirty="0" smtClean="0">
              <a:solidFill>
                <a:schemeClr val="dk1"/>
              </a:solidFill>
              <a:latin typeface="Poppins SemiBold"/>
              <a:ea typeface="Calibri"/>
              <a:cs typeface="Poppins SemiBold"/>
              <a:sym typeface="Poppins SemiBold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Poppins SemiBold"/>
                <a:hlinkClick r:id="rId8"/>
              </a:rPr>
              <a:t>https://nptel.ac.in</a:t>
            </a:r>
            <a:endParaRPr lang="en-US" sz="4200" dirty="0" smtClean="0">
              <a:solidFill>
                <a:schemeClr val="dk1"/>
              </a:solidFill>
              <a:latin typeface="Poppins SemiBold"/>
              <a:ea typeface="Calibri"/>
              <a:cs typeface="Poppins SemiBold"/>
              <a:sym typeface="Poppins SemiBold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b="0" i="0" u="none" strike="noStrike" cap="none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Poppins SemiBold"/>
                <a:hlinkClick r:id="rId9"/>
              </a:rPr>
              <a:t>https://www.Wikipedia.org</a:t>
            </a:r>
            <a:endParaRPr lang="en-US" sz="4200" b="0" i="0" u="none" strike="noStrike" cap="none" dirty="0" smtClean="0">
              <a:solidFill>
                <a:schemeClr val="dk1"/>
              </a:solidFill>
              <a:latin typeface="Poppins SemiBold"/>
              <a:ea typeface="Calibri"/>
              <a:cs typeface="Poppins SemiBold"/>
              <a:sym typeface="Poppins SemiBold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r>
              <a:rPr lang="en-US" sz="4200" dirty="0" smtClean="0">
                <a:solidFill>
                  <a:schemeClr val="dk1"/>
                </a:solidFill>
                <a:latin typeface="Poppins SemiBold"/>
                <a:ea typeface="Calibri"/>
                <a:cs typeface="Poppins SemiBold"/>
                <a:sym typeface="Poppins SemiBold"/>
                <a:hlinkClick r:id="rId10"/>
              </a:rPr>
              <a:t>https://coursera.org</a:t>
            </a:r>
            <a:endParaRPr lang="en-US" sz="4200" dirty="0" smtClean="0">
              <a:solidFill>
                <a:schemeClr val="dk1"/>
              </a:solidFill>
              <a:latin typeface="Poppins SemiBold"/>
              <a:ea typeface="Calibri"/>
              <a:cs typeface="Poppins SemiBold"/>
              <a:sym typeface="Poppins SemiBold"/>
            </a:endParaRPr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Poppins SemiBold"/>
              <a:buChar char="•"/>
            </a:pP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423</Words>
  <PresentationFormat>Custom</PresentationFormat>
  <Paragraphs>85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Poppins SemiBold</vt:lpstr>
      <vt:lpstr>Calibri</vt:lpstr>
      <vt:lpstr>Audiowide</vt:lpstr>
      <vt:lpstr>Poppins</vt:lpstr>
      <vt:lpstr>Arial Rounded MT Bold</vt:lpstr>
      <vt:lpstr>Aharoni</vt:lpstr>
      <vt:lpstr>Arial Black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PptxGenJS</dc:creator>
  <cp:lastModifiedBy>sai harsha</cp:lastModifiedBy>
  <cp:revision>10</cp:revision>
  <dcterms:created xsi:type="dcterms:W3CDTF">2024-10-22T09:45:04Z</dcterms:created>
  <dcterms:modified xsi:type="dcterms:W3CDTF">2024-11-08T15:06:31Z</dcterms:modified>
</cp:coreProperties>
</file>