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7010400" cy="9296400"/>
  <p:defaultTextStyle>
    <a:defPPr>
      <a:defRPr lang="en-US"/>
    </a:defPPr>
    <a:lvl1pPr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8600" kern="1200">
        <a:solidFill>
          <a:schemeClr val="tx1"/>
        </a:solidFill>
        <a:latin typeface="Arial" panose="020B0604020202020204" pitchFamily="34" charset="0"/>
        <a:ea typeface="+mn-ea"/>
        <a:cs typeface="+mn-cs"/>
      </a:defRPr>
    </a:lvl5pPr>
    <a:lvl6pPr marL="2286000" algn="l" defTabSz="914400" rtl="0" eaLnBrk="1" latinLnBrk="0" hangingPunct="1">
      <a:defRPr sz="8600" kern="1200">
        <a:solidFill>
          <a:schemeClr val="tx1"/>
        </a:solidFill>
        <a:latin typeface="Arial" panose="020B0604020202020204" pitchFamily="34" charset="0"/>
        <a:ea typeface="+mn-ea"/>
        <a:cs typeface="+mn-cs"/>
      </a:defRPr>
    </a:lvl6pPr>
    <a:lvl7pPr marL="2743200" algn="l" defTabSz="914400" rtl="0" eaLnBrk="1" latinLnBrk="0" hangingPunct="1">
      <a:defRPr sz="8600" kern="1200">
        <a:solidFill>
          <a:schemeClr val="tx1"/>
        </a:solidFill>
        <a:latin typeface="Arial" panose="020B0604020202020204" pitchFamily="34" charset="0"/>
        <a:ea typeface="+mn-ea"/>
        <a:cs typeface="+mn-cs"/>
      </a:defRPr>
    </a:lvl7pPr>
    <a:lvl8pPr marL="3200400" algn="l" defTabSz="914400" rtl="0" eaLnBrk="1" latinLnBrk="0" hangingPunct="1">
      <a:defRPr sz="8600" kern="1200">
        <a:solidFill>
          <a:schemeClr val="tx1"/>
        </a:solidFill>
        <a:latin typeface="Arial" panose="020B0604020202020204" pitchFamily="34" charset="0"/>
        <a:ea typeface="+mn-ea"/>
        <a:cs typeface="+mn-cs"/>
      </a:defRPr>
    </a:lvl8pPr>
    <a:lvl9pPr marL="3657600" algn="l" defTabSz="914400" rtl="0" eaLnBrk="1" latinLnBrk="0" hangingPunct="1">
      <a:defRPr sz="8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836">
          <p15:clr>
            <a:srgbClr val="A4A3A4"/>
          </p15:clr>
        </p15:guide>
        <p15:guide id="2" orient="horz" pos="20196">
          <p15:clr>
            <a:srgbClr val="A4A3A4"/>
          </p15:clr>
        </p15:guide>
        <p15:guide id="3" orient="horz" pos="2148">
          <p15:clr>
            <a:srgbClr val="A4A3A4"/>
          </p15:clr>
        </p15:guide>
        <p15:guide id="4"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4676" autoAdjust="0"/>
  </p:normalViewPr>
  <p:slideViewPr>
    <p:cSldViewPr snapToGrid="0">
      <p:cViewPr varScale="1">
        <p:scale>
          <a:sx n="17" d="100"/>
          <a:sy n="17" d="100"/>
        </p:scale>
        <p:origin x="876" y="112"/>
      </p:cViewPr>
      <p:guideLst>
        <p:guide orient="horz" pos="4836"/>
        <p:guide orient="horz" pos="20196"/>
        <p:guide orient="horz" pos="214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FB6A38-67BA-40A4-96B3-A5C26545C4A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723C56C-747E-4971-8502-5A198EA6ABF9}">
      <dgm:prSet phldrT="[Text]" custT="1"/>
      <dgm:spPr/>
      <dgm:t>
        <a:bodyPr/>
        <a:lstStyle/>
        <a:p>
          <a:r>
            <a:rPr lang="en-US" sz="2800" dirty="0">
              <a:latin typeface="Arial" panose="020B0604020202020204" pitchFamily="34" charset="0"/>
              <a:cs typeface="Arial" panose="020B0604020202020204" pitchFamily="34" charset="0"/>
            </a:rPr>
            <a:t>How many businesses (#) that were active on each corridor in 2015 are still active on the corridor?</a:t>
          </a:r>
        </a:p>
      </dgm:t>
    </dgm:pt>
    <dgm:pt modelId="{1B8260C2-3A0A-4340-9818-D8C30CB0B265}" type="parTrans" cxnId="{BB3BD124-FDFC-4B70-A087-CFF35D508E9F}">
      <dgm:prSet/>
      <dgm:spPr/>
      <dgm:t>
        <a:bodyPr/>
        <a:lstStyle/>
        <a:p>
          <a:endParaRPr lang="en-US"/>
        </a:p>
      </dgm:t>
    </dgm:pt>
    <dgm:pt modelId="{8C95A807-9E82-4E5B-9BA2-41EB0D63B416}" type="sibTrans" cxnId="{BB3BD124-FDFC-4B70-A087-CFF35D508E9F}">
      <dgm:prSet/>
      <dgm:spPr/>
      <dgm:t>
        <a:bodyPr/>
        <a:lstStyle/>
        <a:p>
          <a:endParaRPr lang="en-US"/>
        </a:p>
      </dgm:t>
    </dgm:pt>
    <dgm:pt modelId="{BC1338C5-A6E1-4B02-B2CD-C42D859AB43F}">
      <dgm:prSet custT="1"/>
      <dgm:spPr/>
      <dgm:t>
        <a:bodyPr/>
        <a:lstStyle/>
        <a:p>
          <a:r>
            <a:rPr lang="en-US" sz="2800" dirty="0">
              <a:latin typeface="Arial" panose="020B0604020202020204" pitchFamily="34" charset="0"/>
              <a:cs typeface="Arial" panose="020B0604020202020204" pitchFamily="34" charset="0"/>
            </a:rPr>
            <a:t>What percent of businesses that were on each corridor in 2015 are still active on the corridor?</a:t>
          </a:r>
          <a:endParaRPr lang="en-US" altLang="en-US" sz="2800" dirty="0">
            <a:latin typeface="Arial" panose="020B0604020202020204" pitchFamily="34" charset="0"/>
            <a:cs typeface="Arial" panose="020B0604020202020204" pitchFamily="34" charset="0"/>
          </a:endParaRPr>
        </a:p>
      </dgm:t>
    </dgm:pt>
    <dgm:pt modelId="{2DB5E11A-EDDA-4AB7-ADA7-35230899BB87}" type="parTrans" cxnId="{2D6424AB-0CAC-45AF-9DDF-0BEBB7B8C245}">
      <dgm:prSet/>
      <dgm:spPr/>
      <dgm:t>
        <a:bodyPr/>
        <a:lstStyle/>
        <a:p>
          <a:endParaRPr lang="en-US"/>
        </a:p>
      </dgm:t>
    </dgm:pt>
    <dgm:pt modelId="{B7641010-4783-485E-B578-4998DB94112E}" type="sibTrans" cxnId="{2D6424AB-0CAC-45AF-9DDF-0BEBB7B8C245}">
      <dgm:prSet/>
      <dgm:spPr/>
      <dgm:t>
        <a:bodyPr/>
        <a:lstStyle/>
        <a:p>
          <a:endParaRPr lang="en-US"/>
        </a:p>
      </dgm:t>
    </dgm:pt>
    <dgm:pt modelId="{5D95817E-34E7-4411-BA4E-8B068D1D12EB}" type="pres">
      <dgm:prSet presAssocID="{B8FB6A38-67BA-40A4-96B3-A5C26545C4AD}" presName="linear" presStyleCnt="0">
        <dgm:presLayoutVars>
          <dgm:animLvl val="lvl"/>
          <dgm:resizeHandles val="exact"/>
        </dgm:presLayoutVars>
      </dgm:prSet>
      <dgm:spPr/>
    </dgm:pt>
    <dgm:pt modelId="{C950AC5D-7AB5-4088-8E78-B0C78769A541}" type="pres">
      <dgm:prSet presAssocID="{B723C56C-747E-4971-8502-5A198EA6ABF9}" presName="parentText" presStyleLbl="node1" presStyleIdx="0" presStyleCnt="2" custScaleX="100000" custScaleY="130572" custLinFactY="-113870" custLinFactNeighborX="9117" custLinFactNeighborY="-200000">
        <dgm:presLayoutVars>
          <dgm:chMax val="0"/>
          <dgm:bulletEnabled val="1"/>
        </dgm:presLayoutVars>
      </dgm:prSet>
      <dgm:spPr/>
    </dgm:pt>
    <dgm:pt modelId="{1FAA486A-E803-4DB4-87E1-BB52EBA74F2A}" type="pres">
      <dgm:prSet presAssocID="{8C95A807-9E82-4E5B-9BA2-41EB0D63B416}" presName="spacer" presStyleCnt="0"/>
      <dgm:spPr/>
    </dgm:pt>
    <dgm:pt modelId="{5E8DD5C9-3E9B-45A4-BEED-185DE5902ADE}" type="pres">
      <dgm:prSet presAssocID="{BC1338C5-A6E1-4B02-B2CD-C42D859AB43F}" presName="parentText" presStyleLbl="node1" presStyleIdx="1" presStyleCnt="2" custScaleY="121630">
        <dgm:presLayoutVars>
          <dgm:chMax val="0"/>
          <dgm:bulletEnabled val="1"/>
        </dgm:presLayoutVars>
      </dgm:prSet>
      <dgm:spPr/>
    </dgm:pt>
  </dgm:ptLst>
  <dgm:cxnLst>
    <dgm:cxn modelId="{BB3BD124-FDFC-4B70-A087-CFF35D508E9F}" srcId="{B8FB6A38-67BA-40A4-96B3-A5C26545C4AD}" destId="{B723C56C-747E-4971-8502-5A198EA6ABF9}" srcOrd="0" destOrd="0" parTransId="{1B8260C2-3A0A-4340-9818-D8C30CB0B265}" sibTransId="{8C95A807-9E82-4E5B-9BA2-41EB0D63B416}"/>
    <dgm:cxn modelId="{AE30A059-2DCE-4E87-8DA1-B8764D8CD7F0}" type="presOf" srcId="{B723C56C-747E-4971-8502-5A198EA6ABF9}" destId="{C950AC5D-7AB5-4088-8E78-B0C78769A541}" srcOrd="0" destOrd="0" presId="urn:microsoft.com/office/officeart/2005/8/layout/vList2"/>
    <dgm:cxn modelId="{2D6424AB-0CAC-45AF-9DDF-0BEBB7B8C245}" srcId="{B8FB6A38-67BA-40A4-96B3-A5C26545C4AD}" destId="{BC1338C5-A6E1-4B02-B2CD-C42D859AB43F}" srcOrd="1" destOrd="0" parTransId="{2DB5E11A-EDDA-4AB7-ADA7-35230899BB87}" sibTransId="{B7641010-4783-485E-B578-4998DB94112E}"/>
    <dgm:cxn modelId="{1E4BDDBC-04FB-429A-857D-B8C2B2958333}" type="presOf" srcId="{B8FB6A38-67BA-40A4-96B3-A5C26545C4AD}" destId="{5D95817E-34E7-4411-BA4E-8B068D1D12EB}" srcOrd="0" destOrd="0" presId="urn:microsoft.com/office/officeart/2005/8/layout/vList2"/>
    <dgm:cxn modelId="{8B2EEFDF-B6CD-4630-95E9-0C8B575D6623}" type="presOf" srcId="{BC1338C5-A6E1-4B02-B2CD-C42D859AB43F}" destId="{5E8DD5C9-3E9B-45A4-BEED-185DE5902ADE}" srcOrd="0" destOrd="0" presId="urn:microsoft.com/office/officeart/2005/8/layout/vList2"/>
    <dgm:cxn modelId="{4746E6F7-18ED-41F6-9655-AED2644E4605}" type="presParOf" srcId="{5D95817E-34E7-4411-BA4E-8B068D1D12EB}" destId="{C950AC5D-7AB5-4088-8E78-B0C78769A541}" srcOrd="0" destOrd="0" presId="urn:microsoft.com/office/officeart/2005/8/layout/vList2"/>
    <dgm:cxn modelId="{04F9A5B8-0AF7-4804-A51C-5C57EEF36743}" type="presParOf" srcId="{5D95817E-34E7-4411-BA4E-8B068D1D12EB}" destId="{1FAA486A-E803-4DB4-87E1-BB52EBA74F2A}" srcOrd="1" destOrd="0" presId="urn:microsoft.com/office/officeart/2005/8/layout/vList2"/>
    <dgm:cxn modelId="{98DBF80B-C8A6-4E67-BF9C-782E9C9D6D33}" type="presParOf" srcId="{5D95817E-34E7-4411-BA4E-8B068D1D12EB}" destId="{5E8DD5C9-3E9B-45A4-BEED-185DE5902ADE}"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0AC5D-7AB5-4088-8E78-B0C78769A541}">
      <dsp:nvSpPr>
        <dsp:cNvPr id="0" name=""/>
        <dsp:cNvSpPr/>
      </dsp:nvSpPr>
      <dsp:spPr>
        <a:xfrm>
          <a:off x="0" y="0"/>
          <a:ext cx="9697370" cy="15154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How many businesses (#) that were active on each corridor in 2015 are still active on the corridor?</a:t>
          </a:r>
        </a:p>
      </dsp:txBody>
      <dsp:txXfrm>
        <a:off x="73979" y="73979"/>
        <a:ext cx="9549412" cy="1367512"/>
      </dsp:txXfrm>
    </dsp:sp>
    <dsp:sp modelId="{5E8DD5C9-3E9B-45A4-BEED-185DE5902ADE}">
      <dsp:nvSpPr>
        <dsp:cNvPr id="0" name=""/>
        <dsp:cNvSpPr/>
      </dsp:nvSpPr>
      <dsp:spPr>
        <a:xfrm>
          <a:off x="0" y="1700054"/>
          <a:ext cx="9697370" cy="14116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Arial" panose="020B0604020202020204" pitchFamily="34" charset="0"/>
              <a:cs typeface="Arial" panose="020B0604020202020204" pitchFamily="34" charset="0"/>
            </a:rPr>
            <a:t>What percent of businesses that were on each corridor in 2015 are still active on the corridor?</a:t>
          </a:r>
          <a:endParaRPr lang="en-US" altLang="en-US" sz="2800" kern="1200" dirty="0">
            <a:latin typeface="Arial" panose="020B0604020202020204" pitchFamily="34" charset="0"/>
            <a:cs typeface="Arial" panose="020B0604020202020204" pitchFamily="34" charset="0"/>
          </a:endParaRPr>
        </a:p>
      </dsp:txBody>
      <dsp:txXfrm>
        <a:off x="68913" y="1768967"/>
        <a:ext cx="9559544" cy="12738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4AF443C-B3B3-FA05-B1AE-7A1396FB8E64}"/>
              </a:ext>
            </a:extLst>
          </p:cNvPr>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3075" name="Rectangle 3">
            <a:extLst>
              <a:ext uri="{FF2B5EF4-FFF2-40B4-BE49-F238E27FC236}">
                <a16:creationId xmlns:a16="http://schemas.microsoft.com/office/drawing/2014/main" id="{C0E4DA4D-1042-4451-7B12-8C950A0F99A5}"/>
              </a:ext>
            </a:extLst>
          </p:cNvPr>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B229E1E8-A39C-5EE2-DB97-895480897314}"/>
              </a:ext>
            </a:extLst>
          </p:cNvPr>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F1A15162-B5FC-E4F2-09F7-A1D8E81E2AC7}"/>
              </a:ext>
            </a:extLst>
          </p:cNvPr>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452" tIns="46726" rIns="93452" bIns="4672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B4AB787-C3B1-AC8F-1062-09673DB8083A}"/>
              </a:ext>
            </a:extLst>
          </p:cNvPr>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3079" name="Rectangle 7">
            <a:extLst>
              <a:ext uri="{FF2B5EF4-FFF2-40B4-BE49-F238E27FC236}">
                <a16:creationId xmlns:a16="http://schemas.microsoft.com/office/drawing/2014/main" id="{7C4162E4-7F20-52AD-4C97-60C6E9C68A3F}"/>
              </a:ext>
            </a:extLst>
          </p:cNvPr>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452" tIns="46726" rIns="93452" bIns="46726" numCol="1" anchor="b" anchorCtr="0" compatLnSpc="1">
            <a:prstTxWarp prst="textNoShape">
              <a:avLst/>
            </a:prstTxWarp>
          </a:bodyPr>
          <a:lstStyle>
            <a:lvl1pPr algn="r" eaLnBrk="1" hangingPunct="1">
              <a:defRPr sz="1200"/>
            </a:lvl1pPr>
          </a:lstStyle>
          <a:p>
            <a:pPr>
              <a:defRPr/>
            </a:pPr>
            <a:fld id="{AAD9B77C-C2CB-425D-9ED2-CCC5BC9087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6FAEE48C-1BEE-D2B7-C131-FE51C37D1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439D47-B24E-4DC0-8F68-034777C75E68}" type="slidenum">
              <a:rPr lang="en-US" altLang="en-US" smtClean="0"/>
              <a:pPr>
                <a:spcBef>
                  <a:spcPct val="0"/>
                </a:spcBef>
              </a:pPr>
              <a:t>1</a:t>
            </a:fld>
            <a:endParaRPr lang="en-US" altLang="en-US"/>
          </a:p>
        </p:txBody>
      </p:sp>
      <p:sp>
        <p:nvSpPr>
          <p:cNvPr id="4099" name="Rectangle 2">
            <a:extLst>
              <a:ext uri="{FF2B5EF4-FFF2-40B4-BE49-F238E27FC236}">
                <a16:creationId xmlns:a16="http://schemas.microsoft.com/office/drawing/2014/main" id="{DA677489-8505-B95C-9C63-5AD499AB29AF}"/>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F9ABB90A-09E9-4673-3F48-09BC441CD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6B0CAE11-35BC-C37D-14DF-FC80ABF839DB}"/>
              </a:ext>
            </a:extLst>
          </p:cNvPr>
          <p:cNvSpPr>
            <a:spLocks noGrp="1"/>
          </p:cNvSpPr>
          <p:nvPr>
            <p:ph type="dt" sz="half" idx="10"/>
          </p:nvPr>
        </p:nvSpPr>
        <p:spPr/>
        <p:txBody>
          <a:bodyPr/>
          <a:lstStyle>
            <a:lvl1pPr>
              <a:defRPr/>
            </a:lvl1pPr>
          </a:lstStyle>
          <a:p>
            <a:pPr>
              <a:defRPr/>
            </a:pPr>
            <a:fld id="{2D8A7415-8448-40F0-9A95-BE5CEB49D710}" type="datetimeFigureOut">
              <a:rPr lang="en-US"/>
              <a:pPr>
                <a:defRPr/>
              </a:pPr>
              <a:t>4/18/2023</a:t>
            </a:fld>
            <a:endParaRPr lang="en-US"/>
          </a:p>
        </p:txBody>
      </p:sp>
      <p:sp>
        <p:nvSpPr>
          <p:cNvPr id="5" name="Footer Placeholder 4">
            <a:extLst>
              <a:ext uri="{FF2B5EF4-FFF2-40B4-BE49-F238E27FC236}">
                <a16:creationId xmlns:a16="http://schemas.microsoft.com/office/drawing/2014/main" id="{3E52976E-2A28-CF78-8558-05262AD5D5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750E130-4F34-C1FD-B7B5-EAFF84E55E7D}"/>
              </a:ext>
            </a:extLst>
          </p:cNvPr>
          <p:cNvSpPr>
            <a:spLocks noGrp="1"/>
          </p:cNvSpPr>
          <p:nvPr>
            <p:ph type="sldNum" sz="quarter" idx="12"/>
          </p:nvPr>
        </p:nvSpPr>
        <p:spPr/>
        <p:txBody>
          <a:bodyPr/>
          <a:lstStyle>
            <a:lvl1pPr>
              <a:defRPr/>
            </a:lvl1pPr>
          </a:lstStyle>
          <a:p>
            <a:pPr>
              <a:defRPr/>
            </a:pPr>
            <a:fld id="{419C14F1-48A6-4B59-BE05-116658603F8E}" type="slidenum">
              <a:rPr lang="en-US" altLang="en-US"/>
              <a:pPr>
                <a:defRPr/>
              </a:pPr>
              <a:t>‹#›</a:t>
            </a:fld>
            <a:endParaRPr lang="en-US" altLang="en-US"/>
          </a:p>
        </p:txBody>
      </p:sp>
    </p:spTree>
    <p:extLst>
      <p:ext uri="{BB962C8B-B14F-4D97-AF65-F5344CB8AC3E}">
        <p14:creationId xmlns:p14="http://schemas.microsoft.com/office/powerpoint/2010/main" val="67013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CF356-7A76-13E1-4BE6-B5EB136A25F7}"/>
              </a:ext>
            </a:extLst>
          </p:cNvPr>
          <p:cNvSpPr>
            <a:spLocks noGrp="1"/>
          </p:cNvSpPr>
          <p:nvPr>
            <p:ph type="dt" sz="half" idx="10"/>
          </p:nvPr>
        </p:nvSpPr>
        <p:spPr/>
        <p:txBody>
          <a:bodyPr/>
          <a:lstStyle>
            <a:lvl1pPr>
              <a:defRPr/>
            </a:lvl1pPr>
          </a:lstStyle>
          <a:p>
            <a:pPr>
              <a:defRPr/>
            </a:pPr>
            <a:fld id="{2116BF2F-ECAC-40E1-88D2-5A72718FEAC3}" type="datetimeFigureOut">
              <a:rPr lang="en-US"/>
              <a:pPr>
                <a:defRPr/>
              </a:pPr>
              <a:t>4/18/2023</a:t>
            </a:fld>
            <a:endParaRPr lang="en-US"/>
          </a:p>
        </p:txBody>
      </p:sp>
      <p:sp>
        <p:nvSpPr>
          <p:cNvPr id="5" name="Footer Placeholder 4">
            <a:extLst>
              <a:ext uri="{FF2B5EF4-FFF2-40B4-BE49-F238E27FC236}">
                <a16:creationId xmlns:a16="http://schemas.microsoft.com/office/drawing/2014/main" id="{FC184735-6003-29E4-07AE-A3E6F29653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C20425-F8EA-B55F-990D-F7F99B704AFC}"/>
              </a:ext>
            </a:extLst>
          </p:cNvPr>
          <p:cNvSpPr>
            <a:spLocks noGrp="1"/>
          </p:cNvSpPr>
          <p:nvPr>
            <p:ph type="sldNum" sz="quarter" idx="12"/>
          </p:nvPr>
        </p:nvSpPr>
        <p:spPr/>
        <p:txBody>
          <a:bodyPr/>
          <a:lstStyle>
            <a:lvl1pPr>
              <a:defRPr/>
            </a:lvl1pPr>
          </a:lstStyle>
          <a:p>
            <a:pPr>
              <a:defRPr/>
            </a:pPr>
            <a:fld id="{05D485AF-C10F-426D-B7EC-102CF41FD8E3}" type="slidenum">
              <a:rPr lang="en-US" altLang="en-US"/>
              <a:pPr>
                <a:defRPr/>
              </a:pPr>
              <a:t>‹#›</a:t>
            </a:fld>
            <a:endParaRPr lang="en-US" altLang="en-US"/>
          </a:p>
        </p:txBody>
      </p:sp>
    </p:spTree>
    <p:extLst>
      <p:ext uri="{BB962C8B-B14F-4D97-AF65-F5344CB8AC3E}">
        <p14:creationId xmlns:p14="http://schemas.microsoft.com/office/powerpoint/2010/main" val="98495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9D5F7-CD7B-9F7F-64D5-F42C509DCAC8}"/>
              </a:ext>
            </a:extLst>
          </p:cNvPr>
          <p:cNvSpPr>
            <a:spLocks noGrp="1"/>
          </p:cNvSpPr>
          <p:nvPr>
            <p:ph type="dt" sz="half" idx="10"/>
          </p:nvPr>
        </p:nvSpPr>
        <p:spPr/>
        <p:txBody>
          <a:bodyPr/>
          <a:lstStyle>
            <a:lvl1pPr>
              <a:defRPr/>
            </a:lvl1pPr>
          </a:lstStyle>
          <a:p>
            <a:pPr>
              <a:defRPr/>
            </a:pPr>
            <a:fld id="{E5A2662E-B248-4EA6-A730-2DA5846C4922}" type="datetimeFigureOut">
              <a:rPr lang="en-US"/>
              <a:pPr>
                <a:defRPr/>
              </a:pPr>
              <a:t>4/18/2023</a:t>
            </a:fld>
            <a:endParaRPr lang="en-US"/>
          </a:p>
        </p:txBody>
      </p:sp>
      <p:sp>
        <p:nvSpPr>
          <p:cNvPr id="5" name="Footer Placeholder 4">
            <a:extLst>
              <a:ext uri="{FF2B5EF4-FFF2-40B4-BE49-F238E27FC236}">
                <a16:creationId xmlns:a16="http://schemas.microsoft.com/office/drawing/2014/main" id="{4A050EBE-55F0-FF27-671A-5B4D1A1F5F5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A8B9B6-B26B-B745-280B-956408A31EE6}"/>
              </a:ext>
            </a:extLst>
          </p:cNvPr>
          <p:cNvSpPr>
            <a:spLocks noGrp="1"/>
          </p:cNvSpPr>
          <p:nvPr>
            <p:ph type="sldNum" sz="quarter" idx="12"/>
          </p:nvPr>
        </p:nvSpPr>
        <p:spPr/>
        <p:txBody>
          <a:bodyPr/>
          <a:lstStyle>
            <a:lvl1pPr>
              <a:defRPr/>
            </a:lvl1pPr>
          </a:lstStyle>
          <a:p>
            <a:pPr>
              <a:defRPr/>
            </a:pPr>
            <a:fld id="{32B6BC2C-57B7-45C4-9D8B-8EA327AB2937}" type="slidenum">
              <a:rPr lang="en-US" altLang="en-US"/>
              <a:pPr>
                <a:defRPr/>
              </a:pPr>
              <a:t>‹#›</a:t>
            </a:fld>
            <a:endParaRPr lang="en-US" altLang="en-US"/>
          </a:p>
        </p:txBody>
      </p:sp>
    </p:spTree>
    <p:extLst>
      <p:ext uri="{BB962C8B-B14F-4D97-AF65-F5344CB8AC3E}">
        <p14:creationId xmlns:p14="http://schemas.microsoft.com/office/powerpoint/2010/main" val="216180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1EF96-5148-1CB9-3D42-B56633132596}"/>
              </a:ext>
            </a:extLst>
          </p:cNvPr>
          <p:cNvSpPr>
            <a:spLocks noGrp="1"/>
          </p:cNvSpPr>
          <p:nvPr>
            <p:ph type="dt" sz="half" idx="10"/>
          </p:nvPr>
        </p:nvSpPr>
        <p:spPr/>
        <p:txBody>
          <a:bodyPr/>
          <a:lstStyle>
            <a:lvl1pPr>
              <a:defRPr/>
            </a:lvl1pPr>
          </a:lstStyle>
          <a:p>
            <a:pPr>
              <a:defRPr/>
            </a:pPr>
            <a:fld id="{01548FD5-D9CC-4D17-953C-4AA3D5FC6AAD}" type="datetimeFigureOut">
              <a:rPr lang="en-US"/>
              <a:pPr>
                <a:defRPr/>
              </a:pPr>
              <a:t>4/18/2023</a:t>
            </a:fld>
            <a:endParaRPr lang="en-US"/>
          </a:p>
        </p:txBody>
      </p:sp>
      <p:sp>
        <p:nvSpPr>
          <p:cNvPr id="5" name="Footer Placeholder 4">
            <a:extLst>
              <a:ext uri="{FF2B5EF4-FFF2-40B4-BE49-F238E27FC236}">
                <a16:creationId xmlns:a16="http://schemas.microsoft.com/office/drawing/2014/main" id="{766E6A3A-B191-7DB1-B271-2E9D38B73F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C58ECE-A36E-8BD0-F369-DC515171371D}"/>
              </a:ext>
            </a:extLst>
          </p:cNvPr>
          <p:cNvSpPr>
            <a:spLocks noGrp="1"/>
          </p:cNvSpPr>
          <p:nvPr>
            <p:ph type="sldNum" sz="quarter" idx="12"/>
          </p:nvPr>
        </p:nvSpPr>
        <p:spPr/>
        <p:txBody>
          <a:bodyPr/>
          <a:lstStyle>
            <a:lvl1pPr>
              <a:defRPr/>
            </a:lvl1pPr>
          </a:lstStyle>
          <a:p>
            <a:pPr>
              <a:defRPr/>
            </a:pPr>
            <a:fld id="{F5D9DBFE-C350-45B3-9D62-16FF0673C57C}" type="slidenum">
              <a:rPr lang="en-US" altLang="en-US"/>
              <a:pPr>
                <a:defRPr/>
              </a:pPr>
              <a:t>‹#›</a:t>
            </a:fld>
            <a:endParaRPr lang="en-US" altLang="en-US"/>
          </a:p>
        </p:txBody>
      </p:sp>
    </p:spTree>
    <p:extLst>
      <p:ext uri="{BB962C8B-B14F-4D97-AF65-F5344CB8AC3E}">
        <p14:creationId xmlns:p14="http://schemas.microsoft.com/office/powerpoint/2010/main" val="251209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1682A0C-37B8-F02E-E802-E7F8068343AA}"/>
              </a:ext>
            </a:extLst>
          </p:cNvPr>
          <p:cNvSpPr>
            <a:spLocks noGrp="1"/>
          </p:cNvSpPr>
          <p:nvPr>
            <p:ph type="dt" sz="half" idx="10"/>
          </p:nvPr>
        </p:nvSpPr>
        <p:spPr/>
        <p:txBody>
          <a:bodyPr/>
          <a:lstStyle>
            <a:lvl1pPr>
              <a:defRPr/>
            </a:lvl1pPr>
          </a:lstStyle>
          <a:p>
            <a:pPr>
              <a:defRPr/>
            </a:pPr>
            <a:fld id="{E255FED0-FA75-48AA-BF93-FA30A49024B5}" type="datetimeFigureOut">
              <a:rPr lang="en-US"/>
              <a:pPr>
                <a:defRPr/>
              </a:pPr>
              <a:t>4/18/2023</a:t>
            </a:fld>
            <a:endParaRPr lang="en-US"/>
          </a:p>
        </p:txBody>
      </p:sp>
      <p:sp>
        <p:nvSpPr>
          <p:cNvPr id="5" name="Footer Placeholder 4">
            <a:extLst>
              <a:ext uri="{FF2B5EF4-FFF2-40B4-BE49-F238E27FC236}">
                <a16:creationId xmlns:a16="http://schemas.microsoft.com/office/drawing/2014/main" id="{627C1A8B-AF3C-F03D-51F7-708E11ECDBE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51E2A4-355B-AD08-AF65-8EB6F198F6DC}"/>
              </a:ext>
            </a:extLst>
          </p:cNvPr>
          <p:cNvSpPr>
            <a:spLocks noGrp="1"/>
          </p:cNvSpPr>
          <p:nvPr>
            <p:ph type="sldNum" sz="quarter" idx="12"/>
          </p:nvPr>
        </p:nvSpPr>
        <p:spPr/>
        <p:txBody>
          <a:bodyPr/>
          <a:lstStyle>
            <a:lvl1pPr>
              <a:defRPr/>
            </a:lvl1pPr>
          </a:lstStyle>
          <a:p>
            <a:pPr>
              <a:defRPr/>
            </a:pPr>
            <a:fld id="{F2E53F2A-0A39-4888-99EA-B4F128DBB296}" type="slidenum">
              <a:rPr lang="en-US" altLang="en-US"/>
              <a:pPr>
                <a:defRPr/>
              </a:pPr>
              <a:t>‹#›</a:t>
            </a:fld>
            <a:endParaRPr lang="en-US" altLang="en-US"/>
          </a:p>
        </p:txBody>
      </p:sp>
    </p:spTree>
    <p:extLst>
      <p:ext uri="{BB962C8B-B14F-4D97-AF65-F5344CB8AC3E}">
        <p14:creationId xmlns:p14="http://schemas.microsoft.com/office/powerpoint/2010/main" val="95746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63658C2-1623-29E1-EBEA-B9CBAEDB6E47}"/>
              </a:ext>
            </a:extLst>
          </p:cNvPr>
          <p:cNvSpPr>
            <a:spLocks noGrp="1"/>
          </p:cNvSpPr>
          <p:nvPr>
            <p:ph type="dt" sz="half" idx="10"/>
          </p:nvPr>
        </p:nvSpPr>
        <p:spPr/>
        <p:txBody>
          <a:bodyPr/>
          <a:lstStyle>
            <a:lvl1pPr>
              <a:defRPr/>
            </a:lvl1pPr>
          </a:lstStyle>
          <a:p>
            <a:pPr>
              <a:defRPr/>
            </a:pPr>
            <a:fld id="{873D5BC3-A375-434A-94A7-9B536CDD2AC3}" type="datetimeFigureOut">
              <a:rPr lang="en-US"/>
              <a:pPr>
                <a:defRPr/>
              </a:pPr>
              <a:t>4/18/2023</a:t>
            </a:fld>
            <a:endParaRPr lang="en-US"/>
          </a:p>
        </p:txBody>
      </p:sp>
      <p:sp>
        <p:nvSpPr>
          <p:cNvPr id="6" name="Footer Placeholder 4">
            <a:extLst>
              <a:ext uri="{FF2B5EF4-FFF2-40B4-BE49-F238E27FC236}">
                <a16:creationId xmlns:a16="http://schemas.microsoft.com/office/drawing/2014/main" id="{63C67A69-0E45-AA98-B492-38A6D69F52C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BBA67C0-FAF3-BA33-AF0D-558CA3AD20FE}"/>
              </a:ext>
            </a:extLst>
          </p:cNvPr>
          <p:cNvSpPr>
            <a:spLocks noGrp="1"/>
          </p:cNvSpPr>
          <p:nvPr>
            <p:ph type="sldNum" sz="quarter" idx="12"/>
          </p:nvPr>
        </p:nvSpPr>
        <p:spPr/>
        <p:txBody>
          <a:bodyPr/>
          <a:lstStyle>
            <a:lvl1pPr>
              <a:defRPr/>
            </a:lvl1pPr>
          </a:lstStyle>
          <a:p>
            <a:pPr>
              <a:defRPr/>
            </a:pPr>
            <a:fld id="{64E39721-5944-4A31-9242-8A2CE91BBFAC}" type="slidenum">
              <a:rPr lang="en-US" altLang="en-US"/>
              <a:pPr>
                <a:defRPr/>
              </a:pPr>
              <a:t>‹#›</a:t>
            </a:fld>
            <a:endParaRPr lang="en-US" altLang="en-US"/>
          </a:p>
        </p:txBody>
      </p:sp>
    </p:spTree>
    <p:extLst>
      <p:ext uri="{BB962C8B-B14F-4D97-AF65-F5344CB8AC3E}">
        <p14:creationId xmlns:p14="http://schemas.microsoft.com/office/powerpoint/2010/main" val="218129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A9DCCE-51D8-1F0B-007D-61870AA68E1A}"/>
              </a:ext>
            </a:extLst>
          </p:cNvPr>
          <p:cNvSpPr>
            <a:spLocks noGrp="1"/>
          </p:cNvSpPr>
          <p:nvPr>
            <p:ph type="dt" sz="half" idx="10"/>
          </p:nvPr>
        </p:nvSpPr>
        <p:spPr/>
        <p:txBody>
          <a:bodyPr/>
          <a:lstStyle>
            <a:lvl1pPr>
              <a:defRPr/>
            </a:lvl1pPr>
          </a:lstStyle>
          <a:p>
            <a:pPr>
              <a:defRPr/>
            </a:pPr>
            <a:fld id="{F8BB0463-494C-4D5B-B60B-4F0F039B09E3}" type="datetimeFigureOut">
              <a:rPr lang="en-US"/>
              <a:pPr>
                <a:defRPr/>
              </a:pPr>
              <a:t>4/18/2023</a:t>
            </a:fld>
            <a:endParaRPr lang="en-US"/>
          </a:p>
        </p:txBody>
      </p:sp>
      <p:sp>
        <p:nvSpPr>
          <p:cNvPr id="8" name="Footer Placeholder 4">
            <a:extLst>
              <a:ext uri="{FF2B5EF4-FFF2-40B4-BE49-F238E27FC236}">
                <a16:creationId xmlns:a16="http://schemas.microsoft.com/office/drawing/2014/main" id="{BB2ACF34-53C8-3BAE-C81C-EA4FB7EF2D6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6AE8EA3-43E6-F4E6-0571-835F7780B616}"/>
              </a:ext>
            </a:extLst>
          </p:cNvPr>
          <p:cNvSpPr>
            <a:spLocks noGrp="1"/>
          </p:cNvSpPr>
          <p:nvPr>
            <p:ph type="sldNum" sz="quarter" idx="12"/>
          </p:nvPr>
        </p:nvSpPr>
        <p:spPr/>
        <p:txBody>
          <a:bodyPr/>
          <a:lstStyle>
            <a:lvl1pPr>
              <a:defRPr/>
            </a:lvl1pPr>
          </a:lstStyle>
          <a:p>
            <a:pPr>
              <a:defRPr/>
            </a:pPr>
            <a:fld id="{95BF81A8-434F-4E11-85DA-31F72869E84D}" type="slidenum">
              <a:rPr lang="en-US" altLang="en-US"/>
              <a:pPr>
                <a:defRPr/>
              </a:pPr>
              <a:t>‹#›</a:t>
            </a:fld>
            <a:endParaRPr lang="en-US" altLang="en-US"/>
          </a:p>
        </p:txBody>
      </p:sp>
    </p:spTree>
    <p:extLst>
      <p:ext uri="{BB962C8B-B14F-4D97-AF65-F5344CB8AC3E}">
        <p14:creationId xmlns:p14="http://schemas.microsoft.com/office/powerpoint/2010/main" val="384157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45A6B42-F44A-4F5F-456C-1E255301603D}"/>
              </a:ext>
            </a:extLst>
          </p:cNvPr>
          <p:cNvSpPr>
            <a:spLocks noGrp="1"/>
          </p:cNvSpPr>
          <p:nvPr>
            <p:ph type="dt" sz="half" idx="10"/>
          </p:nvPr>
        </p:nvSpPr>
        <p:spPr/>
        <p:txBody>
          <a:bodyPr/>
          <a:lstStyle>
            <a:lvl1pPr>
              <a:defRPr/>
            </a:lvl1pPr>
          </a:lstStyle>
          <a:p>
            <a:pPr>
              <a:defRPr/>
            </a:pPr>
            <a:fld id="{94D6C2C7-E2BB-4C4A-A860-A62AEC1B27D2}" type="datetimeFigureOut">
              <a:rPr lang="en-US"/>
              <a:pPr>
                <a:defRPr/>
              </a:pPr>
              <a:t>4/18/2023</a:t>
            </a:fld>
            <a:endParaRPr lang="en-US"/>
          </a:p>
        </p:txBody>
      </p:sp>
      <p:sp>
        <p:nvSpPr>
          <p:cNvPr id="4" name="Footer Placeholder 4">
            <a:extLst>
              <a:ext uri="{FF2B5EF4-FFF2-40B4-BE49-F238E27FC236}">
                <a16:creationId xmlns:a16="http://schemas.microsoft.com/office/drawing/2014/main" id="{F764EF6E-23BA-B095-C537-9463542FDA7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436D08B-6584-1AC5-E720-B44F841DC901}"/>
              </a:ext>
            </a:extLst>
          </p:cNvPr>
          <p:cNvSpPr>
            <a:spLocks noGrp="1"/>
          </p:cNvSpPr>
          <p:nvPr>
            <p:ph type="sldNum" sz="quarter" idx="12"/>
          </p:nvPr>
        </p:nvSpPr>
        <p:spPr/>
        <p:txBody>
          <a:bodyPr/>
          <a:lstStyle>
            <a:lvl1pPr>
              <a:defRPr/>
            </a:lvl1pPr>
          </a:lstStyle>
          <a:p>
            <a:pPr>
              <a:defRPr/>
            </a:pPr>
            <a:fld id="{D2623A82-82C4-4FBA-B5A2-F1CDB3BB43B0}" type="slidenum">
              <a:rPr lang="en-US" altLang="en-US"/>
              <a:pPr>
                <a:defRPr/>
              </a:pPr>
              <a:t>‹#›</a:t>
            </a:fld>
            <a:endParaRPr lang="en-US" altLang="en-US"/>
          </a:p>
        </p:txBody>
      </p:sp>
    </p:spTree>
    <p:extLst>
      <p:ext uri="{BB962C8B-B14F-4D97-AF65-F5344CB8AC3E}">
        <p14:creationId xmlns:p14="http://schemas.microsoft.com/office/powerpoint/2010/main" val="368659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1749F53-F910-5184-A3CA-EB200533A379}"/>
              </a:ext>
            </a:extLst>
          </p:cNvPr>
          <p:cNvSpPr>
            <a:spLocks noGrp="1"/>
          </p:cNvSpPr>
          <p:nvPr>
            <p:ph type="dt" sz="half" idx="10"/>
          </p:nvPr>
        </p:nvSpPr>
        <p:spPr/>
        <p:txBody>
          <a:bodyPr/>
          <a:lstStyle>
            <a:lvl1pPr>
              <a:defRPr/>
            </a:lvl1pPr>
          </a:lstStyle>
          <a:p>
            <a:pPr>
              <a:defRPr/>
            </a:pPr>
            <a:fld id="{5481834F-E840-45D8-A541-C16188C52139}" type="datetimeFigureOut">
              <a:rPr lang="en-US"/>
              <a:pPr>
                <a:defRPr/>
              </a:pPr>
              <a:t>4/18/2023</a:t>
            </a:fld>
            <a:endParaRPr lang="en-US"/>
          </a:p>
        </p:txBody>
      </p:sp>
      <p:sp>
        <p:nvSpPr>
          <p:cNvPr id="3" name="Footer Placeholder 4">
            <a:extLst>
              <a:ext uri="{FF2B5EF4-FFF2-40B4-BE49-F238E27FC236}">
                <a16:creationId xmlns:a16="http://schemas.microsoft.com/office/drawing/2014/main" id="{51706074-EEC4-8675-166A-56276501977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6740E43-2409-A3D9-B728-89E652CBF1A1}"/>
              </a:ext>
            </a:extLst>
          </p:cNvPr>
          <p:cNvSpPr>
            <a:spLocks noGrp="1"/>
          </p:cNvSpPr>
          <p:nvPr>
            <p:ph type="sldNum" sz="quarter" idx="12"/>
          </p:nvPr>
        </p:nvSpPr>
        <p:spPr/>
        <p:txBody>
          <a:bodyPr/>
          <a:lstStyle>
            <a:lvl1pPr>
              <a:defRPr/>
            </a:lvl1pPr>
          </a:lstStyle>
          <a:p>
            <a:pPr>
              <a:defRPr/>
            </a:pPr>
            <a:fld id="{E6430855-EB6F-440C-ABD3-035C33CE394B}" type="slidenum">
              <a:rPr lang="en-US" altLang="en-US"/>
              <a:pPr>
                <a:defRPr/>
              </a:pPr>
              <a:t>‹#›</a:t>
            </a:fld>
            <a:endParaRPr lang="en-US" altLang="en-US"/>
          </a:p>
        </p:txBody>
      </p:sp>
    </p:spTree>
    <p:extLst>
      <p:ext uri="{BB962C8B-B14F-4D97-AF65-F5344CB8AC3E}">
        <p14:creationId xmlns:p14="http://schemas.microsoft.com/office/powerpoint/2010/main" val="2237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3">
            <a:extLst>
              <a:ext uri="{FF2B5EF4-FFF2-40B4-BE49-F238E27FC236}">
                <a16:creationId xmlns:a16="http://schemas.microsoft.com/office/drawing/2014/main" id="{220B99A0-5F9F-D712-B358-8E5EE89DA588}"/>
              </a:ext>
            </a:extLst>
          </p:cNvPr>
          <p:cNvSpPr>
            <a:spLocks noGrp="1"/>
          </p:cNvSpPr>
          <p:nvPr>
            <p:ph type="dt" sz="half" idx="10"/>
          </p:nvPr>
        </p:nvSpPr>
        <p:spPr/>
        <p:txBody>
          <a:bodyPr/>
          <a:lstStyle>
            <a:lvl1pPr>
              <a:defRPr/>
            </a:lvl1pPr>
          </a:lstStyle>
          <a:p>
            <a:pPr>
              <a:defRPr/>
            </a:pPr>
            <a:fld id="{664444FA-B96A-4924-ABDE-6E46CB7F0287}" type="datetimeFigureOut">
              <a:rPr lang="en-US"/>
              <a:pPr>
                <a:defRPr/>
              </a:pPr>
              <a:t>4/18/2023</a:t>
            </a:fld>
            <a:endParaRPr lang="en-US"/>
          </a:p>
        </p:txBody>
      </p:sp>
      <p:sp>
        <p:nvSpPr>
          <p:cNvPr id="6" name="Footer Placeholder 4">
            <a:extLst>
              <a:ext uri="{FF2B5EF4-FFF2-40B4-BE49-F238E27FC236}">
                <a16:creationId xmlns:a16="http://schemas.microsoft.com/office/drawing/2014/main" id="{DD10599E-A2B3-337A-0DDE-6116D7E6497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E1E8D24-3CA6-4491-847A-B84025B7FD05}"/>
              </a:ext>
            </a:extLst>
          </p:cNvPr>
          <p:cNvSpPr>
            <a:spLocks noGrp="1"/>
          </p:cNvSpPr>
          <p:nvPr>
            <p:ph type="sldNum" sz="quarter" idx="12"/>
          </p:nvPr>
        </p:nvSpPr>
        <p:spPr/>
        <p:txBody>
          <a:bodyPr/>
          <a:lstStyle>
            <a:lvl1pPr>
              <a:defRPr/>
            </a:lvl1pPr>
          </a:lstStyle>
          <a:p>
            <a:pPr>
              <a:defRPr/>
            </a:pPr>
            <a:fld id="{224AC94B-9CA3-4211-85E7-26B3B742725F}" type="slidenum">
              <a:rPr lang="en-US" altLang="en-US"/>
              <a:pPr>
                <a:defRPr/>
              </a:pPr>
              <a:t>‹#›</a:t>
            </a:fld>
            <a:endParaRPr lang="en-US" altLang="en-US"/>
          </a:p>
        </p:txBody>
      </p:sp>
    </p:spTree>
    <p:extLst>
      <p:ext uri="{BB962C8B-B14F-4D97-AF65-F5344CB8AC3E}">
        <p14:creationId xmlns:p14="http://schemas.microsoft.com/office/powerpoint/2010/main" val="419566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p:cNvSpPr>
            <a:spLocks noGrp="1"/>
          </p:cNvSpPr>
          <p:nvPr>
            <p:ph type="pic" idx="1"/>
          </p:nvPr>
        </p:nvSpPr>
        <p:spPr>
          <a:xfrm>
            <a:off x="18659477" y="4739642"/>
            <a:ext cx="22219920" cy="23393400"/>
          </a:xfrm>
        </p:spPr>
        <p:txBody>
          <a:bodyPr rtlCol="0">
            <a:normAutofit/>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pPr lvl="0"/>
            <a:endParaRPr lang="en-US" noProof="0"/>
          </a:p>
        </p:txBody>
      </p:sp>
      <p:sp>
        <p:nvSpPr>
          <p:cNvPr id="4" name="Text Placeholder 3"/>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3">
            <a:extLst>
              <a:ext uri="{FF2B5EF4-FFF2-40B4-BE49-F238E27FC236}">
                <a16:creationId xmlns:a16="http://schemas.microsoft.com/office/drawing/2014/main" id="{1CC9B8BD-FD77-F686-5FB3-6AFADD5CEF64}"/>
              </a:ext>
            </a:extLst>
          </p:cNvPr>
          <p:cNvSpPr>
            <a:spLocks noGrp="1"/>
          </p:cNvSpPr>
          <p:nvPr>
            <p:ph type="dt" sz="half" idx="10"/>
          </p:nvPr>
        </p:nvSpPr>
        <p:spPr/>
        <p:txBody>
          <a:bodyPr/>
          <a:lstStyle>
            <a:lvl1pPr>
              <a:defRPr/>
            </a:lvl1pPr>
          </a:lstStyle>
          <a:p>
            <a:pPr>
              <a:defRPr/>
            </a:pPr>
            <a:fld id="{90258C8B-1D12-4EDE-874C-E3934E934EC8}" type="datetimeFigureOut">
              <a:rPr lang="en-US"/>
              <a:pPr>
                <a:defRPr/>
              </a:pPr>
              <a:t>4/18/2023</a:t>
            </a:fld>
            <a:endParaRPr lang="en-US"/>
          </a:p>
        </p:txBody>
      </p:sp>
      <p:sp>
        <p:nvSpPr>
          <p:cNvPr id="6" name="Footer Placeholder 4">
            <a:extLst>
              <a:ext uri="{FF2B5EF4-FFF2-40B4-BE49-F238E27FC236}">
                <a16:creationId xmlns:a16="http://schemas.microsoft.com/office/drawing/2014/main" id="{5CE85482-1D38-EA0D-4AB9-07D61470710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6E0FBF-F1BF-8E91-CD0F-58841BC3D7E4}"/>
              </a:ext>
            </a:extLst>
          </p:cNvPr>
          <p:cNvSpPr>
            <a:spLocks noGrp="1"/>
          </p:cNvSpPr>
          <p:nvPr>
            <p:ph type="sldNum" sz="quarter" idx="12"/>
          </p:nvPr>
        </p:nvSpPr>
        <p:spPr/>
        <p:txBody>
          <a:bodyPr/>
          <a:lstStyle>
            <a:lvl1pPr>
              <a:defRPr/>
            </a:lvl1pPr>
          </a:lstStyle>
          <a:p>
            <a:pPr>
              <a:defRPr/>
            </a:pPr>
            <a:fld id="{185C521C-BDD0-4EB6-A412-608B179F352B}" type="slidenum">
              <a:rPr lang="en-US" altLang="en-US"/>
              <a:pPr>
                <a:defRPr/>
              </a:pPr>
              <a:t>‹#›</a:t>
            </a:fld>
            <a:endParaRPr lang="en-US" altLang="en-US"/>
          </a:p>
        </p:txBody>
      </p:sp>
    </p:spTree>
    <p:extLst>
      <p:ext uri="{BB962C8B-B14F-4D97-AF65-F5344CB8AC3E}">
        <p14:creationId xmlns:p14="http://schemas.microsoft.com/office/powerpoint/2010/main" val="3086803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2D2F0E8-2598-34C4-EE57-DEE6EDCD00D2}"/>
              </a:ext>
            </a:extLst>
          </p:cNvPr>
          <p:cNvSpPr>
            <a:spLocks noGrp="1"/>
          </p:cNvSpPr>
          <p:nvPr>
            <p:ph type="title"/>
          </p:nvPr>
        </p:nvSpPr>
        <p:spPr bwMode="auto">
          <a:xfrm>
            <a:off x="3017838" y="1752600"/>
            <a:ext cx="37855525"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04D8386-340C-E6CE-FA87-F8EC30B775A2}"/>
              </a:ext>
            </a:extLst>
          </p:cNvPr>
          <p:cNvSpPr>
            <a:spLocks noGrp="1"/>
          </p:cNvSpPr>
          <p:nvPr>
            <p:ph type="body" idx="1"/>
          </p:nvPr>
        </p:nvSpPr>
        <p:spPr bwMode="auto">
          <a:xfrm>
            <a:off x="3017838" y="8763000"/>
            <a:ext cx="37855525" cy="2088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61D037D-5D55-B49E-FC11-9ABA86EE0E68}"/>
              </a:ext>
            </a:extLst>
          </p:cNvPr>
          <p:cNvSpPr>
            <a:spLocks noGrp="1"/>
          </p:cNvSpPr>
          <p:nvPr>
            <p:ph type="dt" sz="half" idx="2"/>
          </p:nvPr>
        </p:nvSpPr>
        <p:spPr>
          <a:xfrm>
            <a:off x="3017838" y="30510163"/>
            <a:ext cx="9875837" cy="17526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fld id="{20BEC6A6-2D48-48E5-949B-61A8A703D9E8}" type="datetimeFigureOut">
              <a:rPr lang="en-US"/>
              <a:pPr>
                <a:defRPr/>
              </a:pPr>
              <a:t>4/18/2023</a:t>
            </a:fld>
            <a:endParaRPr lang="en-US"/>
          </a:p>
        </p:txBody>
      </p:sp>
      <p:sp>
        <p:nvSpPr>
          <p:cNvPr id="5" name="Footer Placeholder 4">
            <a:extLst>
              <a:ext uri="{FF2B5EF4-FFF2-40B4-BE49-F238E27FC236}">
                <a16:creationId xmlns:a16="http://schemas.microsoft.com/office/drawing/2014/main" id="{F3E8551C-1200-A05F-51BF-A8DAC36A06E3}"/>
              </a:ext>
            </a:extLst>
          </p:cNvPr>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4C3A32E-C670-6834-3D35-52153F31C459}"/>
              </a:ext>
            </a:extLst>
          </p:cNvPr>
          <p:cNvSpPr>
            <a:spLocks noGrp="1"/>
          </p:cNvSpPr>
          <p:nvPr>
            <p:ph type="sldNum" sz="quarter" idx="4"/>
          </p:nvPr>
        </p:nvSpPr>
        <p:spPr>
          <a:xfrm>
            <a:off x="30997525" y="30510163"/>
            <a:ext cx="9875838" cy="1752600"/>
          </a:xfrm>
          <a:prstGeom prst="rect">
            <a:avLst/>
          </a:prstGeom>
        </p:spPr>
        <p:txBody>
          <a:bodyPr vert="horz" wrap="square" lIns="91440" tIns="45720" rIns="91440" bIns="45720" numCol="1" anchor="ctr" anchorCtr="0" compatLnSpc="1">
            <a:prstTxWarp prst="textNoShape">
              <a:avLst/>
            </a:prstTxWarp>
          </a:bodyPr>
          <a:lstStyle>
            <a:lvl1pPr algn="r">
              <a:defRPr sz="4300">
                <a:solidFill>
                  <a:srgbClr val="898989"/>
                </a:solidFill>
              </a:defRPr>
            </a:lvl1pPr>
          </a:lstStyle>
          <a:p>
            <a:pPr>
              <a:defRPr/>
            </a:pPr>
            <a:fld id="{1CDFE927-AC37-4745-9AB4-407508DE0403}" type="slidenum">
              <a:rPr lang="en-US" altLang="en-US"/>
              <a:pPr>
                <a:defRPr/>
              </a:pPr>
              <a:t>‹#›</a:t>
            </a:fld>
            <a:endParaRPr lang="en-US" altLang="en-US"/>
          </a:p>
        </p:txBody>
      </p:sp>
      <p:graphicFrame>
        <p:nvGraphicFramePr>
          <p:cNvPr id="1031" name="Object 12">
            <a:extLst>
              <a:ext uri="{FF2B5EF4-FFF2-40B4-BE49-F238E27FC236}">
                <a16:creationId xmlns:a16="http://schemas.microsoft.com/office/drawing/2014/main" id="{29FAEA87-33E7-5C2A-B2B0-8E015A0B0067}"/>
              </a:ext>
            </a:extLst>
          </p:cNvPr>
          <p:cNvGraphicFramePr>
            <a:graphicFrameLocks noChangeAspect="1"/>
          </p:cNvGraphicFramePr>
          <p:nvPr userDrawn="1"/>
        </p:nvGraphicFramePr>
        <p:xfrm>
          <a:off x="35814000" y="32385000"/>
          <a:ext cx="6759575" cy="212725"/>
        </p:xfrm>
        <a:graphic>
          <a:graphicData uri="http://schemas.openxmlformats.org/presentationml/2006/ole">
            <mc:AlternateContent xmlns:mc="http://schemas.openxmlformats.org/markup-compatibility/2006">
              <mc:Choice xmlns:v="urn:schemas-microsoft-com:vml" Requires="v">
                <p:oleObj name="CorelDRAW" r:id="rId13" imgW="19869150" imgH="695325" progId="CorelDRAW.Graphic.13">
                  <p:embed/>
                </p:oleObj>
              </mc:Choice>
              <mc:Fallback>
                <p:oleObj name="CorelDRAW" r:id="rId13" imgW="19869150" imgH="695325" progId="CorelDRAW.Graphic.1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00" y="32385000"/>
                        <a:ext cx="675957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0888" rtl="0" eaLnBrk="0" fontAlgn="base" hangingPunct="0">
        <a:lnSpc>
          <a:spcPct val="90000"/>
        </a:lnSpc>
        <a:spcBef>
          <a:spcPct val="0"/>
        </a:spcBef>
        <a:spcAft>
          <a:spcPct val="0"/>
        </a:spcAft>
        <a:defRPr sz="15800" kern="1200">
          <a:solidFill>
            <a:schemeClr val="tx1"/>
          </a:solidFill>
          <a:latin typeface="+mj-lt"/>
          <a:ea typeface="+mj-ea"/>
          <a:cs typeface="+mj-cs"/>
        </a:defRPr>
      </a:lvl1pPr>
      <a:lvl2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2pPr>
      <a:lvl3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3pPr>
      <a:lvl4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4pPr>
      <a:lvl5pPr algn="l" defTabSz="3290888" rtl="0" eaLnBrk="0" fontAlgn="base" hangingPunct="0">
        <a:lnSpc>
          <a:spcPct val="90000"/>
        </a:lnSpc>
        <a:spcBef>
          <a:spcPct val="0"/>
        </a:spcBef>
        <a:spcAft>
          <a:spcPct val="0"/>
        </a:spcAft>
        <a:defRPr sz="15800">
          <a:solidFill>
            <a:schemeClr val="tx1"/>
          </a:solidFill>
          <a:latin typeface="Calibri Light" panose="020F0302020204030204" pitchFamily="34" charset="0"/>
        </a:defRPr>
      </a:lvl5pPr>
      <a:lvl6pPr marL="457200" algn="l" defTabSz="3290888" rtl="0" fontAlgn="base">
        <a:lnSpc>
          <a:spcPct val="90000"/>
        </a:lnSpc>
        <a:spcBef>
          <a:spcPct val="0"/>
        </a:spcBef>
        <a:spcAft>
          <a:spcPct val="0"/>
        </a:spcAft>
        <a:defRPr sz="15800">
          <a:solidFill>
            <a:schemeClr val="tx1"/>
          </a:solidFill>
          <a:latin typeface="Calibri Light" panose="020F0302020204030204" pitchFamily="34" charset="0"/>
        </a:defRPr>
      </a:lvl6pPr>
      <a:lvl7pPr marL="914400" algn="l" defTabSz="3290888" rtl="0" fontAlgn="base">
        <a:lnSpc>
          <a:spcPct val="90000"/>
        </a:lnSpc>
        <a:spcBef>
          <a:spcPct val="0"/>
        </a:spcBef>
        <a:spcAft>
          <a:spcPct val="0"/>
        </a:spcAft>
        <a:defRPr sz="15800">
          <a:solidFill>
            <a:schemeClr val="tx1"/>
          </a:solidFill>
          <a:latin typeface="Calibri Light" panose="020F0302020204030204" pitchFamily="34" charset="0"/>
        </a:defRPr>
      </a:lvl7pPr>
      <a:lvl8pPr marL="1371600" algn="l" defTabSz="3290888" rtl="0" fontAlgn="base">
        <a:lnSpc>
          <a:spcPct val="90000"/>
        </a:lnSpc>
        <a:spcBef>
          <a:spcPct val="0"/>
        </a:spcBef>
        <a:spcAft>
          <a:spcPct val="0"/>
        </a:spcAft>
        <a:defRPr sz="15800">
          <a:solidFill>
            <a:schemeClr val="tx1"/>
          </a:solidFill>
          <a:latin typeface="Calibri Light" panose="020F0302020204030204" pitchFamily="34" charset="0"/>
        </a:defRPr>
      </a:lvl8pPr>
      <a:lvl9pPr marL="1828800" algn="l" defTabSz="3290888" rtl="0" fontAlgn="base">
        <a:lnSpc>
          <a:spcPct val="90000"/>
        </a:lnSpc>
        <a:spcBef>
          <a:spcPct val="0"/>
        </a:spcBef>
        <a:spcAft>
          <a:spcPct val="0"/>
        </a:spcAft>
        <a:defRPr sz="15800">
          <a:solidFill>
            <a:schemeClr val="tx1"/>
          </a:solidFill>
          <a:latin typeface="Calibri Light" panose="020F0302020204030204" pitchFamily="34" charset="0"/>
        </a:defRPr>
      </a:lvl9pPr>
    </p:titleStyle>
    <p:bodyStyle>
      <a:lvl1pPr marL="822325" indent="-822325" algn="l" defTabSz="3290888" rtl="0" eaLnBrk="0" fontAlgn="base" hangingPunct="0">
        <a:lnSpc>
          <a:spcPct val="90000"/>
        </a:lnSpc>
        <a:spcBef>
          <a:spcPts val="3600"/>
        </a:spcBef>
        <a:spcAft>
          <a:spcPct val="0"/>
        </a:spcAft>
        <a:buFont typeface="Arial" panose="020B0604020202020204" pitchFamily="34" charset="0"/>
        <a:buChar char="•"/>
        <a:defRPr sz="10000" kern="1200">
          <a:solidFill>
            <a:schemeClr val="tx1"/>
          </a:solidFill>
          <a:latin typeface="+mn-lt"/>
          <a:ea typeface="+mn-ea"/>
          <a:cs typeface="+mn-cs"/>
        </a:defRPr>
      </a:lvl1pPr>
      <a:lvl2pPr marL="2468563" indent="-822325" algn="l" defTabSz="3290888" rtl="0" eaLnBrk="0" fontAlgn="base" hangingPunct="0">
        <a:lnSpc>
          <a:spcPct val="90000"/>
        </a:lnSpc>
        <a:spcBef>
          <a:spcPts val="1800"/>
        </a:spcBef>
        <a:spcAft>
          <a:spcPct val="0"/>
        </a:spcAft>
        <a:buFont typeface="Arial" panose="020B0604020202020204" pitchFamily="34" charset="0"/>
        <a:buChar char="•"/>
        <a:defRPr sz="8600" kern="1200">
          <a:solidFill>
            <a:schemeClr val="tx1"/>
          </a:solidFill>
          <a:latin typeface="+mn-lt"/>
          <a:ea typeface="+mn-ea"/>
          <a:cs typeface="+mn-cs"/>
        </a:defRPr>
      </a:lvl2pPr>
      <a:lvl3pPr marL="4114800" indent="-822325" algn="l" defTabSz="3290888" rtl="0" eaLnBrk="0" fontAlgn="base" hangingPunct="0">
        <a:lnSpc>
          <a:spcPct val="90000"/>
        </a:lnSpc>
        <a:spcBef>
          <a:spcPts val="1800"/>
        </a:spcBef>
        <a:spcAft>
          <a:spcPct val="0"/>
        </a:spcAft>
        <a:buFont typeface="Arial" panose="020B0604020202020204" pitchFamily="34" charset="0"/>
        <a:buChar char="•"/>
        <a:defRPr sz="7200" kern="1200">
          <a:solidFill>
            <a:schemeClr val="tx1"/>
          </a:solidFill>
          <a:latin typeface="+mn-lt"/>
          <a:ea typeface="+mn-ea"/>
          <a:cs typeface="+mn-cs"/>
        </a:defRPr>
      </a:lvl3pPr>
      <a:lvl4pPr marL="5759450"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mn-ea"/>
          <a:cs typeface="+mn-cs"/>
        </a:defRPr>
      </a:lvl4pPr>
      <a:lvl5pPr marL="7405688" indent="-822325" algn="l" defTabSz="3290888" rtl="0" eaLnBrk="0" fontAlgn="base" hangingPunct="0">
        <a:lnSpc>
          <a:spcPct val="90000"/>
        </a:lnSpc>
        <a:spcBef>
          <a:spcPts val="1800"/>
        </a:spcBef>
        <a:spcAft>
          <a:spcPct val="0"/>
        </a:spcAft>
        <a:buFont typeface="Arial" panose="020B0604020202020204" pitchFamily="34" charset="0"/>
        <a:buChar char="•"/>
        <a:defRPr sz="64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diagramData" Target="../diagrams/data1.xm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app.powerbi.com/groups/me/reports/e84748ff-f5e0-4f7e-9ada-6fa6c28fd9a8/ReportSectionee58fd2c2d6069357086" TargetMode="External"/><Relationship Id="rId11" Type="http://schemas.microsoft.com/office/2007/relationships/diagramDrawing" Target="../diagrams/drawing1.xml"/><Relationship Id="rId5" Type="http://schemas.openxmlformats.org/officeDocument/2006/relationships/hyperlink" Target="https://www.stpete.org/business/economic_development/community_redevelopment_areas.php" TargetMode="External"/><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AutoShape 4">
            <a:extLst>
              <a:ext uri="{FF2B5EF4-FFF2-40B4-BE49-F238E27FC236}">
                <a16:creationId xmlns:a16="http://schemas.microsoft.com/office/drawing/2014/main" id="{50FEBA4E-72BC-C753-32F8-DD224B49C9CF}"/>
              </a:ext>
            </a:extLst>
          </p:cNvPr>
          <p:cNvSpPr>
            <a:spLocks noChangeArrowheads="1"/>
          </p:cNvSpPr>
          <p:nvPr/>
        </p:nvSpPr>
        <p:spPr bwMode="auto">
          <a:xfrm>
            <a:off x="21980524" y="6249988"/>
            <a:ext cx="10648949" cy="25776237"/>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dirty="0"/>
          </a:p>
        </p:txBody>
      </p:sp>
      <p:sp>
        <p:nvSpPr>
          <p:cNvPr id="3075" name="AutoShape 4">
            <a:extLst>
              <a:ext uri="{FF2B5EF4-FFF2-40B4-BE49-F238E27FC236}">
                <a16:creationId xmlns:a16="http://schemas.microsoft.com/office/drawing/2014/main" id="{280FE347-B33F-1378-9320-A437566D9B3E}"/>
              </a:ext>
            </a:extLst>
          </p:cNvPr>
          <p:cNvSpPr>
            <a:spLocks noChangeArrowheads="1"/>
          </p:cNvSpPr>
          <p:nvPr/>
        </p:nvSpPr>
        <p:spPr bwMode="auto">
          <a:xfrm>
            <a:off x="909638" y="6303963"/>
            <a:ext cx="10293350" cy="25611137"/>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p>
        </p:txBody>
      </p:sp>
      <p:sp>
        <p:nvSpPr>
          <p:cNvPr id="3076" name="AutoShape 4">
            <a:extLst>
              <a:ext uri="{FF2B5EF4-FFF2-40B4-BE49-F238E27FC236}">
                <a16:creationId xmlns:a16="http://schemas.microsoft.com/office/drawing/2014/main" id="{32C7C609-9619-20F6-D076-8B9E105F9357}"/>
              </a:ext>
            </a:extLst>
          </p:cNvPr>
          <p:cNvSpPr>
            <a:spLocks noChangeArrowheads="1"/>
          </p:cNvSpPr>
          <p:nvPr/>
        </p:nvSpPr>
        <p:spPr bwMode="auto">
          <a:xfrm>
            <a:off x="11463338" y="6303963"/>
            <a:ext cx="10293350" cy="25830213"/>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p>
        </p:txBody>
      </p:sp>
      <p:sp>
        <p:nvSpPr>
          <p:cNvPr id="3077" name="AutoShape 13">
            <a:extLst>
              <a:ext uri="{FF2B5EF4-FFF2-40B4-BE49-F238E27FC236}">
                <a16:creationId xmlns:a16="http://schemas.microsoft.com/office/drawing/2014/main" id="{D5246DFA-901D-C635-8FDC-D0178C472AEE}"/>
              </a:ext>
            </a:extLst>
          </p:cNvPr>
          <p:cNvSpPr>
            <a:spLocks noChangeArrowheads="1"/>
          </p:cNvSpPr>
          <p:nvPr/>
        </p:nvSpPr>
        <p:spPr bwMode="auto">
          <a:xfrm>
            <a:off x="914400" y="1150938"/>
            <a:ext cx="42127488" cy="4857750"/>
          </a:xfrm>
          <a:prstGeom prst="roundRect">
            <a:avLst>
              <a:gd name="adj" fmla="val 10870"/>
            </a:avLst>
          </a:prstGeom>
          <a:solidFill>
            <a:schemeClr val="bg1"/>
          </a:solidFill>
          <a:ln w="9525">
            <a:solidFill>
              <a:schemeClr val="tx1"/>
            </a:solidFill>
            <a:round/>
            <a:headEnd/>
            <a:tailEnd/>
          </a:ln>
        </p:spPr>
        <p:txBody>
          <a:bodyPr wrap="none" anchor="ct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solidFill>
                <a:schemeClr val="bg1"/>
              </a:solidFill>
            </a:endParaRPr>
          </a:p>
        </p:txBody>
      </p:sp>
      <p:sp>
        <p:nvSpPr>
          <p:cNvPr id="3078" name="Text Box 14">
            <a:extLst>
              <a:ext uri="{FF2B5EF4-FFF2-40B4-BE49-F238E27FC236}">
                <a16:creationId xmlns:a16="http://schemas.microsoft.com/office/drawing/2014/main" id="{BB597EBB-E284-2E1B-0372-9057388AF656}"/>
              </a:ext>
            </a:extLst>
          </p:cNvPr>
          <p:cNvSpPr txBox="1">
            <a:spLocks noChangeArrowheads="1"/>
          </p:cNvSpPr>
          <p:nvPr/>
        </p:nvSpPr>
        <p:spPr bwMode="auto">
          <a:xfrm>
            <a:off x="909638" y="1252538"/>
            <a:ext cx="42238612" cy="460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12500" b="1" dirty="0">
                <a:cs typeface="Arial" panose="020B0604020202020204" pitchFamily="34" charset="0"/>
              </a:rPr>
              <a:t>Business Continuity Analysis: Corridors 2015 and 2023</a:t>
            </a:r>
            <a:r>
              <a:rPr lang="en-US" altLang="en-US" sz="12500" b="1" i="1" dirty="0"/>
              <a:t> </a:t>
            </a:r>
          </a:p>
          <a:p>
            <a:pPr algn="ctr" eaLnBrk="1" hangingPunct="1">
              <a:spcBef>
                <a:spcPct val="50000"/>
              </a:spcBef>
            </a:pPr>
            <a:r>
              <a:rPr lang="en-US" altLang="en-US" sz="4800" b="1" i="1" dirty="0"/>
              <a:t>	Chandan Patel, </a:t>
            </a:r>
            <a:r>
              <a:rPr lang="en-US" altLang="en-US" sz="4800" b="1" i="1" dirty="0" err="1"/>
              <a:t>Divyanshi</a:t>
            </a:r>
            <a:r>
              <a:rPr lang="en-US" altLang="en-US" sz="4800" b="1" i="1" dirty="0"/>
              <a:t> Singh, Rahul </a:t>
            </a:r>
            <a:r>
              <a:rPr lang="en-US" altLang="en-US" sz="4800" b="1" i="1" dirty="0" err="1"/>
              <a:t>Bankey</a:t>
            </a:r>
            <a:r>
              <a:rPr lang="en-US" altLang="en-US" sz="4800" b="1" i="1" dirty="0"/>
              <a:t>, Sri Kumar </a:t>
            </a:r>
            <a:r>
              <a:rPr lang="en-US" altLang="en-US" sz="4800" b="1" i="1" dirty="0" err="1"/>
              <a:t>Dundigalla</a:t>
            </a:r>
            <a:r>
              <a:rPr lang="en-US" altLang="en-US" sz="4800" b="1" i="1" dirty="0"/>
              <a:t>, Venkata Sai Gagan Deep </a:t>
            </a:r>
            <a:r>
              <a:rPr lang="en-US" altLang="en-US" sz="4800" b="1" i="1" dirty="0" err="1"/>
              <a:t>Alusuri</a:t>
            </a:r>
            <a:endParaRPr lang="en-US" altLang="en-US" sz="4800" b="1" i="1" dirty="0"/>
          </a:p>
          <a:p>
            <a:pPr algn="ctr" eaLnBrk="1" hangingPunct="1"/>
            <a:r>
              <a:rPr lang="en-US" altLang="en-US" sz="4800" b="1" i="1" dirty="0"/>
              <a:t>Business Analytics and Information Systems</a:t>
            </a:r>
          </a:p>
          <a:p>
            <a:pPr algn="ctr" eaLnBrk="1" hangingPunct="1"/>
            <a:r>
              <a:rPr lang="en-US" altLang="en-US" sz="4800" b="1" i="1" dirty="0"/>
              <a:t>Enterprise Information Systems Management and ISM 6155</a:t>
            </a:r>
          </a:p>
        </p:txBody>
      </p:sp>
      <p:sp>
        <p:nvSpPr>
          <p:cNvPr id="3079" name="AutoShape 30">
            <a:extLst>
              <a:ext uri="{FF2B5EF4-FFF2-40B4-BE49-F238E27FC236}">
                <a16:creationId xmlns:a16="http://schemas.microsoft.com/office/drawing/2014/main" id="{7B9AFABA-711A-1076-018F-B03817D1886B}"/>
              </a:ext>
            </a:extLst>
          </p:cNvPr>
          <p:cNvSpPr>
            <a:spLocks noChangeArrowheads="1"/>
          </p:cNvSpPr>
          <p:nvPr/>
        </p:nvSpPr>
        <p:spPr bwMode="auto">
          <a:xfrm>
            <a:off x="32842200" y="6249989"/>
            <a:ext cx="10301288" cy="25830212"/>
          </a:xfrm>
          <a:prstGeom prst="roundRect">
            <a:avLst>
              <a:gd name="adj" fmla="val 7000"/>
            </a:avLst>
          </a:prstGeom>
          <a:solidFill>
            <a:schemeClr val="bg1"/>
          </a:solidFill>
          <a:ln w="9525">
            <a:solidFill>
              <a:schemeClr val="tx1"/>
            </a:solidFill>
            <a:round/>
            <a:headEnd/>
            <a:tailEnd/>
          </a:ln>
        </p:spPr>
        <p:txBody>
          <a:bodyPr wrap="none" anchor="ct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endParaRPr lang="en-US" altLang="en-US"/>
          </a:p>
        </p:txBody>
      </p:sp>
      <p:sp>
        <p:nvSpPr>
          <p:cNvPr id="3080" name="Text Box 9">
            <a:extLst>
              <a:ext uri="{FF2B5EF4-FFF2-40B4-BE49-F238E27FC236}">
                <a16:creationId xmlns:a16="http://schemas.microsoft.com/office/drawing/2014/main" id="{4B21F78D-7702-FB72-0370-3D4FF693AE0A}"/>
              </a:ext>
            </a:extLst>
          </p:cNvPr>
          <p:cNvSpPr txBox="1">
            <a:spLocks noChangeArrowheads="1"/>
          </p:cNvSpPr>
          <p:nvPr/>
        </p:nvSpPr>
        <p:spPr bwMode="auto">
          <a:xfrm>
            <a:off x="1235075" y="8186738"/>
            <a:ext cx="9540875" cy="11356955"/>
          </a:xfrm>
          <a:prstGeom prst="rect">
            <a:avLst/>
          </a:prstGeom>
          <a:solidFill>
            <a:schemeClr val="bg1"/>
          </a:solidFill>
          <a:ln>
            <a:noFill/>
          </a:ln>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spcAft>
                <a:spcPts val="1200"/>
              </a:spcAft>
              <a:defRPr/>
            </a:pPr>
            <a:r>
              <a:rPr lang="en-US" altLang="en-US" sz="2800" dirty="0"/>
              <a:t>The objective of the proposed project is to conduct a thorough examination of the business continuity patterns in St. Petersburg, Florida region. </a:t>
            </a:r>
          </a:p>
          <a:p>
            <a:pPr>
              <a:spcAft>
                <a:spcPts val="1200"/>
              </a:spcAft>
              <a:defRPr/>
            </a:pPr>
            <a:r>
              <a:rPr lang="en-US" altLang="en-US" sz="2800" dirty="0"/>
              <a:t>The following dataset is at our disposal:</a:t>
            </a:r>
          </a:p>
          <a:p>
            <a:pPr marL="457200" indent="-457200">
              <a:spcAft>
                <a:spcPts val="1200"/>
              </a:spcAft>
              <a:buFont typeface="Arial" panose="020B0604020202020204" pitchFamily="34" charset="0"/>
              <a:buChar char="•"/>
              <a:defRPr/>
            </a:pPr>
            <a:r>
              <a:rPr lang="en-US" altLang="en-US" sz="2800" dirty="0">
                <a:cs typeface="Arial" panose="020B0604020202020204" pitchFamily="34" charset="0"/>
              </a:rPr>
              <a:t> City of St. Petersburg’s Business Tax ID Data (For the years 2015 and 2023) for properties on commercial corridors within the South St. Petersburg CRA</a:t>
            </a:r>
          </a:p>
          <a:p>
            <a:pPr>
              <a:spcAft>
                <a:spcPts val="1200"/>
              </a:spcAft>
              <a:defRPr/>
            </a:pPr>
            <a:r>
              <a:rPr lang="en-US" altLang="en-US" sz="2800" dirty="0"/>
              <a:t>The present analysis aims to offer valuable insights into the trends related to business continuity. </a:t>
            </a:r>
          </a:p>
          <a:p>
            <a:pPr>
              <a:spcAft>
                <a:spcPts val="1200"/>
              </a:spcAft>
              <a:defRPr/>
            </a:pPr>
            <a:r>
              <a:rPr lang="en-US" altLang="en-US" sz="2800" dirty="0"/>
              <a:t>The outcomes of this study will hold substantial importance for stakeholders such as policymakers, entrepreneurs, and financiers operating within the locality. The data can be utilized by policymakers to formulate policies that promote the expansion and durability of businesses. Entrepreneurs can utilize the acquired knowledge to make well-informed judgments regarding the expansion of their enterprises and the effective management of obstacles. The data provided can assist investors in making well-informed investment choices within the area. </a:t>
            </a:r>
          </a:p>
          <a:p>
            <a:pPr>
              <a:spcAft>
                <a:spcPts val="1200"/>
              </a:spcAft>
              <a:defRPr/>
            </a:pPr>
            <a:r>
              <a:rPr lang="en-US" altLang="en-US" sz="2800" dirty="0"/>
              <a:t>In general, the proposed project is a crucial measure toward establishing a conducive commercial environment in St. Petersburg, Florida, and promoting economic advancement in the locality.</a:t>
            </a:r>
          </a:p>
          <a:p>
            <a:pPr>
              <a:spcAft>
                <a:spcPts val="1200"/>
              </a:spcAft>
              <a:defRPr/>
            </a:pPr>
            <a:endParaRPr lang="en-US" altLang="en-US" sz="2800" dirty="0"/>
          </a:p>
        </p:txBody>
      </p:sp>
      <p:sp>
        <p:nvSpPr>
          <p:cNvPr id="3081" name="Text Box 10">
            <a:extLst>
              <a:ext uri="{FF2B5EF4-FFF2-40B4-BE49-F238E27FC236}">
                <a16:creationId xmlns:a16="http://schemas.microsoft.com/office/drawing/2014/main" id="{8F175DCB-6605-F42B-B600-E437D95100A9}"/>
              </a:ext>
            </a:extLst>
          </p:cNvPr>
          <p:cNvSpPr txBox="1">
            <a:spLocks noChangeArrowheads="1"/>
          </p:cNvSpPr>
          <p:nvPr/>
        </p:nvSpPr>
        <p:spPr bwMode="auto">
          <a:xfrm>
            <a:off x="11769726" y="12489737"/>
            <a:ext cx="9764712"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Methodology</a:t>
            </a:r>
          </a:p>
        </p:txBody>
      </p:sp>
      <p:sp>
        <p:nvSpPr>
          <p:cNvPr id="3082" name="Text Box 11">
            <a:extLst>
              <a:ext uri="{FF2B5EF4-FFF2-40B4-BE49-F238E27FC236}">
                <a16:creationId xmlns:a16="http://schemas.microsoft.com/office/drawing/2014/main" id="{B123FDAA-F302-B460-ACB7-9E3684B30C34}"/>
              </a:ext>
            </a:extLst>
          </p:cNvPr>
          <p:cNvSpPr txBox="1">
            <a:spLocks noChangeArrowheads="1"/>
          </p:cNvSpPr>
          <p:nvPr/>
        </p:nvSpPr>
        <p:spPr bwMode="auto">
          <a:xfrm>
            <a:off x="33086675" y="18553113"/>
            <a:ext cx="9829800" cy="1016000"/>
          </a:xfrm>
          <a:prstGeom prst="rect">
            <a:avLst/>
          </a:prstGeom>
          <a:solidFill>
            <a:schemeClr val="accent2">
              <a:lumMod val="60000"/>
              <a:lumOff val="40000"/>
            </a:schemeClr>
          </a:solidFill>
          <a:ln>
            <a:noFill/>
          </a:ln>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Conclusions</a:t>
            </a:r>
          </a:p>
        </p:txBody>
      </p:sp>
      <p:sp>
        <p:nvSpPr>
          <p:cNvPr id="3083" name="Text Box 36">
            <a:extLst>
              <a:ext uri="{FF2B5EF4-FFF2-40B4-BE49-F238E27FC236}">
                <a16:creationId xmlns:a16="http://schemas.microsoft.com/office/drawing/2014/main" id="{3215DC6C-9A68-803C-F178-B88D1F94E2A5}"/>
              </a:ext>
            </a:extLst>
          </p:cNvPr>
          <p:cNvSpPr txBox="1">
            <a:spLocks noChangeArrowheads="1"/>
          </p:cNvSpPr>
          <p:nvPr/>
        </p:nvSpPr>
        <p:spPr bwMode="auto">
          <a:xfrm>
            <a:off x="11695113" y="13652500"/>
            <a:ext cx="9764712" cy="14908137"/>
          </a:xfrm>
          <a:prstGeom prst="rect">
            <a:avLst/>
          </a:prstGeom>
          <a:solidFill>
            <a:schemeClr val="bg1"/>
          </a:solidFill>
          <a:ln>
            <a:noFill/>
          </a:ln>
        </p:spPr>
        <p:txBody>
          <a:bodyPr lIns="61170" tIns="30584" rIns="61170" bIns="30584">
            <a:spAutoFit/>
          </a:bodyPr>
          <a:lstStyle>
            <a:lvl1pPr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Duplicate businesses were handled based on the "CONTROL #" column from each year making sure we count only the distinct businesses. </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Combined corridors if they had a business presence in more than one corridor. For example, “Within 18</a:t>
            </a:r>
            <a:r>
              <a:rPr lang="en-US" sz="2800" kern="100" baseline="30000" dirty="0">
                <a:ea typeface="Calibri" panose="020F0502020204030204" pitchFamily="34" charset="0"/>
                <a:cs typeface="Arial" panose="020B0604020202020204" pitchFamily="34" charset="0"/>
              </a:rPr>
              <a:t>th</a:t>
            </a:r>
            <a:r>
              <a:rPr lang="en-US" sz="2800" kern="100" dirty="0">
                <a:ea typeface="Calibri" panose="020F0502020204030204" pitchFamily="34" charset="0"/>
                <a:cs typeface="Arial" panose="020B0604020202020204" pitchFamily="34" charset="0"/>
              </a:rPr>
              <a:t> Ave Corridor AND Within 34</a:t>
            </a:r>
            <a:r>
              <a:rPr lang="en-US" sz="2800" kern="100" baseline="30000" dirty="0">
                <a:ea typeface="Calibri" panose="020F0502020204030204" pitchFamily="34" charset="0"/>
                <a:cs typeface="Arial" panose="020B0604020202020204" pitchFamily="34" charset="0"/>
              </a:rPr>
              <a:t>th</a:t>
            </a:r>
            <a:r>
              <a:rPr lang="en-US" sz="2800" kern="100" dirty="0">
                <a:ea typeface="Calibri" panose="020F0502020204030204" pitchFamily="34" charset="0"/>
                <a:cs typeface="Arial" panose="020B0604020202020204" pitchFamily="34" charset="0"/>
              </a:rPr>
              <a:t> St Corridor” and the businesses that were present in the new category were counted.</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We merged the two sheets for each year using a left join (based on Control #, Pin, or address) to make sure that all the businesses were present in the 2015 file and only businesses matching the condition in the 2023 file were retrieved.</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 Filtered the merged file to have only "Active" businesses. Now the file had 12 corridors (including the counts of businesses that were present in more than one corridor). </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To get to the final 8 corridors, we aggregated the 12 corridors on the number of businesses active in 2015 and still active in 2023.</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percent of active businesses was calculated for all 8 corridors based on the count of businesses still active in 2023 compared to the count of businesses active in 2015. </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a:spcAft>
                <a:spcPts val="1200"/>
              </a:spcAft>
              <a:defRPr/>
            </a:pPr>
            <a:r>
              <a:rPr lang="en-US" altLang="en-US" sz="2800" dirty="0">
                <a:cs typeface="Arial" panose="020B0604020202020204" pitchFamily="34" charset="0"/>
              </a:rPr>
              <a:t> Visualization Tools used: MS Excel, Power BI </a:t>
            </a:r>
          </a:p>
          <a:p>
            <a:pPr>
              <a:spcAft>
                <a:spcPts val="1200"/>
              </a:spcAft>
              <a:defRPr/>
            </a:pPr>
            <a:r>
              <a:rPr lang="en-US" altLang="en-US" sz="2800" dirty="0">
                <a:cs typeface="Arial" panose="020B0604020202020204" pitchFamily="34" charset="0"/>
              </a:rPr>
              <a:t>Analytical Tool used for data manipulation : R- Studio</a:t>
            </a:r>
          </a:p>
        </p:txBody>
      </p:sp>
      <p:sp>
        <p:nvSpPr>
          <p:cNvPr id="3084" name="Text Box 40">
            <a:extLst>
              <a:ext uri="{FF2B5EF4-FFF2-40B4-BE49-F238E27FC236}">
                <a16:creationId xmlns:a16="http://schemas.microsoft.com/office/drawing/2014/main" id="{EA19870B-F75B-E783-9348-A2A0BF569F9D}"/>
              </a:ext>
            </a:extLst>
          </p:cNvPr>
          <p:cNvSpPr txBox="1">
            <a:spLocks noChangeArrowheads="1"/>
          </p:cNvSpPr>
          <p:nvPr/>
        </p:nvSpPr>
        <p:spPr bwMode="auto">
          <a:xfrm>
            <a:off x="33091438" y="20116800"/>
            <a:ext cx="9801225" cy="5099050"/>
          </a:xfrm>
          <a:prstGeom prst="rect">
            <a:avLst/>
          </a:prstGeom>
          <a:solidFill>
            <a:schemeClr val="bg1"/>
          </a:solidFill>
          <a:ln>
            <a:noFill/>
          </a:ln>
        </p:spPr>
        <p:txBody>
          <a:bodyPr lIns="61170" tIns="30584" rIns="61170" bIns="30584">
            <a:spAutoFit/>
          </a:bodyPr>
          <a:lstStyle>
            <a:lvl1pPr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overall decline in active businesses between 2015 and 2023 is 17.81%, with a total of 112 businesses closing down. The total number of active businesses in 2015 was 629, while in 2023, it was 517.</a:t>
            </a:r>
          </a:p>
          <a:p>
            <a:pPr marL="45720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marL="914400" indent="-457200">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These results suggest that some corridors have been more successful in maintaining their business activity than others. It would be useful to investigate the reasons behind this variation and consider interventions that could support struggling businesses.</a:t>
            </a:r>
          </a:p>
          <a:p>
            <a:pPr marL="457200">
              <a:lnSpc>
                <a:spcPct val="107000"/>
              </a:lnSpc>
              <a:spcBef>
                <a:spcPts val="0"/>
              </a:spcBef>
              <a:spcAft>
                <a:spcPts val="0"/>
              </a:spcAft>
              <a:defRPr/>
            </a:pPr>
            <a:r>
              <a:rPr lang="en-US" sz="2800" kern="100" dirty="0">
                <a:ea typeface="Calibri" panose="020F0502020204030204" pitchFamily="34" charset="0"/>
                <a:cs typeface="Arial" panose="020B0604020202020204" pitchFamily="34" charset="0"/>
              </a:rPr>
              <a:t> </a:t>
            </a:r>
          </a:p>
        </p:txBody>
      </p:sp>
      <p:sp>
        <p:nvSpPr>
          <p:cNvPr id="3086" name="Text Box 43">
            <a:extLst>
              <a:ext uri="{FF2B5EF4-FFF2-40B4-BE49-F238E27FC236}">
                <a16:creationId xmlns:a16="http://schemas.microsoft.com/office/drawing/2014/main" id="{D0FD43F7-3ED7-B3C8-511D-733DC99BF5ED}"/>
              </a:ext>
            </a:extLst>
          </p:cNvPr>
          <p:cNvSpPr txBox="1">
            <a:spLocks noChangeArrowheads="1"/>
          </p:cNvSpPr>
          <p:nvPr/>
        </p:nvSpPr>
        <p:spPr bwMode="auto">
          <a:xfrm>
            <a:off x="22455186" y="6690222"/>
            <a:ext cx="9809223"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Results</a:t>
            </a:r>
          </a:p>
        </p:txBody>
      </p:sp>
      <p:sp>
        <p:nvSpPr>
          <p:cNvPr id="3088" name="Text Box 19">
            <a:extLst>
              <a:ext uri="{FF2B5EF4-FFF2-40B4-BE49-F238E27FC236}">
                <a16:creationId xmlns:a16="http://schemas.microsoft.com/office/drawing/2014/main" id="{BA0FC074-D252-331F-1A2D-DF609292BBFD}"/>
              </a:ext>
            </a:extLst>
          </p:cNvPr>
          <p:cNvSpPr txBox="1">
            <a:spLocks noChangeArrowheads="1"/>
          </p:cNvSpPr>
          <p:nvPr/>
        </p:nvSpPr>
        <p:spPr bwMode="auto">
          <a:xfrm>
            <a:off x="22455187" y="16330613"/>
            <a:ext cx="9937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r>
              <a:rPr lang="en-US" altLang="en-US" sz="2800" b="1" dirty="0"/>
              <a:t>Figure 2. Analysis of Active Businesses in St. Petersburg Commercial Corridors: Comparison of 2015 and 2023 Data for Business Types, Property Ownership, and Percentages.</a:t>
            </a:r>
          </a:p>
        </p:txBody>
      </p:sp>
      <p:sp>
        <p:nvSpPr>
          <p:cNvPr id="3092" name="Text Box 36">
            <a:extLst>
              <a:ext uri="{FF2B5EF4-FFF2-40B4-BE49-F238E27FC236}">
                <a16:creationId xmlns:a16="http://schemas.microsoft.com/office/drawing/2014/main" id="{41CBDB01-8816-428D-F7BD-F10F34C8E845}"/>
              </a:ext>
            </a:extLst>
          </p:cNvPr>
          <p:cNvSpPr txBox="1">
            <a:spLocks noChangeArrowheads="1"/>
          </p:cNvSpPr>
          <p:nvPr/>
        </p:nvSpPr>
        <p:spPr bwMode="auto">
          <a:xfrm>
            <a:off x="22344062" y="18099088"/>
            <a:ext cx="9937749" cy="13400088"/>
          </a:xfrm>
          <a:prstGeom prst="rect">
            <a:avLst/>
          </a:prstGeom>
          <a:solidFill>
            <a:schemeClr val="bg1"/>
          </a:solidFill>
          <a:ln>
            <a:noFill/>
          </a:ln>
        </p:spPr>
        <p:txBody>
          <a:bodyPr wrap="square" lIns="61170" tIns="30584" rIns="61170" bIns="30584">
            <a:spAutoFit/>
          </a:bodyPr>
          <a:lstStyle>
            <a:lvl1pPr marL="457200" indent="-457200"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a:lnSpc>
                <a:spcPct val="107000"/>
              </a:lnSpc>
              <a:spcBef>
                <a:spcPts val="0"/>
              </a:spcBef>
              <a:spcAft>
                <a:spcPts val="0"/>
              </a:spcAft>
              <a:buFont typeface="Arial" panose="020B0604020202020204" pitchFamily="34" charset="0"/>
              <a:buChar char="•"/>
              <a:defRPr/>
            </a:pPr>
            <a:endParaRPr lang="en-US" sz="2800" kern="100" dirty="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Overall, the percentage of active businesses in 2023 is high across all corridors, with the lowest being 61.5% and the highest being 88.6%. This suggests that the business climate in these corridors is relatively stable.</a:t>
            </a:r>
          </a:p>
          <a:p>
            <a:pPr marL="0" indent="0">
              <a:lnSpc>
                <a:spcPct val="107000"/>
              </a:lnSpc>
              <a:spcBef>
                <a:spcPts val="0"/>
              </a:spcBef>
              <a:spcAft>
                <a:spcPts val="0"/>
              </a:spcAft>
              <a:defRPr/>
            </a:pPr>
            <a:r>
              <a:rPr lang="en-US" sz="2800" kern="100" dirty="0">
                <a:ea typeface="Calibri" panose="020F0502020204030204" pitchFamily="34" charset="0"/>
                <a:cs typeface="Arial" panose="020B0604020202020204" pitchFamily="34" charset="0"/>
              </a:rPr>
              <a:t> </a:t>
            </a: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Central Ave Corridor has the highest percentage of active businesses in 2023 at 88.6%. This may indicate that the businesses in this corridor are more established and have a better chance of staying open over the long term.</a:t>
            </a:r>
          </a:p>
          <a:p>
            <a:pPr marL="0" indent="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The 16th St Corridor has the lowest percentage of active businesses in 2023 at 66.7%. This may indicate that the businesses in this corridor have a harder time staying open over the long term, potentially due to competition or other factors.</a:t>
            </a:r>
          </a:p>
          <a:p>
            <a:pPr marL="0" indent="0">
              <a:lnSpc>
                <a:spcPct val="107000"/>
              </a:lnSpc>
              <a:spcBef>
                <a:spcPts val="0"/>
              </a:spcBef>
              <a:spcAft>
                <a:spcPts val="0"/>
              </a:spcAft>
              <a:defRPr/>
            </a:pPr>
            <a:r>
              <a:rPr lang="en-US" sz="2800" kern="100" dirty="0">
                <a:ea typeface="Calibri" panose="020F0502020204030204" pitchFamily="34" charset="0"/>
                <a:cs typeface="Arial" panose="020B0604020202020204" pitchFamily="34" charset="0"/>
              </a:rPr>
              <a:t> </a:t>
            </a: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Across all corridors, there is some attrition in the number of active businesses from 2015 to 2023. However, the fact that most corridors have a percentage active above 80% suggests that the majority of businesses are able to stay open over the long term.</a:t>
            </a:r>
          </a:p>
          <a:p>
            <a:pPr marL="0" indent="0">
              <a:lnSpc>
                <a:spcPct val="107000"/>
              </a:lnSpc>
              <a:spcBef>
                <a:spcPts val="0"/>
              </a:spcBef>
              <a:spcAft>
                <a:spcPts val="0"/>
              </a:spcAft>
              <a:defRPr/>
            </a:pPr>
            <a:endParaRPr lang="en-US" sz="2800" kern="100" dirty="0">
              <a:ea typeface="Calibri" panose="020F0502020204030204" pitchFamily="34" charset="0"/>
              <a:cs typeface="Arial" panose="020B0604020202020204" pitchFamily="34" charset="0"/>
            </a:endParaRPr>
          </a:p>
          <a:p>
            <a:pPr>
              <a:lnSpc>
                <a:spcPct val="107000"/>
              </a:lnSpc>
              <a:spcBef>
                <a:spcPts val="0"/>
              </a:spcBef>
              <a:spcAft>
                <a:spcPts val="0"/>
              </a:spcAft>
              <a:buFont typeface="Arial" panose="020B0604020202020204" pitchFamily="34" charset="0"/>
              <a:buChar char="•"/>
              <a:defRPr/>
            </a:pPr>
            <a:r>
              <a:rPr lang="en-US" sz="2800" kern="100" dirty="0">
                <a:ea typeface="Calibri" panose="020F0502020204030204" pitchFamily="34" charset="0"/>
                <a:cs typeface="Arial" panose="020B0604020202020204" pitchFamily="34" charset="0"/>
              </a:rPr>
              <a:t>It would be interesting to investigate why some corridors have a higher percentage of active businesses in 2023 than others. Potential factors to explore could include demographics, economic conditions, and zoning regulations.</a:t>
            </a:r>
          </a:p>
          <a:p>
            <a:pPr>
              <a:spcAft>
                <a:spcPts val="1200"/>
              </a:spcAft>
              <a:buFont typeface="Arial" panose="020B0604020202020204" pitchFamily="34" charset="0"/>
              <a:buChar char="•"/>
              <a:defRPr/>
            </a:pPr>
            <a:endParaRPr lang="en-US" altLang="en-US" sz="2800" dirty="0">
              <a:cs typeface="Arial" panose="020B0604020202020204" pitchFamily="34" charset="0"/>
            </a:endParaRPr>
          </a:p>
        </p:txBody>
      </p:sp>
      <p:sp>
        <p:nvSpPr>
          <p:cNvPr id="3093" name="Text Box 19">
            <a:extLst>
              <a:ext uri="{FF2B5EF4-FFF2-40B4-BE49-F238E27FC236}">
                <a16:creationId xmlns:a16="http://schemas.microsoft.com/office/drawing/2014/main" id="{56A7E149-3AF0-A887-C439-F77AF27E672B}"/>
              </a:ext>
            </a:extLst>
          </p:cNvPr>
          <p:cNvSpPr txBox="1">
            <a:spLocks noChangeArrowheads="1"/>
          </p:cNvSpPr>
          <p:nvPr/>
        </p:nvSpPr>
        <p:spPr bwMode="auto">
          <a:xfrm>
            <a:off x="33143825" y="17006887"/>
            <a:ext cx="96059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r>
              <a:rPr lang="en-US" altLang="en-US" sz="2800" b="1" dirty="0">
                <a:cs typeface="Arial" panose="020B0604020202020204" pitchFamily="34" charset="0"/>
              </a:rPr>
              <a:t>Figure 3.</a:t>
            </a:r>
            <a:r>
              <a:rPr lang="en-US" altLang="en-US" sz="2800" b="1" dirty="0">
                <a:solidFill>
                  <a:srgbClr val="374151"/>
                </a:solidFill>
                <a:cs typeface="Arial" panose="020B0604020202020204" pitchFamily="34" charset="0"/>
              </a:rPr>
              <a:t> Comparison of overall business activity in South St. Petersburg CRA corridors between 2015 and 2023</a:t>
            </a:r>
            <a:r>
              <a:rPr lang="en-US" altLang="en-US" sz="2800" b="1" dirty="0">
                <a:cs typeface="Arial" panose="020B0604020202020204" pitchFamily="34" charset="0"/>
              </a:rPr>
              <a:t> .</a:t>
            </a:r>
          </a:p>
        </p:txBody>
      </p:sp>
      <p:sp>
        <p:nvSpPr>
          <p:cNvPr id="3094" name="Rectangle 1">
            <a:extLst>
              <a:ext uri="{FF2B5EF4-FFF2-40B4-BE49-F238E27FC236}">
                <a16:creationId xmlns:a16="http://schemas.microsoft.com/office/drawing/2014/main" id="{87446007-3314-0F6E-7323-5ADC2E11F450}"/>
              </a:ext>
            </a:extLst>
          </p:cNvPr>
          <p:cNvSpPr>
            <a:spLocks noChangeArrowheads="1"/>
          </p:cNvSpPr>
          <p:nvPr/>
        </p:nvSpPr>
        <p:spPr bwMode="auto">
          <a:xfrm>
            <a:off x="11877675" y="7373938"/>
            <a:ext cx="9739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spcAft>
                <a:spcPts val="1200"/>
              </a:spcAft>
            </a:pPr>
            <a:endParaRPr lang="en-US" altLang="en-US" sz="2800"/>
          </a:p>
        </p:txBody>
      </p:sp>
      <p:sp>
        <p:nvSpPr>
          <p:cNvPr id="3095" name="Rectangle 1">
            <a:extLst>
              <a:ext uri="{FF2B5EF4-FFF2-40B4-BE49-F238E27FC236}">
                <a16:creationId xmlns:a16="http://schemas.microsoft.com/office/drawing/2014/main" id="{0CD3D59A-F781-FEF5-E749-1B24C0D0FB66}"/>
              </a:ext>
            </a:extLst>
          </p:cNvPr>
          <p:cNvSpPr>
            <a:spLocks noChangeArrowheads="1"/>
          </p:cNvSpPr>
          <p:nvPr/>
        </p:nvSpPr>
        <p:spPr bwMode="auto">
          <a:xfrm>
            <a:off x="11757025" y="8107363"/>
            <a:ext cx="97393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600">
                <a:solidFill>
                  <a:schemeClr val="tx1"/>
                </a:solidFill>
                <a:latin typeface="Arial" panose="020B0604020202020204" pitchFamily="34" charset="0"/>
              </a:defRPr>
            </a:lvl1pPr>
            <a:lvl2pPr marL="742950" indent="-285750">
              <a:defRPr sz="8600">
                <a:solidFill>
                  <a:schemeClr val="tx1"/>
                </a:solidFill>
                <a:latin typeface="Arial" panose="020B0604020202020204" pitchFamily="34" charset="0"/>
              </a:defRPr>
            </a:lvl2pPr>
            <a:lvl3pPr marL="1143000" indent="-228600">
              <a:defRPr sz="8600">
                <a:solidFill>
                  <a:schemeClr val="tx1"/>
                </a:solidFill>
                <a:latin typeface="Arial" panose="020B0604020202020204" pitchFamily="34" charset="0"/>
              </a:defRPr>
            </a:lvl3pPr>
            <a:lvl4pPr marL="1600200" indent="-228600">
              <a:defRPr sz="8600">
                <a:solidFill>
                  <a:schemeClr val="tx1"/>
                </a:solidFill>
                <a:latin typeface="Arial" panose="020B0604020202020204" pitchFamily="34" charset="0"/>
              </a:defRPr>
            </a:lvl4pPr>
            <a:lvl5pPr marL="2057400" indent="-228600">
              <a:defRPr sz="8600">
                <a:solidFill>
                  <a:schemeClr val="tx1"/>
                </a:solidFill>
                <a:latin typeface="Arial" panose="020B0604020202020204" pitchFamily="34" charset="0"/>
              </a:defRPr>
            </a:lvl5pPr>
            <a:lvl6pPr marL="2514600" indent="-228600" eaLnBrk="0" fontAlgn="base" hangingPunct="0">
              <a:spcBef>
                <a:spcPct val="0"/>
              </a:spcBef>
              <a:spcAft>
                <a:spcPct val="0"/>
              </a:spcAft>
              <a:defRPr sz="8600">
                <a:solidFill>
                  <a:schemeClr val="tx1"/>
                </a:solidFill>
                <a:latin typeface="Arial" panose="020B0604020202020204" pitchFamily="34" charset="0"/>
              </a:defRPr>
            </a:lvl6pPr>
            <a:lvl7pPr marL="2971800" indent="-228600" eaLnBrk="0" fontAlgn="base" hangingPunct="0">
              <a:spcBef>
                <a:spcPct val="0"/>
              </a:spcBef>
              <a:spcAft>
                <a:spcPct val="0"/>
              </a:spcAft>
              <a:defRPr sz="8600">
                <a:solidFill>
                  <a:schemeClr val="tx1"/>
                </a:solidFill>
                <a:latin typeface="Arial" panose="020B0604020202020204" pitchFamily="34" charset="0"/>
              </a:defRPr>
            </a:lvl7pPr>
            <a:lvl8pPr marL="3429000" indent="-228600" eaLnBrk="0" fontAlgn="base" hangingPunct="0">
              <a:spcBef>
                <a:spcPct val="0"/>
              </a:spcBef>
              <a:spcAft>
                <a:spcPct val="0"/>
              </a:spcAft>
              <a:defRPr sz="8600">
                <a:solidFill>
                  <a:schemeClr val="tx1"/>
                </a:solidFill>
                <a:latin typeface="Arial" panose="020B0604020202020204" pitchFamily="34" charset="0"/>
              </a:defRPr>
            </a:lvl8pPr>
            <a:lvl9pPr marL="3886200" indent="-228600" eaLnBrk="0" fontAlgn="base" hangingPunct="0">
              <a:spcBef>
                <a:spcPct val="0"/>
              </a:spcBef>
              <a:spcAft>
                <a:spcPct val="0"/>
              </a:spcAft>
              <a:defRPr sz="8600">
                <a:solidFill>
                  <a:schemeClr val="tx1"/>
                </a:solidFill>
                <a:latin typeface="Arial" panose="020B0604020202020204" pitchFamily="34" charset="0"/>
              </a:defRPr>
            </a:lvl9pPr>
          </a:lstStyle>
          <a:p>
            <a:pPr>
              <a:spcAft>
                <a:spcPts val="1200"/>
              </a:spcAft>
            </a:pPr>
            <a:r>
              <a:rPr lang="en-US" altLang="en-US" sz="2800" dirty="0"/>
              <a:t>Analyze business continuity trends on each corridor - based on continuously active businesses:</a:t>
            </a:r>
          </a:p>
        </p:txBody>
      </p:sp>
      <p:pic>
        <p:nvPicPr>
          <p:cNvPr id="3096" name="Picture 33">
            <a:extLst>
              <a:ext uri="{FF2B5EF4-FFF2-40B4-BE49-F238E27FC236}">
                <a16:creationId xmlns:a16="http://schemas.microsoft.com/office/drawing/2014/main" id="{8E8EA37B-6F63-1ED7-5138-0C22F4B51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3272632"/>
            <a:ext cx="10090365" cy="336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3">
            <a:extLst>
              <a:ext uri="{FF2B5EF4-FFF2-40B4-BE49-F238E27FC236}">
                <a16:creationId xmlns:a16="http://schemas.microsoft.com/office/drawing/2014/main" id="{B358820C-07A2-630E-85B9-929A0359C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19202401"/>
            <a:ext cx="9540875" cy="10607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8" name="Text Box 19">
            <a:extLst>
              <a:ext uri="{FF2B5EF4-FFF2-40B4-BE49-F238E27FC236}">
                <a16:creationId xmlns:a16="http://schemas.microsoft.com/office/drawing/2014/main" id="{43AE94FB-8FBC-83D4-7DEA-0D9B9DC99CE6}"/>
              </a:ext>
            </a:extLst>
          </p:cNvPr>
          <p:cNvSpPr txBox="1">
            <a:spLocks noChangeArrowheads="1"/>
          </p:cNvSpPr>
          <p:nvPr/>
        </p:nvSpPr>
        <p:spPr bwMode="auto">
          <a:xfrm>
            <a:off x="1631950" y="29859288"/>
            <a:ext cx="9607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eaLnBrk="1" hangingPunct="1">
              <a:spcBef>
                <a:spcPct val="50000"/>
              </a:spcBef>
            </a:pPr>
            <a:r>
              <a:rPr lang="en-US" altLang="en-US" sz="2800" b="1" dirty="0"/>
              <a:t>Figure 1. Commercial Corridors in the South St. Petersburg Community Redevelopment Area.</a:t>
            </a:r>
          </a:p>
        </p:txBody>
      </p:sp>
      <p:sp>
        <p:nvSpPr>
          <p:cNvPr id="3099" name="Text Box 27">
            <a:extLst>
              <a:ext uri="{FF2B5EF4-FFF2-40B4-BE49-F238E27FC236}">
                <a16:creationId xmlns:a16="http://schemas.microsoft.com/office/drawing/2014/main" id="{E39FA3E9-5D97-3FF5-55DE-B7F1783E198A}"/>
              </a:ext>
            </a:extLst>
          </p:cNvPr>
          <p:cNvSpPr txBox="1">
            <a:spLocks noChangeArrowheads="1"/>
          </p:cNvSpPr>
          <p:nvPr/>
        </p:nvSpPr>
        <p:spPr bwMode="auto">
          <a:xfrm>
            <a:off x="33143825" y="25650826"/>
            <a:ext cx="9748838"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References</a:t>
            </a:r>
          </a:p>
        </p:txBody>
      </p:sp>
      <p:sp>
        <p:nvSpPr>
          <p:cNvPr id="8" name="Text Box 38">
            <a:extLst>
              <a:ext uri="{FF2B5EF4-FFF2-40B4-BE49-F238E27FC236}">
                <a16:creationId xmlns:a16="http://schemas.microsoft.com/office/drawing/2014/main" id="{89B711E4-D124-8677-4159-2730291D4973}"/>
              </a:ext>
            </a:extLst>
          </p:cNvPr>
          <p:cNvSpPr txBox="1">
            <a:spLocks noChangeArrowheads="1"/>
          </p:cNvSpPr>
          <p:nvPr/>
        </p:nvSpPr>
        <p:spPr bwMode="auto">
          <a:xfrm>
            <a:off x="33278763" y="26985913"/>
            <a:ext cx="9613900" cy="4370637"/>
          </a:xfrm>
          <a:prstGeom prst="rect">
            <a:avLst/>
          </a:prstGeom>
          <a:noFill/>
          <a:ln>
            <a:noFill/>
          </a:ln>
        </p:spPr>
        <p:txBody>
          <a:bodyPr lIns="61170" tIns="30584" rIns="61170" bIns="30584">
            <a:spAutoFit/>
          </a:bodyPr>
          <a:lstStyle>
            <a:lvl1pPr marL="342900" indent="-342900" defTabSz="612775">
              <a:defRPr sz="8600">
                <a:solidFill>
                  <a:schemeClr val="tx1"/>
                </a:solidFill>
                <a:latin typeface="Arial" panose="020B0604020202020204" pitchFamily="34" charset="0"/>
              </a:defRPr>
            </a:lvl1pPr>
            <a:lvl2pPr marL="742950" indent="-285750" defTabSz="612775">
              <a:defRPr sz="8600">
                <a:solidFill>
                  <a:schemeClr val="tx1"/>
                </a:solidFill>
                <a:latin typeface="Arial" panose="020B0604020202020204" pitchFamily="34" charset="0"/>
              </a:defRPr>
            </a:lvl2pPr>
            <a:lvl3pPr marL="1143000" indent="-228600" defTabSz="612775">
              <a:defRPr sz="8600">
                <a:solidFill>
                  <a:schemeClr val="tx1"/>
                </a:solidFill>
                <a:latin typeface="Arial" panose="020B0604020202020204" pitchFamily="34" charset="0"/>
              </a:defRPr>
            </a:lvl3pPr>
            <a:lvl4pPr marL="1600200" indent="-228600" defTabSz="612775">
              <a:defRPr sz="8600">
                <a:solidFill>
                  <a:schemeClr val="tx1"/>
                </a:solidFill>
                <a:latin typeface="Arial" panose="020B0604020202020204" pitchFamily="34" charset="0"/>
              </a:defRPr>
            </a:lvl4pPr>
            <a:lvl5pPr marL="2057400" indent="-228600" defTabSz="612775">
              <a:defRPr sz="8600">
                <a:solidFill>
                  <a:schemeClr val="tx1"/>
                </a:solidFill>
                <a:latin typeface="Arial" panose="020B0604020202020204" pitchFamily="34" charset="0"/>
              </a:defRPr>
            </a:lvl5pPr>
            <a:lvl6pPr marL="2514600" indent="-228600" defTabSz="612775"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612775"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612775"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612775" eaLnBrk="0" fontAlgn="base" hangingPunct="0">
              <a:spcBef>
                <a:spcPct val="0"/>
              </a:spcBef>
              <a:spcAft>
                <a:spcPct val="0"/>
              </a:spcAft>
              <a:defRPr sz="8600">
                <a:solidFill>
                  <a:schemeClr val="tx1"/>
                </a:solidFill>
                <a:latin typeface="Arial" panose="020B0604020202020204" pitchFamily="34" charset="0"/>
              </a:defRPr>
            </a:lvl9pPr>
          </a:lstStyle>
          <a:p>
            <a:pPr>
              <a:defRPr/>
            </a:pPr>
            <a:r>
              <a:rPr lang="en-US" sz="2800" dirty="0">
                <a:cs typeface="Arial" panose="020B0604020202020204" pitchFamily="34" charset="0"/>
              </a:rPr>
              <a:t>St. Petersburg Economic Development. (n.d.). Community</a:t>
            </a:r>
          </a:p>
          <a:p>
            <a:pPr>
              <a:defRPr/>
            </a:pPr>
            <a:r>
              <a:rPr lang="en-US" sz="2800" dirty="0">
                <a:cs typeface="Arial" panose="020B0604020202020204" pitchFamily="34" charset="0"/>
              </a:rPr>
              <a:t>Redevelopment Areas. City of St. Petersburg, Florida.</a:t>
            </a:r>
          </a:p>
          <a:p>
            <a:pPr>
              <a:defRPr/>
            </a:pPr>
            <a:r>
              <a:rPr lang="en-US" sz="2800" dirty="0">
                <a:cs typeface="Arial" panose="020B0604020202020204" pitchFamily="34" charset="0"/>
              </a:rPr>
              <a:t>Retrieved from</a:t>
            </a:r>
          </a:p>
          <a:p>
            <a:pPr>
              <a:defRPr/>
            </a:pPr>
            <a:r>
              <a:rPr lang="en-US" sz="2800" dirty="0">
                <a:cs typeface="Arial" panose="020B0604020202020204" pitchFamily="34" charset="0"/>
                <a:hlinkClick r:id="rId5"/>
              </a:rPr>
              <a:t>https://www.stpete.org/business/economic_development/community_redevelopment_areas.php</a:t>
            </a:r>
            <a:endParaRPr lang="en-US" sz="2800" dirty="0">
              <a:cs typeface="Arial" panose="020B0604020202020204" pitchFamily="34" charset="0"/>
            </a:endParaRPr>
          </a:p>
          <a:p>
            <a:pPr>
              <a:defRPr/>
            </a:pPr>
            <a:r>
              <a:rPr lang="en-US" sz="2800" b="0" i="0" dirty="0">
                <a:effectLst/>
                <a:cs typeface="Arial" panose="020B0604020202020204" pitchFamily="34" charset="0"/>
              </a:rPr>
              <a:t>Power BI Report. (n.d.). [Report section title]. Power BI</a:t>
            </a:r>
          </a:p>
          <a:p>
            <a:pPr>
              <a:defRPr/>
            </a:pPr>
            <a:r>
              <a:rPr lang="en-US" sz="2800" b="0" i="0" dirty="0">
                <a:effectLst/>
                <a:cs typeface="Arial" panose="020B0604020202020204" pitchFamily="34" charset="0"/>
              </a:rPr>
              <a:t>Group: me. Retrieved from</a:t>
            </a:r>
          </a:p>
          <a:p>
            <a:pPr>
              <a:defRPr/>
            </a:pPr>
            <a:r>
              <a:rPr lang="en-US" sz="2800" b="0" i="0" u="sng" dirty="0">
                <a:effectLst/>
                <a:cs typeface="Arial" panose="020B0604020202020204" pitchFamily="34" charset="0"/>
                <a:hlinkClick r:id="rId6"/>
              </a:rPr>
              <a:t>https://app.powerbi.com/groups/me/reports/e84748ff-f5e0</a:t>
            </a:r>
          </a:p>
          <a:p>
            <a:pPr>
              <a:defRPr/>
            </a:pPr>
            <a:r>
              <a:rPr lang="en-US" sz="2800" b="0" i="0" u="sng" dirty="0">
                <a:effectLst/>
                <a:cs typeface="Arial" panose="020B0604020202020204" pitchFamily="34" charset="0"/>
                <a:hlinkClick r:id="rId6"/>
              </a:rPr>
              <a:t>4f7e-9ada-6fa6c28fd9a8/ReportSectionee58fd2c2d6069357086</a:t>
            </a:r>
            <a:endParaRPr lang="en-US" altLang="en-US" sz="2800" b="1" dirty="0">
              <a:cs typeface="Arial" panose="020B0604020202020204" pitchFamily="34" charset="0"/>
            </a:endParaRPr>
          </a:p>
        </p:txBody>
      </p:sp>
      <p:graphicFrame>
        <p:nvGraphicFramePr>
          <p:cNvPr id="5" name="Diagram 4">
            <a:extLst>
              <a:ext uri="{FF2B5EF4-FFF2-40B4-BE49-F238E27FC236}">
                <a16:creationId xmlns:a16="http://schemas.microsoft.com/office/drawing/2014/main" id="{A56B527C-C1F1-6EB9-E644-03EA70B898B6}"/>
              </a:ext>
            </a:extLst>
          </p:cNvPr>
          <p:cNvGraphicFramePr/>
          <p:nvPr/>
        </p:nvGraphicFramePr>
        <p:xfrm>
          <a:off x="11789503" y="9095714"/>
          <a:ext cx="9697370" cy="31177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 name="Picture 9">
            <a:extLst>
              <a:ext uri="{FF2B5EF4-FFF2-40B4-BE49-F238E27FC236}">
                <a16:creationId xmlns:a16="http://schemas.microsoft.com/office/drawing/2014/main" id="{EF8F8E17-F492-FFB0-17A0-D2516CDD3111}"/>
              </a:ext>
            </a:extLst>
          </p:cNvPr>
          <p:cNvPicPr>
            <a:picLocks noChangeAspect="1"/>
          </p:cNvPicPr>
          <p:nvPr/>
        </p:nvPicPr>
        <p:blipFill>
          <a:blip r:embed="rId12"/>
          <a:stretch>
            <a:fillRect/>
          </a:stretch>
        </p:blipFill>
        <p:spPr>
          <a:xfrm>
            <a:off x="33104136" y="6690222"/>
            <a:ext cx="9788527" cy="10316665"/>
          </a:xfrm>
          <a:prstGeom prst="rect">
            <a:avLst/>
          </a:prstGeom>
        </p:spPr>
      </p:pic>
      <p:sp>
        <p:nvSpPr>
          <p:cNvPr id="11" name="Text Box 43">
            <a:extLst>
              <a:ext uri="{FF2B5EF4-FFF2-40B4-BE49-F238E27FC236}">
                <a16:creationId xmlns:a16="http://schemas.microsoft.com/office/drawing/2014/main" id="{04A5E447-5ACA-D398-8BF0-A5E70EBC1828}"/>
              </a:ext>
            </a:extLst>
          </p:cNvPr>
          <p:cNvSpPr txBox="1">
            <a:spLocks noChangeArrowheads="1"/>
          </p:cNvSpPr>
          <p:nvPr/>
        </p:nvSpPr>
        <p:spPr bwMode="auto">
          <a:xfrm>
            <a:off x="11811000" y="6628822"/>
            <a:ext cx="9705242"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Research Question</a:t>
            </a:r>
          </a:p>
        </p:txBody>
      </p:sp>
      <p:sp>
        <p:nvSpPr>
          <p:cNvPr id="12" name="Text Box 43">
            <a:extLst>
              <a:ext uri="{FF2B5EF4-FFF2-40B4-BE49-F238E27FC236}">
                <a16:creationId xmlns:a16="http://schemas.microsoft.com/office/drawing/2014/main" id="{3D8E1C73-3AB9-A023-60C3-CEB4C91A45FE}"/>
              </a:ext>
            </a:extLst>
          </p:cNvPr>
          <p:cNvSpPr txBox="1">
            <a:spLocks noChangeArrowheads="1"/>
          </p:cNvSpPr>
          <p:nvPr/>
        </p:nvSpPr>
        <p:spPr bwMode="auto">
          <a:xfrm>
            <a:off x="1151701" y="6620212"/>
            <a:ext cx="9809223" cy="1015663"/>
          </a:xfrm>
          <a:prstGeom prst="rect">
            <a:avLst/>
          </a:prstGeom>
          <a:solidFill>
            <a:schemeClr val="accent2">
              <a:lumMod val="60000"/>
              <a:lumOff val="40000"/>
            </a:schemeClr>
          </a:solidFill>
          <a:ln>
            <a:noFill/>
          </a:ln>
        </p:spPr>
        <p:txBody>
          <a:bodyPr wrap="square">
            <a:spAutoFit/>
          </a:bodyPr>
          <a:lstStyle>
            <a:lvl1pPr defTabSz="4389438">
              <a:defRPr sz="8600">
                <a:solidFill>
                  <a:schemeClr val="tx1"/>
                </a:solidFill>
                <a:latin typeface="Arial" panose="020B0604020202020204" pitchFamily="34" charset="0"/>
              </a:defRPr>
            </a:lvl1pPr>
            <a:lvl2pPr marL="742950" indent="-285750" defTabSz="4389438">
              <a:defRPr sz="8600">
                <a:solidFill>
                  <a:schemeClr val="tx1"/>
                </a:solidFill>
                <a:latin typeface="Arial" panose="020B0604020202020204" pitchFamily="34" charset="0"/>
              </a:defRPr>
            </a:lvl2pPr>
            <a:lvl3pPr marL="1143000" indent="-228600" defTabSz="4389438">
              <a:defRPr sz="8600">
                <a:solidFill>
                  <a:schemeClr val="tx1"/>
                </a:solidFill>
                <a:latin typeface="Arial" panose="020B0604020202020204" pitchFamily="34" charset="0"/>
              </a:defRPr>
            </a:lvl3pPr>
            <a:lvl4pPr marL="1600200" indent="-228600" defTabSz="4389438">
              <a:defRPr sz="8600">
                <a:solidFill>
                  <a:schemeClr val="tx1"/>
                </a:solidFill>
                <a:latin typeface="Arial" panose="020B0604020202020204" pitchFamily="34" charset="0"/>
              </a:defRPr>
            </a:lvl4pPr>
            <a:lvl5pPr marL="2057400" indent="-228600" defTabSz="4389438">
              <a:defRPr sz="8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8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8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8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8600">
                <a:solidFill>
                  <a:schemeClr val="tx1"/>
                </a:solidFill>
                <a:latin typeface="Arial" panose="020B0604020202020204" pitchFamily="34" charset="0"/>
              </a:defRPr>
            </a:lvl9pPr>
          </a:lstStyle>
          <a:p>
            <a:pPr algn="ctr" eaLnBrk="1" hangingPunct="1">
              <a:spcBef>
                <a:spcPct val="50000"/>
              </a:spcBef>
            </a:pPr>
            <a:r>
              <a:rPr lang="en-US" altLang="en-US" sz="6000" b="1" dirty="0"/>
              <a:t>Introduction</a:t>
            </a:r>
          </a:p>
        </p:txBody>
      </p:sp>
      <p:pic>
        <p:nvPicPr>
          <p:cNvPr id="3" name="Picture 2">
            <a:extLst>
              <a:ext uri="{FF2B5EF4-FFF2-40B4-BE49-F238E27FC236}">
                <a16:creationId xmlns:a16="http://schemas.microsoft.com/office/drawing/2014/main" id="{540AA493-6A1D-BF82-363B-7154043A3C2E}"/>
              </a:ext>
            </a:extLst>
          </p:cNvPr>
          <p:cNvPicPr>
            <a:picLocks noChangeAspect="1"/>
          </p:cNvPicPr>
          <p:nvPr/>
        </p:nvPicPr>
        <p:blipFill>
          <a:blip r:embed="rId13"/>
          <a:stretch>
            <a:fillRect/>
          </a:stretch>
        </p:blipFill>
        <p:spPr>
          <a:xfrm>
            <a:off x="22455186" y="7926978"/>
            <a:ext cx="9856788" cy="78765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TotalTime>
  <Words>956</Words>
  <Application>Microsoft Office PowerPoint</Application>
  <PresentationFormat>Custom</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Calibri Light</vt:lpstr>
      <vt:lpstr>Office Theme</vt:lpstr>
      <vt:lpstr>CorelDRAW</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creator>Ethan Shulda</dc:creator>
  <dc:description>©MegaPrint Inc. 2009</dc:description>
  <cp:lastModifiedBy>Rahul Bankey</cp:lastModifiedBy>
  <cp:revision>151</cp:revision>
  <dcterms:created xsi:type="dcterms:W3CDTF">2008-12-04T00:20:37Z</dcterms:created>
  <dcterms:modified xsi:type="dcterms:W3CDTF">2023-04-19T01:47:17Z</dcterms:modified>
  <cp:category>Research Poster</cp:category>
</cp:coreProperties>
</file>