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327" r:id="rId3"/>
    <p:sldId id="328" r:id="rId4"/>
    <p:sldId id="329" r:id="rId5"/>
    <p:sldId id="331" r:id="rId6"/>
    <p:sldId id="330" r:id="rId7"/>
    <p:sldId id="333" r:id="rId8"/>
    <p:sldId id="332" r:id="rId9"/>
    <p:sldId id="334" r:id="rId10"/>
    <p:sldId id="335" r:id="rId1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53878-6347-6762-9AF7-8E5729024BF4}" v="979" dt="2024-04-28T10:32:39.037"/>
    <p1510:client id="{226F0200-FEB2-28AF-4CC0-1C593D8DBF6E}" v="1636" dt="2024-04-27T15:48:29.8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guide orient="horz" pos="288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17D0DD6-C928-9744-AAA4-FE86C0034BBA}" type="datetimeFigureOut">
              <a:rPr lang="en-US" smtClean="0"/>
              <a:t>4/28/2024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F2F05BE-760D-3A45-A436-BE44CEE656A8}" type="slidenum">
              <a:rPr lang="en-US" smtClean="0"/>
              <a:t>‹#›</a:t>
            </a:fld>
            <a:endParaRPr lang="en-US"/>
          </a:p>
        </p:txBody>
      </p:sp>
    </p:spTree>
    <p:extLst>
      <p:ext uri="{BB962C8B-B14F-4D97-AF65-F5344CB8AC3E}">
        <p14:creationId xmlns:p14="http://schemas.microsoft.com/office/powerpoint/2010/main" val="417362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2F05BE-760D-3A45-A436-BE44CEE656A8}" type="slidenum">
              <a:rPr lang="en-US" smtClean="0"/>
              <a:t>4</a:t>
            </a:fld>
            <a:endParaRPr lang="en-US"/>
          </a:p>
        </p:txBody>
      </p:sp>
    </p:spTree>
    <p:extLst>
      <p:ext uri="{BB962C8B-B14F-4D97-AF65-F5344CB8AC3E}">
        <p14:creationId xmlns:p14="http://schemas.microsoft.com/office/powerpoint/2010/main" val="251440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0903" y="173228"/>
            <a:ext cx="10750192" cy="4001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2"/>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5" name="Holder 5"/>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6" name="Holder 6"/>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5" name="Holder 5"/>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6" name="Holder 6"/>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6" name="Holder 6"/>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7" name="Holder 7"/>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4" name="Holder 4"/>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5" name="Holder 5"/>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3" name="Holder 3"/>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4" name="Holder 4"/>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41449" y="765178"/>
            <a:ext cx="10750973" cy="53975"/>
          </a:xfrm>
          <a:custGeom>
            <a:avLst/>
            <a:gdLst/>
            <a:ahLst/>
            <a:cxnLst/>
            <a:rect l="l" t="t" r="r" b="b"/>
            <a:pathLst>
              <a:path w="8063230" h="53975">
                <a:moveTo>
                  <a:pt x="8062912" y="0"/>
                </a:moveTo>
                <a:lnTo>
                  <a:pt x="0" y="0"/>
                </a:lnTo>
                <a:lnTo>
                  <a:pt x="0" y="53975"/>
                </a:lnTo>
                <a:lnTo>
                  <a:pt x="8062912" y="53975"/>
                </a:lnTo>
                <a:lnTo>
                  <a:pt x="8062912" y="0"/>
                </a:lnTo>
                <a:close/>
              </a:path>
            </a:pathLst>
          </a:custGeom>
          <a:solidFill>
            <a:srgbClr val="BE1E3C"/>
          </a:solidFill>
        </p:spPr>
        <p:txBody>
          <a:bodyPr wrap="square" lIns="0" tIns="0" rIns="0" bIns="0" rtlCol="0"/>
          <a:lstStyle/>
          <a:p>
            <a:endParaRPr sz="1800"/>
          </a:p>
        </p:txBody>
      </p:sp>
      <p:sp>
        <p:nvSpPr>
          <p:cNvPr id="17" name="bg object 17"/>
          <p:cNvSpPr/>
          <p:nvPr/>
        </p:nvSpPr>
        <p:spPr>
          <a:xfrm>
            <a:off x="1" y="765178"/>
            <a:ext cx="1344507" cy="53975"/>
          </a:xfrm>
          <a:custGeom>
            <a:avLst/>
            <a:gdLst/>
            <a:ahLst/>
            <a:cxnLst/>
            <a:rect l="l" t="t" r="r" b="b"/>
            <a:pathLst>
              <a:path w="1008380" h="53975">
                <a:moveTo>
                  <a:pt x="1008063" y="0"/>
                </a:moveTo>
                <a:lnTo>
                  <a:pt x="0" y="0"/>
                </a:lnTo>
                <a:lnTo>
                  <a:pt x="0" y="53975"/>
                </a:lnTo>
                <a:lnTo>
                  <a:pt x="1008063" y="53975"/>
                </a:lnTo>
                <a:lnTo>
                  <a:pt x="1008063" y="0"/>
                </a:lnTo>
                <a:close/>
              </a:path>
            </a:pathLst>
          </a:custGeom>
          <a:solidFill>
            <a:srgbClr val="786E64"/>
          </a:solidFill>
        </p:spPr>
        <p:txBody>
          <a:bodyPr wrap="square" lIns="0" tIns="0" rIns="0" bIns="0" rtlCol="0"/>
          <a:lstStyle/>
          <a:p>
            <a:endParaRPr sz="1800"/>
          </a:p>
        </p:txBody>
      </p:sp>
      <p:sp>
        <p:nvSpPr>
          <p:cNvPr id="18" name="bg object 18"/>
          <p:cNvSpPr/>
          <p:nvPr/>
        </p:nvSpPr>
        <p:spPr>
          <a:xfrm>
            <a:off x="2" y="6402390"/>
            <a:ext cx="9715500" cy="53975"/>
          </a:xfrm>
          <a:custGeom>
            <a:avLst/>
            <a:gdLst/>
            <a:ahLst/>
            <a:cxnLst/>
            <a:rect l="l" t="t" r="r" b="b"/>
            <a:pathLst>
              <a:path w="7286625" h="53975">
                <a:moveTo>
                  <a:pt x="7286625" y="0"/>
                </a:moveTo>
                <a:lnTo>
                  <a:pt x="0" y="0"/>
                </a:lnTo>
                <a:lnTo>
                  <a:pt x="0" y="53975"/>
                </a:lnTo>
                <a:lnTo>
                  <a:pt x="7286625" y="53975"/>
                </a:lnTo>
                <a:lnTo>
                  <a:pt x="7286625" y="0"/>
                </a:lnTo>
                <a:close/>
              </a:path>
            </a:pathLst>
          </a:custGeom>
          <a:solidFill>
            <a:srgbClr val="BE1E3C"/>
          </a:solidFill>
        </p:spPr>
        <p:txBody>
          <a:bodyPr wrap="square" lIns="0" tIns="0" rIns="0" bIns="0" rtlCol="0"/>
          <a:lstStyle/>
          <a:p>
            <a:endParaRPr sz="1800"/>
          </a:p>
        </p:txBody>
      </p:sp>
      <p:sp>
        <p:nvSpPr>
          <p:cNvPr id="2" name="Holder 2"/>
          <p:cNvSpPr>
            <a:spLocks noGrp="1"/>
          </p:cNvSpPr>
          <p:nvPr>
            <p:ph type="title"/>
          </p:nvPr>
        </p:nvSpPr>
        <p:spPr>
          <a:xfrm>
            <a:off x="470358" y="138683"/>
            <a:ext cx="11251287" cy="400110"/>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709965" y="1215646"/>
            <a:ext cx="10772073" cy="276999"/>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051385" y="6551888"/>
            <a:ext cx="2330027" cy="179536"/>
          </a:xfrm>
          <a:prstGeom prst="rect">
            <a:avLst/>
          </a:prstGeom>
        </p:spPr>
        <p:txBody>
          <a:bodyPr wrap="square" lIns="0" tIns="0" rIns="0" bIns="0">
            <a:spAutoFit/>
          </a:bodyPr>
          <a:lstStyle>
            <a:lvl1pPr>
              <a:defRPr sz="1200" b="0" i="0">
                <a:solidFill>
                  <a:srgbClr val="999999"/>
                </a:solidFill>
                <a:latin typeface="Arial MT"/>
                <a:cs typeface="Arial MT"/>
              </a:defRPr>
            </a:lvl1pPr>
          </a:lstStyle>
          <a:p>
            <a:pPr marL="12700">
              <a:lnSpc>
                <a:spcPts val="1425"/>
              </a:lnSpc>
            </a:pPr>
            <a:r>
              <a:rPr lang="en-IN" spc="-25" err="1"/>
              <a:t>Kaveti</a:t>
            </a:r>
            <a:r>
              <a:rPr lang="en-IN" spc="-25"/>
              <a:t> Pavan Kumar</a:t>
            </a:r>
            <a:endParaRPr lang="en-IN" spc="-10"/>
          </a:p>
        </p:txBody>
      </p:sp>
      <p:sp>
        <p:nvSpPr>
          <p:cNvPr id="5" name="Holder 5"/>
          <p:cNvSpPr>
            <a:spLocks noGrp="1"/>
          </p:cNvSpPr>
          <p:nvPr>
            <p:ph type="dt" sz="half" idx="6"/>
          </p:nvPr>
        </p:nvSpPr>
        <p:spPr>
          <a:xfrm>
            <a:off x="111337" y="6591512"/>
            <a:ext cx="821267" cy="179536"/>
          </a:xfrm>
          <a:prstGeom prst="rect">
            <a:avLst/>
          </a:prstGeom>
        </p:spPr>
        <p:txBody>
          <a:bodyPr wrap="square" lIns="0" tIns="0" rIns="0" bIns="0">
            <a:spAutoFit/>
          </a:bodyPr>
          <a:lstStyle>
            <a:lvl1pPr>
              <a:defRPr sz="1200" b="0" i="0">
                <a:solidFill>
                  <a:srgbClr val="898989"/>
                </a:solidFill>
                <a:latin typeface="Arial MT"/>
                <a:cs typeface="Arial MT"/>
              </a:defRPr>
            </a:lvl1pPr>
          </a:lstStyle>
          <a:p>
            <a:pPr marL="12700">
              <a:lnSpc>
                <a:spcPts val="1425"/>
              </a:lnSpc>
            </a:pPr>
            <a:r>
              <a:rPr lang="en-IN" spc="-5"/>
              <a:t>17.01.23</a:t>
            </a:r>
          </a:p>
        </p:txBody>
      </p:sp>
      <p:sp>
        <p:nvSpPr>
          <p:cNvPr id="6" name="Holder 6"/>
          <p:cNvSpPr>
            <a:spLocks noGrp="1"/>
          </p:cNvSpPr>
          <p:nvPr>
            <p:ph type="sldNum" sz="quarter" idx="7"/>
          </p:nvPr>
        </p:nvSpPr>
        <p:spPr>
          <a:xfrm>
            <a:off x="9352705" y="6585416"/>
            <a:ext cx="325967" cy="179536"/>
          </a:xfrm>
          <a:prstGeom prst="rect">
            <a:avLst/>
          </a:prstGeom>
        </p:spPr>
        <p:txBody>
          <a:bodyPr wrap="square" lIns="0" tIns="0" rIns="0" bIns="0">
            <a:spAutoFit/>
          </a:bodyPr>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pic>
        <p:nvPicPr>
          <p:cNvPr id="1026" name="Picture 2" descr="Alumni and Corporate Relation | IIT Hyderabad">
            <a:extLst>
              <a:ext uri="{FF2B5EF4-FFF2-40B4-BE49-F238E27FC236}">
                <a16:creationId xmlns:a16="http://schemas.microsoft.com/office/drawing/2014/main" id="{1C3D1EF0-9C92-D229-750D-659D72F24FE6}"/>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636039" y="6052473"/>
            <a:ext cx="2555959" cy="75380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manticscholar.org/paper/The-biovid-heat-pain-database-data-for-the-and-of-Walter-Gruss/c531a0105a597c9c3d1491daad8977d04b6f238e" TargetMode="External"/><Relationship Id="rId2" Type="http://schemas.openxmlformats.org/officeDocument/2006/relationships/hyperlink" Target="https://www.frontiersin.org/journals/physiology/articles/10.3389/fphys.2023.1294577/full" TargetMode="External"/><Relationship Id="rId1" Type="http://schemas.openxmlformats.org/officeDocument/2006/relationships/slideLayout" Target="../slideLayouts/slideLayout2.xml"/><Relationship Id="rId6" Type="http://schemas.openxmlformats.org/officeDocument/2006/relationships/hyperlink" Target="https://github.com/zhenyuanlu/PainAttnNet" TargetMode="External"/><Relationship Id="rId5" Type="http://schemas.openxmlformats.org/officeDocument/2006/relationships/hyperlink" Target="https://www.mdpi.com/1424-8220/19/20/4503" TargetMode="External"/><Relationship Id="rId4" Type="http://schemas.openxmlformats.org/officeDocument/2006/relationships/hyperlink" Target="https://projet.liris.cnrs.fr/imagine/pub/proceedings/ICPR-2014/data/5209e58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ontiersin.org/journals/physiology/articles/10.3389/fphys.2023.1294577/ful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it.ovgu.de/BioVid.html" TargetMode="External"/><Relationship Id="rId2" Type="http://schemas.openxmlformats.org/officeDocument/2006/relationships/hyperlink" Target="https://www.frontiersin.org/journals/physiology/articles/10.3389/fphys.2023.1294577/fu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hyperlink" Target="https://www.frontiersin.org/journals/physiology/articles/10.3389/fphys.2023.1294577/fu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91046"/>
            <a:ext cx="12191999" cy="76721"/>
          </a:xfrm>
          <a:custGeom>
            <a:avLst/>
            <a:gdLst/>
            <a:ahLst/>
            <a:cxnLst/>
            <a:rect l="l" t="t" r="r" b="b"/>
            <a:pathLst>
              <a:path w="9144000" h="53975">
                <a:moveTo>
                  <a:pt x="9144000" y="0"/>
                </a:moveTo>
                <a:lnTo>
                  <a:pt x="0" y="0"/>
                </a:lnTo>
                <a:lnTo>
                  <a:pt x="0" y="53975"/>
                </a:lnTo>
                <a:lnTo>
                  <a:pt x="9144000" y="53975"/>
                </a:lnTo>
                <a:lnTo>
                  <a:pt x="9144000" y="0"/>
                </a:lnTo>
                <a:close/>
              </a:path>
            </a:pathLst>
          </a:custGeom>
          <a:solidFill>
            <a:srgbClr val="BE1E3C"/>
          </a:solidFill>
        </p:spPr>
        <p:txBody>
          <a:bodyPr wrap="square" lIns="0" tIns="0" rIns="0" bIns="0" rtlCol="0"/>
          <a:lstStyle/>
          <a:p>
            <a:endParaRPr/>
          </a:p>
        </p:txBody>
      </p:sp>
      <p:grpSp>
        <p:nvGrpSpPr>
          <p:cNvPr id="3" name="object 3"/>
          <p:cNvGrpSpPr/>
          <p:nvPr/>
        </p:nvGrpSpPr>
        <p:grpSpPr>
          <a:xfrm>
            <a:off x="283844" y="94067"/>
            <a:ext cx="11624311" cy="6096603"/>
            <a:chOff x="23700" y="301971"/>
            <a:chExt cx="8797290" cy="5851525"/>
          </a:xfrm>
        </p:grpSpPr>
        <p:pic>
          <p:nvPicPr>
            <p:cNvPr id="4" name="object 4"/>
            <p:cNvPicPr/>
            <p:nvPr/>
          </p:nvPicPr>
          <p:blipFill>
            <a:blip r:embed="rId2" cstate="print"/>
            <a:stretch>
              <a:fillRect/>
            </a:stretch>
          </p:blipFill>
          <p:spPr>
            <a:xfrm>
              <a:off x="226220" y="452695"/>
              <a:ext cx="8594251" cy="4509201"/>
            </a:xfrm>
            <a:prstGeom prst="rect">
              <a:avLst/>
            </a:prstGeom>
          </p:spPr>
        </p:pic>
        <p:sp>
          <p:nvSpPr>
            <p:cNvPr id="5" name="object 5"/>
            <p:cNvSpPr/>
            <p:nvPr/>
          </p:nvSpPr>
          <p:spPr>
            <a:xfrm>
              <a:off x="215504" y="3872815"/>
              <a:ext cx="8605520" cy="2280920"/>
            </a:xfrm>
            <a:custGeom>
              <a:avLst/>
              <a:gdLst/>
              <a:ahLst/>
              <a:cxnLst/>
              <a:rect l="l" t="t" r="r" b="b"/>
              <a:pathLst>
                <a:path w="8605520" h="2280920">
                  <a:moveTo>
                    <a:pt x="8604967" y="0"/>
                  </a:moveTo>
                  <a:lnTo>
                    <a:pt x="0" y="0"/>
                  </a:lnTo>
                  <a:lnTo>
                    <a:pt x="0" y="2280682"/>
                  </a:lnTo>
                  <a:lnTo>
                    <a:pt x="8604967" y="2280682"/>
                  </a:lnTo>
                  <a:lnTo>
                    <a:pt x="8604967" y="0"/>
                  </a:lnTo>
                  <a:close/>
                </a:path>
              </a:pathLst>
            </a:custGeom>
            <a:solidFill>
              <a:srgbClr val="A7EE59"/>
            </a:solidFill>
          </p:spPr>
          <p:txBody>
            <a:bodyPr wrap="square" lIns="0" tIns="0" rIns="0" bIns="0" rtlCol="0"/>
            <a:lstStyle/>
            <a:p>
              <a:endParaRPr/>
            </a:p>
          </p:txBody>
        </p:sp>
        <p:sp>
          <p:nvSpPr>
            <p:cNvPr id="6" name="object 6"/>
            <p:cNvSpPr/>
            <p:nvPr/>
          </p:nvSpPr>
          <p:spPr>
            <a:xfrm>
              <a:off x="270037" y="5944344"/>
              <a:ext cx="8550910" cy="209550"/>
            </a:xfrm>
            <a:custGeom>
              <a:avLst/>
              <a:gdLst/>
              <a:ahLst/>
              <a:cxnLst/>
              <a:rect l="l" t="t" r="r" b="b"/>
              <a:pathLst>
                <a:path w="8550910" h="209550">
                  <a:moveTo>
                    <a:pt x="8550433" y="0"/>
                  </a:moveTo>
                  <a:lnTo>
                    <a:pt x="0" y="0"/>
                  </a:lnTo>
                  <a:lnTo>
                    <a:pt x="0" y="209152"/>
                  </a:lnTo>
                  <a:lnTo>
                    <a:pt x="8550433" y="209152"/>
                  </a:lnTo>
                  <a:lnTo>
                    <a:pt x="8550433" y="0"/>
                  </a:lnTo>
                  <a:close/>
                </a:path>
              </a:pathLst>
            </a:custGeom>
            <a:solidFill>
              <a:srgbClr val="05B050"/>
            </a:solidFill>
          </p:spPr>
          <p:txBody>
            <a:bodyPr wrap="square" lIns="0" tIns="0" rIns="0" bIns="0" rtlCol="0"/>
            <a:lstStyle/>
            <a:p>
              <a:endParaRPr/>
            </a:p>
          </p:txBody>
        </p:sp>
        <p:pic>
          <p:nvPicPr>
            <p:cNvPr id="7" name="object 7"/>
            <p:cNvPicPr/>
            <p:nvPr/>
          </p:nvPicPr>
          <p:blipFill>
            <a:blip r:embed="rId3" cstate="print"/>
            <a:stretch>
              <a:fillRect/>
            </a:stretch>
          </p:blipFill>
          <p:spPr>
            <a:xfrm>
              <a:off x="23700" y="301971"/>
              <a:ext cx="1667978" cy="733135"/>
            </a:xfrm>
            <a:prstGeom prst="rect">
              <a:avLst/>
            </a:prstGeom>
          </p:spPr>
        </p:pic>
      </p:grpSp>
      <p:sp>
        <p:nvSpPr>
          <p:cNvPr id="8" name="object 8"/>
          <p:cNvSpPr txBox="1"/>
          <p:nvPr/>
        </p:nvSpPr>
        <p:spPr>
          <a:xfrm>
            <a:off x="9623954" y="529338"/>
            <a:ext cx="641350" cy="387985"/>
          </a:xfrm>
          <a:prstGeom prst="rect">
            <a:avLst/>
          </a:prstGeom>
        </p:spPr>
        <p:txBody>
          <a:bodyPr vert="horz" wrap="square" lIns="0" tIns="12700" rIns="0" bIns="0" rtlCol="0">
            <a:spAutoFit/>
          </a:bodyPr>
          <a:lstStyle/>
          <a:p>
            <a:pPr marL="12700">
              <a:lnSpc>
                <a:spcPts val="825"/>
              </a:lnSpc>
              <a:spcBef>
                <a:spcPts val="100"/>
              </a:spcBef>
            </a:pPr>
            <a:r>
              <a:rPr sz="700" b="1" spc="5">
                <a:solidFill>
                  <a:srgbClr val="00B050"/>
                </a:solidFill>
                <a:latin typeface="Arial"/>
                <a:cs typeface="Arial"/>
              </a:rPr>
              <a:t>D</a:t>
            </a:r>
            <a:r>
              <a:rPr sz="700" b="1" spc="10">
                <a:solidFill>
                  <a:srgbClr val="00B050"/>
                </a:solidFill>
                <a:latin typeface="Arial"/>
                <a:cs typeface="Arial"/>
              </a:rPr>
              <a:t>epa</a:t>
            </a:r>
            <a:r>
              <a:rPr sz="700" b="1">
                <a:solidFill>
                  <a:srgbClr val="00B050"/>
                </a:solidFill>
                <a:latin typeface="Arial"/>
                <a:cs typeface="Arial"/>
              </a:rPr>
              <a:t>rt</a:t>
            </a:r>
            <a:r>
              <a:rPr sz="700" b="1" spc="15">
                <a:solidFill>
                  <a:srgbClr val="00B050"/>
                </a:solidFill>
                <a:latin typeface="Arial"/>
                <a:cs typeface="Arial"/>
              </a:rPr>
              <a:t>m</a:t>
            </a:r>
            <a:r>
              <a:rPr sz="700" b="1" spc="10">
                <a:solidFill>
                  <a:srgbClr val="00B050"/>
                </a:solidFill>
                <a:latin typeface="Arial"/>
                <a:cs typeface="Arial"/>
              </a:rPr>
              <a:t>en</a:t>
            </a:r>
            <a:r>
              <a:rPr sz="700" b="1">
                <a:solidFill>
                  <a:srgbClr val="00B050"/>
                </a:solidFill>
                <a:latin typeface="Arial"/>
                <a:cs typeface="Arial"/>
              </a:rPr>
              <a:t>t</a:t>
            </a:r>
            <a:r>
              <a:rPr sz="700" b="1" spc="10">
                <a:solidFill>
                  <a:srgbClr val="00B050"/>
                </a:solidFill>
                <a:latin typeface="Arial"/>
                <a:cs typeface="Arial"/>
              </a:rPr>
              <a:t> o</a:t>
            </a:r>
            <a:r>
              <a:rPr sz="700" b="1">
                <a:solidFill>
                  <a:srgbClr val="00B050"/>
                </a:solidFill>
                <a:latin typeface="Arial"/>
                <a:cs typeface="Arial"/>
              </a:rPr>
              <a:t>f</a:t>
            </a:r>
            <a:endParaRPr sz="700">
              <a:latin typeface="Arial"/>
              <a:cs typeface="Arial"/>
            </a:endParaRPr>
          </a:p>
          <a:p>
            <a:pPr marL="19050">
              <a:lnSpc>
                <a:spcPts val="1065"/>
              </a:lnSpc>
            </a:pPr>
            <a:r>
              <a:rPr sz="900" b="1" spc="-5">
                <a:solidFill>
                  <a:srgbClr val="00B050"/>
                </a:solidFill>
                <a:latin typeface="Arial"/>
                <a:cs typeface="Arial"/>
              </a:rPr>
              <a:t>Biomedical</a:t>
            </a:r>
            <a:endParaRPr sz="900">
              <a:latin typeface="Arial"/>
              <a:cs typeface="Arial"/>
            </a:endParaRPr>
          </a:p>
          <a:p>
            <a:pPr marL="25400"/>
            <a:r>
              <a:rPr sz="800" b="1" spc="5">
                <a:solidFill>
                  <a:srgbClr val="00B050"/>
                </a:solidFill>
                <a:latin typeface="Arial"/>
                <a:cs typeface="Arial"/>
              </a:rPr>
              <a:t>Engineering</a:t>
            </a:r>
            <a:endParaRPr sz="800">
              <a:latin typeface="Arial"/>
              <a:cs typeface="Arial"/>
            </a:endParaRPr>
          </a:p>
        </p:txBody>
      </p:sp>
      <p:sp>
        <p:nvSpPr>
          <p:cNvPr id="9" name="object 9"/>
          <p:cNvSpPr txBox="1"/>
          <p:nvPr/>
        </p:nvSpPr>
        <p:spPr>
          <a:xfrm>
            <a:off x="604073" y="4081049"/>
            <a:ext cx="11298756" cy="874598"/>
          </a:xfrm>
          <a:prstGeom prst="rect">
            <a:avLst/>
          </a:prstGeom>
        </p:spPr>
        <p:txBody>
          <a:bodyPr vert="horz" wrap="square" lIns="0" tIns="12700" rIns="0" bIns="0" rtlCol="0" anchor="t">
            <a:spAutoFit/>
          </a:bodyPr>
          <a:lstStyle/>
          <a:p>
            <a:pPr>
              <a:spcBef>
                <a:spcPts val="100"/>
              </a:spcBef>
            </a:pPr>
            <a:r>
              <a:rPr lang="en-US" sz="2800" b="1" dirty="0">
                <a:latin typeface="Times New Roman"/>
                <a:cs typeface="Times New Roman"/>
              </a:rPr>
              <a:t>m-PainAttnNet: Multimodal Transformer Encoder with Multiscale Deep Learning for Pain Classification using Physiological Signals</a:t>
            </a:r>
          </a:p>
        </p:txBody>
      </p:sp>
      <p:sp>
        <p:nvSpPr>
          <p:cNvPr id="10" name="object 10"/>
          <p:cNvSpPr txBox="1"/>
          <p:nvPr/>
        </p:nvSpPr>
        <p:spPr>
          <a:xfrm>
            <a:off x="1607502" y="6577076"/>
            <a:ext cx="615950" cy="197490"/>
          </a:xfrm>
          <a:prstGeom prst="rect">
            <a:avLst/>
          </a:prstGeom>
        </p:spPr>
        <p:txBody>
          <a:bodyPr vert="horz" wrap="square" lIns="0" tIns="12700" rIns="0" bIns="0" rtlCol="0" anchor="t">
            <a:spAutoFit/>
          </a:bodyPr>
          <a:lstStyle/>
          <a:p>
            <a:pPr marL="12700">
              <a:spcBef>
                <a:spcPts val="100"/>
              </a:spcBef>
            </a:pPr>
            <a:r>
              <a:rPr lang="en-US" sz="1200" dirty="0">
                <a:solidFill>
                  <a:srgbClr val="898989"/>
                </a:solidFill>
                <a:latin typeface="Arial MT"/>
                <a:cs typeface="Arial MT"/>
              </a:rPr>
              <a:t>28.</a:t>
            </a:r>
            <a:r>
              <a:rPr lang="en-US" sz="1200" spc="-5" dirty="0">
                <a:solidFill>
                  <a:srgbClr val="898989"/>
                </a:solidFill>
                <a:latin typeface="Arial MT"/>
                <a:cs typeface="Arial MT"/>
              </a:rPr>
              <a:t>04</a:t>
            </a:r>
            <a:r>
              <a:rPr lang="en-US" sz="1200" dirty="0">
                <a:solidFill>
                  <a:srgbClr val="898989"/>
                </a:solidFill>
                <a:latin typeface="Arial MT"/>
                <a:cs typeface="Arial MT"/>
              </a:rPr>
              <a:t>.</a:t>
            </a:r>
            <a:r>
              <a:rPr lang="en-US" sz="1200" spc="-5" dirty="0">
                <a:solidFill>
                  <a:srgbClr val="898989"/>
                </a:solidFill>
                <a:latin typeface="Arial MT"/>
                <a:cs typeface="Arial MT"/>
              </a:rPr>
              <a:t>24</a:t>
            </a:r>
            <a:endParaRPr sz="1200">
              <a:latin typeface="Arial MT"/>
              <a:cs typeface="Arial MT"/>
            </a:endParaRPr>
          </a:p>
        </p:txBody>
      </p:sp>
      <p:sp>
        <p:nvSpPr>
          <p:cNvPr id="11" name="object 11"/>
          <p:cNvSpPr txBox="1"/>
          <p:nvPr/>
        </p:nvSpPr>
        <p:spPr>
          <a:xfrm>
            <a:off x="10478455" y="6570980"/>
            <a:ext cx="110489"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Arial MT"/>
                <a:cs typeface="Arial MT"/>
              </a:rPr>
              <a:t>1</a:t>
            </a:r>
            <a:endParaRPr sz="1200">
              <a:latin typeface="Arial MT"/>
              <a:cs typeface="Arial MT"/>
            </a:endParaRPr>
          </a:p>
        </p:txBody>
      </p:sp>
      <p:sp>
        <p:nvSpPr>
          <p:cNvPr id="13" name="Rectangle 12">
            <a:extLst>
              <a:ext uri="{FF2B5EF4-FFF2-40B4-BE49-F238E27FC236}">
                <a16:creationId xmlns:a16="http://schemas.microsoft.com/office/drawing/2014/main" id="{DA766C6F-8327-9677-12FD-ED8EE22A46DB}"/>
              </a:ext>
            </a:extLst>
          </p:cNvPr>
          <p:cNvSpPr>
            <a:spLocks noChangeArrowheads="1"/>
          </p:cNvSpPr>
          <p:nvPr/>
        </p:nvSpPr>
        <p:spPr bwMode="auto">
          <a:xfrm>
            <a:off x="8326069" y="4949163"/>
            <a:ext cx="3581400" cy="795089"/>
          </a:xfrm>
          <a:prstGeom prst="rect">
            <a:avLst/>
          </a:prstGeom>
          <a:noFill/>
          <a:ln w="9525">
            <a:noFill/>
            <a:miter lim="800000"/>
            <a:headEnd/>
            <a:tailEnd/>
          </a:ln>
        </p:spPr>
        <p:txBody>
          <a:bodyPr wrap="square">
            <a:spAutoFit/>
          </a:bodyPr>
          <a:lstStyle/>
          <a:p>
            <a:pPr>
              <a:spcAft>
                <a:spcPts val="200"/>
              </a:spcAft>
            </a:pPr>
            <a:r>
              <a:rPr lang="en-US" sz="2200" b="1">
                <a:solidFill>
                  <a:srgbClr val="C00000"/>
                </a:solidFill>
                <a:latin typeface="Times New Roman" panose="02020603050405020304" pitchFamily="18" charset="0"/>
                <a:cs typeface="Times New Roman" panose="02020603050405020304" pitchFamily="18" charset="0"/>
              </a:rPr>
              <a:t>Dr. Nagarajan Ganapathy</a:t>
            </a:r>
            <a:endParaRPr lang="en-US" sz="2200" b="1">
              <a:solidFill>
                <a:srgbClr val="002060"/>
              </a:solidFill>
              <a:latin typeface="Times New Roman" panose="02020603050405020304" pitchFamily="18" charset="0"/>
              <a:cs typeface="Times New Roman" panose="02020603050405020304" pitchFamily="18" charset="0"/>
            </a:endParaRPr>
          </a:p>
          <a:p>
            <a:pPr>
              <a:spcAft>
                <a:spcPts val="200"/>
              </a:spcAft>
            </a:pPr>
            <a:r>
              <a:rPr lang="en-US" sz="2200" b="1">
                <a:solidFill>
                  <a:srgbClr val="002060"/>
                </a:solidFill>
                <a:latin typeface="Times New Roman" panose="02020603050405020304" pitchFamily="18" charset="0"/>
                <a:cs typeface="Times New Roman" panose="02020603050405020304" pitchFamily="18" charset="0"/>
              </a:rPr>
              <a:t>Research Supervisor</a:t>
            </a:r>
          </a:p>
        </p:txBody>
      </p:sp>
      <p:sp>
        <p:nvSpPr>
          <p:cNvPr id="15" name="object 12">
            <a:extLst>
              <a:ext uri="{FF2B5EF4-FFF2-40B4-BE49-F238E27FC236}">
                <a16:creationId xmlns:a16="http://schemas.microsoft.com/office/drawing/2014/main" id="{2D3FC355-41DA-7058-066B-C7E931EC03AB}"/>
              </a:ext>
            </a:extLst>
          </p:cNvPr>
          <p:cNvSpPr txBox="1"/>
          <p:nvPr/>
        </p:nvSpPr>
        <p:spPr>
          <a:xfrm>
            <a:off x="604073" y="4949163"/>
            <a:ext cx="6068870" cy="697627"/>
          </a:xfrm>
          <a:prstGeom prst="rect">
            <a:avLst/>
          </a:prstGeom>
        </p:spPr>
        <p:txBody>
          <a:bodyPr vert="horz" wrap="square" lIns="0" tIns="43180" rIns="0" bIns="0" rtlCol="0">
            <a:spAutoFit/>
          </a:bodyPr>
          <a:lstStyle/>
          <a:p>
            <a:pPr>
              <a:spcBef>
                <a:spcPts val="340"/>
              </a:spcBef>
            </a:pPr>
            <a:r>
              <a:rPr lang="en-US" sz="2000" b="1">
                <a:solidFill>
                  <a:srgbClr val="C00000"/>
                </a:solidFill>
                <a:latin typeface="Times New Roman" panose="02020603050405020304" pitchFamily="18" charset="0"/>
                <a:cs typeface="Times New Roman" panose="02020603050405020304" pitchFamily="18" charset="0"/>
              </a:rPr>
              <a:t>Chintalapudi Abhiroop - AI20BTECH11005</a:t>
            </a:r>
          </a:p>
          <a:p>
            <a:pPr>
              <a:spcBef>
                <a:spcPts val="340"/>
              </a:spcBef>
            </a:pPr>
            <a:r>
              <a:rPr lang="en-US" sz="2000" b="1">
                <a:solidFill>
                  <a:srgbClr val="C00000"/>
                </a:solidFill>
                <a:latin typeface="Times New Roman" panose="02020603050405020304" pitchFamily="18" charset="0"/>
                <a:cs typeface="Times New Roman" panose="02020603050405020304" pitchFamily="18" charset="0"/>
              </a:rPr>
              <a:t>Nelakuditi Rahul Naga - AI20BTECH11029</a:t>
            </a:r>
            <a:endParaRPr sz="2000" b="1">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EF0EAFC7-B75C-7A74-3077-C25835EEF780}"/>
              </a:ext>
            </a:extLst>
          </p:cNvPr>
          <p:cNvSpPr txBox="1"/>
          <p:nvPr/>
        </p:nvSpPr>
        <p:spPr>
          <a:xfrm>
            <a:off x="503464" y="1183821"/>
            <a:ext cx="1100817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600" dirty="0">
                <a:latin typeface="Agency FB" panose="020B0503020202020204" pitchFamily="34" charset="0"/>
                <a:ea typeface="+mn-lt"/>
                <a:cs typeface="+mn-lt"/>
                <a:hlinkClick r:id="rId2">
                  <a:extLst>
                    <a:ext uri="{A12FA001-AC4F-418D-AE19-62706E023703}">
                      <ahyp:hlinkClr xmlns:ahyp="http://schemas.microsoft.com/office/drawing/2018/hyperlinkcolor" val="tx"/>
                    </a:ext>
                  </a:extLst>
                </a:hlinkClick>
              </a:rPr>
              <a:t>Transformer encoder with multiscale deep learning for pain classification using physiological signals, Zhenyuan Lu and  Burcu Ozek and Sagar Kamarthi, Frontiers in Physiology, 2023.</a:t>
            </a:r>
          </a:p>
          <a:p>
            <a:pPr marL="285750" indent="-285750">
              <a:buFont typeface="Arial"/>
              <a:buChar char="•"/>
            </a:pPr>
            <a:r>
              <a:rPr lang="en-US" sz="2600" dirty="0">
                <a:latin typeface="Agency FB" panose="020B0503020202020204" pitchFamily="34" charset="0"/>
                <a:ea typeface="+mn-lt"/>
                <a:cs typeface="+mn-lt"/>
                <a:hlinkClick r:id="rId3">
                  <a:extLst>
                    <a:ext uri="{A12FA001-AC4F-418D-AE19-62706E023703}">
                      <ahyp:hlinkClr xmlns:ahyp="http://schemas.microsoft.com/office/drawing/2018/hyperlinkcolor" val="tx"/>
                    </a:ext>
                  </a:extLst>
                </a:hlinkClick>
              </a:rPr>
              <a:t>The biovid heat pain database data for the advancement and systematic validation of an automated pain recognition system, Steffen Walter and Sascha Gruss and Hagen Ehleiter and Jun-Wen Tan and Harald C. Traue and Stephen Clive Crawcour and Philipp Werner and Ayoub Al-Hamadi and Adriano de Oliveira Andrade, IEEE International Conference on Cybernetics (CYBCO), 2013.</a:t>
            </a:r>
            <a:endParaRPr lang="en-US" sz="2600" dirty="0">
              <a:latin typeface="Agency FB" panose="020B0503020202020204" pitchFamily="34" charset="0"/>
              <a:ea typeface="+mn-lt"/>
              <a:cs typeface="+mn-lt"/>
            </a:endParaRPr>
          </a:p>
          <a:p>
            <a:pPr marL="285750" indent="-285750">
              <a:buFont typeface="Arial"/>
              <a:buChar char="•"/>
            </a:pPr>
            <a:r>
              <a:rPr lang="en-US" sz="2600" dirty="0">
                <a:latin typeface="Agency FB" panose="020B0503020202020204" pitchFamily="34" charset="0"/>
                <a:ea typeface="+mn-lt"/>
                <a:cs typeface="+mn-lt"/>
                <a:hlinkClick r:id="rId4">
                  <a:extLst>
                    <a:ext uri="{A12FA001-AC4F-418D-AE19-62706E023703}">
                      <ahyp:hlinkClr xmlns:ahyp="http://schemas.microsoft.com/office/drawing/2018/hyperlinkcolor" val="tx"/>
                    </a:ext>
                  </a:extLst>
                </a:hlinkClick>
              </a:rPr>
              <a:t>Automatic Pain Recognition from Video and Biomedical Signals, Philipp Werner and Ayoub Al-Hamadi and Robert Niese and Steffen Walter and Sascha Gruss and Harald C. Traue, Proc. Int'l Conf. on Pattern Recognition (ICPR), 2014.</a:t>
            </a:r>
            <a:endParaRPr lang="en-US" sz="2600" dirty="0">
              <a:latin typeface="Agency FB" panose="020B0503020202020204" pitchFamily="34" charset="0"/>
              <a:ea typeface="+mn-lt"/>
              <a:cs typeface="+mn-lt"/>
            </a:endParaRPr>
          </a:p>
          <a:p>
            <a:pPr marL="285750" indent="-285750">
              <a:buFont typeface="Arial"/>
              <a:buChar char="•"/>
            </a:pPr>
            <a:r>
              <a:rPr lang="en-US" sz="2600" dirty="0">
                <a:latin typeface="Agency FB" panose="020B0503020202020204" pitchFamily="34" charset="0"/>
                <a:ea typeface="+mn-lt"/>
                <a:cs typeface="+mn-lt"/>
                <a:hlinkClick r:id="rId5">
                  <a:extLst>
                    <a:ext uri="{A12FA001-AC4F-418D-AE19-62706E023703}">
                      <ahyp:hlinkClr xmlns:ahyp="http://schemas.microsoft.com/office/drawing/2018/hyperlinkcolor" val="tx"/>
                    </a:ext>
                  </a:extLst>
                </a:hlinkClick>
              </a:rPr>
              <a:t>Exploring Deep Physiological Models for Nociceptive Pain Recognition, Patrick Thiam and Peter Bellmann Hans A. Kestler and Friedhelm Schwenker, Sensors, 2019.</a:t>
            </a:r>
            <a:endParaRPr lang="en-US" sz="2600" dirty="0">
              <a:latin typeface="Agency FB" panose="020B0503020202020204" pitchFamily="34" charset="0"/>
              <a:ea typeface="+mn-lt"/>
              <a:cs typeface="+mn-lt"/>
            </a:endParaRPr>
          </a:p>
          <a:p>
            <a:pPr>
              <a:buFont typeface="Arial"/>
              <a:buChar char="•"/>
            </a:pPr>
            <a:r>
              <a:rPr lang="en-US" sz="2600" dirty="0">
                <a:latin typeface="Agency FB"/>
                <a:ea typeface="+mn-lt"/>
                <a:cs typeface="+mn-lt"/>
              </a:rPr>
              <a:t>   </a:t>
            </a:r>
            <a:r>
              <a:rPr lang="en-US" sz="2600" dirty="0">
                <a:solidFill>
                  <a:srgbClr val="0070C0"/>
                </a:solidFill>
                <a:latin typeface="Agency FB"/>
                <a:ea typeface="+mn-lt"/>
                <a:cs typeface="+mn-lt"/>
                <a:hlinkClick r:id="rId6">
                  <a:extLst>
                    <a:ext uri="{A12FA001-AC4F-418D-AE19-62706E023703}">
                      <ahyp:hlinkClr xmlns:ahyp="http://schemas.microsoft.com/office/drawing/2018/hyperlinkcolor" val="tx"/>
                    </a:ext>
                  </a:extLst>
                </a:hlinkClick>
              </a:rPr>
              <a:t>PainAttnNet GitHub Code</a:t>
            </a:r>
            <a:endParaRPr lang="en-US" sz="2600">
              <a:solidFill>
                <a:srgbClr val="0070C0"/>
              </a:solidFill>
              <a:latin typeface="Agency FB"/>
              <a:ea typeface="+mn-lt"/>
              <a:cs typeface="+mn-lt"/>
            </a:endParaRPr>
          </a:p>
        </p:txBody>
      </p:sp>
    </p:spTree>
    <p:extLst>
      <p:ext uri="{BB962C8B-B14F-4D97-AF65-F5344CB8AC3E}">
        <p14:creationId xmlns:p14="http://schemas.microsoft.com/office/powerpoint/2010/main" val="115434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095C2F17-9A2D-2952-28BA-934270B92A02}"/>
              </a:ext>
            </a:extLst>
          </p:cNvPr>
          <p:cNvSpPr txBox="1"/>
          <p:nvPr/>
        </p:nvSpPr>
        <p:spPr>
          <a:xfrm>
            <a:off x="517071" y="1183821"/>
            <a:ext cx="1081767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latin typeface="Calibri"/>
                <a:ea typeface="+mn-lt"/>
                <a:cs typeface="+mn-lt"/>
              </a:rPr>
              <a:t>Pain is a serious health problem that affects a vast proportion of the population worldwide. </a:t>
            </a:r>
            <a:endParaRPr lang="en-US" sz="2400" dirty="0">
              <a:latin typeface="Calibri"/>
              <a:cs typeface="Calibri"/>
            </a:endParaRPr>
          </a:p>
          <a:p>
            <a:pPr marL="342900" indent="-342900">
              <a:buFont typeface="Arial" panose="020B0604020202020204" pitchFamily="34" charset="0"/>
              <a:buChar char="•"/>
            </a:pPr>
            <a:r>
              <a:rPr lang="en-US" sz="2400" dirty="0">
                <a:latin typeface="Calibri"/>
                <a:ea typeface="+mn-lt"/>
                <a:cs typeface="+mn-lt"/>
              </a:rPr>
              <a:t>International Association for the Study of Pain (IASP) estimates that 20% of adults worldwide experience pain daily and that 10% of adults are formally diagnosed with chronic pain each year.</a:t>
            </a:r>
            <a:endParaRPr lang="en-US" sz="2400" dirty="0">
              <a:latin typeface="Calibri"/>
              <a:cs typeface="Calibri" panose="020F0502020204030204"/>
            </a:endParaRPr>
          </a:p>
          <a:p>
            <a:pPr marL="342900" indent="-342900">
              <a:buFont typeface="Arial" panose="020B0604020202020204" pitchFamily="34" charset="0"/>
              <a:buChar char="•"/>
            </a:pPr>
            <a:r>
              <a:rPr lang="en-US" sz="2400" dirty="0">
                <a:latin typeface="Calibri"/>
                <a:ea typeface="+mn-lt"/>
                <a:cs typeface="+mn-lt"/>
              </a:rPr>
              <a:t>Pain can be categorized on various criteria such as </a:t>
            </a:r>
          </a:p>
          <a:p>
            <a:pPr lvl="1">
              <a:buFont typeface="Courier New" panose="020B0604020202020204" pitchFamily="34" charset="0"/>
              <a:buChar char="o"/>
            </a:pPr>
            <a:r>
              <a:rPr lang="en-US" sz="2400" dirty="0">
                <a:latin typeface="Calibri"/>
                <a:ea typeface="+mn-lt"/>
                <a:cs typeface="+mn-lt"/>
              </a:rPr>
              <a:t> Pathophysiological mechanism (nociceptive, neuropathic pain etc.)</a:t>
            </a:r>
          </a:p>
          <a:p>
            <a:pPr lvl="1">
              <a:buFont typeface="Courier New" panose="020B0604020202020204" pitchFamily="34" charset="0"/>
              <a:buChar char="o"/>
            </a:pPr>
            <a:r>
              <a:rPr lang="en-US" sz="2400" dirty="0">
                <a:latin typeface="Calibri"/>
                <a:ea typeface="+mn-lt"/>
                <a:cs typeface="+mn-lt"/>
              </a:rPr>
              <a:t> Pattern of duration (acute, chronic, recurring)</a:t>
            </a:r>
          </a:p>
          <a:p>
            <a:pPr lvl="1">
              <a:buFont typeface="Courier New" panose="020B0604020202020204" pitchFamily="34" charset="0"/>
              <a:buChar char="o"/>
            </a:pPr>
            <a:r>
              <a:rPr lang="en-US" sz="2400" dirty="0">
                <a:latin typeface="Calibri"/>
                <a:ea typeface="+mn-lt"/>
                <a:cs typeface="+mn-lt"/>
              </a:rPr>
              <a:t> Anatomical location involved (neck, back, knee)</a:t>
            </a:r>
          </a:p>
          <a:p>
            <a:pPr lvl="1">
              <a:buFont typeface="Courier New" panose="020B0604020202020204" pitchFamily="34" charset="0"/>
              <a:buChar char="o"/>
            </a:pPr>
            <a:r>
              <a:rPr lang="en-US" sz="2400" dirty="0">
                <a:latin typeface="Calibri"/>
                <a:ea typeface="+mn-lt"/>
                <a:cs typeface="+mn-lt"/>
              </a:rPr>
              <a:t> The etiology (malignant associated with cancer, pinched nerve, dislocated joint etc.)</a:t>
            </a:r>
            <a:endParaRPr lang="en-US" sz="2400" dirty="0">
              <a:latin typeface="Calibri"/>
              <a:cs typeface="Calibri" panose="020F0502020204030204"/>
            </a:endParaRPr>
          </a:p>
          <a:p>
            <a:pPr marL="342900" indent="-342900">
              <a:buFont typeface="Arial" panose="020B0604020202020204" pitchFamily="34" charset="0"/>
              <a:buChar char="•"/>
            </a:pPr>
            <a:r>
              <a:rPr lang="en-US" sz="2400" dirty="0">
                <a:latin typeface="Calibri"/>
                <a:ea typeface="+mn-lt"/>
                <a:cs typeface="+mn-lt"/>
              </a:rPr>
              <a:t>Accurate pain assessments are vital for effective pain management, as it enables health care providers to determine the most suitable treatments for everyone.</a:t>
            </a:r>
            <a:endParaRPr lang="en-US" sz="2400" dirty="0">
              <a:latin typeface="Calibri"/>
              <a:cs typeface="Calibri" panose="020F0502020204030204"/>
            </a:endParaRPr>
          </a:p>
        </p:txBody>
      </p:sp>
    </p:spTree>
    <p:extLst>
      <p:ext uri="{BB962C8B-B14F-4D97-AF65-F5344CB8AC3E}">
        <p14:creationId xmlns:p14="http://schemas.microsoft.com/office/powerpoint/2010/main" val="146390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Literature review</a:t>
            </a:r>
          </a:p>
        </p:txBody>
      </p:sp>
      <p:cxnSp>
        <p:nvCxnSpPr>
          <p:cNvPr id="4" name="Straight Connector 3">
            <a:extLst>
              <a:ext uri="{FF2B5EF4-FFF2-40B4-BE49-F238E27FC236}">
                <a16:creationId xmlns:a16="http://schemas.microsoft.com/office/drawing/2014/main" id="{25FBF467-0719-AB15-4C39-4F8E8C0E8863}"/>
              </a:ext>
            </a:extLst>
          </p:cNvPr>
          <p:cNvCxnSpPr>
            <a:cxnSpLocks/>
          </p:cNvCxnSpPr>
          <p:nvPr/>
        </p:nvCxnSpPr>
        <p:spPr>
          <a:xfrm>
            <a:off x="6248400" y="838200"/>
            <a:ext cx="76200" cy="54864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6B7A0EB-9F25-95DF-3B71-02B686646A31}"/>
              </a:ext>
            </a:extLst>
          </p:cNvPr>
          <p:cNvCxnSpPr>
            <a:cxnSpLocks/>
          </p:cNvCxnSpPr>
          <p:nvPr/>
        </p:nvCxnSpPr>
        <p:spPr>
          <a:xfrm>
            <a:off x="0" y="3352800"/>
            <a:ext cx="12192000"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F625EEA-4B86-61A0-EB00-AAA40D43AEBB}"/>
              </a:ext>
            </a:extLst>
          </p:cNvPr>
          <p:cNvSpPr txBox="1"/>
          <p:nvPr/>
        </p:nvSpPr>
        <p:spPr>
          <a:xfrm>
            <a:off x="152400" y="838200"/>
            <a:ext cx="6019800" cy="2431435"/>
          </a:xfrm>
          <a:prstGeom prst="rect">
            <a:avLst/>
          </a:prstGeom>
          <a:noFill/>
        </p:spPr>
        <p:txBody>
          <a:bodyPr wrap="square" lIns="91440" tIns="45720" rIns="91440" bIns="45720" rtlCol="0" anchor="t">
            <a:spAutoFit/>
          </a:bodyPr>
          <a:lstStyle/>
          <a:p>
            <a:r>
              <a:rPr lang="en-US" sz="3200" dirty="0" err="1">
                <a:solidFill>
                  <a:srgbClr val="0070C0"/>
                </a:solidFill>
                <a:latin typeface="Agency FB" panose="020B0503020202020204" pitchFamily="34" charset="0"/>
                <a:cs typeface="Calibri"/>
              </a:rPr>
              <a:t>Zhenyuan</a:t>
            </a:r>
            <a:r>
              <a:rPr lang="en-US" sz="3200" dirty="0">
                <a:solidFill>
                  <a:srgbClr val="0070C0"/>
                </a:solidFill>
                <a:latin typeface="Agency FB" panose="020B0503020202020204" pitchFamily="34" charset="0"/>
                <a:cs typeface="Calibri"/>
              </a:rPr>
              <a:t> Lu et al.</a:t>
            </a:r>
          </a:p>
          <a:p>
            <a:endParaRPr lang="en-IN" sz="2000" dirty="0"/>
          </a:p>
          <a:p>
            <a:r>
              <a:rPr lang="en-IN" sz="2000" dirty="0"/>
              <a:t>In this paper, the authors propose </a:t>
            </a:r>
            <a:r>
              <a:rPr lang="en-IN" sz="2000" dirty="0" err="1"/>
              <a:t>PainAttnNet</a:t>
            </a:r>
            <a:r>
              <a:rPr lang="en-IN" sz="2000" dirty="0"/>
              <a:t>, a novel deep-learning model designed for precise pain intensity classification using physiological signals. The model integrates MSCN, squeeze-and-excitation residual networks, and a transformer encoder block.</a:t>
            </a:r>
            <a:endParaRPr lang="en-IN" sz="2000">
              <a:cs typeface="Calibri"/>
            </a:endParaRPr>
          </a:p>
        </p:txBody>
      </p:sp>
      <p:sp>
        <p:nvSpPr>
          <p:cNvPr id="15" name="TextBox 14">
            <a:extLst>
              <a:ext uri="{FF2B5EF4-FFF2-40B4-BE49-F238E27FC236}">
                <a16:creationId xmlns:a16="http://schemas.microsoft.com/office/drawing/2014/main" id="{A0E5F31F-760F-24B8-4A22-790E82AB5953}"/>
              </a:ext>
            </a:extLst>
          </p:cNvPr>
          <p:cNvSpPr txBox="1"/>
          <p:nvPr/>
        </p:nvSpPr>
        <p:spPr>
          <a:xfrm>
            <a:off x="6553201" y="838200"/>
            <a:ext cx="5267631" cy="2400657"/>
          </a:xfrm>
          <a:prstGeom prst="rect">
            <a:avLst/>
          </a:prstGeom>
          <a:noFill/>
        </p:spPr>
        <p:txBody>
          <a:bodyPr wrap="square" lIns="91440" tIns="45720" rIns="91440" bIns="45720" rtlCol="0" anchor="t">
            <a:spAutoFit/>
          </a:bodyPr>
          <a:lstStyle/>
          <a:p>
            <a:r>
              <a:rPr lang="en-US" sz="3200" dirty="0">
                <a:solidFill>
                  <a:srgbClr val="0070C0"/>
                </a:solidFill>
                <a:latin typeface="Agency FB" panose="020B0503020202020204" pitchFamily="34" charset="0"/>
                <a:cs typeface="Calibri"/>
              </a:rPr>
              <a:t>Thiam et al.</a:t>
            </a:r>
            <a:endParaRPr lang="en-US" dirty="0">
              <a:cs typeface="Calibri"/>
            </a:endParaRPr>
          </a:p>
          <a:p>
            <a:endParaRPr lang="en-US" sz="2000" dirty="0">
              <a:cs typeface="Calibri"/>
            </a:endParaRPr>
          </a:p>
          <a:p>
            <a:r>
              <a:rPr lang="en-US" sz="2000" dirty="0">
                <a:cs typeface="Calibri"/>
              </a:rPr>
              <a:t>This study proposed a deep learning model that utilizes a deep CNN framework followed by a block of fully connected layers (FCL) for the pain recognition.</a:t>
            </a:r>
          </a:p>
          <a:p>
            <a:endParaRPr lang="en-US" dirty="0">
              <a:cs typeface="Calibri"/>
            </a:endParaRPr>
          </a:p>
        </p:txBody>
      </p:sp>
      <p:sp>
        <p:nvSpPr>
          <p:cNvPr id="16" name="TextBox 15">
            <a:extLst>
              <a:ext uri="{FF2B5EF4-FFF2-40B4-BE49-F238E27FC236}">
                <a16:creationId xmlns:a16="http://schemas.microsoft.com/office/drawing/2014/main" id="{812DB229-9345-8C39-DB11-A2389DC676CE}"/>
              </a:ext>
            </a:extLst>
          </p:cNvPr>
          <p:cNvSpPr txBox="1"/>
          <p:nvPr/>
        </p:nvSpPr>
        <p:spPr>
          <a:xfrm>
            <a:off x="152400" y="3505200"/>
            <a:ext cx="6019800" cy="2739211"/>
          </a:xfrm>
          <a:prstGeom prst="rect">
            <a:avLst/>
          </a:prstGeom>
          <a:noFill/>
        </p:spPr>
        <p:txBody>
          <a:bodyPr wrap="square" lIns="91440" tIns="45720" rIns="91440" bIns="45720" rtlCol="0" anchor="t">
            <a:spAutoFit/>
          </a:bodyPr>
          <a:lstStyle/>
          <a:p>
            <a:r>
              <a:rPr lang="en-US" sz="3200" dirty="0">
                <a:solidFill>
                  <a:srgbClr val="0070C0"/>
                </a:solidFill>
                <a:latin typeface="Agency FB"/>
                <a:cs typeface="Calibri"/>
              </a:rPr>
              <a:t>Walter et al.</a:t>
            </a:r>
          </a:p>
          <a:p>
            <a:r>
              <a:rPr lang="en-US" sz="2000" dirty="0">
                <a:cs typeface="Calibri"/>
              </a:rPr>
              <a:t>In this paper, the authors collected a database named </a:t>
            </a:r>
            <a:r>
              <a:rPr lang="en-US" sz="2000" dirty="0" err="1">
                <a:cs typeface="Calibri"/>
              </a:rPr>
              <a:t>BioVid</a:t>
            </a:r>
            <a:r>
              <a:rPr lang="en-US" sz="2000" dirty="0">
                <a:cs typeface="Calibri"/>
              </a:rPr>
              <a:t> using visual and biopotential signals to advance an automated pain recognition system, to determine its theoretical testing quality, and to optimize its performance. For this purpose, participants were subjected to painful heat stimuli under controlled conditions.</a:t>
            </a:r>
            <a:endParaRPr lang="en-US" sz="2000">
              <a:cs typeface="Calibri"/>
            </a:endParaRPr>
          </a:p>
        </p:txBody>
      </p:sp>
      <p:sp>
        <p:nvSpPr>
          <p:cNvPr id="17" name="TextBox 16">
            <a:extLst>
              <a:ext uri="{FF2B5EF4-FFF2-40B4-BE49-F238E27FC236}">
                <a16:creationId xmlns:a16="http://schemas.microsoft.com/office/drawing/2014/main" id="{684E518F-2C55-9F11-E01B-80C1BE595EFB}"/>
              </a:ext>
            </a:extLst>
          </p:cNvPr>
          <p:cNvSpPr txBox="1"/>
          <p:nvPr/>
        </p:nvSpPr>
        <p:spPr>
          <a:xfrm>
            <a:off x="6553199" y="3570897"/>
            <a:ext cx="5484747" cy="2123658"/>
          </a:xfrm>
          <a:prstGeom prst="rect">
            <a:avLst/>
          </a:prstGeom>
          <a:noFill/>
        </p:spPr>
        <p:txBody>
          <a:bodyPr wrap="square" lIns="91440" tIns="45720" rIns="91440" bIns="45720" rtlCol="0" anchor="t">
            <a:spAutoFit/>
          </a:bodyPr>
          <a:lstStyle/>
          <a:p>
            <a:r>
              <a:rPr lang="en-US" sz="3200" dirty="0">
                <a:solidFill>
                  <a:srgbClr val="0070C0"/>
                </a:solidFill>
                <a:latin typeface="Agency FB"/>
                <a:cs typeface="Calibri"/>
              </a:rPr>
              <a:t>Werner et al.</a:t>
            </a:r>
          </a:p>
          <a:p>
            <a:endParaRPr lang="en-US" sz="2000" dirty="0">
              <a:ea typeface="+mn-lt"/>
              <a:cs typeface="+mn-lt"/>
            </a:endParaRPr>
          </a:p>
          <a:p>
            <a:r>
              <a:rPr lang="en-US" sz="2000" dirty="0">
                <a:ea typeface="+mn-lt"/>
                <a:cs typeface="+mn-lt"/>
              </a:rPr>
              <a:t>In this paper, the authors propose an automatic pain recognition system by combining information from video and biomedical signals obtained from the </a:t>
            </a:r>
            <a:r>
              <a:rPr lang="en-US" sz="2000" dirty="0" err="1">
                <a:ea typeface="+mn-lt"/>
                <a:cs typeface="+mn-lt"/>
              </a:rPr>
              <a:t>BioVid</a:t>
            </a:r>
            <a:r>
              <a:rPr lang="en-US" sz="2000" dirty="0">
                <a:ea typeface="+mn-lt"/>
                <a:cs typeface="+mn-lt"/>
              </a:rPr>
              <a:t> Heat Pain Database.</a:t>
            </a:r>
            <a:endParaRPr lang="en-US">
              <a:cs typeface="Calibri"/>
            </a:endParaRPr>
          </a:p>
        </p:txBody>
      </p:sp>
    </p:spTree>
    <p:extLst>
      <p:ext uri="{BB962C8B-B14F-4D97-AF65-F5344CB8AC3E}">
        <p14:creationId xmlns:p14="http://schemas.microsoft.com/office/powerpoint/2010/main" val="91443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dirty="0">
                <a:solidFill>
                  <a:srgbClr val="002060"/>
                </a:solidFill>
                <a:latin typeface="Times New Roman" panose="02020603050405020304" pitchFamily="18" charset="0"/>
                <a:cs typeface="Times New Roman" panose="02020603050405020304" pitchFamily="18" charset="0"/>
              </a:rPr>
              <a:t>Aim and Objective</a:t>
            </a:r>
          </a:p>
        </p:txBody>
      </p:sp>
      <p:sp>
        <p:nvSpPr>
          <p:cNvPr id="3" name="TextBox 2">
            <a:extLst>
              <a:ext uri="{FF2B5EF4-FFF2-40B4-BE49-F238E27FC236}">
                <a16:creationId xmlns:a16="http://schemas.microsoft.com/office/drawing/2014/main" id="{27AF06DB-41BF-FAA7-480D-6CE4D70320B0}"/>
              </a:ext>
            </a:extLst>
          </p:cNvPr>
          <p:cNvSpPr txBox="1"/>
          <p:nvPr/>
        </p:nvSpPr>
        <p:spPr>
          <a:xfrm>
            <a:off x="367393" y="1170214"/>
            <a:ext cx="11264168"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dirty="0">
                <a:cs typeface="Calibri"/>
              </a:rPr>
              <a:t>Traditional techniques for measuring pain intensity, e.g., self-report scales, are susceptible to bias and unreliable in some instances. </a:t>
            </a:r>
          </a:p>
          <a:p>
            <a:pPr marL="285750" indent="-285750">
              <a:buFont typeface="Arial,Sans-Serif"/>
              <a:buChar char="•"/>
            </a:pPr>
            <a:r>
              <a:rPr lang="en-US" sz="2400" dirty="0">
                <a:cs typeface="Calibri"/>
              </a:rPr>
              <a:t>As a result, there is a need for more objective and automated methods for assessing pain intensity.</a:t>
            </a:r>
          </a:p>
          <a:p>
            <a:pPr marL="285750" indent="-285750">
              <a:buFont typeface="Arial,Sans-Serif"/>
              <a:buChar char="•"/>
            </a:pPr>
            <a:r>
              <a:rPr lang="en-US" sz="2400" dirty="0">
                <a:cs typeface="Calibri"/>
              </a:rPr>
              <a:t>One common approach to meet this need is the use of physiological signals, e.g., electrodermal activity (EDA), electrocardiography (ECG), electromyography (EMG), electroencephalography (EEG) etc. to classify pain intensity.</a:t>
            </a:r>
            <a:endParaRPr lang="en-US" sz="3200" dirty="0">
              <a:latin typeface="Agency FB"/>
              <a:cs typeface="Calibri"/>
            </a:endParaRPr>
          </a:p>
          <a:p>
            <a:pPr marL="285750" indent="-285750">
              <a:buFont typeface="Arial,Sans-Serif"/>
              <a:buChar char="•"/>
            </a:pPr>
            <a:r>
              <a:rPr lang="en-US" sz="2400" dirty="0" err="1">
                <a:cs typeface="Calibri"/>
              </a:rPr>
              <a:t>PainAttnNet</a:t>
            </a:r>
            <a:r>
              <a:rPr lang="en-US" sz="2400" dirty="0">
                <a:cs typeface="Calibri"/>
              </a:rPr>
              <a:t> is one such model that classifies pain intensity levels based on physiological signals. It was proposed by </a:t>
            </a:r>
            <a:r>
              <a:rPr lang="en-US" sz="2400" dirty="0">
                <a:solidFill>
                  <a:srgbClr val="0070C0"/>
                </a:solidFill>
                <a:latin typeface="Agency FB"/>
                <a:cs typeface="Calibri"/>
                <a:hlinkClick r:id="rId3">
                  <a:extLst>
                    <a:ext uri="{A12FA001-AC4F-418D-AE19-62706E023703}">
                      <ahyp:hlinkClr xmlns:ahyp="http://schemas.microsoft.com/office/drawing/2018/hyperlinkcolor" val="tx"/>
                    </a:ext>
                  </a:extLst>
                </a:hlinkClick>
              </a:rPr>
              <a:t>Zhenyuan Lu et al</a:t>
            </a:r>
            <a:r>
              <a:rPr lang="en-US" sz="3200" dirty="0">
                <a:latin typeface="Agency FB"/>
                <a:cs typeface="Calibri"/>
              </a:rPr>
              <a:t>.</a:t>
            </a:r>
            <a:r>
              <a:rPr lang="en-US" sz="3200" dirty="0">
                <a:solidFill>
                  <a:srgbClr val="0070C0"/>
                </a:solidFill>
                <a:latin typeface="Agency FB"/>
                <a:cs typeface="Calibri"/>
              </a:rPr>
              <a:t> </a:t>
            </a:r>
            <a:r>
              <a:rPr lang="en-US" sz="2400" dirty="0" err="1">
                <a:solidFill>
                  <a:srgbClr val="000000"/>
                </a:solidFill>
                <a:latin typeface="Calibri"/>
                <a:cs typeface="Calibri"/>
              </a:rPr>
              <a:t>PainAttnNet</a:t>
            </a:r>
            <a:r>
              <a:rPr lang="en-US" sz="2400" dirty="0">
                <a:solidFill>
                  <a:srgbClr val="000000"/>
                </a:solidFill>
                <a:latin typeface="Calibri"/>
                <a:cs typeface="Calibri"/>
              </a:rPr>
              <a:t> uses only EDA signals for pain classification.</a:t>
            </a:r>
            <a:endParaRPr lang="en-US" sz="2400" dirty="0">
              <a:cs typeface="Calibri"/>
            </a:endParaRPr>
          </a:p>
          <a:p>
            <a:pPr marL="285750" indent="-285750">
              <a:buFont typeface="Arial,Sans-Serif"/>
              <a:buChar char="•"/>
            </a:pPr>
            <a:r>
              <a:rPr lang="en-US" sz="2400" dirty="0">
                <a:cs typeface="Calibri"/>
              </a:rPr>
              <a:t>We propose a multimodal extension of </a:t>
            </a:r>
            <a:r>
              <a:rPr lang="en-US" sz="2400" dirty="0" err="1">
                <a:cs typeface="Calibri"/>
              </a:rPr>
              <a:t>PainAttnNet</a:t>
            </a:r>
            <a:r>
              <a:rPr lang="en-US" sz="2400" dirty="0">
                <a:cs typeface="Calibri"/>
              </a:rPr>
              <a:t> called Multimodal </a:t>
            </a:r>
            <a:r>
              <a:rPr lang="en-US" sz="2400" dirty="0" err="1">
                <a:cs typeface="Calibri"/>
              </a:rPr>
              <a:t>PainAttnNet</a:t>
            </a:r>
            <a:r>
              <a:rPr lang="en-US" sz="2400" dirty="0">
                <a:cs typeface="Calibri"/>
              </a:rPr>
              <a:t>. It is abbreviated as m-</a:t>
            </a:r>
            <a:r>
              <a:rPr lang="en-US" sz="2400" dirty="0" err="1">
                <a:cs typeface="Calibri"/>
              </a:rPr>
              <a:t>PainAttnNet</a:t>
            </a:r>
            <a:r>
              <a:rPr lang="en-US" sz="2400" dirty="0">
                <a:cs typeface="Calibri"/>
              </a:rPr>
              <a:t>.</a:t>
            </a:r>
            <a:endParaRPr lang="en-US" sz="2400" dirty="0">
              <a:solidFill>
                <a:srgbClr val="000000"/>
              </a:solidFill>
              <a:latin typeface="Calibri"/>
              <a:cs typeface="Calibri"/>
            </a:endParaRPr>
          </a:p>
        </p:txBody>
      </p:sp>
    </p:spTree>
    <p:extLst>
      <p:ext uri="{BB962C8B-B14F-4D97-AF65-F5344CB8AC3E}">
        <p14:creationId xmlns:p14="http://schemas.microsoft.com/office/powerpoint/2010/main" val="34676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Proposed Architecture</a:t>
            </a:r>
          </a:p>
        </p:txBody>
      </p:sp>
      <p:pic>
        <p:nvPicPr>
          <p:cNvPr id="3" name="Picture 2" descr="A diagram of a complex flowchart&#10;&#10;Description automatically generated">
            <a:extLst>
              <a:ext uri="{FF2B5EF4-FFF2-40B4-BE49-F238E27FC236}">
                <a16:creationId xmlns:a16="http://schemas.microsoft.com/office/drawing/2014/main" id="{E2B6650B-F3B9-A35E-6487-A7AC0F7133E0}"/>
              </a:ext>
            </a:extLst>
          </p:cNvPr>
          <p:cNvPicPr>
            <a:picLocks noChangeAspect="1"/>
          </p:cNvPicPr>
          <p:nvPr/>
        </p:nvPicPr>
        <p:blipFill>
          <a:blip r:embed="rId2"/>
          <a:stretch>
            <a:fillRect/>
          </a:stretch>
        </p:blipFill>
        <p:spPr>
          <a:xfrm>
            <a:off x="446313" y="1769553"/>
            <a:ext cx="4702628" cy="2698407"/>
          </a:xfrm>
          <a:prstGeom prst="rect">
            <a:avLst/>
          </a:prstGeom>
        </p:spPr>
      </p:pic>
      <p:pic>
        <p:nvPicPr>
          <p:cNvPr id="4" name="Picture 3" descr="A diagram of a computer network&#10;&#10;Description automatically generated">
            <a:extLst>
              <a:ext uri="{FF2B5EF4-FFF2-40B4-BE49-F238E27FC236}">
                <a16:creationId xmlns:a16="http://schemas.microsoft.com/office/drawing/2014/main" id="{BDEE6DE6-4D7D-2D42-D9D0-EC2D8F3057D2}"/>
              </a:ext>
            </a:extLst>
          </p:cNvPr>
          <p:cNvPicPr>
            <a:picLocks noChangeAspect="1"/>
          </p:cNvPicPr>
          <p:nvPr/>
        </p:nvPicPr>
        <p:blipFill>
          <a:blip r:embed="rId3"/>
          <a:stretch>
            <a:fillRect/>
          </a:stretch>
        </p:blipFill>
        <p:spPr>
          <a:xfrm>
            <a:off x="5823856" y="1881250"/>
            <a:ext cx="5998030" cy="2583871"/>
          </a:xfrm>
          <a:prstGeom prst="rect">
            <a:avLst/>
          </a:prstGeom>
        </p:spPr>
      </p:pic>
      <p:sp>
        <p:nvSpPr>
          <p:cNvPr id="5" name="TextBox 4">
            <a:extLst>
              <a:ext uri="{FF2B5EF4-FFF2-40B4-BE49-F238E27FC236}">
                <a16:creationId xmlns:a16="http://schemas.microsoft.com/office/drawing/2014/main" id="{69399F0E-3620-0C87-AF6F-FE9A9B9BBF37}"/>
              </a:ext>
            </a:extLst>
          </p:cNvPr>
          <p:cNvSpPr txBox="1"/>
          <p:nvPr/>
        </p:nvSpPr>
        <p:spPr>
          <a:xfrm>
            <a:off x="1349828" y="4697185"/>
            <a:ext cx="341267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cs typeface="Calibri"/>
              </a:rPr>
              <a:t>Early Fusion Architecture</a:t>
            </a:r>
          </a:p>
        </p:txBody>
      </p:sp>
      <p:sp>
        <p:nvSpPr>
          <p:cNvPr id="6" name="TextBox 5">
            <a:extLst>
              <a:ext uri="{FF2B5EF4-FFF2-40B4-BE49-F238E27FC236}">
                <a16:creationId xmlns:a16="http://schemas.microsoft.com/office/drawing/2014/main" id="{08A36627-3A83-9BCA-51F6-18FBE0712E9A}"/>
              </a:ext>
            </a:extLst>
          </p:cNvPr>
          <p:cNvSpPr txBox="1"/>
          <p:nvPr/>
        </p:nvSpPr>
        <p:spPr>
          <a:xfrm>
            <a:off x="7241721" y="4710792"/>
            <a:ext cx="295547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cs typeface="Calibri"/>
              </a:rPr>
              <a:t>Late Fusion Architecture</a:t>
            </a:r>
            <a:endParaRPr lang="en-US" sz="2200">
              <a:cs typeface="Calibri"/>
            </a:endParaRPr>
          </a:p>
        </p:txBody>
      </p:sp>
    </p:spTree>
    <p:extLst>
      <p:ext uri="{BB962C8B-B14F-4D97-AF65-F5344CB8AC3E}">
        <p14:creationId xmlns:p14="http://schemas.microsoft.com/office/powerpoint/2010/main" val="274729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01ECA647-81A9-465B-8142-2BDC15D43EF2}"/>
              </a:ext>
            </a:extLst>
          </p:cNvPr>
          <p:cNvSpPr txBox="1"/>
          <p:nvPr/>
        </p:nvSpPr>
        <p:spPr>
          <a:xfrm>
            <a:off x="400049" y="938893"/>
            <a:ext cx="10790464"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dirty="0">
                <a:ea typeface="+mn-lt"/>
                <a:cs typeface="+mn-lt"/>
              </a:rPr>
              <a:t>The original </a:t>
            </a:r>
            <a:r>
              <a:rPr lang="en-US" sz="2200" err="1">
                <a:ea typeface="+mn-lt"/>
                <a:cs typeface="+mn-lt"/>
              </a:rPr>
              <a:t>PainAttnNet</a:t>
            </a:r>
            <a:r>
              <a:rPr lang="en-US" sz="2200" dirty="0">
                <a:ea typeface="+mn-lt"/>
                <a:cs typeface="+mn-lt"/>
              </a:rPr>
              <a:t> model consists of three main blocks:</a:t>
            </a:r>
            <a:endParaRPr lang="en-US"/>
          </a:p>
          <a:p>
            <a:pPr marL="742950" lvl="1" indent="-285750">
              <a:buFont typeface="Courier New"/>
              <a:buChar char="o"/>
            </a:pPr>
            <a:r>
              <a:rPr lang="en-US" sz="2200" dirty="0">
                <a:ea typeface="+mn-lt"/>
                <a:cs typeface="+mn-lt"/>
              </a:rPr>
              <a:t>Multiscale Convolutional Network (MSCN)</a:t>
            </a:r>
          </a:p>
          <a:p>
            <a:pPr marL="742950" lvl="1" indent="-285750">
              <a:buFont typeface="Courier New"/>
              <a:buChar char="o"/>
            </a:pPr>
            <a:r>
              <a:rPr lang="en-US" sz="2200" dirty="0">
                <a:ea typeface="+mn-lt"/>
                <a:cs typeface="+mn-lt"/>
              </a:rPr>
              <a:t>Squeeze and Excitation Residual Network (</a:t>
            </a:r>
            <a:r>
              <a:rPr lang="en-US" sz="2200" dirty="0" err="1">
                <a:ea typeface="+mn-lt"/>
                <a:cs typeface="+mn-lt"/>
              </a:rPr>
              <a:t>SEResNet</a:t>
            </a:r>
            <a:r>
              <a:rPr lang="en-US" sz="2200" dirty="0">
                <a:ea typeface="+mn-lt"/>
                <a:cs typeface="+mn-lt"/>
              </a:rPr>
              <a:t>)</a:t>
            </a:r>
          </a:p>
          <a:p>
            <a:pPr marL="742950" lvl="1" indent="-285750">
              <a:buFont typeface="Courier New"/>
              <a:buChar char="o"/>
            </a:pPr>
            <a:r>
              <a:rPr lang="en-US" sz="2200" dirty="0">
                <a:ea typeface="+mn-lt"/>
                <a:cs typeface="+mn-lt"/>
              </a:rPr>
              <a:t>Transformer Encoder</a:t>
            </a:r>
          </a:p>
          <a:p>
            <a:pPr marL="285750" indent="-285750">
              <a:buFont typeface="Arial"/>
              <a:buChar char="•"/>
            </a:pPr>
            <a:r>
              <a:rPr lang="en-US" sz="2200" dirty="0">
                <a:ea typeface="+mn-lt"/>
                <a:cs typeface="+mn-lt"/>
              </a:rPr>
              <a:t>For our MSCN model, we made sure that it can support multiple modality signals. The input size of fully connected neural network layers in MSCN is appropriately decided based on the modality of the input signals. When the modality is one, the model boils down to the original MSCN model utilized in </a:t>
            </a:r>
            <a:r>
              <a:rPr lang="en-US" sz="2200" dirty="0">
                <a:solidFill>
                  <a:srgbClr val="0070C0"/>
                </a:solidFill>
                <a:latin typeface="Agency FB"/>
                <a:ea typeface="+mn-lt"/>
                <a:cs typeface="+mn-lt"/>
                <a:hlinkClick r:id="rId2">
                  <a:extLst>
                    <a:ext uri="{A12FA001-AC4F-418D-AE19-62706E023703}">
                      <ahyp:hlinkClr xmlns:ahyp="http://schemas.microsoft.com/office/drawing/2018/hyperlinkcolor" val="tx"/>
                    </a:ext>
                  </a:extLst>
                </a:hlinkClick>
              </a:rPr>
              <a:t>Zhenyuan Lu et al</a:t>
            </a:r>
            <a:r>
              <a:rPr lang="en-US" sz="2200" dirty="0">
                <a:ea typeface="+mn-lt"/>
                <a:cs typeface="+mn-lt"/>
              </a:rPr>
              <a:t>.</a:t>
            </a:r>
          </a:p>
          <a:p>
            <a:pPr marL="285750" indent="-285750">
              <a:buFont typeface="Arial"/>
              <a:buChar char="•"/>
            </a:pPr>
            <a:r>
              <a:rPr lang="en-US" sz="2200" dirty="0">
                <a:ea typeface="+mn-lt"/>
                <a:cs typeface="+mn-lt"/>
              </a:rPr>
              <a:t>In Early fusion, multiple signals are concatenated together before they are input to the </a:t>
            </a:r>
            <a:r>
              <a:rPr lang="en-US" sz="2200" dirty="0" err="1">
                <a:ea typeface="+mn-lt"/>
                <a:cs typeface="+mn-lt"/>
              </a:rPr>
              <a:t>PainAttnNet</a:t>
            </a:r>
            <a:r>
              <a:rPr lang="en-US" sz="2200" dirty="0">
                <a:ea typeface="+mn-lt"/>
                <a:cs typeface="+mn-lt"/>
              </a:rPr>
              <a:t> model.</a:t>
            </a:r>
          </a:p>
          <a:p>
            <a:pPr marL="285750" indent="-285750">
              <a:buFont typeface="Arial"/>
              <a:buChar char="•"/>
            </a:pPr>
            <a:r>
              <a:rPr lang="en-US" sz="2200" dirty="0">
                <a:ea typeface="+mn-lt"/>
                <a:cs typeface="+mn-lt"/>
              </a:rPr>
              <a:t>In Late fusion, multiple unimodal </a:t>
            </a:r>
            <a:r>
              <a:rPr lang="en-US" sz="2200" err="1">
                <a:ea typeface="+mn-lt"/>
                <a:cs typeface="+mn-lt"/>
              </a:rPr>
              <a:t>PainAttnNet</a:t>
            </a:r>
            <a:r>
              <a:rPr lang="en-US" sz="2200" dirty="0">
                <a:ea typeface="+mn-lt"/>
                <a:cs typeface="+mn-lt"/>
              </a:rPr>
              <a:t> models are used to process multi-modal input. The number of models used is equal to the modality of the input, which must be greater than one.</a:t>
            </a:r>
          </a:p>
          <a:p>
            <a:pPr marL="285750" indent="-285750">
              <a:buFont typeface="Arial"/>
              <a:buChar char="•"/>
            </a:pPr>
            <a:r>
              <a:rPr lang="en-US" sz="2200" dirty="0">
                <a:ea typeface="+mn-lt"/>
                <a:cs typeface="+mn-lt"/>
              </a:rPr>
              <a:t>For our experiments, we used the filtered Electro Dermal Activity (EDA), Electrocardiogram (ECG) and Electromyogram (EMG) signals from Part A of </a:t>
            </a:r>
            <a:r>
              <a:rPr lang="en-US" sz="2200" dirty="0">
                <a:solidFill>
                  <a:srgbClr val="0070C0"/>
                </a:solidFill>
                <a:latin typeface="Agency FB"/>
                <a:ea typeface="+mn-lt"/>
                <a:cs typeface="+mn-lt"/>
                <a:hlinkClick r:id="rId3">
                  <a:extLst>
                    <a:ext uri="{A12FA001-AC4F-418D-AE19-62706E023703}">
                      <ahyp:hlinkClr xmlns:ahyp="http://schemas.microsoft.com/office/drawing/2018/hyperlinkcolor" val="tx"/>
                    </a:ext>
                  </a:extLst>
                </a:hlinkClick>
              </a:rPr>
              <a:t>BioVid Heat Pain Database</a:t>
            </a:r>
            <a:r>
              <a:rPr lang="en-US" sz="2200" dirty="0">
                <a:ea typeface="+mn-lt"/>
                <a:cs typeface="+mn-lt"/>
              </a:rPr>
              <a:t>.</a:t>
            </a:r>
          </a:p>
        </p:txBody>
      </p:sp>
    </p:spTree>
    <p:extLst>
      <p:ext uri="{BB962C8B-B14F-4D97-AF65-F5344CB8AC3E}">
        <p14:creationId xmlns:p14="http://schemas.microsoft.com/office/powerpoint/2010/main" val="185215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wrap="square" lIns="0" tIns="0" rIns="0" bIns="0" anchor="t">
            <a:spAutoFit/>
          </a:bodyPr>
          <a:lstStyle/>
          <a:p>
            <a:r>
              <a:rPr lang="en-US" sz="3200" dirty="0">
                <a:solidFill>
                  <a:srgbClr val="002060"/>
                </a:solidFill>
                <a:latin typeface="Times New Roman"/>
                <a:cs typeface="Times New Roman"/>
              </a:rPr>
              <a:t>Results - Multimodal Fusion</a:t>
            </a:r>
            <a:endParaRPr lang="en-US" sz="320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414C7D-ECE8-3F5B-FD2C-E6EFD32A4ED2}"/>
              </a:ext>
            </a:extLst>
          </p:cNvPr>
          <p:cNvPicPr>
            <a:picLocks noChangeAspect="1"/>
          </p:cNvPicPr>
          <p:nvPr/>
        </p:nvPicPr>
        <p:blipFill>
          <a:blip r:embed="rId2"/>
          <a:stretch>
            <a:fillRect/>
          </a:stretch>
        </p:blipFill>
        <p:spPr>
          <a:xfrm>
            <a:off x="2610531" y="860652"/>
            <a:ext cx="5969453" cy="2785383"/>
          </a:xfrm>
          <a:prstGeom prst="rect">
            <a:avLst/>
          </a:prstGeom>
        </p:spPr>
      </p:pic>
      <p:pic>
        <p:nvPicPr>
          <p:cNvPr id="4" name="Picture 3" descr="A table with numbers and text&#10;&#10;Description automatically generated">
            <a:extLst>
              <a:ext uri="{FF2B5EF4-FFF2-40B4-BE49-F238E27FC236}">
                <a16:creationId xmlns:a16="http://schemas.microsoft.com/office/drawing/2014/main" id="{8187B520-4F7E-3F30-323A-F11F5D16F8ED}"/>
              </a:ext>
            </a:extLst>
          </p:cNvPr>
          <p:cNvPicPr>
            <a:picLocks noChangeAspect="1"/>
          </p:cNvPicPr>
          <p:nvPr/>
        </p:nvPicPr>
        <p:blipFill>
          <a:blip r:embed="rId3"/>
          <a:stretch>
            <a:fillRect/>
          </a:stretch>
        </p:blipFill>
        <p:spPr>
          <a:xfrm>
            <a:off x="2611892" y="3650800"/>
            <a:ext cx="5966733" cy="2756804"/>
          </a:xfrm>
          <a:prstGeom prst="rect">
            <a:avLst/>
          </a:prstGeom>
        </p:spPr>
      </p:pic>
    </p:spTree>
    <p:extLst>
      <p:ext uri="{BB962C8B-B14F-4D97-AF65-F5344CB8AC3E}">
        <p14:creationId xmlns:p14="http://schemas.microsoft.com/office/powerpoint/2010/main" val="109409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wrap="square" lIns="0" tIns="0" rIns="0" bIns="0" anchor="t">
            <a:spAutoFit/>
          </a:bodyPr>
          <a:lstStyle/>
          <a:p>
            <a:r>
              <a:rPr lang="en-US" sz="3200" dirty="0">
                <a:solidFill>
                  <a:srgbClr val="002060"/>
                </a:solidFill>
                <a:latin typeface="Times New Roman"/>
                <a:cs typeface="Times New Roman"/>
              </a:rPr>
              <a:t>Results - Ablation Study</a:t>
            </a:r>
            <a:endParaRPr lang="en-US" sz="3200">
              <a:solidFill>
                <a:srgbClr val="002060"/>
              </a:solidFill>
              <a:latin typeface="Times New Roman" panose="02020603050405020304" pitchFamily="18" charset="0"/>
              <a:cs typeface="Times New Roman" panose="02020603050405020304" pitchFamily="18" charset="0"/>
            </a:endParaRPr>
          </a:p>
        </p:txBody>
      </p:sp>
      <p:pic>
        <p:nvPicPr>
          <p:cNvPr id="3" name="Picture 2" descr="A graph of different colored bars&#10;&#10;Description automatically generated">
            <a:extLst>
              <a:ext uri="{FF2B5EF4-FFF2-40B4-BE49-F238E27FC236}">
                <a16:creationId xmlns:a16="http://schemas.microsoft.com/office/drawing/2014/main" id="{4BFC5523-D637-B992-D045-E34804F44A97}"/>
              </a:ext>
            </a:extLst>
          </p:cNvPr>
          <p:cNvPicPr>
            <a:picLocks noChangeAspect="1"/>
          </p:cNvPicPr>
          <p:nvPr/>
        </p:nvPicPr>
        <p:blipFill>
          <a:blip r:embed="rId2"/>
          <a:stretch>
            <a:fillRect/>
          </a:stretch>
        </p:blipFill>
        <p:spPr>
          <a:xfrm>
            <a:off x="5324177" y="3657280"/>
            <a:ext cx="3843136" cy="2645579"/>
          </a:xfrm>
          <a:prstGeom prst="rect">
            <a:avLst/>
          </a:prstGeom>
        </p:spPr>
      </p:pic>
      <p:pic>
        <p:nvPicPr>
          <p:cNvPr id="4" name="Picture 3">
            <a:extLst>
              <a:ext uri="{FF2B5EF4-FFF2-40B4-BE49-F238E27FC236}">
                <a16:creationId xmlns:a16="http://schemas.microsoft.com/office/drawing/2014/main" id="{4C5082B3-B37A-81E2-ADA9-DD316A9FA8F0}"/>
              </a:ext>
            </a:extLst>
          </p:cNvPr>
          <p:cNvPicPr>
            <a:picLocks noChangeAspect="1"/>
          </p:cNvPicPr>
          <p:nvPr/>
        </p:nvPicPr>
        <p:blipFill>
          <a:blip r:embed="rId3"/>
          <a:stretch>
            <a:fillRect/>
          </a:stretch>
        </p:blipFill>
        <p:spPr>
          <a:xfrm>
            <a:off x="1209367" y="858917"/>
            <a:ext cx="3747283" cy="2645580"/>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BD56222D-BD72-8CC8-A507-23F2771E3540}"/>
              </a:ext>
            </a:extLst>
          </p:cNvPr>
          <p:cNvPicPr>
            <a:picLocks noChangeAspect="1"/>
          </p:cNvPicPr>
          <p:nvPr/>
        </p:nvPicPr>
        <p:blipFill>
          <a:blip r:embed="rId4"/>
          <a:stretch>
            <a:fillRect/>
          </a:stretch>
        </p:blipFill>
        <p:spPr>
          <a:xfrm>
            <a:off x="1209366" y="3657280"/>
            <a:ext cx="3747283" cy="2645580"/>
          </a:xfrm>
          <a:prstGeom prst="rect">
            <a:avLst/>
          </a:prstGeom>
        </p:spPr>
      </p:pic>
      <p:pic>
        <p:nvPicPr>
          <p:cNvPr id="6" name="Picture 5">
            <a:extLst>
              <a:ext uri="{FF2B5EF4-FFF2-40B4-BE49-F238E27FC236}">
                <a16:creationId xmlns:a16="http://schemas.microsoft.com/office/drawing/2014/main" id="{DAC971D6-E44C-EA1C-4BDC-999F62FBC8B0}"/>
              </a:ext>
            </a:extLst>
          </p:cNvPr>
          <p:cNvPicPr>
            <a:picLocks noChangeAspect="1"/>
          </p:cNvPicPr>
          <p:nvPr/>
        </p:nvPicPr>
        <p:blipFill>
          <a:blip r:embed="rId5"/>
          <a:stretch>
            <a:fillRect/>
          </a:stretch>
        </p:blipFill>
        <p:spPr>
          <a:xfrm>
            <a:off x="5324177" y="858918"/>
            <a:ext cx="3843136" cy="2645579"/>
          </a:xfrm>
          <a:prstGeom prst="rect">
            <a:avLst/>
          </a:prstGeom>
        </p:spPr>
      </p:pic>
    </p:spTree>
    <p:extLst>
      <p:ext uri="{BB962C8B-B14F-4D97-AF65-F5344CB8AC3E}">
        <p14:creationId xmlns:p14="http://schemas.microsoft.com/office/powerpoint/2010/main" val="71961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89D6DEC-DD3D-9BB3-FCF0-FE7259F3CBC2}"/>
              </a:ext>
            </a:extLst>
          </p:cNvPr>
          <p:cNvSpPr txBox="1"/>
          <p:nvPr/>
        </p:nvSpPr>
        <p:spPr>
          <a:xfrm>
            <a:off x="367392" y="1183820"/>
            <a:ext cx="11470820"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dirty="0">
                <a:ea typeface="+mn-lt"/>
                <a:cs typeface="+mn-lt"/>
              </a:rPr>
              <a:t>Pain is a very common symptom of many diseases. It can be of many kinds. It is important to quantify the intensity of pain level that a person is experiencing to decide what further steps can be taken. Automated classification of pain intensity using Artificial Intelligence based models can be a plausible solution to this problem.</a:t>
            </a:r>
            <a:endParaRPr lang="en-US" sz="2200" dirty="0">
              <a:cs typeface="Calibri"/>
            </a:endParaRPr>
          </a:p>
          <a:p>
            <a:pPr marL="285750" indent="-285750">
              <a:buFont typeface="Arial"/>
              <a:buChar char="•"/>
            </a:pPr>
            <a:r>
              <a:rPr lang="en-US" sz="2200" dirty="0">
                <a:ea typeface="+mn-lt"/>
                <a:cs typeface="+mn-lt"/>
              </a:rPr>
              <a:t>We proposed Multimodal </a:t>
            </a:r>
            <a:r>
              <a:rPr lang="en-US" sz="2200" dirty="0" err="1">
                <a:ea typeface="+mn-lt"/>
                <a:cs typeface="+mn-lt"/>
              </a:rPr>
              <a:t>PainAttnNet</a:t>
            </a:r>
            <a:r>
              <a:rPr lang="en-US" sz="2200" dirty="0">
                <a:ea typeface="+mn-lt"/>
                <a:cs typeface="+mn-lt"/>
              </a:rPr>
              <a:t> (m-</a:t>
            </a:r>
            <a:r>
              <a:rPr lang="en-US" sz="2200" dirty="0" err="1">
                <a:ea typeface="+mn-lt"/>
                <a:cs typeface="+mn-lt"/>
              </a:rPr>
              <a:t>PainAttnNet</a:t>
            </a:r>
            <a:r>
              <a:rPr lang="en-US" sz="2200" dirty="0">
                <a:ea typeface="+mn-lt"/>
                <a:cs typeface="+mn-lt"/>
              </a:rPr>
              <a:t>) model that is a multimodal extension of the </a:t>
            </a:r>
            <a:r>
              <a:rPr lang="en-US" sz="2200" dirty="0" err="1">
                <a:ea typeface="+mn-lt"/>
                <a:cs typeface="+mn-lt"/>
              </a:rPr>
              <a:t>PainAttnNet</a:t>
            </a:r>
            <a:r>
              <a:rPr lang="en-US" sz="2200" dirty="0">
                <a:ea typeface="+mn-lt"/>
                <a:cs typeface="+mn-lt"/>
              </a:rPr>
              <a:t> model that was proposed by </a:t>
            </a:r>
            <a:r>
              <a:rPr lang="en-US" sz="2200" dirty="0">
                <a:solidFill>
                  <a:srgbClr val="0070C0"/>
                </a:solidFill>
                <a:latin typeface="Agency FB"/>
                <a:ea typeface="+mn-lt"/>
                <a:cs typeface="+mn-lt"/>
                <a:hlinkClick r:id="rId2">
                  <a:extLst>
                    <a:ext uri="{A12FA001-AC4F-418D-AE19-62706E023703}">
                      <ahyp:hlinkClr xmlns:ahyp="http://schemas.microsoft.com/office/drawing/2018/hyperlinkcolor" val="tx"/>
                    </a:ext>
                  </a:extLst>
                </a:hlinkClick>
              </a:rPr>
              <a:t>Zhenyuan Lu et al</a:t>
            </a:r>
            <a:r>
              <a:rPr lang="en-US" sz="2200" dirty="0">
                <a:ea typeface="+mn-lt"/>
                <a:cs typeface="+mn-lt"/>
              </a:rPr>
              <a:t>. Multimodal PainAttnNet can take multiple types of signals such as EDA, ECG and EMG as inputs and classify between various pain intensity levels.</a:t>
            </a:r>
            <a:endParaRPr lang="en-US" sz="2200" dirty="0">
              <a:cs typeface="Calibri"/>
            </a:endParaRPr>
          </a:p>
          <a:p>
            <a:pPr marL="285750" indent="-285750">
              <a:buFont typeface="Arial"/>
              <a:buChar char="•"/>
            </a:pPr>
            <a:r>
              <a:rPr lang="en-US" sz="2200" dirty="0">
                <a:ea typeface="+mn-lt"/>
                <a:cs typeface="+mn-lt"/>
              </a:rPr>
              <a:t>m-</a:t>
            </a:r>
            <a:r>
              <a:rPr lang="en-US" sz="2200" dirty="0" err="1">
                <a:ea typeface="+mn-lt"/>
                <a:cs typeface="+mn-lt"/>
              </a:rPr>
              <a:t>PainAttnNet</a:t>
            </a:r>
            <a:r>
              <a:rPr lang="en-US" sz="2200" dirty="0">
                <a:ea typeface="+mn-lt"/>
                <a:cs typeface="+mn-lt"/>
              </a:rPr>
              <a:t> can perform two types of fusion - Early and Late. We also performed ablation study on the model by comparing the performance of various blocks of the m-</a:t>
            </a:r>
            <a:r>
              <a:rPr lang="en-US" sz="2200" dirty="0" err="1">
                <a:ea typeface="+mn-lt"/>
                <a:cs typeface="+mn-lt"/>
              </a:rPr>
              <a:t>PainAttnNet</a:t>
            </a:r>
            <a:r>
              <a:rPr lang="en-US" sz="2200" dirty="0">
                <a:ea typeface="+mn-lt"/>
                <a:cs typeface="+mn-lt"/>
              </a:rPr>
              <a:t> model to the full model's performance. </a:t>
            </a:r>
          </a:p>
          <a:p>
            <a:pPr marL="285750" indent="-285750">
              <a:buFont typeface="Arial"/>
              <a:buChar char="•"/>
            </a:pPr>
            <a:r>
              <a:rPr lang="en-US" sz="2200" dirty="0">
                <a:ea typeface="+mn-lt"/>
                <a:cs typeface="+mn-lt"/>
              </a:rPr>
              <a:t>The </a:t>
            </a:r>
            <a:r>
              <a:rPr lang="en-US" sz="2200" dirty="0">
                <a:cs typeface="Calibri"/>
              </a:rPr>
              <a:t>performance of our m-</a:t>
            </a:r>
            <a:r>
              <a:rPr lang="en-US" sz="2200" dirty="0" err="1">
                <a:cs typeface="Calibri"/>
              </a:rPr>
              <a:t>PainAttnNet</a:t>
            </a:r>
            <a:r>
              <a:rPr lang="en-US" sz="2200" dirty="0">
                <a:cs typeface="Calibri"/>
              </a:rPr>
              <a:t> model is exceeding the benchmarks reported by the authors of</a:t>
            </a:r>
            <a:r>
              <a:rPr lang="en-US" sz="2200" dirty="0">
                <a:solidFill>
                  <a:srgbClr val="0070C0"/>
                </a:solidFill>
                <a:latin typeface="Agency FB"/>
                <a:cs typeface="Calibri"/>
              </a:rPr>
              <a:t> </a:t>
            </a:r>
            <a:r>
              <a:rPr lang="en-US" sz="2200" dirty="0">
                <a:solidFill>
                  <a:srgbClr val="0070C0"/>
                </a:solidFill>
                <a:latin typeface="Agency FB"/>
                <a:cs typeface="Calibri"/>
                <a:hlinkClick r:id="rId2">
                  <a:extLst>
                    <a:ext uri="{A12FA001-AC4F-418D-AE19-62706E023703}">
                      <ahyp:hlinkClr xmlns:ahyp="http://schemas.microsoft.com/office/drawing/2018/hyperlinkcolor" val="tx"/>
                    </a:ext>
                  </a:extLst>
                </a:hlinkClick>
              </a:rPr>
              <a:t>Zhenyuan Lu et al.</a:t>
            </a:r>
            <a:r>
              <a:rPr lang="en-US" sz="2200" dirty="0">
                <a:cs typeface="Calibri"/>
              </a:rPr>
              <a:t> on almost all the classification tasks.</a:t>
            </a:r>
          </a:p>
        </p:txBody>
      </p:sp>
    </p:spTree>
    <p:extLst>
      <p:ext uri="{BB962C8B-B14F-4D97-AF65-F5344CB8AC3E}">
        <p14:creationId xmlns:p14="http://schemas.microsoft.com/office/powerpoint/2010/main" val="1499025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963</Words>
  <Application>Microsoft Office PowerPoint</Application>
  <PresentationFormat>Widescreen</PresentationFormat>
  <Paragraphs>62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Introduction</vt:lpstr>
      <vt:lpstr>Literature review</vt:lpstr>
      <vt:lpstr>Aim and Objective</vt:lpstr>
      <vt:lpstr>Proposed Architecture</vt:lpstr>
      <vt:lpstr>Methodology</vt:lpstr>
      <vt:lpstr>Results - Multimodal Fusion</vt:lpstr>
      <vt:lpstr>Results - Ablation Study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CHINTALAPUDI ABHIROOP</cp:lastModifiedBy>
  <cp:revision>138</cp:revision>
  <dcterms:created xsi:type="dcterms:W3CDTF">2023-03-21T09:02:13Z</dcterms:created>
  <dcterms:modified xsi:type="dcterms:W3CDTF">2024-04-28T17:04:14Z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2023-01-17T00:00:00Z</vt:filetime>
  </property>
  <property fmtid="{D5CDD505-2E9C-101B-9397-08002B2CF9AE}" pid="3" name="LastSaved">
    <vt:filetime>2023-03-21T00:00:00Z</vt:filetime>
  </property>
</Properties>
</file>