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79" r:id="rId7"/>
    <p:sldId id="286" r:id="rId8"/>
    <p:sldId id="287" r:id="rId9"/>
    <p:sldId id="262" r:id="rId10"/>
    <p:sldId id="263" r:id="rId11"/>
    <p:sldId id="264" r:id="rId12"/>
    <p:sldId id="265" r:id="rId13"/>
    <p:sldId id="266" r:id="rId14"/>
    <p:sldId id="267" r:id="rId15"/>
    <p:sldId id="269" r:id="rId16"/>
    <p:sldId id="270" r:id="rId17"/>
    <p:sldId id="271" r:id="rId18"/>
    <p:sldId id="272" r:id="rId19"/>
    <p:sldId id="280" r:id="rId20"/>
    <p:sldId id="281" r:id="rId21"/>
    <p:sldId id="283" r:id="rId22"/>
    <p:sldId id="284" r:id="rId23"/>
    <p:sldId id="285" r:id="rId24"/>
    <p:sldId id="282" r:id="rId25"/>
    <p:sldId id="288" r:id="rId26"/>
    <p:sldId id="289" r:id="rId27"/>
    <p:sldId id="290" r:id="rId28"/>
    <p:sldId id="275" r:id="rId29"/>
    <p:sldId id="276" r:id="rId30"/>
    <p:sldId id="278" r:id="rId31"/>
  </p:sldIdLst>
  <p:sldSz cx="9144000" cy="5143500" type="screen16x9"/>
  <p:notesSz cx="6858000" cy="9144000"/>
  <p:embeddedFontLst>
    <p:embeddedFont>
      <p:font typeface="Old Standard TT" panose="020B060402020202020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3E54978-7112-492F-9C3A-BAC895036637}">
          <p14:sldIdLst>
            <p14:sldId id="256"/>
            <p14:sldId id="257"/>
            <p14:sldId id="258"/>
            <p14:sldId id="259"/>
            <p14:sldId id="260"/>
            <p14:sldId id="279"/>
            <p14:sldId id="286"/>
            <p14:sldId id="287"/>
            <p14:sldId id="262"/>
            <p14:sldId id="263"/>
            <p14:sldId id="264"/>
            <p14:sldId id="265"/>
            <p14:sldId id="266"/>
            <p14:sldId id="267"/>
            <p14:sldId id="269"/>
            <p14:sldId id="270"/>
            <p14:sldId id="271"/>
            <p14:sldId id="272"/>
            <p14:sldId id="280"/>
            <p14:sldId id="281"/>
            <p14:sldId id="283"/>
            <p14:sldId id="284"/>
            <p14:sldId id="285"/>
            <p14:sldId id="282"/>
            <p14:sldId id="288"/>
            <p14:sldId id="289"/>
            <p14:sldId id="290"/>
            <p14:sldId id="275"/>
            <p14:sldId id="276"/>
            <p14:sldId id="27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05" autoAdjust="0"/>
    <p:restoredTop sz="99871" autoAdjust="0"/>
  </p:normalViewPr>
  <p:slideViewPr>
    <p:cSldViewPr snapToGrid="0">
      <p:cViewPr varScale="1">
        <p:scale>
          <a:sx n="151" d="100"/>
          <a:sy n="151" d="100"/>
        </p:scale>
        <p:origin x="1254" y="132"/>
      </p:cViewPr>
      <p:guideLst>
        <p:guide orient="horz" pos="1620"/>
        <p:guide pos="2880"/>
      </p:guideLst>
    </p:cSldViewPr>
  </p:slideViewPr>
  <p:outlineViewPr>
    <p:cViewPr>
      <p:scale>
        <a:sx n="33" d="100"/>
        <a:sy n="33" d="100"/>
      </p:scale>
      <p:origin x="264" y="22715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6721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Thane(W),Mumbai-400615</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1.5 Scope</a:t>
            </a: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70390" y="935027"/>
            <a:ext cx="8601730" cy="363377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 dirty="0"/>
              <a:t>                                             </a:t>
            </a:r>
            <a:endParaRPr dirty="0"/>
          </a:p>
          <a:p>
            <a:pPr marL="457200" lvl="0" indent="-228600" algn="l" rtl="0">
              <a:lnSpc>
                <a:spcPct val="115000"/>
              </a:lnSpc>
              <a:spcBef>
                <a:spcPts val="0"/>
              </a:spcBef>
              <a:spcAft>
                <a:spcPts val="0"/>
              </a:spcAft>
              <a:buSzPts val="1800"/>
              <a:buNone/>
            </a:pPr>
            <a:endParaRPr dirty="0"/>
          </a:p>
        </p:txBody>
      </p:sp>
      <p:sp>
        <p:nvSpPr>
          <p:cNvPr id="5" name="TextBox 4">
            <a:extLst>
              <a:ext uri="{FF2B5EF4-FFF2-40B4-BE49-F238E27FC236}">
                <a16:creationId xmlns:a16="http://schemas.microsoft.com/office/drawing/2014/main" id="{A37AF39A-CB81-44F5-AA02-3B62F4E24544}"/>
              </a:ext>
            </a:extLst>
          </p:cNvPr>
          <p:cNvSpPr txBox="1"/>
          <p:nvPr/>
        </p:nvSpPr>
        <p:spPr>
          <a:xfrm>
            <a:off x="324091" y="1018573"/>
            <a:ext cx="8718309" cy="2677656"/>
          </a:xfrm>
          <a:prstGeom prst="rect">
            <a:avLst/>
          </a:prstGeom>
          <a:noFill/>
        </p:spPr>
        <p:txBody>
          <a:bodyPr wrap="square">
            <a:spAutoFit/>
          </a:bodyPr>
          <a:lstStyle/>
          <a:p>
            <a:pPr algn="just">
              <a:buFont typeface="Arial" pitchFamily="34" charset="0"/>
              <a:buChar char="•"/>
            </a:pPr>
            <a:r>
              <a:rPr lang="en-US" dirty="0">
                <a:latin typeface="Times New Roman" pitchFamily="18" charset="0"/>
                <a:cs typeface="Times New Roman" pitchFamily="18" charset="0"/>
              </a:rPr>
              <a:t>A SIEM (Security Information and Event Management) system lowers the burden of security teams by managing most of the daily repetitive things and organizing work. </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This technology is getting more attention from cybersecurity field as this technology has more potential in future.</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It is also getting evolved in the form of SOAR. </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Threat intelligence holds great importance in the field of cyber security.</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It helps the incident response teams to have intel on the threat occurring as well as the well-known tested methods to prevent it. Thus, the below method has proposed a way to automate the threat intelligence gathering process along with privacy preservation keeping  in mind. </a:t>
            </a:r>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78135" y="1"/>
            <a:ext cx="8454164" cy="6118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233756" y="590843"/>
            <a:ext cx="8598544" cy="4438357"/>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buSzPts val="1800"/>
              <a:buNone/>
            </a:pPr>
            <a:endParaRPr lang="en-IN" sz="1600" dirty="0">
              <a:latin typeface="Times New Roman" pitchFamily="18" charset="0"/>
              <a:cs typeface="Times New Roman" pitchFamily="18" charset="0"/>
            </a:endParaRPr>
          </a:p>
          <a:p>
            <a:pPr lvl="0">
              <a:buFont typeface="Arial" panose="020B0604020202020204" pitchFamily="34" charset="0"/>
              <a:buChar char="•"/>
            </a:pPr>
            <a:r>
              <a:rPr lang="en-IN" sz="1400" dirty="0">
                <a:latin typeface="Times New Roman" pitchFamily="18" charset="0"/>
                <a:cs typeface="Times New Roman" pitchFamily="18" charset="0"/>
              </a:rPr>
              <a:t>Suricata for Network  Security Python for programming the business logic</a:t>
            </a:r>
          </a:p>
          <a:p>
            <a:pPr lvl="0">
              <a:buFont typeface="Arial" panose="020B0604020202020204" pitchFamily="34" charset="0"/>
              <a:buChar char="•"/>
            </a:pPr>
            <a:r>
              <a:rPr lang="en-IN" sz="1400" dirty="0">
                <a:latin typeface="Times New Roman" pitchFamily="18" charset="0"/>
                <a:cs typeface="Times New Roman" pitchFamily="18" charset="0"/>
              </a:rPr>
              <a:t>AWS for computational power, storage and deployment</a:t>
            </a:r>
          </a:p>
          <a:p>
            <a:pPr lvl="0">
              <a:buFont typeface="Arial" panose="020B0604020202020204" pitchFamily="34" charset="0"/>
              <a:buChar char="•"/>
            </a:pPr>
            <a:r>
              <a:rPr lang="en-IN" sz="1400" dirty="0">
                <a:latin typeface="Times New Roman" pitchFamily="18" charset="0"/>
                <a:cs typeface="Times New Roman" pitchFamily="18" charset="0"/>
              </a:rPr>
              <a:t>ELK Stack for data visualizations and analysis</a:t>
            </a:r>
          </a:p>
          <a:p>
            <a:pPr lvl="0">
              <a:buFont typeface="Arial" panose="020B0604020202020204" pitchFamily="34" charset="0"/>
              <a:buChar char="•"/>
            </a:pPr>
            <a:r>
              <a:rPr lang="en-IN" sz="1400" dirty="0">
                <a:latin typeface="Times New Roman" pitchFamily="18" charset="0"/>
                <a:cs typeface="Times New Roman" pitchFamily="18" charset="0"/>
              </a:rPr>
              <a:t>Red hat  Ansible for automating configurations</a:t>
            </a:r>
          </a:p>
          <a:p>
            <a:pPr lvl="0">
              <a:buFont typeface="Arial" panose="020B0604020202020204" pitchFamily="34" charset="0"/>
              <a:buChar char="•"/>
            </a:pPr>
            <a:r>
              <a:rPr lang="en-IN" sz="1400" dirty="0">
                <a:latin typeface="Times New Roman" pitchFamily="18" charset="0"/>
                <a:cs typeface="Times New Roman" pitchFamily="18" charset="0"/>
              </a:rPr>
              <a:t>Docker  for creating container and ease deployment</a:t>
            </a:r>
          </a:p>
          <a:p>
            <a:pPr lvl="0">
              <a:buFont typeface="Arial" panose="020B0604020202020204" pitchFamily="34" charset="0"/>
              <a:buChar char="•"/>
            </a:pPr>
            <a:r>
              <a:rPr lang="en-IN" sz="1400" dirty="0">
                <a:latin typeface="Times New Roman" pitchFamily="18" charset="0"/>
                <a:cs typeface="Times New Roman" pitchFamily="18" charset="0"/>
              </a:rPr>
              <a:t>Spider foot /Virus Total API for automated of Monitoring Engine</a:t>
            </a:r>
          </a:p>
          <a:p>
            <a:pPr lvl="0" algn="l" rtl="0">
              <a:lnSpc>
                <a:spcPct val="115000"/>
              </a:lnSpc>
              <a:spcBef>
                <a:spcPts val="0"/>
              </a:spcBef>
              <a:spcAft>
                <a:spcPts val="0"/>
              </a:spcAft>
              <a:buSzPts val="1800"/>
              <a:buFont typeface="Arial" panose="020B0604020202020204" pitchFamily="34" charset="0"/>
              <a:buChar char="•"/>
            </a:pPr>
            <a:r>
              <a:rPr lang="en-IN" sz="1400" dirty="0">
                <a:latin typeface="Times New Roman" pitchFamily="18" charset="0"/>
                <a:cs typeface="Times New Roman" pitchFamily="18" charset="0"/>
              </a:rPr>
              <a:t>Cockpit for server administration</a:t>
            </a:r>
          </a:p>
          <a:p>
            <a:pPr lvl="0" algn="l" rtl="0">
              <a:lnSpc>
                <a:spcPct val="115000"/>
              </a:lnSpc>
              <a:spcBef>
                <a:spcPts val="0"/>
              </a:spcBef>
              <a:spcAft>
                <a:spcPts val="0"/>
              </a:spcAft>
              <a:buSzPts val="1800"/>
              <a:buFont typeface="Arial" panose="020B0604020202020204" pitchFamily="34" charset="0"/>
              <a:buChar char="•"/>
            </a:pPr>
            <a:r>
              <a:rPr lang="en-IN" sz="1400" dirty="0" err="1">
                <a:latin typeface="Times New Roman" pitchFamily="18" charset="0"/>
                <a:cs typeface="Times New Roman" pitchFamily="18" charset="0"/>
              </a:rPr>
              <a:t>Tpotce</a:t>
            </a:r>
            <a:r>
              <a:rPr lang="en-IN" sz="1400" dirty="0">
                <a:latin typeface="Times New Roman" pitchFamily="18" charset="0"/>
                <a:cs typeface="Times New Roman" pitchFamily="18" charset="0"/>
              </a:rPr>
              <a:t>   for honeypot</a:t>
            </a:r>
          </a:p>
          <a:p>
            <a:pPr lvl="0" algn="l" rtl="0">
              <a:lnSpc>
                <a:spcPct val="115000"/>
              </a:lnSpc>
              <a:spcBef>
                <a:spcPts val="0"/>
              </a:spcBef>
              <a:spcAft>
                <a:spcPts val="0"/>
              </a:spcAft>
              <a:buSzPts val="1800"/>
              <a:buFont typeface="Arial" panose="020B0604020202020204" pitchFamily="34" charset="0"/>
              <a:buChar char="•"/>
            </a:pPr>
            <a:r>
              <a:rPr lang="en-IN" sz="1400" dirty="0">
                <a:latin typeface="Times New Roman" pitchFamily="18" charset="0"/>
                <a:cs typeface="Times New Roman" pitchFamily="18" charset="0"/>
              </a:rPr>
              <a:t>Light GBM(Gradient Booster Model)</a:t>
            </a:r>
          </a:p>
          <a:p>
            <a:pPr lvl="0" algn="l" rtl="0">
              <a:lnSpc>
                <a:spcPct val="115000"/>
              </a:lnSpc>
              <a:spcBef>
                <a:spcPts val="0"/>
              </a:spcBef>
              <a:spcAft>
                <a:spcPts val="0"/>
              </a:spcAft>
              <a:buSzPts val="1800"/>
              <a:buFont typeface="Arial" panose="020B0604020202020204" pitchFamily="34" charset="0"/>
              <a:buChar char="•"/>
            </a:pPr>
            <a:r>
              <a:rPr lang="en-IN" sz="1400" dirty="0">
                <a:latin typeface="Times New Roman" pitchFamily="18" charset="0"/>
                <a:cs typeface="Times New Roman" pitchFamily="18" charset="0"/>
              </a:rPr>
              <a:t>STIX-2</a:t>
            </a:r>
          </a:p>
          <a:p>
            <a:pPr lvl="0" algn="l" rtl="0">
              <a:lnSpc>
                <a:spcPct val="115000"/>
              </a:lnSpc>
              <a:spcBef>
                <a:spcPts val="0"/>
              </a:spcBef>
              <a:spcAft>
                <a:spcPts val="0"/>
              </a:spcAft>
              <a:buSzPts val="1800"/>
              <a:buFont typeface="Arial" panose="020B0604020202020204" pitchFamily="34" charset="0"/>
              <a:buChar char="•"/>
            </a:pPr>
            <a:r>
              <a:rPr lang="en-IN" sz="1400" dirty="0">
                <a:latin typeface="Times New Roman" pitchFamily="18" charset="0"/>
                <a:cs typeface="Times New Roman" pitchFamily="18" charset="0"/>
              </a:rPr>
              <a:t>Ember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68132" y="96253"/>
            <a:ext cx="8564168" cy="6462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1.7 Benefits for environment &amp; Society</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261257" y="735645"/>
            <a:ext cx="8571043" cy="3833155"/>
          </a:xfrm>
          <a:prstGeom prst="rect">
            <a:avLst/>
          </a:prstGeom>
          <a:noFill/>
          <a:ln>
            <a:noFill/>
          </a:ln>
        </p:spPr>
        <p:txBody>
          <a:bodyPr spcFirstLastPara="1" wrap="square" lIns="91425" tIns="91425" rIns="91425" bIns="91425" anchor="t" anchorCtr="0">
            <a:noAutofit/>
          </a:bodyPr>
          <a:lstStyle/>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RESPONSE- Going beyond data acquisition and analysis, SOAR solutions can be configured to respond automatically to a range of situations</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 AND COMPLIANCE- Automation eliminates the possibility of human error and reduces the number of judgement calls analysts are required to make.</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FOCUSED ATTENTION- By automating the handling of these alerts, analysts can devote more of their time and attention to situations where human intervention really is required while the software handles the rest.</a:t>
            </a:r>
            <a:endParaRPr lang="en-IN" dirty="0">
              <a:latin typeface="Times New Roman" pitchFamily="18" charset="0"/>
              <a:cs typeface="Times New Roman" pitchFamily="18" charset="0"/>
            </a:endParaRPr>
          </a:p>
          <a:p>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600" b="1" dirty="0">
                <a:latin typeface="Times New Roman"/>
                <a:ea typeface="Times New Roman"/>
                <a:cs typeface="Times New Roman"/>
                <a:sym typeface="Times New Roman"/>
              </a:rPr>
              <a:t>2. Project Design</a:t>
            </a:r>
            <a:endParaRPr sz="3600" b="1"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229150" y="0"/>
            <a:ext cx="8520600" cy="5651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2.1 Proposed System</a:t>
            </a: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br>
              <a:rPr lang="en" b="1" dirty="0">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pic>
        <p:nvPicPr>
          <p:cNvPr id="7170" name="Picture 2" descr="C:\Users\Aishwarya Thorbole\Desktop\image1.PNG"/>
          <p:cNvPicPr>
            <a:picLocks noChangeAspect="1" noChangeArrowheads="1"/>
          </p:cNvPicPr>
          <p:nvPr/>
        </p:nvPicPr>
        <p:blipFill>
          <a:blip r:embed="rId3"/>
          <a:srcRect/>
          <a:stretch>
            <a:fillRect/>
          </a:stretch>
        </p:blipFill>
        <p:spPr bwMode="auto">
          <a:xfrm>
            <a:off x="120650" y="495300"/>
            <a:ext cx="8210550" cy="3308350"/>
          </a:xfrm>
          <a:prstGeom prst="rect">
            <a:avLst/>
          </a:prstGeom>
          <a:noFill/>
        </p:spPr>
      </p:pic>
      <p:sp>
        <p:nvSpPr>
          <p:cNvPr id="5" name="TextBox 4"/>
          <p:cNvSpPr txBox="1"/>
          <p:nvPr/>
        </p:nvSpPr>
        <p:spPr>
          <a:xfrm>
            <a:off x="196850" y="3841750"/>
            <a:ext cx="8845550" cy="954107"/>
          </a:xfrm>
          <a:prstGeom prst="rect">
            <a:avLst/>
          </a:prstGeom>
          <a:noFill/>
        </p:spPr>
        <p:txBody>
          <a:bodyPr wrap="square" rtlCol="0">
            <a:spAutoFit/>
          </a:bodyPr>
          <a:lstStyle/>
          <a:p>
            <a:r>
              <a:rPr lang="en-US" dirty="0">
                <a:latin typeface="Times New Roman" pitchFamily="18" charset="0"/>
                <a:cs typeface="Times New Roman" pitchFamily="18" charset="0"/>
              </a:rPr>
              <a:t>2.1  AI Based Security Orchestration, Automation and Response</a:t>
            </a:r>
          </a:p>
          <a:p>
            <a:pPr lvl="0"/>
            <a:r>
              <a:rPr lang="en-US" dirty="0">
                <a:latin typeface="Times New Roman" pitchFamily="18" charset="0"/>
                <a:ea typeface="Arial" pitchFamily="34" charset="0"/>
                <a:cs typeface="Times New Roman" pitchFamily="18" charset="0"/>
              </a:rPr>
              <a:t>It focus of this technology is to Automate various security processes like network security audit, privileged password management </a:t>
            </a:r>
            <a:r>
              <a:rPr lang="en-IN" dirty="0">
                <a:latin typeface="Times New Roman" pitchFamily="18" charset="0"/>
                <a:cs typeface="Times New Roman" pitchFamily="18" charset="0"/>
              </a:rPr>
              <a:t>and coordination and execution of tools between various tools and security groups</a:t>
            </a:r>
            <a:r>
              <a:rPr lang="en-IN" dirty="0"/>
              <a:t>.</a:t>
            </a:r>
            <a:endParaRPr lang="en-US" dirty="0">
              <a:solidFill>
                <a:schemeClr val="tx1"/>
              </a:solidFill>
              <a:latin typeface="Arial" pitchFamily="34" charset="0"/>
              <a:cs typeface="Arial"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50635" y="151254"/>
            <a:ext cx="8481664" cy="5706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2.2 Description Of Use Case</a:t>
            </a:r>
            <a:endParaRPr b="1" dirty="0">
              <a:latin typeface="Times New Roman"/>
              <a:ea typeface="Times New Roman"/>
              <a:cs typeface="Times New Roman"/>
              <a:sym typeface="Times New Roman"/>
            </a:endParaRPr>
          </a:p>
        </p:txBody>
      </p:sp>
      <p:sp>
        <p:nvSpPr>
          <p:cNvPr id="14338" name="AutoShape 2" descr="blob:https://web.whatsapp.com/3414b053-15f5-4f3c-92e0-6f3b098bbcb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blob:https://web.whatsapp.com/3414b053-15f5-4f3c-92e0-6f3b098bbcb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2" name="Picture 6" descr="C:\Users\Aishwarya Thorbole\Downloads\WhatsApp Image 2021-05-09 at 5.29.26 PM.jpeg"/>
          <p:cNvPicPr>
            <a:picLocks noChangeAspect="1" noChangeArrowheads="1"/>
          </p:cNvPicPr>
          <p:nvPr/>
        </p:nvPicPr>
        <p:blipFill>
          <a:blip r:embed="rId3"/>
          <a:srcRect/>
          <a:stretch>
            <a:fillRect/>
          </a:stretch>
        </p:blipFill>
        <p:spPr bwMode="auto">
          <a:xfrm>
            <a:off x="485335" y="850900"/>
            <a:ext cx="8321040" cy="3657600"/>
          </a:xfrm>
          <a:prstGeom prst="rect">
            <a:avLst/>
          </a:prstGeom>
          <a:noFill/>
        </p:spPr>
      </p:pic>
      <p:sp>
        <p:nvSpPr>
          <p:cNvPr id="2" name="TextBox 1">
            <a:extLst>
              <a:ext uri="{FF2B5EF4-FFF2-40B4-BE49-F238E27FC236}">
                <a16:creationId xmlns:a16="http://schemas.microsoft.com/office/drawing/2014/main" id="{609D1464-A3A2-4DB1-BD46-24B2259DABCC}"/>
              </a:ext>
            </a:extLst>
          </p:cNvPr>
          <p:cNvSpPr txBox="1"/>
          <p:nvPr/>
        </p:nvSpPr>
        <p:spPr>
          <a:xfrm>
            <a:off x="3105150" y="4489450"/>
            <a:ext cx="3981450"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2.2 Use case Diagram for AI BASED SOAR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275008" y="110003"/>
            <a:ext cx="8557292" cy="5568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Activity diagram</a:t>
            </a:r>
            <a:endParaRPr b="1" dirty="0">
              <a:latin typeface="Times New Roman"/>
              <a:ea typeface="Times New Roman"/>
              <a:cs typeface="Times New Roman"/>
              <a:sym typeface="Times New Roman"/>
            </a:endParaRPr>
          </a:p>
        </p:txBody>
      </p:sp>
      <p:pic>
        <p:nvPicPr>
          <p:cNvPr id="12289" name="Picture 1" descr="C:\Users\Aishwarya Thorbole\Downloads\AI_BASED_SOAR_ACTIVITY_DIAGRAM_FINAL.JPG.jpeg"/>
          <p:cNvPicPr>
            <a:picLocks noChangeAspect="1" noChangeArrowheads="1"/>
          </p:cNvPicPr>
          <p:nvPr/>
        </p:nvPicPr>
        <p:blipFill>
          <a:blip r:embed="rId3"/>
          <a:srcRect/>
          <a:stretch>
            <a:fillRect/>
          </a:stretch>
        </p:blipFill>
        <p:spPr bwMode="auto">
          <a:xfrm>
            <a:off x="374358" y="691369"/>
            <a:ext cx="8525020" cy="3963181"/>
          </a:xfrm>
          <a:prstGeom prst="rect">
            <a:avLst/>
          </a:prstGeom>
          <a:noFill/>
        </p:spPr>
      </p:pic>
      <p:sp>
        <p:nvSpPr>
          <p:cNvPr id="2" name="TextBox 1">
            <a:extLst>
              <a:ext uri="{FF2B5EF4-FFF2-40B4-BE49-F238E27FC236}">
                <a16:creationId xmlns:a16="http://schemas.microsoft.com/office/drawing/2014/main" id="{72178E26-1B72-4141-BD04-8F3C5D3B383B}"/>
              </a:ext>
            </a:extLst>
          </p:cNvPr>
          <p:cNvSpPr txBox="1"/>
          <p:nvPr/>
        </p:nvSpPr>
        <p:spPr>
          <a:xfrm>
            <a:off x="2667000" y="4635500"/>
            <a:ext cx="4834531"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2.3 Activity Diagram for AI BASED SOAR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137504"/>
            <a:ext cx="8520600" cy="58439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2.4 Class Diagram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0A946C8-A8CE-4C9F-83C1-AFF479DBA618}"/>
              </a:ext>
            </a:extLst>
          </p:cNvPr>
          <p:cNvPicPr>
            <a:picLocks noChangeAspect="1"/>
          </p:cNvPicPr>
          <p:nvPr/>
        </p:nvPicPr>
        <p:blipFill>
          <a:blip r:embed="rId3"/>
          <a:stretch>
            <a:fillRect/>
          </a:stretch>
        </p:blipFill>
        <p:spPr>
          <a:xfrm>
            <a:off x="327053" y="774700"/>
            <a:ext cx="8185575" cy="3841750"/>
          </a:xfrm>
          <a:prstGeom prst="rect">
            <a:avLst/>
          </a:prstGeom>
        </p:spPr>
      </p:pic>
      <p:sp>
        <p:nvSpPr>
          <p:cNvPr id="2" name="TextBox 1">
            <a:extLst>
              <a:ext uri="{FF2B5EF4-FFF2-40B4-BE49-F238E27FC236}">
                <a16:creationId xmlns:a16="http://schemas.microsoft.com/office/drawing/2014/main" id="{5DFC4A9C-9413-48A8-A658-A3907D1FA23F}"/>
              </a:ext>
            </a:extLst>
          </p:cNvPr>
          <p:cNvSpPr txBox="1"/>
          <p:nvPr/>
        </p:nvSpPr>
        <p:spPr>
          <a:xfrm>
            <a:off x="3054350" y="4743450"/>
            <a:ext cx="3289300"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2.4 Class Diagram for AI BASED SOAR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299000" y="46407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2.5 Module-1</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825A141-6AE5-4C18-A96E-5A4B2C26B146}"/>
              </a:ext>
            </a:extLst>
          </p:cNvPr>
          <p:cNvPicPr>
            <a:picLocks noChangeAspect="1"/>
          </p:cNvPicPr>
          <p:nvPr/>
        </p:nvPicPr>
        <p:blipFill>
          <a:blip r:embed="rId3"/>
          <a:stretch>
            <a:fillRect/>
          </a:stretch>
        </p:blipFill>
        <p:spPr>
          <a:xfrm>
            <a:off x="717550" y="1047750"/>
            <a:ext cx="7594600" cy="3484203"/>
          </a:xfrm>
          <a:prstGeom prst="rect">
            <a:avLst/>
          </a:prstGeom>
        </p:spPr>
      </p:pic>
      <p:sp>
        <p:nvSpPr>
          <p:cNvPr id="4" name="TextBox 3"/>
          <p:cNvSpPr txBox="1"/>
          <p:nvPr/>
        </p:nvSpPr>
        <p:spPr>
          <a:xfrm>
            <a:off x="3194050" y="4565650"/>
            <a:ext cx="3678803" cy="307777"/>
          </a:xfrm>
          <a:prstGeom prst="rect">
            <a:avLst/>
          </a:prstGeom>
          <a:noFill/>
        </p:spPr>
        <p:txBody>
          <a:bodyPr wrap="square" rtlCol="0">
            <a:spAutoFit/>
          </a:bodyPr>
          <a:lstStyle/>
          <a:p>
            <a:r>
              <a:rPr lang="en-US" dirty="0"/>
              <a:t>2.5 Cisco Packer Tracker Topology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Aishwarya Thorbole\Downloads\WhatsApp Image 2021-05-09 at 8.09.57 PM.jpeg"/>
          <p:cNvPicPr>
            <a:picLocks noChangeAspect="1" noChangeArrowheads="1"/>
          </p:cNvPicPr>
          <p:nvPr/>
        </p:nvPicPr>
        <p:blipFill>
          <a:blip r:embed="rId2"/>
          <a:srcRect/>
          <a:stretch>
            <a:fillRect/>
          </a:stretch>
        </p:blipFill>
        <p:spPr bwMode="auto">
          <a:xfrm>
            <a:off x="879915" y="1092200"/>
            <a:ext cx="7012744" cy="2806700"/>
          </a:xfrm>
          <a:prstGeom prst="rect">
            <a:avLst/>
          </a:prstGeom>
          <a:noFill/>
        </p:spPr>
      </p:pic>
      <p:sp>
        <p:nvSpPr>
          <p:cNvPr id="8" name="Title 7"/>
          <p:cNvSpPr>
            <a:spLocks noGrp="1"/>
          </p:cNvSpPr>
          <p:nvPr>
            <p:ph type="title"/>
          </p:nvPr>
        </p:nvSpPr>
        <p:spPr>
          <a:xfrm>
            <a:off x="548640" y="355600"/>
            <a:ext cx="2994660" cy="520700"/>
          </a:xfrm>
        </p:spPr>
        <p:txBody>
          <a:bodyPr/>
          <a:lstStyle/>
          <a:p>
            <a:r>
              <a:rPr lang="en-US" b="1" dirty="0">
                <a:latin typeface="Times New Roman" pitchFamily="18" charset="0"/>
                <a:cs typeface="Times New Roman" pitchFamily="18" charset="0"/>
              </a:rPr>
              <a:t>  2.5.1 Module 2</a:t>
            </a:r>
          </a:p>
        </p:txBody>
      </p:sp>
      <p:sp>
        <p:nvSpPr>
          <p:cNvPr id="10" name="TextBox 9"/>
          <p:cNvSpPr txBox="1"/>
          <p:nvPr/>
        </p:nvSpPr>
        <p:spPr>
          <a:xfrm>
            <a:off x="1524000" y="3937000"/>
            <a:ext cx="6203950" cy="738664"/>
          </a:xfrm>
          <a:prstGeom prst="rect">
            <a:avLst/>
          </a:prstGeom>
          <a:noFill/>
        </p:spPr>
        <p:txBody>
          <a:bodyPr wrap="square" rtlCol="0">
            <a:spAutoFit/>
          </a:bodyPr>
          <a:lstStyle/>
          <a:p>
            <a:r>
              <a:rPr lang="en-US" dirty="0">
                <a:latin typeface="Times New Roman" pitchFamily="18" charset="0"/>
                <a:cs typeface="Times New Roman" pitchFamily="18" charset="0"/>
              </a:rPr>
              <a:t>2.5.1  </a:t>
            </a:r>
            <a:r>
              <a:rPr lang="en-US" dirty="0" err="1">
                <a:latin typeface="Times New Roman" pitchFamily="18" charset="0"/>
                <a:cs typeface="Times New Roman" pitchFamily="18" charset="0"/>
              </a:rPr>
              <a:t>Honeyypot</a:t>
            </a:r>
            <a:r>
              <a:rPr lang="en-US" dirty="0">
                <a:latin typeface="Times New Roman" pitchFamily="18" charset="0"/>
                <a:cs typeface="Times New Roman" pitchFamily="18" charset="0"/>
              </a:rPr>
              <a:t> Attacks</a:t>
            </a:r>
          </a:p>
          <a:p>
            <a:r>
              <a:rPr lang="en-US" dirty="0">
                <a:latin typeface="Times New Roman" pitchFamily="18" charset="0"/>
                <a:cs typeface="Times New Roman" pitchFamily="18" charset="0"/>
              </a:rPr>
              <a:t>The Above is the summarized in honey pot attack Bar graph, honeypot attacks by histogram, attacks by country histogram and so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lang="en-IN"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AI Based SOAR</a:t>
            </a:r>
            <a:endParaRPr lang="en-IN" sz="24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Engineering(Sem-8)</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lang="en-IN"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Rahul Vast  </a:t>
            </a:r>
            <a:r>
              <a:rPr lang="en-IN" sz="1800" dirty="0">
                <a:latin typeface="Times New Roman"/>
                <a:ea typeface="Times New Roman"/>
                <a:cs typeface="Times New Roman"/>
                <a:sym typeface="Times New Roman"/>
              </a:rPr>
              <a:t>(17104042)</a:t>
            </a:r>
          </a:p>
          <a:p>
            <a:pPr marL="0" lvl="0" indent="0" algn="ctr" rtl="0">
              <a:lnSpc>
                <a:spcPct val="100000"/>
              </a:lnSpc>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Shruti Sawant(18204001)</a:t>
            </a: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Aishwarya Thorbole(18204002)</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Mr. Vishal Badgujar</a:t>
            </a: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dirty="0"/>
          </a:p>
          <a:p>
            <a:pPr marL="0" lvl="0" indent="0" algn="l" rtl="0">
              <a:lnSpc>
                <a:spcPct val="100000"/>
              </a:lnSpc>
              <a:spcBef>
                <a:spcPts val="0"/>
              </a:spcBef>
              <a:spcAft>
                <a:spcPts val="0"/>
              </a:spcAft>
              <a:buSzPts val="4200"/>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ishwarya Thorbole\Downloads\WhatsApp Image 2021-05-09 at 8.09.58 PM.jpeg"/>
          <p:cNvPicPr>
            <a:picLocks noChangeAspect="1" noChangeArrowheads="1"/>
          </p:cNvPicPr>
          <p:nvPr/>
        </p:nvPicPr>
        <p:blipFill>
          <a:blip r:embed="rId2"/>
          <a:srcRect/>
          <a:stretch>
            <a:fillRect/>
          </a:stretch>
        </p:blipFill>
        <p:spPr bwMode="auto">
          <a:xfrm>
            <a:off x="723900" y="965200"/>
            <a:ext cx="6775450" cy="2901950"/>
          </a:xfrm>
          <a:prstGeom prst="rect">
            <a:avLst/>
          </a:prstGeom>
          <a:noFill/>
        </p:spPr>
      </p:pic>
      <p:sp>
        <p:nvSpPr>
          <p:cNvPr id="6" name="TextBox 5"/>
          <p:cNvSpPr txBox="1"/>
          <p:nvPr/>
        </p:nvSpPr>
        <p:spPr>
          <a:xfrm>
            <a:off x="1022350" y="3973949"/>
            <a:ext cx="6191250" cy="1169551"/>
          </a:xfrm>
          <a:prstGeom prst="rect">
            <a:avLst/>
          </a:prstGeom>
          <a:noFill/>
        </p:spPr>
        <p:txBody>
          <a:bodyPr wrap="square" rtlCol="0">
            <a:spAutoFit/>
          </a:bodyPr>
          <a:lstStyle/>
          <a:p>
            <a:r>
              <a:rPr lang="en-US" dirty="0">
                <a:latin typeface="Times New Roman" pitchFamily="18" charset="0"/>
                <a:cs typeface="Times New Roman" pitchFamily="18" charset="0"/>
              </a:rPr>
              <a:t>2.5.2  Attacks by Destination Port Histogram Being depicted by using  histogram in which has Attacker SRC(source) IP Reputation, attacks by honeypot where attacks Dionaea, Cowrie, Tanner etc.</a:t>
            </a:r>
          </a:p>
          <a:p>
            <a:r>
              <a:rPr lang="en-US" dirty="0"/>
              <a:t> </a:t>
            </a:r>
          </a:p>
          <a:p>
            <a:endParaRPr lang="en-US" dirty="0"/>
          </a:p>
        </p:txBody>
      </p:sp>
      <p:sp>
        <p:nvSpPr>
          <p:cNvPr id="7" name="Title 6"/>
          <p:cNvSpPr>
            <a:spLocks noGrp="1"/>
          </p:cNvSpPr>
          <p:nvPr>
            <p:ph type="title"/>
          </p:nvPr>
        </p:nvSpPr>
        <p:spPr>
          <a:xfrm>
            <a:off x="222800" y="196851"/>
            <a:ext cx="7949650" cy="603249"/>
          </a:xfrm>
        </p:spPr>
        <p:txBody>
          <a:bodyPr/>
          <a:lstStyle/>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2.5.2 Module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ishwarya Thorbole\Downloads\WhatsApp Image 2021-05-09 at 8.09.59 PM.jpeg"/>
          <p:cNvPicPr>
            <a:picLocks noChangeAspect="1" noChangeArrowheads="1"/>
          </p:cNvPicPr>
          <p:nvPr/>
        </p:nvPicPr>
        <p:blipFill>
          <a:blip r:embed="rId2"/>
          <a:srcRect/>
          <a:stretch>
            <a:fillRect/>
          </a:stretch>
        </p:blipFill>
        <p:spPr bwMode="auto">
          <a:xfrm>
            <a:off x="876299" y="1123950"/>
            <a:ext cx="7670801" cy="2971800"/>
          </a:xfrm>
          <a:prstGeom prst="rect">
            <a:avLst/>
          </a:prstGeom>
          <a:noFill/>
        </p:spPr>
      </p:pic>
      <p:sp>
        <p:nvSpPr>
          <p:cNvPr id="5" name="Title 4"/>
          <p:cNvSpPr>
            <a:spLocks noGrp="1"/>
          </p:cNvSpPr>
          <p:nvPr>
            <p:ph type="title"/>
          </p:nvPr>
        </p:nvSpPr>
        <p:spPr>
          <a:xfrm>
            <a:off x="311700" y="317500"/>
            <a:ext cx="8520600" cy="647699"/>
          </a:xfrm>
        </p:spPr>
        <p:txBody>
          <a:bodyPr/>
          <a:lstStyle/>
          <a:p>
            <a:r>
              <a:rPr lang="en-US" b="1" dirty="0">
                <a:latin typeface="Times New Roman" pitchFamily="18" charset="0"/>
                <a:cs typeface="Times New Roman" pitchFamily="18" charset="0"/>
              </a:rPr>
              <a:t> 2.5.3 Module 4</a:t>
            </a:r>
          </a:p>
        </p:txBody>
      </p:sp>
      <p:sp>
        <p:nvSpPr>
          <p:cNvPr id="6" name="TextBox 5"/>
          <p:cNvSpPr txBox="1"/>
          <p:nvPr/>
        </p:nvSpPr>
        <p:spPr>
          <a:xfrm>
            <a:off x="996950" y="4197350"/>
            <a:ext cx="6343650" cy="523220"/>
          </a:xfrm>
          <a:prstGeom prst="rect">
            <a:avLst/>
          </a:prstGeom>
          <a:noFill/>
        </p:spPr>
        <p:txBody>
          <a:bodyPr wrap="square" rtlCol="0">
            <a:spAutoFit/>
          </a:bodyPr>
          <a:lstStyle/>
          <a:p>
            <a:r>
              <a:rPr lang="en-US" dirty="0"/>
              <a:t>2.5.3 </a:t>
            </a:r>
            <a:r>
              <a:rPr lang="en-US" dirty="0">
                <a:latin typeface="Times New Roman" pitchFamily="18" charset="0"/>
                <a:cs typeface="Times New Roman" pitchFamily="18" charset="0"/>
              </a:rPr>
              <a:t>Attacker Dashboard T-Pot</a:t>
            </a:r>
          </a:p>
          <a:p>
            <a:r>
              <a:rPr lang="en-US" dirty="0">
                <a:latin typeface="Times New Roman" pitchFamily="18" charset="0"/>
                <a:cs typeface="Times New Roman" pitchFamily="18" charset="0"/>
              </a:rPr>
              <a:t>The above figure, depicts the different attacks there source IPs and its count</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ishwarya Thorbole\Downloads\WhatsApp Image 2021-05-09 at 8.09.59 PM (1).jpeg"/>
          <p:cNvPicPr>
            <a:picLocks noChangeAspect="1" noChangeArrowheads="1"/>
          </p:cNvPicPr>
          <p:nvPr/>
        </p:nvPicPr>
        <p:blipFill>
          <a:blip r:embed="rId2"/>
          <a:srcRect/>
          <a:stretch>
            <a:fillRect/>
          </a:stretch>
        </p:blipFill>
        <p:spPr bwMode="auto">
          <a:xfrm>
            <a:off x="956407" y="1009650"/>
            <a:ext cx="6860443" cy="2209800"/>
          </a:xfrm>
          <a:prstGeom prst="rect">
            <a:avLst/>
          </a:prstGeom>
          <a:noFill/>
        </p:spPr>
      </p:pic>
      <p:sp>
        <p:nvSpPr>
          <p:cNvPr id="5" name="Title 4"/>
          <p:cNvSpPr>
            <a:spLocks noGrp="1"/>
          </p:cNvSpPr>
          <p:nvPr>
            <p:ph type="title"/>
          </p:nvPr>
        </p:nvSpPr>
        <p:spPr>
          <a:xfrm>
            <a:off x="311700" y="445025"/>
            <a:ext cx="8520600" cy="431275"/>
          </a:xfrm>
        </p:spPr>
        <p:txBody>
          <a:bodyPr/>
          <a:lstStyle/>
          <a:p>
            <a:r>
              <a:rPr lang="en-US" b="1" dirty="0">
                <a:latin typeface="Times New Roman" pitchFamily="18" charset="0"/>
                <a:cs typeface="Times New Roman" pitchFamily="18" charset="0"/>
              </a:rPr>
              <a:t>2.5.4 Module 5 </a:t>
            </a:r>
          </a:p>
        </p:txBody>
      </p:sp>
      <p:sp>
        <p:nvSpPr>
          <p:cNvPr id="6" name="TextBox 5"/>
          <p:cNvSpPr txBox="1"/>
          <p:nvPr/>
        </p:nvSpPr>
        <p:spPr>
          <a:xfrm>
            <a:off x="876300" y="3194050"/>
            <a:ext cx="6819900" cy="1508105"/>
          </a:xfrm>
          <a:prstGeom prst="rect">
            <a:avLst/>
          </a:prstGeom>
          <a:noFill/>
        </p:spPr>
        <p:txBody>
          <a:bodyPr wrap="square" rtlCol="0">
            <a:spAutoFit/>
          </a:bodyPr>
          <a:lstStyle/>
          <a:p>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2.5.4  </a:t>
            </a:r>
            <a:r>
              <a:rPr lang="en-US" dirty="0" err="1">
                <a:latin typeface="Times New Roman" pitchFamily="18" charset="0"/>
                <a:cs typeface="Times New Roman" pitchFamily="18" charset="0"/>
              </a:rPr>
              <a:t>Honeypot</a:t>
            </a:r>
            <a:r>
              <a:rPr lang="en-US" dirty="0">
                <a:latin typeface="Times New Roman" pitchFamily="18" charset="0"/>
                <a:cs typeface="Times New Roman" pitchFamily="18" charset="0"/>
              </a:rPr>
              <a:t> Attacks </a:t>
            </a:r>
          </a:p>
          <a:p>
            <a:r>
              <a:rPr lang="en-US" dirty="0">
                <a:latin typeface="Times New Roman" pitchFamily="18" charset="0"/>
                <a:cs typeface="Times New Roman" pitchFamily="18" charset="0"/>
              </a:rPr>
              <a:t>Above is the summarized the honeypot attacks by histogram, attacks by country histogram and so summarized in honeypot attack </a:t>
            </a:r>
            <a:r>
              <a:rPr lang="en-US" dirty="0" err="1">
                <a:latin typeface="Times New Roman" pitchFamily="18" charset="0"/>
                <a:cs typeface="Times New Roman" pitchFamily="18" charset="0"/>
              </a:rPr>
              <a:t>Bargraph</a:t>
            </a:r>
            <a:r>
              <a:rPr lang="en-US" dirty="0">
                <a:latin typeface="Times New Roman" pitchFamily="18" charset="0"/>
                <a:cs typeface="Times New Roman" pitchFamily="18" charset="0"/>
              </a:rPr>
              <a:t> honeypot.</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ishwarya Thorbole\Downloads\WhatsApp Image 2021-05-09 at 8.09.59 PM (2).jpeg"/>
          <p:cNvPicPr>
            <a:picLocks noChangeAspect="1" noChangeArrowheads="1"/>
          </p:cNvPicPr>
          <p:nvPr/>
        </p:nvPicPr>
        <p:blipFill>
          <a:blip r:embed="rId2"/>
          <a:srcRect/>
          <a:stretch>
            <a:fillRect/>
          </a:stretch>
        </p:blipFill>
        <p:spPr bwMode="auto">
          <a:xfrm>
            <a:off x="1282895" y="685800"/>
            <a:ext cx="6787662" cy="2933700"/>
          </a:xfrm>
          <a:prstGeom prst="rect">
            <a:avLst/>
          </a:prstGeom>
          <a:noFill/>
        </p:spPr>
      </p:pic>
      <p:sp>
        <p:nvSpPr>
          <p:cNvPr id="5" name="Title 4"/>
          <p:cNvSpPr>
            <a:spLocks noGrp="1"/>
          </p:cNvSpPr>
          <p:nvPr>
            <p:ph type="title"/>
          </p:nvPr>
        </p:nvSpPr>
        <p:spPr>
          <a:xfrm>
            <a:off x="305350" y="158750"/>
            <a:ext cx="8520600" cy="823275"/>
          </a:xfrm>
        </p:spPr>
        <p:txBody>
          <a:bodyPr/>
          <a:lstStyle/>
          <a:p>
            <a:r>
              <a:rPr lang="en-US" b="1" dirty="0">
                <a:latin typeface="Times New Roman" pitchFamily="18" charset="0"/>
                <a:cs typeface="Times New Roman" pitchFamily="18" charset="0"/>
              </a:rPr>
              <a:t>2.5.5 Module 6</a:t>
            </a:r>
          </a:p>
        </p:txBody>
      </p:sp>
      <p:sp>
        <p:nvSpPr>
          <p:cNvPr id="6" name="TextBox 5"/>
          <p:cNvSpPr txBox="1"/>
          <p:nvPr/>
        </p:nvSpPr>
        <p:spPr>
          <a:xfrm>
            <a:off x="1435100" y="3740151"/>
            <a:ext cx="5892800" cy="138499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2.5.5</a:t>
            </a:r>
            <a:r>
              <a:rPr lang="en-US" dirty="0"/>
              <a:t> </a:t>
            </a:r>
            <a:r>
              <a:rPr lang="en-US" dirty="0">
                <a:latin typeface="Times New Roman" pitchFamily="18" charset="0"/>
                <a:cs typeface="Times New Roman" pitchFamily="18" charset="0"/>
              </a:rPr>
              <a:t>Honeypot  Attack Map</a:t>
            </a:r>
          </a:p>
          <a:p>
            <a:r>
              <a:rPr lang="en-US" dirty="0">
                <a:latin typeface="Times New Roman" pitchFamily="18" charset="0"/>
                <a:cs typeface="Times New Roman" pitchFamily="18" charset="0"/>
              </a:rPr>
              <a:t>Above is the Honeypot Attack Map with the satellite view of countries with most attack, the red dot has the maximum attacks as seen.</a:t>
            </a:r>
          </a:p>
          <a:p>
            <a:endParaRPr lang="en-US"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ishwarya Thorbole\Downloads\WhatsApp Image 2021-05-09 at 8.09.58 PM (1).jpeg"/>
          <p:cNvPicPr>
            <a:picLocks noChangeAspect="1" noChangeArrowheads="1"/>
          </p:cNvPicPr>
          <p:nvPr/>
        </p:nvPicPr>
        <p:blipFill>
          <a:blip r:embed="rId2"/>
          <a:srcRect/>
          <a:stretch>
            <a:fillRect/>
          </a:stretch>
        </p:blipFill>
        <p:spPr bwMode="auto">
          <a:xfrm>
            <a:off x="1054882" y="1079500"/>
            <a:ext cx="6998676" cy="2717800"/>
          </a:xfrm>
          <a:prstGeom prst="rect">
            <a:avLst/>
          </a:prstGeom>
          <a:noFill/>
        </p:spPr>
      </p:pic>
      <p:sp>
        <p:nvSpPr>
          <p:cNvPr id="5" name="Title 4"/>
          <p:cNvSpPr>
            <a:spLocks noGrp="1"/>
          </p:cNvSpPr>
          <p:nvPr>
            <p:ph type="title"/>
          </p:nvPr>
        </p:nvSpPr>
        <p:spPr/>
        <p:txBody>
          <a:bodyPr/>
          <a:lstStyle/>
          <a:p>
            <a:r>
              <a:rPr lang="en-US" b="1" dirty="0">
                <a:latin typeface="Times New Roman" pitchFamily="18" charset="0"/>
                <a:cs typeface="Times New Roman" pitchFamily="18" charset="0"/>
              </a:rPr>
              <a:t>2.5.6 Module 7</a:t>
            </a:r>
          </a:p>
        </p:txBody>
      </p:sp>
      <p:sp>
        <p:nvSpPr>
          <p:cNvPr id="6" name="TextBox 5"/>
          <p:cNvSpPr txBox="1"/>
          <p:nvPr/>
        </p:nvSpPr>
        <p:spPr>
          <a:xfrm>
            <a:off x="1352550" y="4032250"/>
            <a:ext cx="6064250" cy="738664"/>
          </a:xfrm>
          <a:prstGeom prst="rect">
            <a:avLst/>
          </a:prstGeom>
          <a:noFill/>
        </p:spPr>
        <p:txBody>
          <a:bodyPr wrap="square" rtlCol="0">
            <a:spAutoFit/>
          </a:bodyPr>
          <a:lstStyle/>
          <a:p>
            <a:r>
              <a:rPr lang="en-US" dirty="0">
                <a:latin typeface="Times New Roman" pitchFamily="18" charset="0"/>
                <a:cs typeface="Times New Roman" pitchFamily="18" charset="0"/>
              </a:rPr>
              <a:t>2.5.6 Attacks by Country and Port</a:t>
            </a:r>
          </a:p>
          <a:p>
            <a:r>
              <a:rPr lang="en-US" dirty="0">
                <a:latin typeface="Times New Roman" pitchFamily="18" charset="0"/>
                <a:cs typeface="Times New Roman" pitchFamily="18" charset="0"/>
              </a:rPr>
              <a:t>Here the attacks are categorized by country and port where the different country's attack count can be seen.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00" y="394225"/>
            <a:ext cx="8520600" cy="613200"/>
          </a:xfrm>
        </p:spPr>
        <p:txBody>
          <a:bodyPr/>
          <a:lstStyle/>
          <a:p>
            <a:r>
              <a:rPr lang="en-US" b="1" dirty="0">
                <a:latin typeface="Times New Roman" pitchFamily="18" charset="0"/>
                <a:cs typeface="Times New Roman" pitchFamily="18" charset="0"/>
              </a:rPr>
              <a:t>2.5.7 Module 8</a:t>
            </a:r>
            <a:br>
              <a:rPr lang="en-US" b="1" dirty="0">
                <a:latin typeface="Times New Roman" pitchFamily="18" charset="0"/>
                <a:cs typeface="Times New Roman" pitchFamily="18" charset="0"/>
              </a:rPr>
            </a:br>
            <a:endParaRPr lang="en-US" dirty="0"/>
          </a:p>
        </p:txBody>
      </p:sp>
      <p:pic>
        <p:nvPicPr>
          <p:cNvPr id="59394" name="Picture 2" descr="C:\Users\Aishwarya Thorbole\Downloads\ROC Curve.jpeg"/>
          <p:cNvPicPr>
            <a:picLocks noChangeAspect="1" noChangeArrowheads="1"/>
          </p:cNvPicPr>
          <p:nvPr/>
        </p:nvPicPr>
        <p:blipFill>
          <a:blip r:embed="rId2"/>
          <a:srcRect/>
          <a:stretch>
            <a:fillRect/>
          </a:stretch>
        </p:blipFill>
        <p:spPr bwMode="auto">
          <a:xfrm>
            <a:off x="2470150" y="1060450"/>
            <a:ext cx="4787900" cy="2679700"/>
          </a:xfrm>
          <a:prstGeom prst="rect">
            <a:avLst/>
          </a:prstGeom>
          <a:noFill/>
        </p:spPr>
      </p:pic>
      <p:sp>
        <p:nvSpPr>
          <p:cNvPr id="4" name="TextBox 3"/>
          <p:cNvSpPr txBox="1"/>
          <p:nvPr/>
        </p:nvSpPr>
        <p:spPr>
          <a:xfrm>
            <a:off x="2108199" y="3829050"/>
            <a:ext cx="5962651" cy="307777"/>
          </a:xfrm>
          <a:prstGeom prst="rect">
            <a:avLst/>
          </a:prstGeom>
          <a:noFill/>
        </p:spPr>
        <p:txBody>
          <a:bodyPr wrap="square" rtlCol="0">
            <a:spAutoFit/>
          </a:bodyPr>
          <a:lstStyle/>
          <a:p>
            <a:r>
              <a:rPr lang="en-US" dirty="0">
                <a:latin typeface="Times New Roman" pitchFamily="18" charset="0"/>
                <a:cs typeface="Times New Roman" pitchFamily="18" charset="0"/>
              </a:rPr>
              <a:t>2.5.7 The Above Curve plots true positive and false positive attack rate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00" y="215901"/>
            <a:ext cx="8520600" cy="609600"/>
          </a:xfrm>
        </p:spPr>
        <p:txBody>
          <a:bodyPr/>
          <a:lstStyle/>
          <a:p>
            <a:r>
              <a:rPr lang="en-US" b="1" dirty="0">
                <a:latin typeface="Times New Roman" pitchFamily="18" charset="0"/>
                <a:cs typeface="Times New Roman" pitchFamily="18" charset="0"/>
              </a:rPr>
              <a:t>2.5.8 Module 9</a:t>
            </a:r>
            <a:br>
              <a:rPr lang="en-US" b="1" dirty="0">
                <a:latin typeface="Times New Roman" pitchFamily="18" charset="0"/>
                <a:cs typeface="Times New Roman" pitchFamily="18" charset="0"/>
              </a:rPr>
            </a:br>
            <a:endParaRPr lang="en-US" dirty="0"/>
          </a:p>
        </p:txBody>
      </p:sp>
      <p:pic>
        <p:nvPicPr>
          <p:cNvPr id="4" name="Picture 2" descr="C:\Users\Aishwarya Thorbole\Downloads\Wannacry.jpeg"/>
          <p:cNvPicPr>
            <a:picLocks noChangeAspect="1" noChangeArrowheads="1"/>
          </p:cNvPicPr>
          <p:nvPr/>
        </p:nvPicPr>
        <p:blipFill>
          <a:blip r:embed="rId2"/>
          <a:srcRect/>
          <a:stretch>
            <a:fillRect/>
          </a:stretch>
        </p:blipFill>
        <p:spPr bwMode="auto">
          <a:xfrm>
            <a:off x="1339850" y="863600"/>
            <a:ext cx="6127749" cy="3289300"/>
          </a:xfrm>
          <a:prstGeom prst="rect">
            <a:avLst/>
          </a:prstGeom>
          <a:noFill/>
        </p:spPr>
      </p:pic>
      <p:sp>
        <p:nvSpPr>
          <p:cNvPr id="6" name="TextBox 5"/>
          <p:cNvSpPr txBox="1"/>
          <p:nvPr/>
        </p:nvSpPr>
        <p:spPr>
          <a:xfrm>
            <a:off x="2101850" y="4241800"/>
            <a:ext cx="4927600" cy="523220"/>
          </a:xfrm>
          <a:prstGeom prst="rect">
            <a:avLst/>
          </a:prstGeom>
          <a:noFill/>
        </p:spPr>
        <p:txBody>
          <a:bodyPr wrap="square" rtlCol="0">
            <a:spAutoFit/>
          </a:bodyPr>
          <a:lstStyle/>
          <a:p>
            <a:r>
              <a:rPr lang="en-US" dirty="0">
                <a:latin typeface="Times New Roman" pitchFamily="18" charset="0"/>
                <a:cs typeface="Times New Roman" pitchFamily="18" charset="0"/>
              </a:rPr>
              <a:t>2.5.8 </a:t>
            </a:r>
            <a:r>
              <a:rPr lang="en-US" dirty="0" err="1">
                <a:latin typeface="Times New Roman" pitchFamily="18" charset="0"/>
                <a:cs typeface="Times New Roman" pitchFamily="18" charset="0"/>
              </a:rPr>
              <a:t>Wannacry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Threat intelligence of </a:t>
            </a:r>
            <a:r>
              <a:rPr lang="en-US" dirty="0" err="1">
                <a:latin typeface="Times New Roman" pitchFamily="18" charset="0"/>
                <a:cs typeface="Times New Roman" pitchFamily="18" charset="0"/>
              </a:rPr>
              <a:t>Wannacry</a:t>
            </a:r>
            <a:r>
              <a:rPr lang="en-US" dirty="0">
                <a:latin typeface="Times New Roman" pitchFamily="18" charset="0"/>
                <a:cs typeface="Times New Roman" pitchFamily="18" charset="0"/>
              </a:rPr>
              <a:t> run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2.5.9 Module 10</a:t>
            </a:r>
            <a:br>
              <a:rPr lang="en-US" b="1" dirty="0">
                <a:latin typeface="Times New Roman" pitchFamily="18" charset="0"/>
                <a:cs typeface="Times New Roman" pitchFamily="18" charset="0"/>
              </a:rPr>
            </a:br>
            <a:endParaRPr lang="en-US" dirty="0"/>
          </a:p>
        </p:txBody>
      </p:sp>
      <p:pic>
        <p:nvPicPr>
          <p:cNvPr id="61442" name="Picture 2" descr="C:\Users\Aishwarya Thorbole\Downloads\vul.jpeg"/>
          <p:cNvPicPr>
            <a:picLocks noChangeAspect="1" noChangeArrowheads="1"/>
          </p:cNvPicPr>
          <p:nvPr/>
        </p:nvPicPr>
        <p:blipFill>
          <a:blip r:embed="rId2"/>
          <a:srcRect/>
          <a:stretch>
            <a:fillRect/>
          </a:stretch>
        </p:blipFill>
        <p:spPr bwMode="auto">
          <a:xfrm>
            <a:off x="1816100" y="1047751"/>
            <a:ext cx="5473700" cy="2698749"/>
          </a:xfrm>
          <a:prstGeom prst="rect">
            <a:avLst/>
          </a:prstGeom>
          <a:noFill/>
        </p:spPr>
      </p:pic>
      <p:sp>
        <p:nvSpPr>
          <p:cNvPr id="5" name="TextBox 4"/>
          <p:cNvSpPr txBox="1"/>
          <p:nvPr/>
        </p:nvSpPr>
        <p:spPr>
          <a:xfrm>
            <a:off x="1695450" y="3873501"/>
            <a:ext cx="6229350" cy="738664"/>
          </a:xfrm>
          <a:prstGeom prst="rect">
            <a:avLst/>
          </a:prstGeom>
          <a:noFill/>
        </p:spPr>
        <p:txBody>
          <a:bodyPr wrap="square" rtlCol="0">
            <a:spAutoFit/>
          </a:bodyPr>
          <a:lstStyle/>
          <a:p>
            <a:r>
              <a:rPr lang="en-US" dirty="0"/>
              <a:t>2.5.9 </a:t>
            </a:r>
            <a:r>
              <a:rPr lang="en-US" dirty="0">
                <a:latin typeface="Times New Roman" pitchFamily="18" charset="0"/>
                <a:cs typeface="Times New Roman" pitchFamily="18" charset="0"/>
              </a:rPr>
              <a:t>Vulnerability Response</a:t>
            </a:r>
          </a:p>
          <a:p>
            <a:r>
              <a:rPr lang="en-US" dirty="0">
                <a:latin typeface="Times New Roman" pitchFamily="18" charset="0"/>
                <a:cs typeface="Times New Roman" pitchFamily="18" charset="0"/>
              </a:rPr>
              <a:t>It Showcases this the TI which contains the entities such as name,assigners,prereqisites,related-weaknesses,solutions,summary and so 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lvl="0"/>
            <a:r>
              <a:rPr lang="en" b="1" dirty="0">
                <a:latin typeface="Times New Roman" pitchFamily="18" charset="0"/>
                <a:cs typeface="Times New Roman" pitchFamily="18" charset="0"/>
              </a:rPr>
              <a:t>3.Conclusion and Future Scope </a:t>
            </a:r>
            <a:endParaRPr b="1">
              <a:latin typeface="Times New Roman" pitchFamily="18" charset="0"/>
              <a:ea typeface="Times New Roman"/>
              <a:cs typeface="Times New Roman" pitchFamily="18" charset="0"/>
              <a:sym typeface="Times New Roman"/>
            </a:endParaRPr>
          </a:p>
        </p:txBody>
      </p:sp>
      <p:sp>
        <p:nvSpPr>
          <p:cNvPr id="173" name="Google Shape;173;p32"/>
          <p:cNvSpPr txBox="1">
            <a:spLocks noGrp="1"/>
          </p:cNvSpPr>
          <p:nvPr>
            <p:ph type="body" idx="1"/>
          </p:nvPr>
        </p:nvSpPr>
        <p:spPr>
          <a:xfrm>
            <a:off x="281883" y="1171599"/>
            <a:ext cx="8550417" cy="3613531"/>
          </a:xfrm>
          <a:prstGeom prst="rect">
            <a:avLst/>
          </a:prstGeom>
          <a:noFill/>
          <a:ln>
            <a:noFill/>
          </a:ln>
        </p:spPr>
        <p:txBody>
          <a:bodyPr spcFirstLastPara="1" wrap="square" lIns="91425" tIns="91425" rIns="91425" bIns="91425" anchor="t" anchorCtr="0">
            <a:noAutofit/>
          </a:bodyPr>
          <a:lstStyle/>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our work, we are proposing a system that will bring a certain amount of automation with the help of emerging technologies like A.I that will help to reduce the burden of day to day activities of security professionals like going through the millions of logs swiftly, carrying out necessary procedures and targeting the areas where human intervention is required the most. We are also planning to automate one of the important factors that plays major role in identifying and preventing previously held attacks i.e. Threat Intelligence collection. Also, we are trying to translate threat intelligence in different languages. In future work, we will be focusing more on the zero-day exploit attacks, drive-by attacks and the eavesdropping attacks. Preventing these will be a need in the future as such attacks are getting increased day by day. A.I. based Security, Orchestration, Automation and Response System Workflow (Proposed System) 4 translation engine for multilingual threat intelligence will also be made for other languages such as Japanese and French languages. This will help us to increase the reach of our system. </a:t>
            </a:r>
          </a:p>
          <a:p>
            <a:pPr lvl="0" algn="l" rtl="0">
              <a:lnSpc>
                <a:spcPct val="115000"/>
              </a:lnSpc>
              <a:spcBef>
                <a:spcPts val="0"/>
              </a:spcBef>
              <a:spcAft>
                <a:spcPts val="0"/>
              </a:spcAft>
              <a:buSzPts val="1800"/>
              <a:buFont typeface="Arial" panose="020B0604020202020204" pitchFamily="34" charset="0"/>
              <a:buChar char="•"/>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35763" y="477109"/>
            <a:ext cx="8520600" cy="613200"/>
          </a:xfrm>
          <a:prstGeom prst="rect">
            <a:avLst/>
          </a:prstGeom>
          <a:noFill/>
          <a:ln>
            <a:noFill/>
          </a:ln>
        </p:spPr>
        <p:txBody>
          <a:bodyPr spcFirstLastPara="1" wrap="square" lIns="91425" tIns="91425" rIns="91425" bIns="91425" anchor="b" anchorCtr="0">
            <a:noAutofit/>
          </a:bodyPr>
          <a:lstStyle/>
          <a:p>
            <a:pPr lvl="0">
              <a:buSzPts val="4200"/>
            </a:pPr>
            <a:r>
              <a:rPr lang="en-US" b="1" dirty="0">
                <a:latin typeface="Times New Roman" pitchFamily="18" charset="0"/>
                <a:cs typeface="Times New Roman" pitchFamily="18" charset="0"/>
              </a:rPr>
              <a:t>4.References</a:t>
            </a:r>
            <a:endParaRPr b="1" dirty="0">
              <a:latin typeface="Times New Roman" pitchFamily="18" charset="0"/>
              <a:cs typeface="Times New Roman" pitchFamily="18" charset="0"/>
            </a:endParaRPr>
          </a:p>
        </p:txBody>
      </p:sp>
      <p:sp>
        <p:nvSpPr>
          <p:cNvPr id="179" name="Google Shape;179;p33"/>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lvl="0" indent="0" algn="just">
              <a:lnSpc>
                <a:spcPct val="100000"/>
              </a:lnSpc>
              <a:buSzPts val="2400"/>
              <a:buNone/>
            </a:pPr>
            <a:r>
              <a:rPr lang="en-US" sz="1200" dirty="0">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rPr>
              <a:t>Farhan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Sadique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Raghav</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Kaul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Shahriar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Badsha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Shamik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Sengupta</a:t>
            </a:r>
            <a:r>
              <a:rPr lang="en-US" sz="1200" dirty="0">
                <a:latin typeface="Times New Roman" panose="02020603050405020304" pitchFamily="18" charset="0"/>
                <a:cs typeface="Times New Roman" panose="02020603050405020304" pitchFamily="18" charset="0"/>
              </a:rPr>
              <a:t>, “An Automated Framework for Real-time Phishing URL Detection”, in IEEE 10th Annual Computing and Communication Workshop and Conference (CCWC), Accepted For Publications, 2020. </a:t>
            </a:r>
          </a:p>
          <a:p>
            <a:pPr marL="0" lvl="0" indent="0" algn="just">
              <a:lnSpc>
                <a:spcPct val="100000"/>
              </a:lnSpc>
              <a:buSzPts val="2400"/>
              <a:buNone/>
            </a:pPr>
            <a:r>
              <a:rPr lang="en-US" sz="1200" dirty="0">
                <a:latin typeface="Times New Roman" panose="02020603050405020304" pitchFamily="18" charset="0"/>
                <a:cs typeface="Times New Roman" panose="02020603050405020304" pitchFamily="18" charset="0"/>
              </a:rPr>
              <a:t>[2] </a:t>
            </a:r>
            <a:r>
              <a:rPr lang="en-US" sz="1200" dirty="0" err="1">
                <a:latin typeface="Times New Roman" panose="02020603050405020304" pitchFamily="18" charset="0"/>
                <a:cs typeface="Times New Roman" panose="02020603050405020304" pitchFamily="18" charset="0"/>
              </a:rPr>
              <a:t>Farhan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Sadique</a:t>
            </a:r>
            <a:r>
              <a:rPr lang="en-US" sz="1200" dirty="0">
                <a:latin typeface="Times New Roman" panose="02020603050405020304" pitchFamily="18" charset="0"/>
                <a:cs typeface="Times New Roman" panose="02020603050405020304" pitchFamily="18" charset="0"/>
              </a:rPr>
              <a:t>, Khalid </a:t>
            </a:r>
            <a:r>
              <a:rPr lang="en-US" sz="1200" dirty="0" err="1">
                <a:latin typeface="Times New Roman" panose="02020603050405020304" pitchFamily="18" charset="0"/>
                <a:cs typeface="Times New Roman" panose="02020603050405020304" pitchFamily="18" charset="0"/>
              </a:rPr>
              <a:t>Bakhshaliyev</a:t>
            </a:r>
            <a:r>
              <a:rPr lang="en-US" sz="1200" dirty="0">
                <a:latin typeface="Times New Roman" panose="02020603050405020304" pitchFamily="18" charset="0"/>
                <a:cs typeface="Times New Roman" panose="02020603050405020304" pitchFamily="18" charset="0"/>
              </a:rPr>
              <a:t>, Jeff Springer, </a:t>
            </a:r>
            <a:r>
              <a:rPr lang="en-US" sz="1200" dirty="0" err="1">
                <a:latin typeface="Times New Roman" panose="02020603050405020304" pitchFamily="18" charset="0"/>
                <a:cs typeface="Times New Roman" panose="02020603050405020304" pitchFamily="18" charset="0"/>
              </a:rPr>
              <a:t>Shamik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Sengupta</a:t>
            </a:r>
            <a:r>
              <a:rPr lang="en-US" sz="1200" dirty="0">
                <a:latin typeface="Times New Roman" panose="02020603050405020304" pitchFamily="18" charset="0"/>
                <a:cs typeface="Times New Roman" panose="02020603050405020304" pitchFamily="18" charset="0"/>
              </a:rPr>
              <a:t>, “A system architecture of </a:t>
            </a:r>
            <a:r>
              <a:rPr lang="en-US" sz="1200" dirty="0" err="1">
                <a:latin typeface="Times New Roman" panose="02020603050405020304" pitchFamily="18" charset="0"/>
                <a:cs typeface="Times New Roman" panose="02020603050405020304" pitchFamily="18" charset="0"/>
              </a:rPr>
              <a:t>cybersecurity</a:t>
            </a:r>
            <a:r>
              <a:rPr lang="en-US" sz="1200" dirty="0">
                <a:latin typeface="Times New Roman" panose="02020603050405020304" pitchFamily="18" charset="0"/>
                <a:cs typeface="Times New Roman" panose="02020603050405020304" pitchFamily="18" charset="0"/>
              </a:rPr>
              <a:t> information exchange with privacy (</a:t>
            </a:r>
            <a:r>
              <a:rPr lang="en-US" sz="1200" dirty="0" err="1">
                <a:latin typeface="Times New Roman" panose="02020603050405020304" pitchFamily="18" charset="0"/>
                <a:cs typeface="Times New Roman" panose="02020603050405020304" pitchFamily="18" charset="0"/>
              </a:rPr>
              <a:t>cybex</a:t>
            </a:r>
            <a:r>
              <a:rPr lang="en-US" sz="1200" dirty="0">
                <a:latin typeface="Times New Roman" panose="02020603050405020304" pitchFamily="18" charset="0"/>
                <a:cs typeface="Times New Roman" panose="02020603050405020304" pitchFamily="18" charset="0"/>
              </a:rPr>
              <a:t>-p)”, in IEEE 9th Annual Computing and Communication Workshop and Conference (CCWC), Accepted For Publications, 2019. </a:t>
            </a:r>
          </a:p>
          <a:p>
            <a:pPr marL="0" lvl="0" indent="0" algn="just">
              <a:lnSpc>
                <a:spcPct val="100000"/>
              </a:lnSpc>
              <a:buSzPts val="2400"/>
              <a:buNone/>
            </a:pPr>
            <a:r>
              <a:rPr lang="en-US" sz="1200" dirty="0">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rPr>
              <a:t>Jonghoon</a:t>
            </a:r>
            <a:r>
              <a:rPr lang="en-US" sz="1200" dirty="0">
                <a:latin typeface="Times New Roman" panose="02020603050405020304" pitchFamily="18" charset="0"/>
                <a:cs typeface="Times New Roman" panose="02020603050405020304" pitchFamily="18" charset="0"/>
              </a:rPr>
              <a:t> lee, </a:t>
            </a:r>
            <a:r>
              <a:rPr lang="en-US" sz="1200" dirty="0" err="1">
                <a:latin typeface="Times New Roman" panose="02020603050405020304" pitchFamily="18" charset="0"/>
                <a:cs typeface="Times New Roman" panose="02020603050405020304" pitchFamily="18" charset="0"/>
              </a:rPr>
              <a:t>Jonghyun</a:t>
            </a:r>
            <a:r>
              <a:rPr lang="en-US" sz="1200" dirty="0">
                <a:latin typeface="Times New Roman" panose="02020603050405020304" pitchFamily="18" charset="0"/>
                <a:cs typeface="Times New Roman" panose="02020603050405020304" pitchFamily="18" charset="0"/>
              </a:rPr>
              <a:t> Kim, </a:t>
            </a:r>
            <a:r>
              <a:rPr lang="en-US" sz="1200" dirty="0" err="1">
                <a:latin typeface="Times New Roman" panose="02020603050405020304" pitchFamily="18" charset="0"/>
                <a:cs typeface="Times New Roman" panose="02020603050405020304" pitchFamily="18" charset="0"/>
              </a:rPr>
              <a:t>Ikkyun</a:t>
            </a:r>
            <a:r>
              <a:rPr lang="en-US" sz="1200" dirty="0">
                <a:latin typeface="Times New Roman" panose="02020603050405020304" pitchFamily="18" charset="0"/>
                <a:cs typeface="Times New Roman" panose="02020603050405020304" pitchFamily="18" charset="0"/>
              </a:rPr>
              <a:t> Kim, and </a:t>
            </a:r>
            <a:r>
              <a:rPr lang="en-US" sz="1200" dirty="0" err="1">
                <a:latin typeface="Times New Roman" panose="02020603050405020304" pitchFamily="18" charset="0"/>
                <a:cs typeface="Times New Roman" panose="02020603050405020304" pitchFamily="18" charset="0"/>
              </a:rPr>
              <a:t>Kijun</a:t>
            </a:r>
            <a:r>
              <a:rPr lang="en-US" sz="1200" dirty="0">
                <a:latin typeface="Times New Roman" panose="02020603050405020304" pitchFamily="18" charset="0"/>
                <a:cs typeface="Times New Roman" panose="02020603050405020304" pitchFamily="18" charset="0"/>
              </a:rPr>
              <a:t> Han, “Cyber Threat Detection Based on Artificial Neural Networks Using Event Profiles”, in IEEE Access, Accepted For Publications, 2019. </a:t>
            </a:r>
          </a:p>
          <a:p>
            <a:pPr marL="0" lvl="0" indent="0" algn="just">
              <a:lnSpc>
                <a:spcPct val="100000"/>
              </a:lnSpc>
              <a:buSzPts val="2400"/>
              <a:buNone/>
            </a:pPr>
            <a:r>
              <a:rPr lang="en-US" sz="1200" dirty="0">
                <a:latin typeface="Times New Roman" panose="02020603050405020304" pitchFamily="18" charset="0"/>
                <a:cs typeface="Times New Roman" panose="02020603050405020304" pitchFamily="18" charset="0"/>
              </a:rPr>
              <a:t>[4] </a:t>
            </a:r>
            <a:r>
              <a:rPr lang="en-US" sz="1200" dirty="0" err="1">
                <a:latin typeface="Times New Roman" panose="02020603050405020304" pitchFamily="18" charset="0"/>
                <a:cs typeface="Times New Roman" panose="02020603050405020304" pitchFamily="18" charset="0"/>
              </a:rPr>
              <a:t>Hamad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Almohannadi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Irfan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Awan</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Jassim</a:t>
            </a:r>
            <a:r>
              <a:rPr lang="en-US" sz="1200" dirty="0">
                <a:latin typeface="Times New Roman" panose="02020603050405020304" pitchFamily="18" charset="0"/>
                <a:cs typeface="Times New Roman" panose="02020603050405020304" pitchFamily="18" charset="0"/>
              </a:rPr>
              <a:t> Al </a:t>
            </a:r>
            <a:r>
              <a:rPr lang="en-US" sz="1200" dirty="0" err="1">
                <a:latin typeface="Times New Roman" panose="02020603050405020304" pitchFamily="18" charset="0"/>
                <a:cs typeface="Times New Roman" panose="02020603050405020304" pitchFamily="18" charset="0"/>
              </a:rPr>
              <a:t>Hamar</a:t>
            </a:r>
            <a:r>
              <a:rPr lang="en-US" sz="1200" dirty="0">
                <a:latin typeface="Times New Roman" panose="02020603050405020304" pitchFamily="18" charset="0"/>
                <a:cs typeface="Times New Roman" panose="02020603050405020304" pitchFamily="18" charset="0"/>
              </a:rPr>
              <a:t> , Andrea Cullen , Jules Pagan Disso , Lorna </a:t>
            </a:r>
            <a:r>
              <a:rPr lang="en-US" sz="1200" dirty="0" err="1">
                <a:latin typeface="Times New Roman" panose="02020603050405020304" pitchFamily="18" charset="0"/>
                <a:cs typeface="Times New Roman" panose="02020603050405020304" pitchFamily="18" charset="0"/>
              </a:rPr>
              <a:t>Armitage</a:t>
            </a:r>
            <a:r>
              <a:rPr lang="en-US" sz="1200" dirty="0">
                <a:latin typeface="Times New Roman" panose="02020603050405020304" pitchFamily="18" charset="0"/>
                <a:cs typeface="Times New Roman" panose="02020603050405020304" pitchFamily="18" charset="0"/>
              </a:rPr>
              <a:t>, “Cyber Threat Intelligence from </a:t>
            </a:r>
            <a:r>
              <a:rPr lang="en-US" sz="1200" dirty="0" err="1">
                <a:latin typeface="Times New Roman" panose="02020603050405020304" pitchFamily="18" charset="0"/>
                <a:cs typeface="Times New Roman" panose="02020603050405020304" pitchFamily="18" charset="0"/>
              </a:rPr>
              <a:t>Honeypot</a:t>
            </a:r>
            <a:r>
              <a:rPr lang="en-US" sz="1200" dirty="0">
                <a:latin typeface="Times New Roman" panose="02020603050405020304" pitchFamily="18" charset="0"/>
                <a:cs typeface="Times New Roman" panose="02020603050405020304" pitchFamily="18" charset="0"/>
              </a:rPr>
              <a:t> Data Using </a:t>
            </a:r>
            <a:r>
              <a:rPr lang="en-US" sz="1200" dirty="0" err="1">
                <a:latin typeface="Times New Roman" panose="02020603050405020304" pitchFamily="18" charset="0"/>
                <a:cs typeface="Times New Roman" panose="02020603050405020304" pitchFamily="18" charset="0"/>
              </a:rPr>
              <a:t>Elasticsearch</a:t>
            </a:r>
            <a:r>
              <a:rPr lang="en-US" sz="1200" dirty="0">
                <a:latin typeface="Times New Roman" panose="02020603050405020304" pitchFamily="18" charset="0"/>
                <a:cs typeface="Times New Roman" panose="02020603050405020304" pitchFamily="18" charset="0"/>
              </a:rPr>
              <a:t>”, in IEEE 32nd International Conference on Advanced Information Networking and Applications (AINA), Accepted For Publications, 2018. </a:t>
            </a:r>
          </a:p>
          <a:p>
            <a:pPr marL="0" lvl="0" indent="0" algn="just">
              <a:lnSpc>
                <a:spcPct val="100000"/>
              </a:lnSpc>
              <a:buSzPts val="2400"/>
              <a:buNone/>
            </a:pPr>
            <a:r>
              <a:rPr lang="en-US" sz="1200" dirty="0">
                <a:latin typeface="Times New Roman" panose="02020603050405020304" pitchFamily="18" charset="0"/>
                <a:cs typeface="Times New Roman" panose="02020603050405020304" pitchFamily="18" charset="0"/>
              </a:rPr>
              <a:t>[5] </a:t>
            </a:r>
            <a:r>
              <a:rPr lang="en-US" sz="1200" dirty="0" err="1">
                <a:latin typeface="Times New Roman" panose="02020603050405020304" pitchFamily="18" charset="0"/>
                <a:cs typeface="Times New Roman" panose="02020603050405020304" pitchFamily="18" charset="0"/>
              </a:rPr>
              <a:t>Farhan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Sadique</a:t>
            </a:r>
            <a:r>
              <a:rPr lang="en-US" sz="1200" dirty="0">
                <a:latin typeface="Times New Roman" panose="02020603050405020304" pitchFamily="18" charset="0"/>
                <a:cs typeface="Times New Roman" panose="02020603050405020304" pitchFamily="18" charset="0"/>
              </a:rPr>
              <a:t> , Sui Cheung , </a:t>
            </a:r>
            <a:r>
              <a:rPr lang="en-US" sz="1200" dirty="0" err="1">
                <a:latin typeface="Times New Roman" panose="02020603050405020304" pitchFamily="18" charset="0"/>
                <a:cs typeface="Times New Roman" panose="02020603050405020304" pitchFamily="18" charset="0"/>
              </a:rPr>
              <a:t>Iman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Vakilinia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Shahriar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Badsha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Shamik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Sengupta</a:t>
            </a:r>
            <a:r>
              <a:rPr lang="en-US" sz="1200" dirty="0">
                <a:latin typeface="Times New Roman" panose="02020603050405020304" pitchFamily="18" charset="0"/>
                <a:cs typeface="Times New Roman" panose="02020603050405020304" pitchFamily="18" charset="0"/>
              </a:rPr>
              <a:t>, “Automated Structured Threat Information Expression (STIX) Document Generation with Privacy Preservation”, in 9th IEEE Annual Ubiquitous Computing, Electronics &amp; Mobile Communication Conference (UEMCON), Accepted For Publications, 2018.</a:t>
            </a:r>
            <a:endParaRPr lang="en-US" sz="1200">
              <a:latin typeface="Times New Roman" panose="02020603050405020304" pitchFamily="18" charset="0"/>
              <a:cs typeface="Times New Roman" panose="02020603050405020304" pitchFamily="18" charset="0"/>
            </a:endParaRPr>
          </a:p>
          <a:p>
            <a:pPr marL="0" lvl="0" indent="0" algn="just">
              <a:lnSpc>
                <a:spcPct val="100000"/>
              </a:lnSpc>
              <a:buSzPts val="2400"/>
              <a:buNone/>
            </a:pPr>
            <a:r>
              <a:rPr lang="en-US" sz="120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[6] </a:t>
            </a:r>
            <a:r>
              <a:rPr lang="en-US" sz="1200" dirty="0" err="1">
                <a:latin typeface="Times New Roman" panose="02020603050405020304" pitchFamily="18" charset="0"/>
                <a:cs typeface="Times New Roman" panose="02020603050405020304" pitchFamily="18" charset="0"/>
              </a:rPr>
              <a:t>Priyanka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Ranade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Sudip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Mittal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Anupam</a:t>
            </a:r>
            <a:r>
              <a:rPr lang="en-US" sz="1200" dirty="0">
                <a:latin typeface="Times New Roman" panose="02020603050405020304" pitchFamily="18" charset="0"/>
                <a:cs typeface="Times New Roman" panose="02020603050405020304" pitchFamily="18" charset="0"/>
              </a:rPr>
              <a:t> Joshi, </a:t>
            </a:r>
            <a:r>
              <a:rPr lang="en-US" sz="1200" dirty="0" err="1">
                <a:latin typeface="Times New Roman" panose="02020603050405020304" pitchFamily="18" charset="0"/>
                <a:cs typeface="Times New Roman" panose="02020603050405020304" pitchFamily="18" charset="0"/>
              </a:rPr>
              <a:t>Karuna</a:t>
            </a:r>
            <a:r>
              <a:rPr lang="en-US" sz="1200" dirty="0">
                <a:latin typeface="Times New Roman" panose="02020603050405020304" pitchFamily="18" charset="0"/>
                <a:cs typeface="Times New Roman" panose="02020603050405020304" pitchFamily="18" charset="0"/>
              </a:rPr>
              <a:t> Joshi, “Using Deep Neural Networks to Translate Multi-lingual Threat Intelligence”, in IEEE International Conference on Intelligence and Security Informatics (ISI), Accepted For Publications, 2018.</a:t>
            </a:r>
          </a:p>
          <a:p>
            <a:pPr marL="0" lvl="0" indent="0" algn="l" rtl="0">
              <a:lnSpc>
                <a:spcPct val="100000"/>
              </a:lnSpc>
              <a:spcBef>
                <a:spcPts val="0"/>
              </a:spcBef>
              <a:spcAft>
                <a:spcPts val="0"/>
              </a:spcAft>
              <a:buSzPts val="2400"/>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1072529" y="1203158"/>
            <a:ext cx="7558770" cy="46063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600" b="1" dirty="0">
                <a:latin typeface="Times New Roman"/>
                <a:ea typeface="Times New Roman"/>
                <a:cs typeface="Times New Roman"/>
                <a:sym typeface="Times New Roman"/>
              </a:rPr>
              <a:t>1.Project Conception and Initiation</a:t>
            </a:r>
            <a:endParaRPr sz="36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247507" y="1897552"/>
            <a:ext cx="8683362" cy="27305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pPr>
            <a:r>
              <a:rPr lang="en-US" sz="1200" dirty="0">
                <a:latin typeface="Times New Roman" panose="02020603050405020304" pitchFamily="18" charset="0"/>
                <a:cs typeface="Times New Roman" panose="02020603050405020304" pitchFamily="18" charset="0"/>
              </a:rPr>
              <a:t>Cybersecurity is becoming very crucial in the today's world where technology is now not limited to just computers, smartphones, etc. It is slowly entering into things that are used on daily basis like home appliances, automobiles, etc. Thus, opening a new door for people with wrong intent. With the increase in speed of technology dealing with such issues also requires quick response from security people. In environments that deal with a high volume of events, analysts often spend a significant amount of time resolving these security alerts.</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600" b="1" dirty="0">
                <a:latin typeface="Times New Roman"/>
                <a:ea typeface="Times New Roman"/>
                <a:cs typeface="Times New Roman"/>
                <a:sym typeface="Times New Roman"/>
              </a:rPr>
              <a:t>Thank You</a:t>
            </a:r>
            <a:endParaRPr sz="3600"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pPr>
            <a:r>
              <a:rPr lang="en" b="1" dirty="0">
                <a:latin typeface="Times New Roman"/>
                <a:ea typeface="Times New Roman"/>
                <a:cs typeface="Times New Roman"/>
                <a:sym typeface="Times New Roman"/>
              </a:rPr>
              <a:t>1.1 Abstract</a:t>
            </a:r>
            <a:br>
              <a:rPr lang="en" b="1" dirty="0">
                <a:latin typeface="Times New Roman"/>
                <a:ea typeface="Times New Roman"/>
                <a:cs typeface="Times New Roman"/>
                <a:sym typeface="Times New Roman"/>
              </a:rPr>
            </a:b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lvl="0" algn="just">
              <a:buFont typeface="Arial" pitchFamily="34" charset="0"/>
              <a:buChar char="•"/>
            </a:pPr>
            <a:r>
              <a:rPr lang="en-US" sz="1400" dirty="0">
                <a:latin typeface="Times New Roman" pitchFamily="18" charset="0"/>
                <a:cs typeface="Times New Roman" pitchFamily="18" charset="0"/>
              </a:rPr>
              <a:t>In today's world where technology is now not limited to just computers, smart phones, etc.</a:t>
            </a:r>
          </a:p>
          <a:p>
            <a:pPr lvl="0" algn="just">
              <a:buFont typeface="Arial" pitchFamily="34" charset="0"/>
              <a:buChar char="•"/>
            </a:pPr>
            <a:r>
              <a:rPr lang="en-US" sz="1400" dirty="0">
                <a:latin typeface="Times New Roman" pitchFamily="18" charset="0"/>
                <a:cs typeface="Times New Roman" pitchFamily="18" charset="0"/>
              </a:rPr>
              <a:t>It is slowly entering into things that are used on a daily basis like home appliances, automobiles, etc. Thus, opening a new door for people with wrong intent. </a:t>
            </a:r>
          </a:p>
          <a:p>
            <a:pPr algn="just">
              <a:buFont typeface="Arial" pitchFamily="34" charset="0"/>
              <a:buChar char="•"/>
            </a:pPr>
            <a:r>
              <a:rPr lang="en-US" sz="1400" dirty="0">
                <a:latin typeface="Times New Roman" pitchFamily="18" charset="0"/>
                <a:cs typeface="Times New Roman" pitchFamily="18" charset="0"/>
              </a:rPr>
              <a:t>With the increase in speed of technology dealing with such issues also requires quick response from security people. Thus, dealing with a huge variety of devices quickly will require some extent of automation in this field.</a:t>
            </a:r>
          </a:p>
          <a:p>
            <a:pPr algn="just">
              <a:buFont typeface="Arial" pitchFamily="34" charset="0"/>
              <a:buChar char="•"/>
            </a:pPr>
            <a:r>
              <a:rPr lang="en-US" sz="1400" dirty="0">
                <a:latin typeface="Times New Roman" pitchFamily="18" charset="0"/>
                <a:cs typeface="Times New Roman" pitchFamily="18" charset="0"/>
              </a:rPr>
              <a:t> For this the very first step is that the collected data from different sources will be converted into a standardized format i.e. to categorize the data collected from different sources. </a:t>
            </a:r>
          </a:p>
          <a:p>
            <a:pPr lvl="0">
              <a:buNone/>
            </a:pPr>
            <a:endParaRPr lang="en-US" sz="1200" dirty="0"/>
          </a:p>
          <a:p>
            <a:pPr lvl="0"/>
            <a:endParaRPr lang="en-US" sz="1200" dirty="0"/>
          </a:p>
          <a:p>
            <a:pPr lvl="0"/>
            <a:endParaRPr lang="en-US" sz="1200" dirty="0"/>
          </a:p>
          <a:p>
            <a:pPr marL="114300" indent="0" algn="just"/>
            <a:endParaRPr lang="en-US" sz="12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endParaRPr lang="en-US" sz="12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endParaRPr lang="en-US" sz="12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endParaRPr lang="en-US" sz="12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buFont typeface="Arial" panose="020B0604020202020204" pitchFamily="34" charset="0"/>
              <a:buChar char="•"/>
            </a:pPr>
            <a:r>
              <a:rPr lang="en-US" sz="1400" dirty="0">
                <a:latin typeface="Times New Roman" pitchFamily="18" charset="0"/>
                <a:cs typeface="Times New Roman" pitchFamily="18" charset="0"/>
              </a:rPr>
              <a:t>To translate a threat intelligence available in different languages.</a:t>
            </a:r>
          </a:p>
          <a:p>
            <a:pPr algn="just">
              <a:buFont typeface="Arial" panose="020B0604020202020204" pitchFamily="34" charset="0"/>
              <a:buChar char="•"/>
            </a:pPr>
            <a:r>
              <a:rPr lang="en-US" sz="1400" dirty="0">
                <a:latin typeface="Times New Roman" pitchFamily="18" charset="0"/>
                <a:cs typeface="Times New Roman" pitchFamily="18" charset="0"/>
              </a:rPr>
              <a:t>To collect data from different data sources and represent them in a standardized format so they can be easily classified. </a:t>
            </a:r>
          </a:p>
          <a:p>
            <a:pPr algn="just">
              <a:buFont typeface="Arial" panose="020B0604020202020204" pitchFamily="34" charset="0"/>
              <a:buChar char="•"/>
            </a:pPr>
            <a:r>
              <a:rPr lang="en-US" sz="1400" dirty="0">
                <a:latin typeface="Times New Roman" pitchFamily="18" charset="0"/>
                <a:cs typeface="Times New Roman" pitchFamily="18" charset="0"/>
              </a:rPr>
              <a:t>To recognize different patterns from the event logs/data-set, detection of the vulnerabilities the loop holes in the system and prevent them. </a:t>
            </a:r>
          </a:p>
          <a:p>
            <a:pPr algn="just">
              <a:buFont typeface="Arial" panose="020B0604020202020204" pitchFamily="34" charset="0"/>
              <a:buChar char="•"/>
            </a:pPr>
            <a:r>
              <a:rPr lang="en-US" sz="1400" dirty="0">
                <a:latin typeface="Times New Roman" pitchFamily="18" charset="0"/>
                <a:cs typeface="Times New Roman" pitchFamily="18" charset="0"/>
              </a:rPr>
              <a:t>To perform event profiling such that it will help to find out the attack patterns as well as to identify the pattern while monitoring. </a:t>
            </a:r>
          </a:p>
          <a:p>
            <a:pPr algn="just">
              <a:buFont typeface="Arial" panose="020B0604020202020204" pitchFamily="34" charset="0"/>
              <a:buChar char="•"/>
            </a:pPr>
            <a:r>
              <a:rPr lang="en-US" sz="1400" dirty="0">
                <a:latin typeface="Times New Roman" pitchFamily="18" charset="0"/>
                <a:cs typeface="Times New Roman" pitchFamily="18" charset="0"/>
              </a:rPr>
              <a:t>To differentiate between false positive and true positive types of alerts-identification of the actual alert and elimination of the false positive one. </a:t>
            </a:r>
          </a:p>
          <a:p>
            <a:pPr algn="just">
              <a:buFont typeface="Arial" panose="020B0604020202020204" pitchFamily="34" charset="0"/>
              <a:buChar char="•"/>
            </a:pPr>
            <a:r>
              <a:rPr lang="en-US" sz="1400" dirty="0">
                <a:latin typeface="Times New Roman" pitchFamily="18" charset="0"/>
                <a:cs typeface="Times New Roman" pitchFamily="18" charset="0"/>
              </a:rPr>
              <a:t>To identify almost all form of attacks and respond to attacks like Malware Attacks, SQL </a:t>
            </a:r>
            <a:r>
              <a:rPr lang="en-US" sz="1400" dirty="0" err="1">
                <a:latin typeface="Times New Roman" pitchFamily="18" charset="0"/>
                <a:cs typeface="Times New Roman" pitchFamily="18" charset="0"/>
              </a:rPr>
              <a:t>Injection,MITM,Password</a:t>
            </a:r>
            <a:r>
              <a:rPr lang="en-US" sz="1400" dirty="0">
                <a:latin typeface="Times New Roman" pitchFamily="18" charset="0"/>
                <a:cs typeface="Times New Roman" pitchFamily="18" charset="0"/>
              </a:rPr>
              <a:t> Attacks and DDOS.</a:t>
            </a:r>
            <a:r>
              <a:rPr lang="en" sz="1400" dirty="0">
                <a:latin typeface="Times New Roman" pitchFamily="18" charset="0"/>
                <a:cs typeface="Times New Roman" pitchFamily="18" charset="0"/>
              </a:rPr>
              <a:t>                                                                             </a:t>
            </a:r>
            <a:endParaRPr sz="1400" dirty="0">
              <a:latin typeface="Times New Roman" pitchFamily="18" charset="0"/>
              <a:cs typeface="Times New Roman" pitchFamily="18" charset="0"/>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pic>
        <p:nvPicPr>
          <p:cNvPr id="1026" name="Picture 2" descr="C:\Users\Aishwarya Thorbole\Music\literature ss1 (2).PNG"/>
          <p:cNvPicPr>
            <a:picLocks noChangeAspect="1" noChangeArrowheads="1"/>
          </p:cNvPicPr>
          <p:nvPr/>
        </p:nvPicPr>
        <p:blipFill>
          <a:blip r:embed="rId3"/>
          <a:srcRect/>
          <a:stretch>
            <a:fillRect/>
          </a:stretch>
        </p:blipFill>
        <p:spPr bwMode="auto">
          <a:xfrm>
            <a:off x="698500" y="2016125"/>
            <a:ext cx="7213600" cy="2381250"/>
          </a:xfrm>
          <a:prstGeom prst="rect">
            <a:avLst/>
          </a:prstGeom>
          <a:noFill/>
        </p:spPr>
      </p:pic>
      <p:pic>
        <p:nvPicPr>
          <p:cNvPr id="3" name="Picture 2">
            <a:extLst>
              <a:ext uri="{FF2B5EF4-FFF2-40B4-BE49-F238E27FC236}">
                <a16:creationId xmlns:a16="http://schemas.microsoft.com/office/drawing/2014/main" id="{3323FA5D-389E-492E-A5EA-A88ABDE366F2}"/>
              </a:ext>
            </a:extLst>
          </p:cNvPr>
          <p:cNvPicPr>
            <a:picLocks noChangeAspect="1"/>
          </p:cNvPicPr>
          <p:nvPr/>
        </p:nvPicPr>
        <p:blipFill>
          <a:blip r:embed="rId4"/>
          <a:stretch>
            <a:fillRect/>
          </a:stretch>
        </p:blipFill>
        <p:spPr>
          <a:xfrm>
            <a:off x="648677" y="1148513"/>
            <a:ext cx="7237046" cy="840750"/>
          </a:xfrm>
          <a:prstGeom prst="rect">
            <a:avLst/>
          </a:prstGeom>
        </p:spPr>
      </p:pic>
    </p:spTree>
    <p:extLst>
      <p:ext uri="{BB962C8B-B14F-4D97-AF65-F5344CB8AC3E}">
        <p14:creationId xmlns:p14="http://schemas.microsoft.com/office/powerpoint/2010/main" val="298332082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ishwarya Thorbole\Desktop\literature review ss 2.PNG"/>
          <p:cNvPicPr>
            <a:picLocks noChangeAspect="1" noChangeArrowheads="1"/>
          </p:cNvPicPr>
          <p:nvPr/>
        </p:nvPicPr>
        <p:blipFill>
          <a:blip r:embed="rId2"/>
          <a:srcRect/>
          <a:stretch>
            <a:fillRect/>
          </a:stretch>
        </p:blipFill>
        <p:spPr bwMode="auto">
          <a:xfrm>
            <a:off x="685800" y="1511300"/>
            <a:ext cx="7699375" cy="2736850"/>
          </a:xfrm>
          <a:prstGeom prst="rect">
            <a:avLst/>
          </a:prstGeom>
          <a:noFill/>
        </p:spPr>
      </p:pic>
      <p:pic>
        <p:nvPicPr>
          <p:cNvPr id="3" name="Picture 2">
            <a:extLst>
              <a:ext uri="{FF2B5EF4-FFF2-40B4-BE49-F238E27FC236}">
                <a16:creationId xmlns:a16="http://schemas.microsoft.com/office/drawing/2014/main" id="{D27EF485-C6CB-4428-BD36-ED83D393839A}"/>
              </a:ext>
            </a:extLst>
          </p:cNvPr>
          <p:cNvPicPr>
            <a:picLocks noChangeAspect="1"/>
          </p:cNvPicPr>
          <p:nvPr/>
        </p:nvPicPr>
        <p:blipFill>
          <a:blip r:embed="rId3"/>
          <a:stretch>
            <a:fillRect/>
          </a:stretch>
        </p:blipFill>
        <p:spPr>
          <a:xfrm>
            <a:off x="733139" y="633045"/>
            <a:ext cx="7605875" cy="883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ishwarya Thorbole\Desktop\literature review ss 3.PNG"/>
          <p:cNvPicPr>
            <a:picLocks noChangeAspect="1" noChangeArrowheads="1"/>
          </p:cNvPicPr>
          <p:nvPr/>
        </p:nvPicPr>
        <p:blipFill>
          <a:blip r:embed="rId2"/>
          <a:srcRect/>
          <a:stretch>
            <a:fillRect/>
          </a:stretch>
        </p:blipFill>
        <p:spPr bwMode="auto">
          <a:xfrm>
            <a:off x="800100" y="1682750"/>
            <a:ext cx="7645400" cy="2273300"/>
          </a:xfrm>
          <a:prstGeom prst="rect">
            <a:avLst/>
          </a:prstGeom>
          <a:noFill/>
        </p:spPr>
      </p:pic>
      <p:pic>
        <p:nvPicPr>
          <p:cNvPr id="3" name="Picture 2">
            <a:extLst>
              <a:ext uri="{FF2B5EF4-FFF2-40B4-BE49-F238E27FC236}">
                <a16:creationId xmlns:a16="http://schemas.microsoft.com/office/drawing/2014/main" id="{39F1EAA8-066C-4D89-8423-3A7759880715}"/>
              </a:ext>
            </a:extLst>
          </p:cNvPr>
          <p:cNvPicPr>
            <a:picLocks noChangeAspect="1"/>
          </p:cNvPicPr>
          <p:nvPr/>
        </p:nvPicPr>
        <p:blipFill>
          <a:blip r:embed="rId3"/>
          <a:stretch>
            <a:fillRect/>
          </a:stretch>
        </p:blipFill>
        <p:spPr>
          <a:xfrm>
            <a:off x="769815" y="789974"/>
            <a:ext cx="7639539" cy="8875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0"/>
              </a:spcBef>
              <a:spcAft>
                <a:spcPts val="0"/>
              </a:spcAft>
              <a:buSzPts val="1800"/>
              <a:buNone/>
            </a:pPr>
            <a:r>
              <a:rPr lang="en-US" sz="1400" dirty="0">
                <a:latin typeface="Times New Roman" pitchFamily="18" charset="0"/>
                <a:cs typeface="Times New Roman" pitchFamily="18" charset="0"/>
              </a:rPr>
              <a:t>• Traditional Methods for Threat Detection have the inability to gather appropriate/relevant data to be analyzed for true positives. Also these methods lack quick response mechanisms for preventing modern attacks.</a:t>
            </a:r>
            <a:r>
              <a:rPr lang="en" sz="1400" dirty="0">
                <a:latin typeface="Times New Roman" pitchFamily="18" charset="0"/>
                <a:cs typeface="Times New Roman" pitchFamily="18" charset="0"/>
              </a:rPr>
              <a:t>   </a:t>
            </a:r>
          </a:p>
          <a:p>
            <a:pPr marL="114300" lvl="0" indent="0" algn="just" rtl="0">
              <a:lnSpc>
                <a:spcPct val="100000"/>
              </a:lnSpc>
              <a:spcBef>
                <a:spcPts val="0"/>
              </a:spcBef>
              <a:spcAft>
                <a:spcPts val="0"/>
              </a:spcAft>
              <a:buSzPts val="1800"/>
              <a:buNone/>
            </a:pPr>
            <a:r>
              <a:rPr lang="en" sz="1400" dirty="0">
                <a:latin typeface="Times New Roman" pitchFamily="18" charset="0"/>
                <a:cs typeface="Times New Roman" pitchFamily="18" charset="0"/>
              </a:rPr>
              <a:t>                               </a:t>
            </a:r>
          </a:p>
          <a:p>
            <a:pPr marL="114300" lvl="0" indent="0" algn="just" rtl="0">
              <a:lnSpc>
                <a:spcPct val="100000"/>
              </a:lnSpc>
              <a:spcBef>
                <a:spcPts val="0"/>
              </a:spcBef>
              <a:spcAft>
                <a:spcPts val="0"/>
              </a:spcAft>
              <a:buSzPts val="1800"/>
              <a:buNone/>
            </a:pPr>
            <a:r>
              <a:rPr lang="en-US" sz="1400" dirty="0">
                <a:latin typeface="Times New Roman" pitchFamily="18" charset="0"/>
                <a:cs typeface="Times New Roman" pitchFamily="18" charset="0"/>
              </a:rPr>
              <a:t>• IDS may not be potentially always correct it may include much more false positives. Here a new threat intelligence technique evaluated by analyzing honeypot data to identify attackers </a:t>
            </a:r>
            <a:r>
              <a:rPr lang="en-US" sz="1400" dirty="0" err="1">
                <a:latin typeface="Times New Roman" pitchFamily="18" charset="0"/>
                <a:cs typeface="Times New Roman" pitchFamily="18" charset="0"/>
              </a:rPr>
              <a:t>behaviour</a:t>
            </a:r>
            <a:r>
              <a:rPr lang="en-US" sz="1400" dirty="0">
                <a:latin typeface="Times New Roman" pitchFamily="18" charset="0"/>
                <a:cs typeface="Times New Roman" pitchFamily="18" charset="0"/>
              </a:rPr>
              <a:t> to find attack patterns.</a:t>
            </a:r>
            <a:r>
              <a:rPr lang="en" sz="1400" dirty="0">
                <a:latin typeface="Times New Roman" pitchFamily="18" charset="0"/>
                <a:cs typeface="Times New Roman" pitchFamily="18" charset="0"/>
              </a:rPr>
              <a:t>  </a:t>
            </a:r>
          </a:p>
          <a:p>
            <a:pPr marL="114300" lvl="0" indent="0" algn="just" rtl="0">
              <a:lnSpc>
                <a:spcPct val="115000"/>
              </a:lnSpc>
              <a:spcBef>
                <a:spcPts val="0"/>
              </a:spcBef>
              <a:spcAft>
                <a:spcPts val="0"/>
              </a:spcAft>
              <a:buSzPts val="1800"/>
              <a:buNone/>
            </a:pPr>
            <a:r>
              <a:rPr lang="en" sz="1400" dirty="0">
                <a:latin typeface="Times New Roman" pitchFamily="18" charset="0"/>
                <a:cs typeface="Times New Roman" pitchFamily="18" charset="0"/>
              </a:rPr>
              <a:t>                      </a:t>
            </a:r>
            <a:endParaRPr sz="1400" dirty="0">
              <a:latin typeface="Times New Roman" pitchFamily="18" charset="0"/>
              <a:cs typeface="Times New Roman" pitchFamily="18" charset="0"/>
            </a:endParaRPr>
          </a:p>
          <a:p>
            <a:pPr marL="114300" lvl="0" indent="0" algn="just" rtl="0">
              <a:lnSpc>
                <a:spcPct val="115000"/>
              </a:lnSpc>
              <a:spcBef>
                <a:spcPts val="0"/>
              </a:spcBef>
              <a:spcAft>
                <a:spcPts val="0"/>
              </a:spcAft>
              <a:buSzPts val="1800"/>
              <a:buNone/>
            </a:pPr>
            <a:r>
              <a:rPr lang="en-US" sz="1400" dirty="0">
                <a:latin typeface="Times New Roman" pitchFamily="18" charset="0"/>
                <a:cs typeface="Times New Roman" pitchFamily="18" charset="0"/>
              </a:rPr>
              <a:t>• The multilingual nature of the Internet increases complications in the cybersecurity community’s ongoing efforts to strategically mine threat intelligence from sources such as social media blogs and dark web vulnerability markets that exists in the diverse languages that security analysts often hinder about. </a:t>
            </a:r>
            <a:endParaRPr sz="1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1679</Words>
  <Application>Microsoft Office PowerPoint</Application>
  <PresentationFormat>On-screen Show (16:9)</PresentationFormat>
  <Paragraphs>126</Paragraphs>
  <Slides>30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Times New Roman</vt:lpstr>
      <vt:lpstr>Arial</vt:lpstr>
      <vt:lpstr>Old Standard TT</vt:lpstr>
      <vt:lpstr>Paperback</vt:lpstr>
      <vt:lpstr>Department of Information Technology A.P. Shah Institute of Technology G.B.Road,Kasarvadavli, Thane(W),Mumbai-400615 UNIVERSITY OF MUMBAI Academic Year 2020-2021</vt:lpstr>
      <vt:lpstr>                                                    A Project Report on AI Based SOAR Submitted in partial fulfillment of the degree of Bachelor of Engineering(Sem-8) in INFORMATION TECHNOLOGY By Rahul Vast  (17104042) Shruti Sawant(18204001) Aishwarya Thorbole(18204002)  Under the Guidance of Mr. Vishal Badgujar     </vt:lpstr>
      <vt:lpstr>1.Project Conception and Initiation</vt:lpstr>
      <vt:lpstr>1.1 Abstract </vt:lpstr>
      <vt:lpstr>1.2 Objectives</vt:lpstr>
      <vt:lpstr>1.3 Literature Review</vt:lpstr>
      <vt:lpstr>PowerPoint Presentation</vt:lpstr>
      <vt:lpstr>PowerPoint Presentation</vt:lpstr>
      <vt:lpstr>1.4 Problem Definition</vt:lpstr>
      <vt:lpstr>1.5 Scope   </vt:lpstr>
      <vt:lpstr>1.6 Technology Stack</vt:lpstr>
      <vt:lpstr>1.7 Benefits for environment &amp; Society</vt:lpstr>
      <vt:lpstr>2. Project Design</vt:lpstr>
      <vt:lpstr>2.1 Proposed System        </vt:lpstr>
      <vt:lpstr>2.2 Description Of Use Case</vt:lpstr>
      <vt:lpstr>2.3 Activity diagram</vt:lpstr>
      <vt:lpstr>2.4 Class Diagram</vt:lpstr>
      <vt:lpstr>2.5 Module-1</vt:lpstr>
      <vt:lpstr>  2.5.1 Module 2</vt:lpstr>
      <vt:lpstr>    2.5.2 Module 3</vt:lpstr>
      <vt:lpstr> 2.5.3 Module 4</vt:lpstr>
      <vt:lpstr>2.5.4 Module 5 </vt:lpstr>
      <vt:lpstr>2.5.5 Module 6</vt:lpstr>
      <vt:lpstr>2.5.6 Module 7</vt:lpstr>
      <vt:lpstr>2.5.7 Module 8 </vt:lpstr>
      <vt:lpstr>2.5.8 Module 9 </vt:lpstr>
      <vt:lpstr>2.5.9 Module 10 </vt:lpstr>
      <vt:lpstr>3.Conclusion and Future Scope </vt:lpstr>
      <vt:lpstr>4.References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2020-2021</dc:title>
  <dc:creator>SHRUTI SAWANT</dc:creator>
  <cp:lastModifiedBy>SHRUTI SAWANT</cp:lastModifiedBy>
  <cp:revision>72</cp:revision>
  <dcterms:modified xsi:type="dcterms:W3CDTF">2021-05-13T03:59:17Z</dcterms:modified>
</cp:coreProperties>
</file>