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5" r:id="rId6"/>
    <p:sldId id="268" r:id="rId7"/>
    <p:sldId id="259" r:id="rId8"/>
    <p:sldId id="260" r:id="rId9"/>
    <p:sldId id="261" r:id="rId10"/>
    <p:sldId id="262" r:id="rId11"/>
    <p:sldId id="269" r:id="rId12"/>
    <p:sldId id="263" r:id="rId13"/>
    <p:sldId id="264" r:id="rId14"/>
    <p:sldId id="266" r:id="rId15"/>
    <p:sldId id="270"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snapToGrid="0">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EACE29C-CF8A-4C3C-AC3C-C10F11B655C1}" type="doc">
      <dgm:prSet loTypeId="urn:microsoft.com/office/officeart/2005/8/layout/default#3" loCatId="list" qsTypeId="urn:microsoft.com/office/officeart/2005/8/quickstyle/simple1#1" qsCatId="simple" csTypeId="urn:microsoft.com/office/officeart/2005/8/colors/colorful5#1" csCatId="colorful" phldr="1"/>
      <dgm:spPr/>
      <dgm:t>
        <a:bodyPr/>
        <a:lstStyle/>
        <a:p>
          <a:endParaRPr lang="en-US"/>
        </a:p>
      </dgm:t>
    </dgm:pt>
    <dgm:pt modelId="{8B827F47-E78B-4D22-A8EB-E0B4A784B5B5}">
      <dgm:prSet/>
      <dgm:spPr/>
      <dgm:t>
        <a:bodyPr/>
        <a:lstStyle/>
        <a:p>
          <a:r>
            <a:rPr lang="en-US" b="0" i="0" dirty="0" err="1"/>
            <a:t>Ubuntu</a:t>
          </a:r>
          <a:r>
            <a:rPr lang="en-US" b="0" i="0" dirty="0"/>
            <a:t> Operating </a:t>
          </a:r>
          <a:r>
            <a:rPr lang="en-US" b="0" i="0" dirty="0" smtClean="0"/>
            <a:t>system  version 22.1</a:t>
          </a:r>
          <a:endParaRPr lang="en-US" dirty="0"/>
        </a:p>
      </dgm:t>
    </dgm:pt>
    <dgm:pt modelId="{5CE3FED8-E98B-45E8-9E75-8334F106A5F1}" cxnId="{E6EBBFCC-D1B3-47B2-9964-C1BF5F37E850}" type="parTrans">
      <dgm:prSet/>
      <dgm:spPr/>
      <dgm:t>
        <a:bodyPr/>
        <a:lstStyle/>
        <a:p>
          <a:endParaRPr lang="en-US"/>
        </a:p>
      </dgm:t>
    </dgm:pt>
    <dgm:pt modelId="{D579EB63-CABB-450E-87D8-412269E20018}" cxnId="{E6EBBFCC-D1B3-47B2-9964-C1BF5F37E850}" type="sibTrans">
      <dgm:prSet/>
      <dgm:spPr/>
      <dgm:t>
        <a:bodyPr/>
        <a:lstStyle/>
        <a:p>
          <a:endParaRPr lang="en-US"/>
        </a:p>
      </dgm:t>
    </dgm:pt>
    <dgm:pt modelId="{F437C760-41EF-41D9-B449-3407CD20A4D5}">
      <dgm:prSet/>
      <dgm:spPr/>
      <dgm:t>
        <a:bodyPr/>
        <a:lstStyle/>
        <a:p>
          <a:r>
            <a:rPr lang="en-US" b="0" i="0"/>
            <a:t>C++ Language</a:t>
          </a:r>
          <a:endParaRPr lang="en-US"/>
        </a:p>
      </dgm:t>
    </dgm:pt>
    <dgm:pt modelId="{1FED04AF-5928-4367-8820-E8446A365636}" cxnId="{BF7E8A93-2672-44F7-9AF9-1A04C456D3FD}" type="parTrans">
      <dgm:prSet/>
      <dgm:spPr/>
      <dgm:t>
        <a:bodyPr/>
        <a:lstStyle/>
        <a:p>
          <a:endParaRPr lang="en-US"/>
        </a:p>
      </dgm:t>
    </dgm:pt>
    <dgm:pt modelId="{34F35500-A89B-44D0-9BDD-DF23BDA8998B}" cxnId="{BF7E8A93-2672-44F7-9AF9-1A04C456D3FD}" type="sibTrans">
      <dgm:prSet/>
      <dgm:spPr/>
      <dgm:t>
        <a:bodyPr/>
        <a:lstStyle/>
        <a:p>
          <a:endParaRPr lang="en-US"/>
        </a:p>
      </dgm:t>
    </dgm:pt>
    <dgm:pt modelId="{0C5FA24C-9121-4644-937B-5D4B5E36EF0F}">
      <dgm:prSet phldr="0" custT="0"/>
      <dgm:spPr/>
      <dgm:t>
        <a:bodyPr vert="horz" wrap="square"/>
        <a:p>
          <a:pPr>
            <a:lnSpc>
              <a:spcPct val="100000"/>
            </a:lnSpc>
            <a:spcBef>
              <a:spcPct val="0"/>
            </a:spcBef>
            <a:spcAft>
              <a:spcPct val="35000"/>
            </a:spcAft>
          </a:pPr>
          <a:r>
            <a:rPr lang="en-US" b="0" i="0" dirty="0"/>
            <a:t>Draw </a:t>
          </a:r>
          <a:r>
            <a:rPr lang="en-US" b="0" i="0" dirty="0" err="1" smtClean="0"/>
            <a:t>I.O i</a:t>
          </a:r>
          <a:r>
            <a:rPr lang="en-US" b="0" i="0" dirty="0" smtClean="0"/>
            <a:t> s </a:t>
          </a:r>
          <a:r>
            <a:rPr lang="en-US" b="0" i="0" dirty="0"/>
            <a:t>used for Pictorial Representation</a:t>
          </a:r>
          <a:r>
            <a:rPr lang="en-US" dirty="0"/>
            <a:t/>
          </a:r>
          <a:endParaRPr lang="en-US" dirty="0"/>
        </a:p>
      </dgm:t>
    </dgm:pt>
    <dgm:pt modelId="{B89297A7-77C6-40AE-BCF2-71CF0856574B}" cxnId="{DC40EDD0-B680-4582-8FA0-38039030A953}" type="parTrans">
      <dgm:prSet/>
      <dgm:spPr/>
      <dgm:t>
        <a:bodyPr/>
        <a:lstStyle/>
        <a:p>
          <a:endParaRPr lang="en-US"/>
        </a:p>
      </dgm:t>
    </dgm:pt>
    <dgm:pt modelId="{1D3D3241-9B69-46EE-B15C-89BADE223F8C}" cxnId="{DC40EDD0-B680-4582-8FA0-38039030A953}" type="sibTrans">
      <dgm:prSet/>
      <dgm:spPr/>
      <dgm:t>
        <a:bodyPr/>
        <a:lstStyle/>
        <a:p>
          <a:endParaRPr lang="en-US"/>
        </a:p>
      </dgm:t>
    </dgm:pt>
    <dgm:pt modelId="{2654794C-BD0A-43E1-9EF1-05F378694EB9}" type="pres">
      <dgm:prSet presAssocID="{7EACE29C-CF8A-4C3C-AC3C-C10F11B655C1}" presName="diagram" presStyleCnt="0">
        <dgm:presLayoutVars>
          <dgm:dir/>
          <dgm:resizeHandles val="exact"/>
        </dgm:presLayoutVars>
      </dgm:prSet>
      <dgm:spPr/>
      <dgm:t>
        <a:bodyPr/>
        <a:lstStyle/>
        <a:p>
          <a:endParaRPr lang="en-US"/>
        </a:p>
      </dgm:t>
    </dgm:pt>
    <dgm:pt modelId="{A14AC76D-A0E2-4446-B648-066B8B3A30DF}" type="pres">
      <dgm:prSet presAssocID="{8B827F47-E78B-4D22-A8EB-E0B4A784B5B5}" presName="node" presStyleLbl="node1" presStyleIdx="0" presStyleCnt="3">
        <dgm:presLayoutVars>
          <dgm:bulletEnabled val="1"/>
        </dgm:presLayoutVars>
      </dgm:prSet>
      <dgm:spPr/>
      <dgm:t>
        <a:bodyPr/>
        <a:lstStyle/>
        <a:p>
          <a:endParaRPr lang="en-US"/>
        </a:p>
      </dgm:t>
    </dgm:pt>
    <dgm:pt modelId="{63930F9E-CB63-4B30-AC3D-40A2ACFB09BE}" type="pres">
      <dgm:prSet presAssocID="{D579EB63-CABB-450E-87D8-412269E20018}" presName="sibTrans" presStyleCnt="0"/>
      <dgm:spPr/>
    </dgm:pt>
    <dgm:pt modelId="{A945F033-4AEE-4BFF-BFF5-C21BFA19E4C3}" type="pres">
      <dgm:prSet presAssocID="{F437C760-41EF-41D9-B449-3407CD20A4D5}" presName="node" presStyleLbl="node1" presStyleIdx="1" presStyleCnt="3">
        <dgm:presLayoutVars>
          <dgm:bulletEnabled val="1"/>
        </dgm:presLayoutVars>
      </dgm:prSet>
      <dgm:spPr/>
      <dgm:t>
        <a:bodyPr/>
        <a:lstStyle/>
        <a:p>
          <a:endParaRPr lang="en-US"/>
        </a:p>
      </dgm:t>
    </dgm:pt>
    <dgm:pt modelId="{9276733D-3379-473B-B210-979FAE2D7FF7}" type="pres">
      <dgm:prSet presAssocID="{34F35500-A89B-44D0-9BDD-DF23BDA8998B}" presName="sibTrans" presStyleCnt="0"/>
      <dgm:spPr/>
    </dgm:pt>
    <dgm:pt modelId="{A2102D97-F046-4257-BED5-16AAABD52B88}" type="pres">
      <dgm:prSet presAssocID="{0C5FA24C-9121-4644-937B-5D4B5E36EF0F}" presName="node" presStyleLbl="node1" presStyleIdx="2" presStyleCnt="3">
        <dgm:presLayoutVars>
          <dgm:bulletEnabled val="1"/>
        </dgm:presLayoutVars>
      </dgm:prSet>
      <dgm:spPr/>
      <dgm:t>
        <a:bodyPr/>
        <a:lstStyle/>
        <a:p>
          <a:endParaRPr lang="en-US"/>
        </a:p>
      </dgm:t>
    </dgm:pt>
  </dgm:ptLst>
  <dgm:cxnLst>
    <dgm:cxn modelId="{E6EBBFCC-D1B3-47B2-9964-C1BF5F37E850}" srcId="{7EACE29C-CF8A-4C3C-AC3C-C10F11B655C1}" destId="{8B827F47-E78B-4D22-A8EB-E0B4A784B5B5}" srcOrd="0" destOrd="0" parTransId="{5CE3FED8-E98B-45E8-9E75-8334F106A5F1}" sibTransId="{D579EB63-CABB-450E-87D8-412269E20018}"/>
    <dgm:cxn modelId="{BF7E8A93-2672-44F7-9AF9-1A04C456D3FD}" srcId="{7EACE29C-CF8A-4C3C-AC3C-C10F11B655C1}" destId="{F437C760-41EF-41D9-B449-3407CD20A4D5}" srcOrd="1" destOrd="0" parTransId="{1FED04AF-5928-4367-8820-E8446A365636}" sibTransId="{34F35500-A89B-44D0-9BDD-DF23BDA8998B}"/>
    <dgm:cxn modelId="{DC40EDD0-B680-4582-8FA0-38039030A953}" srcId="{7EACE29C-CF8A-4C3C-AC3C-C10F11B655C1}" destId="{0C5FA24C-9121-4644-937B-5D4B5E36EF0F}" srcOrd="2" destOrd="0" parTransId="{B89297A7-77C6-40AE-BCF2-71CF0856574B}" sibTransId="{1D3D3241-9B69-46EE-B15C-89BADE223F8C}"/>
    <dgm:cxn modelId="{EFAB984D-EFD4-4E53-91DE-BDEB43DC6408}" type="presOf" srcId="{7EACE29C-CF8A-4C3C-AC3C-C10F11B655C1}" destId="{2654794C-BD0A-43E1-9EF1-05F378694EB9}" srcOrd="0" destOrd="0" presId="urn:microsoft.com/office/officeart/2005/8/layout/default#3"/>
    <dgm:cxn modelId="{BD79B2F5-DBF9-4849-AFF2-14D3E31C1230}" type="presParOf" srcId="{2654794C-BD0A-43E1-9EF1-05F378694EB9}" destId="{A14AC76D-A0E2-4446-B648-066B8B3A30DF}" srcOrd="0" destOrd="0" presId="urn:microsoft.com/office/officeart/2005/8/layout/default#3"/>
    <dgm:cxn modelId="{E93F16F8-6AE7-4AAB-A107-3EA175A2AFD9}" type="presOf" srcId="{8B827F47-E78B-4D22-A8EB-E0B4A784B5B5}" destId="{A14AC76D-A0E2-4446-B648-066B8B3A30DF}" srcOrd="0" destOrd="0" presId="urn:microsoft.com/office/officeart/2005/8/layout/default#3"/>
    <dgm:cxn modelId="{E1067F72-F1E1-47E9-AF38-F1F5BA144408}" type="presParOf" srcId="{2654794C-BD0A-43E1-9EF1-05F378694EB9}" destId="{63930F9E-CB63-4B30-AC3D-40A2ACFB09BE}" srcOrd="1" destOrd="0" presId="urn:microsoft.com/office/officeart/2005/8/layout/default#3"/>
    <dgm:cxn modelId="{88E8912A-5FDB-4D9E-95B4-222A096BBA74}" type="presParOf" srcId="{2654794C-BD0A-43E1-9EF1-05F378694EB9}" destId="{A945F033-4AEE-4BFF-BFF5-C21BFA19E4C3}" srcOrd="2" destOrd="0" presId="urn:microsoft.com/office/officeart/2005/8/layout/default#3"/>
    <dgm:cxn modelId="{9CE2CD2C-B95C-43F1-B564-9AE34CDDF873}" type="presOf" srcId="{F437C760-41EF-41D9-B449-3407CD20A4D5}" destId="{A945F033-4AEE-4BFF-BFF5-C21BFA19E4C3}" srcOrd="0" destOrd="0" presId="urn:microsoft.com/office/officeart/2005/8/layout/default#3"/>
    <dgm:cxn modelId="{69F11A2B-6E48-4D8A-A96B-16B68EBAF043}" type="presParOf" srcId="{2654794C-BD0A-43E1-9EF1-05F378694EB9}" destId="{9276733D-3379-473B-B210-979FAE2D7FF7}" srcOrd="3" destOrd="0" presId="urn:microsoft.com/office/officeart/2005/8/layout/default#3"/>
    <dgm:cxn modelId="{38FD4A3C-7E82-439A-AA2F-E542E1E91117}" type="presParOf" srcId="{2654794C-BD0A-43E1-9EF1-05F378694EB9}" destId="{A2102D97-F046-4257-BED5-16AAABD52B88}" srcOrd="4" destOrd="0" presId="urn:microsoft.com/office/officeart/2005/8/layout/default#3"/>
    <dgm:cxn modelId="{F9638F8B-48FE-4A38-AE26-C200074D5305}" type="presOf" srcId="{0C5FA24C-9121-4644-937B-5D4B5E36EF0F}" destId="{A2102D97-F046-4257-BED5-16AAABD52B88}" srcOrd="0" destOrd="0" presId="urn:microsoft.com/office/officeart/2005/8/layout/defaul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211240" cy="4773613"/>
        <a:chOff x="0" y="0"/>
        <a:chExt cx="4211240" cy="4773613"/>
      </a:xfrm>
    </dsp:grpSpPr>
    <dsp:sp modelId="{A14AC76D-A0E2-4446-B648-066B8B3A30DF}">
      <dsp:nvSpPr>
        <dsp:cNvPr id="3" name="Rectangles 2"/>
        <dsp:cNvSpPr/>
      </dsp:nvSpPr>
      <dsp:spPr bwMode="white">
        <a:xfrm>
          <a:off x="912470" y="300"/>
          <a:ext cx="2386815" cy="1432089"/>
        </a:xfrm>
        <a:prstGeom prst="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b="0" i="0" dirty="0" err="1"/>
            <a:t>Ubuntu</a:t>
          </a:r>
          <a:r>
            <a:rPr lang="en-US" b="0" i="0" dirty="0"/>
            <a:t> Operating </a:t>
          </a:r>
          <a:r>
            <a:rPr lang="en-US" b="0" i="0" dirty="0" smtClean="0"/>
            <a:t>system  version 22.1</a:t>
          </a:r>
          <a:endParaRPr lang="en-US" dirty="0"/>
        </a:p>
      </dsp:txBody>
      <dsp:txXfrm>
        <a:off x="912470" y="300"/>
        <a:ext cx="2386815" cy="1432089"/>
      </dsp:txXfrm>
    </dsp:sp>
    <dsp:sp modelId="{A945F033-4AEE-4BFF-BFF5-C21BFA19E4C3}">
      <dsp:nvSpPr>
        <dsp:cNvPr id="4" name="Rectangles 3"/>
        <dsp:cNvSpPr/>
      </dsp:nvSpPr>
      <dsp:spPr bwMode="white">
        <a:xfrm>
          <a:off x="912470" y="1670762"/>
          <a:ext cx="2386815" cy="1432089"/>
        </a:xfrm>
        <a:prstGeom prst="rect">
          <a:avLst/>
        </a:prstGeom>
      </dsp:spPr>
      <dsp:style>
        <a:lnRef idx="2">
          <a:schemeClr val="lt1"/>
        </a:lnRef>
        <a:fillRef idx="1">
          <a:schemeClr val="accent5">
            <a:hueOff val="3660000"/>
            <a:satOff val="588"/>
            <a:lumOff val="0"/>
            <a:alpha val="100000"/>
          </a:schemeClr>
        </a:fillRef>
        <a:effectRef idx="0">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b="0" i="0"/>
            <a:t>C++ Language</a:t>
          </a:r>
          <a:endParaRPr lang="en-US"/>
        </a:p>
      </dsp:txBody>
      <dsp:txXfrm>
        <a:off x="912470" y="1670762"/>
        <a:ext cx="2386815" cy="1432089"/>
      </dsp:txXfrm>
    </dsp:sp>
    <dsp:sp modelId="{A2102D97-F046-4257-BED5-16AAABD52B88}">
      <dsp:nvSpPr>
        <dsp:cNvPr id="5" name="Rectangles 4"/>
        <dsp:cNvSpPr/>
      </dsp:nvSpPr>
      <dsp:spPr bwMode="white">
        <a:xfrm>
          <a:off x="912470" y="3341224"/>
          <a:ext cx="2386815" cy="1432089"/>
        </a:xfrm>
        <a:prstGeom prst="rect">
          <a:avLst/>
        </a:prstGeom>
      </dsp:spPr>
      <dsp:style>
        <a:lnRef idx="2">
          <a:schemeClr val="lt1"/>
        </a:lnRef>
        <a:fillRef idx="1">
          <a:schemeClr val="accent5">
            <a:hueOff val="7320000"/>
            <a:satOff val="1176"/>
            <a:lumOff val="0"/>
            <a:alpha val="100000"/>
          </a:schemeClr>
        </a:fillRef>
        <a:effectRef idx="0">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buNone/>
          </a:pPr>
          <a:r>
            <a:rPr lang="en-US" b="0" i="0" dirty="0"/>
            <a:t>Draw </a:t>
          </a:r>
          <a:r>
            <a:rPr lang="en-US" b="0" i="0" dirty="0" err="1" smtClean="0"/>
            <a:t>I.O i</a:t>
          </a:r>
          <a:r>
            <a:rPr lang="en-US" b="0" i="0" dirty="0" smtClean="0"/>
            <a:t> s </a:t>
          </a:r>
          <a:r>
            <a:rPr lang="en-US" b="0" i="0" dirty="0"/>
            <a:t>used for Pictorial Representation</a:t>
          </a:r>
          <a:endParaRPr lang="en-US" dirty="0"/>
        </a:p>
      </dsp:txBody>
      <dsp:txXfrm>
        <a:off x="912470" y="3341224"/>
        <a:ext cx="2386815" cy="14320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a:t>“</a:t>
            </a:r>
            <a:endParaRPr lang="en-US" sz="12200"/>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a:t>”</a:t>
            </a:r>
            <a:endParaRPr lang="en-US" sz="122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17" name="Picture 16"/>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613"/>
          <a:stretch>
            <a:fillRect/>
          </a:stretch>
        </p:blipFill>
        <p:spPr>
          <a:xfrm>
            <a:off x="0" y="2669685"/>
            <a:ext cx="3027759" cy="4188315"/>
          </a:xfrm>
          <a:prstGeom prst="rect">
            <a:avLst/>
          </a:prstGeom>
        </p:spPr>
      </p:pic>
      <p:pic>
        <p:nvPicPr>
          <p:cNvPr id="19" name="Picture 18"/>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5640"/>
          <a:stretch>
            <a:fillRect/>
          </a:stretch>
        </p:blipFill>
        <p:spPr>
          <a:xfrm>
            <a:off x="0" y="2892347"/>
            <a:ext cx="1141809" cy="2365453"/>
          </a:xfrm>
          <a:prstGeom prst="rect">
            <a:avLst/>
          </a:prstGeom>
        </p:spPr>
      </p:pic>
      <p:sp>
        <p:nvSpPr>
          <p:cNvPr id="21" name="Oval 20"/>
          <p:cNvSpPr>
            <a:spLocks noGrp="1" noRot="1" noChangeAspect="1" noMove="1" noResize="1" noEditPoints="1" noAdjustHandles="1" noChangeArrowheads="1" noChangeShapeType="1" noTextEdit="1"/>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t="28813"/>
          <a:stretch>
            <a:fillRect/>
          </a:stretch>
        </p:blipFill>
        <p:spPr>
          <a:xfrm>
            <a:off x="5999559" y="0"/>
            <a:ext cx="1202540" cy="1141407"/>
          </a:xfrm>
          <a:prstGeom prst="rect">
            <a:avLst/>
          </a:prstGeom>
        </p:spPr>
      </p:pic>
      <p:pic>
        <p:nvPicPr>
          <p:cNvPr id="25" name="Picture 24"/>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b="23320"/>
          <a:stretch>
            <a:fillRect/>
          </a:stretch>
        </p:blipFill>
        <p:spPr>
          <a:xfrm>
            <a:off x="6454408" y="6096000"/>
            <a:ext cx="745301" cy="762000"/>
          </a:xfrm>
          <a:prstGeom prst="rect">
            <a:avLst/>
          </a:prstGeom>
        </p:spPr>
      </p:pic>
      <p:sp>
        <p:nvSpPr>
          <p:cNvPr id="27" name="Rectangle 26"/>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Rectangle 28"/>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6697" y="629266"/>
            <a:ext cx="4641143" cy="1622321"/>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US" sz="3300" dirty="0">
                <a:solidFill>
                  <a:srgbClr val="EBEBEB"/>
                </a:solidFill>
                <a:latin typeface="+mj-lt"/>
                <a:ea typeface="+mj-ea"/>
                <a:cs typeface="+mj-cs"/>
              </a:rPr>
              <a:t>CALL D</a:t>
            </a:r>
            <a:r>
              <a:rPr lang="en-IN" altLang="en-US" sz="3300" dirty="0">
                <a:solidFill>
                  <a:srgbClr val="EBEBEB"/>
                </a:solidFill>
                <a:latin typeface="+mj-lt"/>
                <a:ea typeface="+mj-ea"/>
                <a:cs typeface="+mj-cs"/>
              </a:rPr>
              <a:t>ATA</a:t>
            </a:r>
            <a:r>
              <a:rPr lang="en-US" sz="3300" dirty="0">
                <a:solidFill>
                  <a:srgbClr val="EBEBEB"/>
                </a:solidFill>
                <a:latin typeface="+mj-lt"/>
                <a:ea typeface="+mj-ea"/>
                <a:cs typeface="+mj-cs"/>
              </a:rPr>
              <a:t> RECORD</a:t>
            </a:r>
            <a:endParaRPr lang="en-US" sz="3300" dirty="0">
              <a:solidFill>
                <a:srgbClr val="EBEBEB"/>
              </a:solidFill>
              <a:latin typeface="+mj-lt"/>
              <a:ea typeface="+mj-ea"/>
              <a:cs typeface="+mj-cs"/>
            </a:endParaRPr>
          </a:p>
          <a:p>
            <a:pPr>
              <a:lnSpc>
                <a:spcPct val="90000"/>
              </a:lnSpc>
              <a:spcBef>
                <a:spcPct val="0"/>
              </a:spcBef>
              <a:spcAft>
                <a:spcPts val="600"/>
              </a:spcAft>
            </a:pPr>
            <a:r>
              <a:rPr lang="en-US" sz="3300" dirty="0">
                <a:solidFill>
                  <a:srgbClr val="EBEBEB"/>
                </a:solidFill>
                <a:latin typeface="+mj-lt"/>
                <a:ea typeface="+mj-ea"/>
                <a:cs typeface="+mj-cs"/>
              </a:rPr>
              <a:t>ON INTER OPERATOR SETTLEMENT</a:t>
            </a:r>
            <a:endParaRPr lang="en-US" sz="3300" dirty="0">
              <a:solidFill>
                <a:srgbClr val="EBEBEB"/>
              </a:solidFill>
              <a:latin typeface="+mj-lt"/>
              <a:ea typeface="+mj-ea"/>
              <a:cs typeface="+mj-cs"/>
            </a:endParaRPr>
          </a:p>
        </p:txBody>
      </p:sp>
      <p:sp>
        <p:nvSpPr>
          <p:cNvPr id="3" name="Subtitle 2"/>
          <p:cNvSpPr>
            <a:spLocks noGrp="1"/>
          </p:cNvSpPr>
          <p:nvPr>
            <p:ph type="subTitle" idx="1"/>
          </p:nvPr>
        </p:nvSpPr>
        <p:spPr>
          <a:xfrm>
            <a:off x="486697" y="2438400"/>
            <a:ext cx="4641142" cy="3785419"/>
          </a:xfrm>
        </p:spPr>
        <p:txBody>
          <a:bodyPr vert="horz" lIns="91440" tIns="45720" rIns="91440" bIns="45720" rtlCol="0">
            <a:normAutofit/>
          </a:bodyPr>
          <a:lstStyle/>
          <a:p>
            <a:pPr defTabSz="457200">
              <a:buFont typeface="Wingdings 3" panose="05040102010807070707" charset="2"/>
              <a:buChar char=""/>
            </a:pPr>
            <a:r>
              <a:rPr lang="en-US">
                <a:solidFill>
                  <a:srgbClr val="FFFFFF"/>
                </a:solidFill>
              </a:rPr>
              <a:t>TEAM MEMBERS</a:t>
            </a:r>
            <a:br>
              <a:rPr lang="en-US">
                <a:solidFill>
                  <a:srgbClr val="FFFFFF"/>
                </a:solidFill>
              </a:rPr>
            </a:br>
            <a:br>
              <a:rPr lang="en-US">
                <a:solidFill>
                  <a:srgbClr val="FFFFFF"/>
                </a:solidFill>
              </a:rPr>
            </a:br>
            <a:r>
              <a:rPr lang="en-US">
                <a:solidFill>
                  <a:srgbClr val="FFFFFF"/>
                </a:solidFill>
              </a:rPr>
              <a:t>1.RAHUL SAI</a:t>
            </a:r>
            <a:br>
              <a:rPr lang="en-US">
                <a:solidFill>
                  <a:srgbClr val="FFFFFF"/>
                </a:solidFill>
              </a:rPr>
            </a:br>
            <a:r>
              <a:rPr lang="en-US">
                <a:solidFill>
                  <a:srgbClr val="FFFFFF"/>
                </a:solidFill>
              </a:rPr>
              <a:t>2.IBBANI</a:t>
            </a:r>
            <a:br>
              <a:rPr lang="en-US">
                <a:solidFill>
                  <a:srgbClr val="FFFFFF"/>
                </a:solidFill>
              </a:rPr>
            </a:br>
            <a:r>
              <a:rPr lang="en-US">
                <a:solidFill>
                  <a:srgbClr val="FFFFFF"/>
                </a:solidFill>
              </a:rPr>
              <a:t>3.HIRIJASHREE</a:t>
            </a:r>
            <a:br>
              <a:rPr lang="en-US">
                <a:solidFill>
                  <a:srgbClr val="FFFFFF"/>
                </a:solidFill>
              </a:rPr>
            </a:br>
            <a:r>
              <a:rPr lang="en-US">
                <a:solidFill>
                  <a:srgbClr val="FFFFFF"/>
                </a:solidFill>
              </a:rPr>
              <a:t>4. </a:t>
            </a:r>
            <a:r>
              <a:rPr lang="en-US" dirty="0">
                <a:solidFill>
                  <a:srgbClr val="FFFFFF"/>
                </a:solidFill>
              </a:rPr>
              <a:t>RAJANALA DURGADEVI</a:t>
            </a:r>
            <a:endParaRPr lang="en-US" dirty="0">
              <a:solidFill>
                <a:srgbClr val="FFFFFF"/>
              </a:solidFill>
            </a:endParaRPr>
          </a:p>
        </p:txBody>
      </p:sp>
      <p:sp>
        <p:nvSpPr>
          <p:cNvPr id="31" name="Freeform 31"/>
          <p:cNvSpPr>
            <a:spLocks noGrp="1" noRot="1" noChangeAspect="1" noMove="1" noResize="1" noEditPoints="1" noAdjustHandles="1" noChangeArrowheads="1" noChangeShapeType="1" noTextEdit="1"/>
          </p:cNvSpPr>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338" name="AutoShape 2" descr="File:Capgemini 201x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4340" name="AutoShape 4" descr="File:Capgemini 201x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4342" name="AutoShape 6" descr="File:Capgemini 201x logo.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4343" name="Picture 7"/>
          <p:cNvPicPr>
            <a:picLocks noChangeAspect="1" noChangeArrowheads="1"/>
          </p:cNvPicPr>
          <p:nvPr/>
        </p:nvPicPr>
        <p:blipFill>
          <a:blip r:embed="rId6"/>
          <a:srcRect/>
          <a:stretch>
            <a:fillRect/>
          </a:stretch>
        </p:blipFill>
        <p:spPr bwMode="auto">
          <a:xfrm>
            <a:off x="6200775" y="6248400"/>
            <a:ext cx="2943225" cy="609600"/>
          </a:xfrm>
          <a:prstGeom prst="rect">
            <a:avLst/>
          </a:prstGeom>
          <a:noFill/>
          <a:ln w="9525">
            <a:noFill/>
            <a:miter lim="800000"/>
            <a:headEnd/>
            <a:tailEnd/>
          </a:ln>
          <a:effectLst/>
        </p:spPr>
      </p:pic>
      <p:sp>
        <p:nvSpPr>
          <p:cNvPr id="15362" name="AutoShape 2" descr="What does a Telephone Operator do? (with pict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5363" name="Picture 3"/>
          <p:cNvPicPr>
            <a:picLocks noChangeAspect="1" noChangeArrowheads="1"/>
          </p:cNvPicPr>
          <p:nvPr/>
        </p:nvPicPr>
        <p:blipFill>
          <a:blip r:embed="rId7"/>
          <a:srcRect/>
          <a:stretch>
            <a:fillRect/>
          </a:stretch>
        </p:blipFill>
        <p:spPr bwMode="auto">
          <a:xfrm>
            <a:off x="4495800" y="1772529"/>
            <a:ext cx="4648200" cy="433284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p:cNvSpPr>
            <a:spLocks noGrp="1" noRot="1" noChangeAspect="1" noMove="1" noResize="1" noEditPoints="1" noAdjustHandles="1" noChangeArrowheads="1" noChangeShapeType="1" noTextEdit="1"/>
          </p:cNvSpPr>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9857" y="1645920"/>
            <a:ext cx="2642159" cy="4470821"/>
          </a:xfrm>
        </p:spPr>
        <p:txBody>
          <a:bodyPr>
            <a:normAutofit/>
          </a:bodyPr>
          <a:lstStyle/>
          <a:p>
            <a:pPr algn="r"/>
            <a:r>
              <a:rPr lang="en-US" sz="2600">
                <a:solidFill>
                  <a:srgbClr val="FFFFFF"/>
                </a:solidFill>
              </a:rPr>
              <a:t>INDIVIDUAL CONTRIBUTION</a:t>
            </a:r>
            <a:endParaRPr lang="en-US" sz="2600">
              <a:solidFill>
                <a:srgbClr val="FFFFFF"/>
              </a:solidFill>
            </a:endParaRPr>
          </a:p>
        </p:txBody>
      </p:sp>
      <p:sp>
        <p:nvSpPr>
          <p:cNvPr id="3" name="Content Placeholder 2"/>
          <p:cNvSpPr>
            <a:spLocks noGrp="1"/>
          </p:cNvSpPr>
          <p:nvPr>
            <p:ph idx="1"/>
          </p:nvPr>
        </p:nvSpPr>
        <p:spPr>
          <a:xfrm>
            <a:off x="3903081" y="481355"/>
            <a:ext cx="4439628" cy="5793537"/>
          </a:xfrm>
        </p:spPr>
        <p:txBody>
          <a:bodyPr vert="horz" lIns="91440" tIns="45720" rIns="91440" bIns="45720" rtlCol="0" anchor="t">
            <a:normAutofit/>
          </a:bodyPr>
          <a:lstStyle/>
          <a:p>
            <a:pPr marL="342900" indent="-342900"/>
            <a:r>
              <a:rPr lang="en-US" b="1" dirty="0"/>
              <a:t>Rahul Sai</a:t>
            </a:r>
            <a:endParaRPr lang="en-US" dirty="0">
              <a:ea typeface="+mj-lt"/>
              <a:cs typeface="+mj-lt"/>
            </a:endParaRPr>
          </a:p>
          <a:p>
            <a:pPr marL="342900" indent="-342900">
              <a:buClr>
                <a:srgbClr val="F7F7F7"/>
              </a:buClr>
            </a:pPr>
            <a:r>
              <a:rPr lang="en-US" dirty="0">
                <a:ea typeface="+mj-lt"/>
                <a:cs typeface="+mj-lt"/>
              </a:rPr>
              <a:t>Login </a:t>
            </a:r>
            <a:r>
              <a:rPr lang="en-US" dirty="0" smtClean="0">
                <a:ea typeface="+mj-lt"/>
                <a:cs typeface="+mj-lt"/>
              </a:rPr>
              <a:t>module</a:t>
            </a:r>
            <a:endParaRPr lang="en-US" dirty="0" smtClean="0">
              <a:ea typeface="+mj-lt"/>
              <a:cs typeface="+mj-lt"/>
            </a:endParaRPr>
          </a:p>
          <a:p>
            <a:pPr marL="342900" indent="-342900">
              <a:buClr>
                <a:srgbClr val="F7F7F7"/>
              </a:buClr>
            </a:pPr>
            <a:r>
              <a:rPr lang="en-US" dirty="0" smtClean="0">
                <a:ea typeface="+mj-lt"/>
                <a:cs typeface="+mj-lt"/>
              </a:rPr>
              <a:t>Registration Module</a:t>
            </a:r>
            <a:endParaRPr lang="en-US" dirty="0">
              <a:ea typeface="+mj-lt"/>
              <a:cs typeface="+mj-lt"/>
            </a:endParaRPr>
          </a:p>
          <a:p>
            <a:pPr marL="342900" indent="-342900">
              <a:buClr>
                <a:srgbClr val="F7F7F7"/>
              </a:buClr>
            </a:pPr>
            <a:r>
              <a:rPr lang="en-US" dirty="0">
                <a:ea typeface="+mj-lt"/>
                <a:cs typeface="+mj-lt"/>
              </a:rPr>
              <a:t>Story board</a:t>
            </a:r>
            <a:endParaRPr lang="en-US" dirty="0">
              <a:ea typeface="+mj-lt"/>
              <a:cs typeface="+mj-lt"/>
            </a:endParaRPr>
          </a:p>
          <a:p>
            <a:pPr marL="342900" indent="-342900">
              <a:buClr>
                <a:srgbClr val="F7F7F7"/>
              </a:buClr>
            </a:pPr>
            <a:r>
              <a:rPr lang="en-US" dirty="0"/>
              <a:t>Test cases</a:t>
            </a:r>
            <a:endParaRPr lang="en-US" dirty="0">
              <a:ea typeface="+mj-lt"/>
              <a:cs typeface="+mj-lt"/>
            </a:endParaRPr>
          </a:p>
          <a:p>
            <a:pPr marL="342900" indent="-342900">
              <a:buClr>
                <a:srgbClr val="F7F7F7"/>
              </a:buClr>
            </a:pPr>
            <a:r>
              <a:rPr lang="en-US" dirty="0"/>
              <a:t>User case Diagram</a:t>
            </a:r>
            <a:endParaRPr lang="en-US" dirty="0"/>
          </a:p>
          <a:p>
            <a:pPr marL="342900" indent="-342900">
              <a:buClr>
                <a:srgbClr val="F7F7F7"/>
              </a:buClr>
            </a:pPr>
            <a:endParaRPr lang="en-US" b="1" dirty="0"/>
          </a:p>
          <a:p>
            <a:pPr marL="342900" indent="-342900">
              <a:buClr>
                <a:srgbClr val="F7F7F7"/>
              </a:buClr>
            </a:pPr>
            <a:endParaRPr lang="en-US" b="1" dirty="0"/>
          </a:p>
          <a:p>
            <a:pPr marL="342900" indent="-342900">
              <a:buClr>
                <a:srgbClr val="F7F7F7"/>
              </a:buClr>
            </a:pPr>
            <a:r>
              <a:rPr lang="en-US" b="1" dirty="0"/>
              <a:t>Ibbani</a:t>
            </a:r>
            <a:endParaRPr lang="en-US" dirty="0">
              <a:ea typeface="+mj-lt"/>
              <a:cs typeface="+mj-lt"/>
            </a:endParaRPr>
          </a:p>
          <a:p>
            <a:pPr marL="342900" indent="-342900">
              <a:buClr>
                <a:srgbClr val="F7F7F7"/>
              </a:buClr>
              <a:buNone/>
            </a:pPr>
            <a:r>
              <a:rPr lang="en-US" dirty="0">
                <a:ea typeface="+mj-lt"/>
                <a:cs typeface="+mj-lt"/>
              </a:rPr>
              <a:t> </a:t>
            </a:r>
            <a:r>
              <a:rPr lang="en-US" dirty="0" smtClean="0">
                <a:ea typeface="+mj-lt"/>
                <a:cs typeface="+mj-lt"/>
              </a:rPr>
              <a:t>    </a:t>
            </a:r>
            <a:r>
              <a:rPr lang="en-US" dirty="0" smtClean="0"/>
              <a:t>Story </a:t>
            </a:r>
            <a:r>
              <a:rPr lang="en-US" dirty="0"/>
              <a:t>board</a:t>
            </a:r>
            <a:endParaRPr lang="en-US" dirty="0"/>
          </a:p>
          <a:p>
            <a:pPr marL="342900" indent="-342900">
              <a:buClr>
                <a:srgbClr val="F7F7F7"/>
              </a:buClr>
            </a:pPr>
            <a:endParaRPr lang="en-US" dirty="0"/>
          </a:p>
          <a:p>
            <a:pPr marL="342900" indent="-342900">
              <a:buClr>
                <a:srgbClr val="F7F7F7"/>
              </a:buClr>
            </a:pPr>
            <a:endParaRPr lang="en-US" dirty="0"/>
          </a:p>
        </p:txBody>
      </p:sp>
      <p:pic>
        <p:nvPicPr>
          <p:cNvPr id="5121" name="Picture 1"/>
          <p:cNvPicPr>
            <a:picLocks noChangeAspect="1" noChangeArrowheads="1"/>
          </p:cNvPicPr>
          <p:nvPr/>
        </p:nvPicPr>
        <p:blipFill>
          <a:blip r:embed="rId1"/>
          <a:srcRect/>
          <a:stretch>
            <a:fillRect/>
          </a:stretch>
        </p:blipFill>
        <p:spPr bwMode="auto">
          <a:xfrm>
            <a:off x="6200775" y="6267450"/>
            <a:ext cx="2943225" cy="5905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j-lt"/>
                <a:cs typeface="+mj-lt"/>
              </a:rPr>
              <a:t>Challenges faced &amp; how it addressed </a:t>
            </a:r>
            <a:endParaRPr lang="en-US"/>
          </a:p>
        </p:txBody>
      </p:sp>
      <p:graphicFrame>
        <p:nvGraphicFramePr>
          <p:cNvPr id="4" name="Table 4"/>
          <p:cNvGraphicFramePr>
            <a:graphicFrameLocks noGrp="1"/>
          </p:cNvGraphicFramePr>
          <p:nvPr>
            <p:ph idx="1"/>
          </p:nvPr>
        </p:nvGraphicFramePr>
        <p:xfrm>
          <a:off x="560716" y="2055962"/>
          <a:ext cx="7854976" cy="4403504"/>
        </p:xfrm>
        <a:graphic>
          <a:graphicData uri="http://schemas.openxmlformats.org/drawingml/2006/table">
            <a:tbl>
              <a:tblPr firstRow="1" bandRow="1">
                <a:tableStyleId>{5C22544A-7EE6-4342-B048-85BDC9FD1C3A}</a:tableStyleId>
              </a:tblPr>
              <a:tblGrid>
                <a:gridCol w="3927488"/>
                <a:gridCol w="3927488"/>
              </a:tblGrid>
              <a:tr h="653062">
                <a:tc>
                  <a:txBody>
                    <a:bodyPr/>
                    <a:lstStyle/>
                    <a:p>
                      <a:pPr lvl="0">
                        <a:buNone/>
                      </a:pPr>
                      <a:r>
                        <a:rPr lang="en-US" sz="1800" b="0" i="0" u="none" strike="noStrike" noProof="0" dirty="0">
                          <a:latin typeface="Century Gothic" panose="020B0502020202020204"/>
                        </a:rPr>
                        <a:t>Challenges faced</a:t>
                      </a:r>
                      <a:endParaRPr lang="en-US" dirty="0"/>
                    </a:p>
                  </a:txBody>
                  <a:tcPr/>
                </a:tc>
                <a:tc>
                  <a:txBody>
                    <a:bodyPr/>
                    <a:lstStyle/>
                    <a:p>
                      <a:pPr lvl="0">
                        <a:buNone/>
                      </a:pPr>
                      <a:r>
                        <a:rPr lang="en-US" sz="1800" b="0" i="0" u="none" strike="noStrike" noProof="0">
                          <a:latin typeface="Century Gothic" panose="020B0502020202020204"/>
                        </a:rPr>
                        <a:t>Solutions</a:t>
                      </a:r>
                      <a:endParaRPr lang="en-US"/>
                    </a:p>
                  </a:txBody>
                  <a:tcPr/>
                </a:tc>
              </a:tr>
              <a:tr h="3750442">
                <a:tc>
                  <a:txBody>
                    <a:bodyPr/>
                    <a:lstStyle/>
                    <a:p>
                      <a:r>
                        <a:rPr lang="en-IN" altLang="en-US"/>
                        <a:t>Felt difficult to understand requirments</a:t>
                      </a:r>
                      <a:endParaRPr lang="en-IN" altLang="en-US"/>
                    </a:p>
                    <a:p>
                      <a:endParaRPr lang="en-IN" altLang="en-US"/>
                    </a:p>
                    <a:p>
                      <a:r>
                        <a:rPr lang="en-IN" altLang="en-US"/>
                        <a:t>Difficult to prepare SRS and Design document</a:t>
                      </a:r>
                      <a:endParaRPr lang="en-IN" altLang="en-US"/>
                    </a:p>
                    <a:p>
                      <a:endParaRPr lang="en-IN" altLang="en-US"/>
                    </a:p>
                    <a:p>
                      <a:r>
                        <a:rPr lang="en-IN" altLang="en-US"/>
                        <a:t>Difficult to find functions</a:t>
                      </a:r>
                      <a:endParaRPr lang="en-IN" altLang="en-US"/>
                    </a:p>
                    <a:p>
                      <a:endParaRPr lang="en-IN" altLang="en-US"/>
                    </a:p>
                    <a:p>
                      <a:r>
                        <a:rPr lang="en-IN" altLang="en-US"/>
                        <a:t>Not understood how to fill RTM</a:t>
                      </a:r>
                      <a:endParaRPr lang="en-IN" altLang="en-US"/>
                    </a:p>
                    <a:p>
                      <a:endParaRPr lang="en-IN" altLang="en-US"/>
                    </a:p>
                    <a:p>
                      <a:r>
                        <a:rPr lang="en-IN" altLang="en-US"/>
                        <a:t>Difficult to merge all functionalities</a:t>
                      </a:r>
                      <a:endParaRPr lang="en-IN" altLang="en-US"/>
                    </a:p>
                  </a:txBody>
                  <a:tcPr/>
                </a:tc>
                <a:tc>
                  <a:txBody>
                    <a:bodyPr/>
                    <a:lstStyle/>
                    <a:p>
                      <a:r>
                        <a:rPr lang="en-IN" altLang="en-US" dirty="0"/>
                        <a:t>Understood </a:t>
                      </a:r>
                      <a:r>
                        <a:rPr lang="en-IN" altLang="en-US" dirty="0" smtClean="0"/>
                        <a:t>requirements </a:t>
                      </a:r>
                      <a:r>
                        <a:rPr lang="en-IN" altLang="en-US" dirty="0"/>
                        <a:t>by going through SRS thoughly</a:t>
                      </a:r>
                      <a:endParaRPr lang="en-IN" altLang="en-US" dirty="0"/>
                    </a:p>
                    <a:p>
                      <a:endParaRPr lang="en-IN" altLang="en-US" dirty="0"/>
                    </a:p>
                    <a:p>
                      <a:r>
                        <a:rPr lang="en-IN" altLang="en-US" dirty="0"/>
                        <a:t>Prepared SRS and Design document</a:t>
                      </a:r>
                      <a:endParaRPr lang="en-IN" altLang="en-US" dirty="0"/>
                    </a:p>
                    <a:p>
                      <a:endParaRPr lang="en-IN" altLang="en-US" dirty="0"/>
                    </a:p>
                    <a:p>
                      <a:r>
                        <a:rPr lang="en-IN" altLang="en-US" dirty="0"/>
                        <a:t>Found functions</a:t>
                      </a:r>
                      <a:endParaRPr lang="en-IN" altLang="en-US" dirty="0"/>
                    </a:p>
                    <a:p>
                      <a:endParaRPr lang="en-IN" altLang="en-US" dirty="0"/>
                    </a:p>
                    <a:p>
                      <a:r>
                        <a:rPr lang="en-IN" altLang="en-US" dirty="0"/>
                        <a:t>Understand about RTM</a:t>
                      </a:r>
                      <a:endParaRPr lang="en-IN" altLang="en-US" dirty="0"/>
                    </a:p>
                    <a:p>
                      <a:endParaRPr lang="en-IN" altLang="en-US" dirty="0"/>
                    </a:p>
                    <a:p>
                      <a:r>
                        <a:rPr lang="en-IN" altLang="en-US" dirty="0"/>
                        <a:t>Prepared Final Code</a:t>
                      </a:r>
                      <a:endParaRPr lang="en-IN" altLang="en-US" dirty="0"/>
                    </a:p>
                  </a:txBody>
                  <a:tcPr/>
                </a:tc>
              </a:tr>
            </a:tbl>
          </a:graphicData>
        </a:graphic>
      </p:graphicFrame>
      <p:pic>
        <p:nvPicPr>
          <p:cNvPr id="4097" name="Picture 1"/>
          <p:cNvPicPr>
            <a:picLocks noChangeAspect="1" noChangeArrowheads="1"/>
          </p:cNvPicPr>
          <p:nvPr/>
        </p:nvPicPr>
        <p:blipFill>
          <a:blip r:embed="rId1"/>
          <a:srcRect/>
          <a:stretch>
            <a:fillRect/>
          </a:stretch>
        </p:blipFill>
        <p:spPr bwMode="auto">
          <a:xfrm>
            <a:off x="6200775" y="6267450"/>
            <a:ext cx="2943225" cy="59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3613"/>
          <a:stretch>
            <a:fillRect/>
          </a:stretch>
        </p:blipFill>
        <p:spPr>
          <a:xfrm>
            <a:off x="0" y="2669685"/>
            <a:ext cx="3027759" cy="4188315"/>
          </a:xfrm>
          <a:prstGeom prst="rect">
            <a:avLst/>
          </a:prstGeom>
        </p:spPr>
      </p:pic>
      <p:pic>
        <p:nvPicPr>
          <p:cNvPr id="57" name="Picture 56"/>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5640"/>
          <a:stretch>
            <a:fillRect/>
          </a:stretch>
        </p:blipFill>
        <p:spPr>
          <a:xfrm>
            <a:off x="0" y="2892347"/>
            <a:ext cx="1141809" cy="2365453"/>
          </a:xfrm>
          <a:prstGeom prst="rect">
            <a:avLst/>
          </a:prstGeom>
        </p:spPr>
      </p:pic>
      <p:sp>
        <p:nvSpPr>
          <p:cNvPr id="59" name="Oval 58"/>
          <p:cNvSpPr>
            <a:spLocks noGrp="1" noRot="1" noChangeAspect="1" noMove="1" noResize="1" noEditPoints="1" noAdjustHandles="1" noChangeArrowheads="1" noChangeShapeType="1" noTextEdit="1"/>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1" name="Picture 60"/>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28813"/>
          <a:stretch>
            <a:fillRect/>
          </a:stretch>
        </p:blipFill>
        <p:spPr>
          <a:xfrm>
            <a:off x="5999559" y="0"/>
            <a:ext cx="1202540" cy="1141407"/>
          </a:xfrm>
          <a:prstGeom prst="rect">
            <a:avLst/>
          </a:prstGeom>
        </p:spPr>
      </p:pic>
      <p:pic>
        <p:nvPicPr>
          <p:cNvPr id="63" name="Picture 62"/>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b="23320"/>
          <a:stretch>
            <a:fillRect/>
          </a:stretch>
        </p:blipFill>
        <p:spPr>
          <a:xfrm>
            <a:off x="6454408" y="6096000"/>
            <a:ext cx="745301" cy="762000"/>
          </a:xfrm>
          <a:prstGeom prst="rect">
            <a:avLst/>
          </a:prstGeom>
        </p:spPr>
      </p:pic>
      <p:sp>
        <p:nvSpPr>
          <p:cNvPr id="65" name="Rectangle 64"/>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7" name="Rectangle 66"/>
          <p:cNvSpPr>
            <a:spLocks noGrp="1" noRot="1" noChangeAspect="1" noMove="1" noResize="1" noEditPoints="1" noAdjustHandles="1" noChangeArrowheads="1" noChangeShapeType="1" noTextEdit="1"/>
          </p:cNvSpPr>
          <p:nvPr/>
        </p:nvSpPr>
        <p:spPr>
          <a:xfrm>
            <a:off x="0" y="-5"/>
            <a:ext cx="9143771"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 name="Freeform 16"/>
          <p:cNvSpPr>
            <a:spLocks noGrp="1" noRot="1" noChangeAspect="1" noMove="1" noResize="1" noEditPoints="1" noAdjustHandles="1" noChangeArrowheads="1" noChangeShapeType="1" noTextEdit="1"/>
          </p:cNvSpPr>
          <p:nvPr/>
        </p:nvSpPr>
        <p:spPr>
          <a:xfrm>
            <a:off x="6539954" y="2835162"/>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4" descr="Graphical user interface&#10;&#10;Description automatically generated"/>
          <p:cNvPicPr>
            <a:picLocks noGrp="1" noChangeAspect="1"/>
          </p:cNvPicPr>
          <p:nvPr>
            <p:ph idx="1"/>
          </p:nvPr>
        </p:nvPicPr>
        <p:blipFill>
          <a:blip r:embed="rId5"/>
          <a:stretch>
            <a:fillRect/>
          </a:stretch>
        </p:blipFill>
        <p:spPr>
          <a:xfrm>
            <a:off x="476593" y="886072"/>
            <a:ext cx="6863105" cy="2127562"/>
          </a:xfrm>
          <a:prstGeom prst="rect">
            <a:avLst/>
          </a:prstGeom>
          <a:effectLst/>
        </p:spPr>
      </p:pic>
      <p:sp>
        <p:nvSpPr>
          <p:cNvPr id="73" name="Freeform: Shape 72"/>
          <p:cNvSpPr>
            <a:spLocks noGrp="1" noRot="1" noChangeAspect="1" noMove="1" noResize="1" noEditPoints="1" noAdjustHandles="1" noChangeArrowheads="1" noChangeShapeType="1" noTextEdit="1"/>
          </p:cNvSpPr>
          <p:nvPr/>
        </p:nvSpPr>
        <p:spPr>
          <a:xfrm>
            <a:off x="0" y="3136999"/>
            <a:ext cx="9143771"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77686" y="3928983"/>
            <a:ext cx="6887209" cy="1793390"/>
          </a:xfrm>
        </p:spPr>
        <p:txBody>
          <a:bodyPr vert="horz" lIns="91440" tIns="45720" rIns="91440" bIns="45720" rtlCol="0" anchor="b">
            <a:normAutofit/>
          </a:bodyPr>
          <a:lstStyle/>
          <a:p>
            <a:pPr defTabSz="457200">
              <a:lnSpc>
                <a:spcPct val="90000"/>
              </a:lnSpc>
            </a:pPr>
            <a:r>
              <a:rPr lang="en-US" sz="5700" b="0" i="0" kern="1200">
                <a:solidFill>
                  <a:srgbClr val="EBEBEB"/>
                </a:solidFill>
                <a:latin typeface="+mj-lt"/>
                <a:ea typeface="+mj-ea"/>
                <a:cs typeface="+mj-cs"/>
              </a:rPr>
              <a:t>Experience Gained</a:t>
            </a:r>
            <a:endParaRPr lang="en-US" sz="5700" b="0" i="0" kern="1200">
              <a:solidFill>
                <a:srgbClr val="EBEBEB"/>
              </a:solidFill>
              <a:latin typeface="+mj-lt"/>
              <a:ea typeface="+mj-ea"/>
              <a:cs typeface="+mj-cs"/>
            </a:endParaRPr>
          </a:p>
        </p:txBody>
      </p:sp>
      <p:pic>
        <p:nvPicPr>
          <p:cNvPr id="3073" name="Picture 1"/>
          <p:cNvPicPr>
            <a:picLocks noChangeAspect="1" noChangeArrowheads="1"/>
          </p:cNvPicPr>
          <p:nvPr/>
        </p:nvPicPr>
        <p:blipFill>
          <a:blip r:embed="rId6"/>
          <a:srcRect/>
          <a:stretch>
            <a:fillRect/>
          </a:stretch>
        </p:blipFill>
        <p:spPr bwMode="auto">
          <a:xfrm>
            <a:off x="6200775" y="6229350"/>
            <a:ext cx="2943225" cy="6286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a:p>
        </p:txBody>
      </p:sp>
      <p:pic>
        <p:nvPicPr>
          <p:cNvPr id="2049" name="Picture 1"/>
          <p:cNvPicPr>
            <a:picLocks noChangeAspect="1" noChangeArrowheads="1"/>
          </p:cNvPicPr>
          <p:nvPr/>
        </p:nvPicPr>
        <p:blipFill>
          <a:blip r:embed="rId1"/>
          <a:srcRect/>
          <a:stretch>
            <a:fillRect/>
          </a:stretch>
        </p:blipFill>
        <p:spPr bwMode="auto">
          <a:xfrm>
            <a:off x="6200775" y="6400800"/>
            <a:ext cx="2943225" cy="457200"/>
          </a:xfrm>
          <a:prstGeom prst="rect">
            <a:avLst/>
          </a:prstGeom>
          <a:noFill/>
          <a:ln w="9525">
            <a:noFill/>
            <a:miter lim="800000"/>
            <a:headEnd/>
            <a:tailEnd/>
          </a:ln>
          <a:effectLst/>
        </p:spPr>
      </p:pic>
      <p:pic>
        <p:nvPicPr>
          <p:cNvPr id="5" name="Content Placeholder 4" descr="ss1"/>
          <p:cNvPicPr>
            <a:picLocks noGrp="1" noChangeAspect="1"/>
          </p:cNvPicPr>
          <p:nvPr>
            <p:ph sz="half" idx="2"/>
          </p:nvPr>
        </p:nvPicPr>
        <p:blipFill>
          <a:blip r:embed="rId2"/>
          <a:stretch>
            <a:fillRect/>
          </a:stretch>
        </p:blipFill>
        <p:spPr>
          <a:xfrm>
            <a:off x="4241800" y="2316480"/>
            <a:ext cx="3298190" cy="3679190"/>
          </a:xfrm>
          <a:prstGeom prst="rect">
            <a:avLst/>
          </a:prstGeom>
        </p:spPr>
      </p:pic>
      <p:pic>
        <p:nvPicPr>
          <p:cNvPr id="7" name="Content Placeholder 6" descr="ss"/>
          <p:cNvPicPr>
            <a:picLocks noGrp="1" noChangeAspect="1"/>
          </p:cNvPicPr>
          <p:nvPr>
            <p:ph sz="half" idx="1"/>
          </p:nvPr>
        </p:nvPicPr>
        <p:blipFill>
          <a:blip r:embed="rId3"/>
          <a:stretch>
            <a:fillRect/>
          </a:stretch>
        </p:blipFill>
        <p:spPr>
          <a:xfrm>
            <a:off x="827405" y="2316480"/>
            <a:ext cx="3298190" cy="36791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a:t>
            </a:r>
            <a:endParaRPr lang="en-US" dirty="0"/>
          </a:p>
        </p:txBody>
      </p:sp>
      <p:pic>
        <p:nvPicPr>
          <p:cNvPr id="33795" name="Picture 3"/>
          <p:cNvPicPr>
            <a:picLocks noChangeAspect="1" noChangeArrowheads="1"/>
          </p:cNvPicPr>
          <p:nvPr/>
        </p:nvPicPr>
        <p:blipFill>
          <a:blip r:embed="rId1"/>
          <a:srcRect/>
          <a:stretch>
            <a:fillRect/>
          </a:stretch>
        </p:blipFill>
        <p:spPr bwMode="auto">
          <a:xfrm>
            <a:off x="6276975" y="6400800"/>
            <a:ext cx="2867025" cy="457200"/>
          </a:xfrm>
          <a:prstGeom prst="rect">
            <a:avLst/>
          </a:prstGeom>
          <a:noFill/>
          <a:ln w="9525">
            <a:noFill/>
            <a:miter lim="800000"/>
            <a:headEnd/>
            <a:tailEnd/>
          </a:ln>
          <a:effectLst/>
        </p:spPr>
      </p:pic>
      <p:pic>
        <p:nvPicPr>
          <p:cNvPr id="5" name="Content Placeholder 4" descr="ss2"/>
          <p:cNvPicPr>
            <a:picLocks noGrp="1" noChangeAspect="1"/>
          </p:cNvPicPr>
          <p:nvPr>
            <p:ph sz="half" idx="1"/>
          </p:nvPr>
        </p:nvPicPr>
        <p:blipFill>
          <a:blip r:embed="rId2"/>
          <a:stretch>
            <a:fillRect/>
          </a:stretch>
        </p:blipFill>
        <p:spPr>
          <a:xfrm>
            <a:off x="827405" y="2080260"/>
            <a:ext cx="3298190" cy="4150995"/>
          </a:xfrm>
          <a:prstGeom prst="rect">
            <a:avLst/>
          </a:prstGeom>
        </p:spPr>
      </p:pic>
      <p:pic>
        <p:nvPicPr>
          <p:cNvPr id="6" name="Content Placeholder 5" descr="ss3"/>
          <p:cNvPicPr>
            <a:picLocks noGrp="1" noChangeAspect="1"/>
          </p:cNvPicPr>
          <p:nvPr>
            <p:ph sz="half" idx="2"/>
          </p:nvPr>
        </p:nvPicPr>
        <p:blipFill>
          <a:blip r:embed="rId3"/>
          <a:stretch>
            <a:fillRect/>
          </a:stretch>
        </p:blipFill>
        <p:spPr>
          <a:xfrm>
            <a:off x="4241800" y="2080260"/>
            <a:ext cx="3298190" cy="41509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46" name="Picture 8"/>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613"/>
          <a:stretch>
            <a:fillRect/>
          </a:stretch>
        </p:blipFill>
        <p:spPr>
          <a:xfrm>
            <a:off x="0" y="2669685"/>
            <a:ext cx="3027759" cy="4188315"/>
          </a:xfrm>
          <a:prstGeom prst="rect">
            <a:avLst/>
          </a:prstGeom>
        </p:spPr>
      </p:pic>
      <p:pic>
        <p:nvPicPr>
          <p:cNvPr id="47" name="Picture 10"/>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5640"/>
          <a:stretch>
            <a:fillRect/>
          </a:stretch>
        </p:blipFill>
        <p:spPr>
          <a:xfrm>
            <a:off x="0" y="2892347"/>
            <a:ext cx="1141809" cy="2365453"/>
          </a:xfrm>
          <a:prstGeom prst="rect">
            <a:avLst/>
          </a:prstGeom>
        </p:spPr>
      </p:pic>
      <p:sp>
        <p:nvSpPr>
          <p:cNvPr id="48" name="Oval 12"/>
          <p:cNvSpPr>
            <a:spLocks noGrp="1" noRot="1" noChangeAspect="1" noMove="1" noResize="1" noEditPoints="1" noAdjustHandles="1" noChangeArrowheads="1" noChangeShapeType="1" noTextEdit="1"/>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14"/>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t="28813"/>
          <a:stretch>
            <a:fillRect/>
          </a:stretch>
        </p:blipFill>
        <p:spPr>
          <a:xfrm>
            <a:off x="5999559" y="0"/>
            <a:ext cx="1202540" cy="1141407"/>
          </a:xfrm>
          <a:prstGeom prst="rect">
            <a:avLst/>
          </a:prstGeom>
        </p:spPr>
      </p:pic>
      <p:pic>
        <p:nvPicPr>
          <p:cNvPr id="50" name="Picture 16"/>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b="23320"/>
          <a:stretch>
            <a:fillRect/>
          </a:stretch>
        </p:blipFill>
        <p:spPr>
          <a:xfrm>
            <a:off x="6454408" y="6096000"/>
            <a:ext cx="745301" cy="762000"/>
          </a:xfrm>
          <a:prstGeom prst="rect">
            <a:avLst/>
          </a:prstGeom>
        </p:spPr>
      </p:pic>
      <p:sp>
        <p:nvSpPr>
          <p:cNvPr id="51" name="Rectangle 18"/>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p:cNvPicPr>
            <a:picLocks noGrp="1" noChangeAspect="1"/>
          </p:cNvPicPr>
          <p:nvPr>
            <p:ph idx="1"/>
          </p:nvPr>
        </p:nvPicPr>
        <p:blipFill rotWithShape="1">
          <a:blip r:embed="rId6"/>
          <a:srcRect t="3021" r="1" b="1"/>
          <a:stretch>
            <a:fillRect/>
          </a:stretch>
        </p:blipFill>
        <p:spPr>
          <a:xfrm>
            <a:off x="1396744" y="2192835"/>
            <a:ext cx="6889547" cy="3602736"/>
          </a:xfrm>
          <a:prstGeom prst="rect">
            <a:avLst/>
          </a:prstGeom>
          <a:effectLst>
            <a:outerShdw blurRad="50800" dist="38100" dir="5400000" algn="t" rotWithShape="0">
              <a:prstClr val="black">
                <a:alpha val="43000"/>
              </a:prstClr>
            </a:outerShdw>
          </a:effectLst>
        </p:spPr>
      </p:pic>
      <p:pic>
        <p:nvPicPr>
          <p:cNvPr id="1025" name="Picture 1"/>
          <p:cNvPicPr>
            <a:picLocks noChangeAspect="1" noChangeArrowheads="1"/>
          </p:cNvPicPr>
          <p:nvPr/>
        </p:nvPicPr>
        <p:blipFill>
          <a:blip r:embed="rId7"/>
          <a:srcRect/>
          <a:stretch>
            <a:fillRect/>
          </a:stretch>
        </p:blipFill>
        <p:spPr bwMode="auto">
          <a:xfrm>
            <a:off x="6200775" y="6400800"/>
            <a:ext cx="2943225"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36319" y="1035388"/>
            <a:ext cx="3449239" cy="1108928"/>
          </a:xfrm>
        </p:spPr>
        <p:txBody>
          <a:bodyPr>
            <a:normAutofit/>
          </a:bodyPr>
          <a:lstStyle/>
          <a:p>
            <a:r>
              <a:rPr lang="en-US" b="1" dirty="0">
                <a:solidFill>
                  <a:schemeClr val="bg1"/>
                </a:solidFill>
              </a:rPr>
              <a:t>CONTEXT</a:t>
            </a:r>
            <a:endParaRPr lang="en-US" b="1" dirty="0">
              <a:solidFill>
                <a:schemeClr val="bg1"/>
              </a:solidFill>
            </a:endParaRPr>
          </a:p>
        </p:txBody>
      </p:sp>
      <p:sp>
        <p:nvSpPr>
          <p:cNvPr id="3" name="Content Placeholder 2"/>
          <p:cNvSpPr>
            <a:spLocks noGrp="1"/>
          </p:cNvSpPr>
          <p:nvPr>
            <p:ph idx="1"/>
          </p:nvPr>
        </p:nvSpPr>
        <p:spPr>
          <a:xfrm>
            <a:off x="4836319" y="2495550"/>
            <a:ext cx="3449240" cy="3600450"/>
          </a:xfrm>
        </p:spPr>
        <p:txBody>
          <a:bodyPr vert="horz" lIns="68580" tIns="34290" rIns="68580" bIns="34290" rtlCol="0">
            <a:noAutofit/>
          </a:bodyPr>
          <a:lstStyle/>
          <a:p>
            <a:pPr>
              <a:lnSpc>
                <a:spcPct val="110000"/>
              </a:lnSpc>
              <a:buNone/>
            </a:pPr>
            <a:r>
              <a:rPr lang="en-US" sz="1200" dirty="0" smtClean="0"/>
              <a:t>1.OVERVIEW</a:t>
            </a:r>
            <a:endParaRPr lang="en-US" sz="1200" dirty="0" smtClean="0"/>
          </a:p>
          <a:p>
            <a:pPr>
              <a:lnSpc>
                <a:spcPct val="110000"/>
              </a:lnSpc>
              <a:buNone/>
            </a:pPr>
            <a:r>
              <a:rPr lang="en-US" sz="1200" dirty="0" smtClean="0"/>
              <a:t>2.TOOLS USED</a:t>
            </a:r>
            <a:endParaRPr lang="en-US" sz="1200" dirty="0" smtClean="0"/>
          </a:p>
          <a:p>
            <a:pPr>
              <a:lnSpc>
                <a:spcPct val="110000"/>
              </a:lnSpc>
              <a:buNone/>
            </a:pPr>
            <a:r>
              <a:rPr lang="en-US" sz="1200" dirty="0" smtClean="0"/>
              <a:t>3.ARCHITECTURE</a:t>
            </a:r>
            <a:endParaRPr lang="en-US" sz="1200" dirty="0" smtClean="0"/>
          </a:p>
          <a:p>
            <a:pPr>
              <a:lnSpc>
                <a:spcPct val="110000"/>
              </a:lnSpc>
              <a:buNone/>
            </a:pPr>
            <a:r>
              <a:rPr lang="en-US" sz="1200" dirty="0" smtClean="0"/>
              <a:t>4. DATA FLOW DIAGRAM</a:t>
            </a:r>
            <a:endParaRPr lang="en-US" sz="1200" dirty="0" smtClean="0"/>
          </a:p>
          <a:p>
            <a:pPr>
              <a:lnSpc>
                <a:spcPct val="110000"/>
              </a:lnSpc>
              <a:buNone/>
            </a:pPr>
            <a:r>
              <a:rPr lang="en-US" sz="1200" dirty="0" smtClean="0"/>
              <a:t>5.REQUIREMENTS</a:t>
            </a:r>
            <a:endParaRPr lang="en-US" sz="1200" dirty="0" smtClean="0"/>
          </a:p>
          <a:p>
            <a:pPr>
              <a:lnSpc>
                <a:spcPct val="110000"/>
              </a:lnSpc>
              <a:buNone/>
            </a:pPr>
            <a:r>
              <a:rPr lang="en-US" sz="1200" dirty="0" smtClean="0"/>
              <a:t>6.SAMPLE CODE SNIPPETS</a:t>
            </a:r>
            <a:endParaRPr lang="en-US" sz="1200" dirty="0" smtClean="0"/>
          </a:p>
          <a:p>
            <a:pPr>
              <a:lnSpc>
                <a:spcPct val="110000"/>
              </a:lnSpc>
              <a:buNone/>
            </a:pPr>
            <a:r>
              <a:rPr lang="en-US" sz="1200" dirty="0" smtClean="0"/>
              <a:t>7INDIVIDUAL CONTRIBUTION</a:t>
            </a:r>
            <a:endParaRPr lang="en-US" sz="1200" dirty="0" smtClean="0"/>
          </a:p>
          <a:p>
            <a:pPr>
              <a:lnSpc>
                <a:spcPct val="110000"/>
              </a:lnSpc>
              <a:buNone/>
            </a:pPr>
            <a:r>
              <a:rPr lang="en-US" sz="1200" dirty="0" smtClean="0"/>
              <a:t>8.CHALLENGES FACED &amp; HOW IT ADDRESSED</a:t>
            </a:r>
            <a:endParaRPr lang="en-US" sz="1200" dirty="0" smtClean="0"/>
          </a:p>
          <a:p>
            <a:pPr>
              <a:lnSpc>
                <a:spcPct val="110000"/>
              </a:lnSpc>
              <a:buNone/>
            </a:pPr>
            <a:r>
              <a:rPr lang="en-US" sz="1200" dirty="0" smtClean="0"/>
              <a:t>9.EXPERIENCE GAINED</a:t>
            </a:r>
            <a:endParaRPr lang="en-US" sz="1200" dirty="0" smtClean="0"/>
          </a:p>
          <a:p>
            <a:pPr>
              <a:lnSpc>
                <a:spcPct val="110000"/>
              </a:lnSpc>
              <a:buNone/>
            </a:pPr>
            <a:r>
              <a:rPr lang="en-US" sz="1200" dirty="0" smtClean="0"/>
              <a:t>10.DEMO</a:t>
            </a:r>
            <a:endParaRPr lang="en-US" sz="1200" dirty="0"/>
          </a:p>
        </p:txBody>
      </p:sp>
      <p:pic>
        <p:nvPicPr>
          <p:cNvPr id="4" name="Picture 4" descr="A picture containing person, indoor, hand&#10;&#10;Description automatically generated"/>
          <p:cNvPicPr>
            <a:picLocks noChangeAspect="1"/>
          </p:cNvPicPr>
          <p:nvPr/>
        </p:nvPicPr>
        <p:blipFill rotWithShape="1">
          <a:blip r:embed="rId2"/>
          <a:srcRect l="14544" r="21418" b="2"/>
          <a:stretch>
            <a:fillRect/>
          </a:stretch>
        </p:blipFill>
        <p:spPr>
          <a:xfrm>
            <a:off x="-4198" y="857257"/>
            <a:ext cx="4576198" cy="5143493"/>
          </a:xfrm>
          <a:prstGeom prst="rect">
            <a:avLst/>
          </a:prstGeom>
        </p:spPr>
      </p:pic>
      <p:pic>
        <p:nvPicPr>
          <p:cNvPr id="13313" name="Picture 1"/>
          <p:cNvPicPr>
            <a:picLocks noChangeAspect="1" noChangeArrowheads="1"/>
          </p:cNvPicPr>
          <p:nvPr/>
        </p:nvPicPr>
        <p:blipFill>
          <a:blip r:embed="rId3"/>
          <a:srcRect/>
          <a:stretch>
            <a:fillRect/>
          </a:stretch>
        </p:blipFill>
        <p:spPr bwMode="auto">
          <a:xfrm>
            <a:off x="6200775" y="6286500"/>
            <a:ext cx="2943225" cy="57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p:cNvSpPr>
            <a:spLocks noGrp="1" noRot="1" noChangeAspect="1" noMove="1" noResize="1" noEditPoints="1" noAdjustHandles="1" noChangeArrowheads="1" noChangeShapeType="1" noTextEdit="1"/>
          </p:cNvSpPr>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9857" y="1645920"/>
            <a:ext cx="2642159" cy="4470821"/>
          </a:xfrm>
        </p:spPr>
        <p:txBody>
          <a:bodyPr>
            <a:normAutofit/>
          </a:bodyPr>
          <a:lstStyle/>
          <a:p>
            <a:pPr algn="r"/>
            <a:r>
              <a:rPr lang="en-US" sz="3600" b="1">
                <a:solidFill>
                  <a:srgbClr val="FFFFFF"/>
                </a:solidFill>
              </a:rPr>
              <a:t>OVERVIEW</a:t>
            </a:r>
            <a:endParaRPr lang="en-US" sz="3600" b="1">
              <a:solidFill>
                <a:srgbClr val="FFFFFF"/>
              </a:solidFill>
            </a:endParaRPr>
          </a:p>
        </p:txBody>
      </p:sp>
      <p:sp>
        <p:nvSpPr>
          <p:cNvPr id="3" name="Content Placeholder 2"/>
          <p:cNvSpPr>
            <a:spLocks noGrp="1"/>
          </p:cNvSpPr>
          <p:nvPr>
            <p:ph idx="1"/>
          </p:nvPr>
        </p:nvSpPr>
        <p:spPr>
          <a:xfrm>
            <a:off x="3903080" y="1200150"/>
            <a:ext cx="4993269" cy="4916591"/>
          </a:xfrm>
        </p:spPr>
        <p:txBody>
          <a:bodyPr vert="horz" lIns="68580" tIns="34290" rIns="68580" bIns="34290" rtlCol="0">
            <a:normAutofit/>
          </a:bodyPr>
          <a:lstStyle/>
          <a:p>
            <a:r>
              <a:rPr lang="en-US" dirty="0" smtClean="0"/>
              <a:t>The Call Data Record </a:t>
            </a:r>
            <a:r>
              <a:rPr lang="en-IN" altLang="en-US" dirty="0" smtClean="0"/>
              <a:t>on Inter Operator Settlement </a:t>
            </a:r>
            <a:r>
              <a:rPr lang="en-US" dirty="0" smtClean="0"/>
              <a:t>aim is to display the aggregate information of  </a:t>
            </a:r>
            <a:r>
              <a:rPr lang="en-IN" altLang="en-US" dirty="0" smtClean="0"/>
              <a:t>call record for both operators</a:t>
            </a:r>
            <a:r>
              <a:rPr lang="en-US" dirty="0" smtClean="0"/>
              <a:t>.  The concepts used in this system are to collect and to store the large CDR files (1-5 MB) from CDR generator. The server to process the CDR file, the client uses login authentication, successful login request from the client it is sent to the server for processing CDR in which the file  reader to read the file</a:t>
            </a:r>
            <a:r>
              <a:rPr lang="en-IN" altLang="en-US" dirty="0" smtClean="0"/>
              <a:t>,</a:t>
            </a:r>
            <a:r>
              <a:rPr lang="en-US" dirty="0" smtClean="0"/>
              <a:t>  parse</a:t>
            </a:r>
            <a:r>
              <a:rPr lang="en-IN" altLang="en-US" dirty="0" smtClean="0"/>
              <a:t> the data and display the output for both operators.</a:t>
            </a:r>
            <a:endParaRPr lang="en-IN" altLang="en-US" dirty="0"/>
          </a:p>
        </p:txBody>
      </p:sp>
      <p:pic>
        <p:nvPicPr>
          <p:cNvPr id="12289" name="Picture 1"/>
          <p:cNvPicPr>
            <a:picLocks noChangeAspect="1" noChangeArrowheads="1"/>
          </p:cNvPicPr>
          <p:nvPr/>
        </p:nvPicPr>
        <p:blipFill>
          <a:blip r:embed="rId1"/>
          <a:srcRect/>
          <a:stretch>
            <a:fillRect/>
          </a:stretch>
        </p:blipFill>
        <p:spPr bwMode="auto">
          <a:xfrm>
            <a:off x="6200775" y="6134100"/>
            <a:ext cx="2943225" cy="7239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p:cNvSpPr>
            <a:spLocks noGrp="1" noRot="1" noChangeAspect="1" noMove="1" noResize="1" noEditPoints="1" noAdjustHandles="1" noChangeArrowheads="1" noChangeShapeType="1" noTextEdit="1"/>
          </p:cNvSpPr>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a:solidFill>
                  <a:srgbClr val="F2F2F2"/>
                </a:solidFill>
              </a:rPr>
              <a:t>Tools Used</a:t>
            </a:r>
            <a:endParaRPr lang="en-US">
              <a:solidFill>
                <a:srgbClr val="F2F2F2"/>
              </a:solidFill>
            </a:endParaRPr>
          </a:p>
        </p:txBody>
      </p:sp>
      <p:sp>
        <p:nvSpPr>
          <p:cNvPr id="18" name="Rectangle 10"/>
          <p:cNvSpPr>
            <a:spLocks noGrp="1" noRot="1" noChangeAspect="1" noMove="1" noResize="1" noEditPoints="1" noAdjustHandles="1" noChangeArrowheads="1" noChangeShapeType="1" noTextEdit="1"/>
          </p:cNvSpPr>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ounded Rectangle 9"/>
          <p:cNvSpPr>
            <a:spLocks noGrp="1" noRot="1" noChangeAspect="1" noMove="1" noResize="1" noEditPoints="1" noAdjustHandles="1" noChangeArrowheads="1" noChangeShapeType="1" noTextEdit="1"/>
          </p:cNvSpPr>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p:cNvSpPr>
            <a:spLocks noGrp="1" noRot="1" noChangeAspect="1" noMove="1" noResize="1" noEditPoints="1" noAdjustHandles="1" noChangeArrowheads="1" noChangeShapeType="1" noTextEdit="1"/>
          </p:cNvSpPr>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p:cNvGraphicFramePr>
            <a:graphicFrameLocks noGrp="1"/>
          </p:cNvGraphicFramePr>
          <p:nvPr>
            <p:ph idx="1"/>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1265" name="Picture 1"/>
          <p:cNvPicPr>
            <a:picLocks noChangeAspect="1" noChangeArrowheads="1"/>
          </p:cNvPicPr>
          <p:nvPr/>
        </p:nvPicPr>
        <p:blipFill>
          <a:blip r:embed="rId6"/>
          <a:srcRect/>
          <a:stretch>
            <a:fillRect/>
          </a:stretch>
        </p:blipFill>
        <p:spPr bwMode="auto">
          <a:xfrm>
            <a:off x="6200775" y="6210300"/>
            <a:ext cx="2943225" cy="6477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a:t>
            </a:r>
            <a:endParaRPr lang="en-US"/>
          </a:p>
        </p:txBody>
      </p:sp>
      <p:pic>
        <p:nvPicPr>
          <p:cNvPr id="4" name="Picture 4" descr="Diagram&#10;&#10;Description automatically generated"/>
          <p:cNvPicPr>
            <a:picLocks noGrp="1" noChangeAspect="1"/>
          </p:cNvPicPr>
          <p:nvPr>
            <p:ph idx="1"/>
          </p:nvPr>
        </p:nvPicPr>
        <p:blipFill>
          <a:blip r:embed="rId1"/>
          <a:stretch>
            <a:fillRect/>
          </a:stretch>
        </p:blipFill>
        <p:spPr>
          <a:xfrm>
            <a:off x="742127" y="1663922"/>
            <a:ext cx="7256611" cy="4844090"/>
          </a:xfrm>
        </p:spPr>
      </p:pic>
      <p:pic>
        <p:nvPicPr>
          <p:cNvPr id="10241" name="Picture 1"/>
          <p:cNvPicPr>
            <a:picLocks noChangeAspect="1" noChangeArrowheads="1"/>
          </p:cNvPicPr>
          <p:nvPr/>
        </p:nvPicPr>
        <p:blipFill>
          <a:blip r:embed="rId2"/>
          <a:srcRect/>
          <a:stretch>
            <a:fillRect/>
          </a:stretch>
        </p:blipFill>
        <p:spPr bwMode="auto">
          <a:xfrm>
            <a:off x="6200775" y="6381750"/>
            <a:ext cx="2943225" cy="47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3613"/>
          <a:stretch>
            <a:fillRect/>
          </a:stretch>
        </p:blipFill>
        <p:spPr>
          <a:xfrm>
            <a:off x="0" y="2669685"/>
            <a:ext cx="3027759" cy="4188315"/>
          </a:xfrm>
          <a:prstGeom prst="rect">
            <a:avLst/>
          </a:prstGeom>
        </p:spPr>
      </p:pic>
      <p:pic>
        <p:nvPicPr>
          <p:cNvPr id="12" name="Picture 11"/>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5640"/>
          <a:stretch>
            <a:fillRect/>
          </a:stretch>
        </p:blipFill>
        <p:spPr>
          <a:xfrm>
            <a:off x="0" y="2892347"/>
            <a:ext cx="1141809" cy="2365453"/>
          </a:xfrm>
          <a:prstGeom prst="rect">
            <a:avLst/>
          </a:prstGeom>
        </p:spPr>
      </p:pic>
      <p:sp>
        <p:nvSpPr>
          <p:cNvPr id="14" name="Oval 13"/>
          <p:cNvSpPr>
            <a:spLocks noGrp="1" noRot="1" noChangeAspect="1" noMove="1" noResize="1" noEditPoints="1" noAdjustHandles="1" noChangeArrowheads="1" noChangeShapeType="1" noTextEdit="1"/>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28813"/>
          <a:stretch>
            <a:fillRect/>
          </a:stretch>
        </p:blipFill>
        <p:spPr>
          <a:xfrm>
            <a:off x="5999559" y="0"/>
            <a:ext cx="1202540" cy="1141407"/>
          </a:xfrm>
          <a:prstGeom prst="rect">
            <a:avLst/>
          </a:prstGeom>
        </p:spPr>
      </p:pic>
      <p:pic>
        <p:nvPicPr>
          <p:cNvPr id="18" name="Picture 17"/>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b="23320"/>
          <a:stretch>
            <a:fillRect/>
          </a:stretch>
        </p:blipFill>
        <p:spPr>
          <a:xfrm>
            <a:off x="6454408" y="6096000"/>
            <a:ext cx="745301" cy="762000"/>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1325880"/>
            <a:ext cx="2514282" cy="3066507"/>
          </a:xfrm>
        </p:spPr>
        <p:txBody>
          <a:bodyPr vert="horz" lIns="91440" tIns="45720" rIns="91440" bIns="45720" rtlCol="0" anchor="b">
            <a:normAutofit/>
          </a:bodyPr>
          <a:lstStyle/>
          <a:p>
            <a:pPr defTabSz="457200"/>
            <a:r>
              <a:rPr lang="en-US" sz="3600" dirty="0" smtClean="0">
                <a:solidFill>
                  <a:srgbClr val="EBEBEB"/>
                </a:solidFill>
              </a:rPr>
              <a:t>DATA FLOW</a:t>
            </a:r>
            <a:r>
              <a:rPr lang="en-US" sz="3600" b="0" i="0" kern="1200" dirty="0" smtClean="0">
                <a:solidFill>
                  <a:srgbClr val="EBEBEB"/>
                </a:solidFill>
                <a:latin typeface="+mj-lt"/>
                <a:ea typeface="+mj-ea"/>
                <a:cs typeface="+mj-cs"/>
              </a:rPr>
              <a:t> </a:t>
            </a:r>
            <a:r>
              <a:rPr lang="en-US" sz="3600" b="0" i="0" kern="1200" dirty="0">
                <a:solidFill>
                  <a:srgbClr val="EBEBEB"/>
                </a:solidFill>
                <a:latin typeface="+mj-lt"/>
                <a:ea typeface="+mj-ea"/>
                <a:cs typeface="+mj-cs"/>
              </a:rPr>
              <a:t>DIAGRAM</a:t>
            </a:r>
            <a:endParaRPr lang="en-US" sz="3600" b="0" i="0" kern="1200" dirty="0">
              <a:solidFill>
                <a:srgbClr val="EBEBEB"/>
              </a:solidFill>
              <a:latin typeface="+mj-lt"/>
              <a:ea typeface="+mj-ea"/>
              <a:cs typeface="+mj-cs"/>
            </a:endParaRPr>
          </a:p>
        </p:txBody>
      </p:sp>
      <p:sp>
        <p:nvSpPr>
          <p:cNvPr id="24" name="Freeform 36"/>
          <p:cNvSpPr>
            <a:spLocks noGrp="1" noRot="1" noChangeAspect="1" noMove="1" noResize="1" noEditPoints="1" noAdjustHandles="1" noChangeArrowheads="1" noChangeShapeType="1" noTextEdit="1"/>
          </p:cNvSpPr>
          <p:nvPr/>
        </p:nvSpPr>
        <p:spPr>
          <a:xfrm flipH="1">
            <a:off x="559776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p:cNvSpPr>
            <a:spLocks noGrp="1" noRot="1" noChangeAspect="1" noMove="1" noResize="1" noEditPoints="1" noAdjustHandles="1" noChangeArrowheads="1" noChangeShapeType="1" noTextEdit="1"/>
          </p:cNvSpPr>
          <p:nvPr/>
        </p:nvSpPr>
        <p:spPr>
          <a:xfrm>
            <a:off x="0" y="0"/>
            <a:ext cx="5857465"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217" name="Picture 1"/>
          <p:cNvPicPr>
            <a:picLocks noChangeAspect="1" noChangeArrowheads="1"/>
          </p:cNvPicPr>
          <p:nvPr/>
        </p:nvPicPr>
        <p:blipFill>
          <a:blip r:embed="rId5"/>
          <a:srcRect/>
          <a:stretch>
            <a:fillRect/>
          </a:stretch>
        </p:blipFill>
        <p:spPr bwMode="auto">
          <a:xfrm>
            <a:off x="6200775" y="6400800"/>
            <a:ext cx="2943225" cy="4572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6"/>
          <a:srcRect/>
          <a:stretch>
            <a:fillRect/>
          </a:stretch>
        </p:blipFill>
        <p:spPr bwMode="auto">
          <a:xfrm>
            <a:off x="1" y="623888"/>
            <a:ext cx="5695950" cy="6234112"/>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88731" y="1700128"/>
            <a:ext cx="4838333" cy="941602"/>
          </a:xfrm>
        </p:spPr>
        <p:txBody>
          <a:bodyPr vert="horz" lIns="68580" tIns="34290" rIns="68580" bIns="34290" rtlCol="0" anchor="ctr">
            <a:normAutofit/>
          </a:bodyPr>
          <a:lstStyle/>
          <a:p>
            <a:r>
              <a:rPr lang="en-US" b="1"/>
              <a:t>REQUIREMENTS</a:t>
            </a:r>
            <a:endParaRPr lang="en-US" b="1"/>
          </a:p>
        </p:txBody>
      </p:sp>
      <p:pic>
        <p:nvPicPr>
          <p:cNvPr id="4" name="Graphic 4" descr="Brainstorm with solid fill"/>
          <p:cNvPicPr>
            <a:picLocks noGrp="1"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645578" y="2008601"/>
            <a:ext cx="2833715" cy="2833715"/>
          </a:xfrm>
          <a:prstGeom prst="rect">
            <a:avLst/>
          </a:prstGeom>
        </p:spPr>
      </p:pic>
      <p:sp>
        <p:nvSpPr>
          <p:cNvPr id="8" name="TextBox 7"/>
          <p:cNvSpPr txBox="1"/>
          <p:nvPr/>
        </p:nvSpPr>
        <p:spPr>
          <a:xfrm>
            <a:off x="4088733" y="2740046"/>
            <a:ext cx="4838332" cy="2455940"/>
          </a:xfrm>
          <a:prstGeom prst="rect">
            <a:avLst/>
          </a:prstGeom>
        </p:spPr>
        <p:txBody>
          <a:bodyPr rot="0" spcFirstLastPara="0" vertOverflow="overflow" horzOverflow="overflow" vert="horz" lIns="68580" tIns="34290" rIns="68580" bIns="34290" numCol="1" spcCol="0" rtlCol="0" fromWordArt="0" anchor="t" anchorCtr="0" forceAA="0" compatLnSpc="1">
            <a:normAutofit/>
          </a:bodyPr>
          <a:lstStyle/>
          <a:p>
            <a:pPr indent="-137160" defTabSz="685800">
              <a:lnSpc>
                <a:spcPct val="90000"/>
              </a:lnSpc>
              <a:spcAft>
                <a:spcPts val="450"/>
              </a:spcAft>
              <a:buClr>
                <a:schemeClr val="accent1"/>
              </a:buClr>
              <a:buFont typeface="Wingdings 2" panose="05020102010507070707" pitchFamily="18" charset="2"/>
              <a:buChar char=""/>
            </a:pPr>
            <a:r>
              <a:rPr lang="en-US" sz="1350" b="1">
                <a:solidFill>
                  <a:srgbClr val="FFFFFF"/>
                </a:solidFill>
              </a:rPr>
              <a:t>Client:</a:t>
            </a:r>
            <a:endParaRPr lang="en-US" sz="1350" b="1">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r>
              <a:rPr lang="en-US" sz="1350">
                <a:solidFill>
                  <a:srgbClr val="FFFFFF"/>
                </a:solidFill>
              </a:rPr>
              <a:t>1.Registration &amp; Login </a:t>
            </a:r>
            <a:endParaRPr lang="en-US" sz="1350">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r>
              <a:rPr lang="en-US" sz="1350">
                <a:solidFill>
                  <a:srgbClr val="FFFFFF"/>
                </a:solidFill>
              </a:rPr>
              <a:t>2. Send request to </a:t>
            </a:r>
            <a:r>
              <a:rPr lang="en-IN" altLang="en-US" sz="1350">
                <a:solidFill>
                  <a:srgbClr val="FFFFFF"/>
                </a:solidFill>
              </a:rPr>
              <a:t>server </a:t>
            </a:r>
            <a:r>
              <a:rPr lang="en-US" sz="1350">
                <a:solidFill>
                  <a:srgbClr val="FFFFFF"/>
                </a:solidFill>
              </a:rPr>
              <a:t>for CDR File</a:t>
            </a:r>
            <a:endParaRPr lang="en-US" sz="1350">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r>
              <a:rPr lang="en-US" sz="1350">
                <a:solidFill>
                  <a:srgbClr val="FFFFFF"/>
                </a:solidFill>
              </a:rPr>
              <a:t>3.Receive the CDR file and </a:t>
            </a:r>
            <a:r>
              <a:rPr lang="en-IN" altLang="en-US" sz="1350">
                <a:solidFill>
                  <a:srgbClr val="FFFFFF"/>
                </a:solidFill>
              </a:rPr>
              <a:t>store output in file</a:t>
            </a:r>
            <a:endParaRPr lang="en-US" sz="1350">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r>
              <a:rPr lang="en-US" sz="1350" b="1">
                <a:solidFill>
                  <a:srgbClr val="FFFFFF"/>
                </a:solidFill>
              </a:rPr>
              <a:t>Server:</a:t>
            </a:r>
            <a:endParaRPr lang="en-US" sz="1350" b="1">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r>
              <a:rPr lang="en-US" sz="1350">
                <a:solidFill>
                  <a:srgbClr val="FFFFFF"/>
                </a:solidFill>
              </a:rPr>
              <a:t>1.Accept client request</a:t>
            </a:r>
            <a:endParaRPr lang="en-US" sz="1350">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r>
              <a:rPr lang="en-US" sz="1350">
                <a:solidFill>
                  <a:srgbClr val="FFFFFF"/>
                </a:solidFill>
              </a:rPr>
              <a:t>2.Search CDR File</a:t>
            </a:r>
            <a:endParaRPr lang="en-US" sz="1350">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r>
              <a:rPr lang="en-IN" altLang="en-US" sz="1350">
                <a:solidFill>
                  <a:srgbClr val="FFFFFF"/>
                </a:solidFill>
              </a:rPr>
              <a:t>3</a:t>
            </a:r>
            <a:r>
              <a:rPr lang="en-US" sz="1350">
                <a:solidFill>
                  <a:srgbClr val="FFFFFF"/>
                </a:solidFill>
              </a:rPr>
              <a:t>.CDR Processing</a:t>
            </a:r>
            <a:endParaRPr lang="en-US" sz="1350">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endParaRPr lang="en-US" sz="1350">
              <a:solidFill>
                <a:srgbClr val="FFFFFF"/>
              </a:solidFill>
            </a:endParaRPr>
          </a:p>
          <a:p>
            <a:pPr indent="-137160" defTabSz="685800">
              <a:lnSpc>
                <a:spcPct val="90000"/>
              </a:lnSpc>
              <a:spcAft>
                <a:spcPts val="450"/>
              </a:spcAft>
              <a:buClr>
                <a:schemeClr val="accent1"/>
              </a:buClr>
              <a:buFont typeface="Wingdings 2" panose="05020102010507070707" pitchFamily="18" charset="2"/>
              <a:buChar char=""/>
            </a:pPr>
            <a:endParaRPr lang="en-US" sz="1350">
              <a:solidFill>
                <a:srgbClr val="FFFFFF"/>
              </a:solidFill>
            </a:endParaRPr>
          </a:p>
        </p:txBody>
      </p:sp>
      <p:pic>
        <p:nvPicPr>
          <p:cNvPr id="8193" name="Picture 1"/>
          <p:cNvPicPr>
            <a:picLocks noChangeAspect="1" noChangeArrowheads="1"/>
          </p:cNvPicPr>
          <p:nvPr/>
        </p:nvPicPr>
        <p:blipFill>
          <a:blip r:embed="rId3"/>
          <a:srcRect/>
          <a:stretch>
            <a:fillRect/>
          </a:stretch>
        </p:blipFill>
        <p:spPr bwMode="auto">
          <a:xfrm>
            <a:off x="6200775" y="6153150"/>
            <a:ext cx="2943225" cy="70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SAMPLE CODE SNIPPETS</a:t>
            </a:r>
            <a:endParaRPr lang="en-US" b="1">
              <a:solidFill>
                <a:schemeClr val="bg1"/>
              </a:solidFill>
            </a:endParaRPr>
          </a:p>
        </p:txBody>
      </p:sp>
      <p:pic>
        <p:nvPicPr>
          <p:cNvPr id="4" name="Picture 4" descr="Text&#10;&#10;Description automatically generated"/>
          <p:cNvPicPr>
            <a:picLocks noGrp="1" noChangeAspect="1"/>
          </p:cNvPicPr>
          <p:nvPr>
            <p:ph idx="1"/>
          </p:nvPr>
        </p:nvPicPr>
        <p:blipFill>
          <a:blip r:embed="rId1"/>
          <a:stretch>
            <a:fillRect/>
          </a:stretch>
        </p:blipFill>
        <p:spPr>
          <a:xfrm>
            <a:off x="766305" y="2354851"/>
            <a:ext cx="3412633" cy="3030914"/>
          </a:xfrm>
        </p:spPr>
      </p:pic>
      <p:pic>
        <p:nvPicPr>
          <p:cNvPr id="5" name="Picture 5" descr="Text&#10;&#10;Description automatically generated"/>
          <p:cNvPicPr>
            <a:picLocks noChangeAspect="1"/>
          </p:cNvPicPr>
          <p:nvPr/>
        </p:nvPicPr>
        <p:blipFill>
          <a:blip r:embed="rId2"/>
          <a:stretch>
            <a:fillRect/>
          </a:stretch>
        </p:blipFill>
        <p:spPr>
          <a:xfrm>
            <a:off x="5011947" y="2360827"/>
            <a:ext cx="3634596" cy="2970233"/>
          </a:xfrm>
          <a:prstGeom prst="rect">
            <a:avLst/>
          </a:prstGeom>
        </p:spPr>
      </p:pic>
      <p:pic>
        <p:nvPicPr>
          <p:cNvPr id="7169" name="Picture 1"/>
          <p:cNvPicPr>
            <a:picLocks noChangeAspect="1" noChangeArrowheads="1"/>
          </p:cNvPicPr>
          <p:nvPr/>
        </p:nvPicPr>
        <p:blipFill>
          <a:blip r:embed="rId3"/>
          <a:srcRect/>
          <a:stretch>
            <a:fillRect/>
          </a:stretch>
        </p:blipFill>
        <p:spPr bwMode="auto">
          <a:xfrm>
            <a:off x="6200775" y="6057900"/>
            <a:ext cx="2943225" cy="80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p:cNvSpPr>
            <a:spLocks noGrp="1" noRot="1" noChangeAspect="1" noMove="1" noResize="1" noEditPoints="1" noAdjustHandles="1" noChangeArrowheads="1" noChangeShapeType="1" noTextEdit="1"/>
          </p:cNvSpPr>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9857" y="1645920"/>
            <a:ext cx="2642159" cy="4470821"/>
          </a:xfrm>
        </p:spPr>
        <p:txBody>
          <a:bodyPr>
            <a:normAutofit/>
          </a:bodyPr>
          <a:lstStyle/>
          <a:p>
            <a:pPr algn="r"/>
            <a:r>
              <a:rPr lang="en-US" sz="2600">
                <a:solidFill>
                  <a:srgbClr val="FFFFFF"/>
                </a:solidFill>
              </a:rPr>
              <a:t>INDIVIDUAL CONTRIBUTION</a:t>
            </a:r>
            <a:endParaRPr lang="en-US" sz="2600">
              <a:solidFill>
                <a:srgbClr val="FFFFFF"/>
              </a:solidFill>
            </a:endParaRPr>
          </a:p>
        </p:txBody>
      </p:sp>
      <p:sp>
        <p:nvSpPr>
          <p:cNvPr id="3" name="Content Placeholder 2"/>
          <p:cNvSpPr>
            <a:spLocks noGrp="1"/>
          </p:cNvSpPr>
          <p:nvPr>
            <p:ph idx="1"/>
          </p:nvPr>
        </p:nvSpPr>
        <p:spPr>
          <a:xfrm>
            <a:off x="3903081" y="165053"/>
            <a:ext cx="4439628" cy="6418627"/>
          </a:xfrm>
        </p:spPr>
        <p:txBody>
          <a:bodyPr vert="horz" lIns="91440" tIns="45720" rIns="91440" bIns="45720" rtlCol="0" anchor="t">
            <a:noAutofit/>
          </a:bodyPr>
          <a:lstStyle/>
          <a:p>
            <a:pPr marL="342900" indent="-342900"/>
            <a:r>
              <a:rPr lang="en-US" sz="1600" b="1" dirty="0" err="1"/>
              <a:t>Rajanala</a:t>
            </a:r>
            <a:r>
              <a:rPr lang="en-US" sz="1600" b="1" dirty="0"/>
              <a:t> Durgadevi</a:t>
            </a:r>
            <a:endParaRPr lang="en-US" sz="1600" dirty="0">
              <a:ea typeface="+mj-lt"/>
              <a:cs typeface="+mj-lt"/>
            </a:endParaRPr>
          </a:p>
          <a:p>
            <a:pPr marL="342900" indent="-342900">
              <a:buClr>
                <a:srgbClr val="F7F7F7"/>
              </a:buClr>
            </a:pPr>
            <a:r>
              <a:rPr lang="en-US" sz="1600" dirty="0">
                <a:ea typeface="+mj-lt"/>
                <a:cs typeface="+mj-lt"/>
              </a:rPr>
              <a:t>CDR Processing</a:t>
            </a:r>
            <a:endParaRPr lang="en-US" sz="1600" dirty="0">
              <a:ea typeface="+mj-lt"/>
              <a:cs typeface="+mj-lt"/>
            </a:endParaRPr>
          </a:p>
          <a:p>
            <a:pPr marL="342900" indent="-342900">
              <a:buClr>
                <a:srgbClr val="F7F7F7"/>
              </a:buClr>
            </a:pPr>
            <a:r>
              <a:rPr lang="en-US" sz="1600" dirty="0"/>
              <a:t>Story board</a:t>
            </a:r>
            <a:endParaRPr lang="en-US" sz="1600" dirty="0">
              <a:ea typeface="+mj-lt"/>
              <a:cs typeface="+mj-lt"/>
            </a:endParaRPr>
          </a:p>
          <a:p>
            <a:pPr marL="342900" indent="-342900">
              <a:buClr>
                <a:srgbClr val="F7F7F7"/>
              </a:buClr>
            </a:pPr>
            <a:r>
              <a:rPr lang="en-US" sz="1600" dirty="0"/>
              <a:t>Sprint tracker</a:t>
            </a:r>
            <a:endParaRPr lang="en-US" sz="1600" dirty="0">
              <a:ea typeface="+mj-lt"/>
              <a:cs typeface="+mj-lt"/>
            </a:endParaRPr>
          </a:p>
          <a:p>
            <a:pPr marL="342900" indent="-342900">
              <a:buClr>
                <a:srgbClr val="F7F7F7"/>
              </a:buClr>
            </a:pPr>
            <a:r>
              <a:rPr lang="en-US" sz="1600" dirty="0"/>
              <a:t>Test cases</a:t>
            </a:r>
            <a:endParaRPr lang="en-US" sz="1600" dirty="0"/>
          </a:p>
          <a:p>
            <a:pPr marL="342900" indent="-342900">
              <a:buClr>
                <a:srgbClr val="F7F7F7"/>
              </a:buClr>
            </a:pPr>
            <a:r>
              <a:rPr lang="en-IN" altLang="en-US" sz="1600" dirty="0"/>
              <a:t>RTM</a:t>
            </a:r>
            <a:endParaRPr lang="en-IN" altLang="en-US" sz="1600" dirty="0"/>
          </a:p>
          <a:p>
            <a:pPr marL="342900" indent="-342900">
              <a:buClr>
                <a:srgbClr val="F7F7F7"/>
              </a:buClr>
            </a:pPr>
            <a:r>
              <a:rPr lang="en-IN" altLang="en-US" sz="1600" dirty="0"/>
              <a:t>SRS</a:t>
            </a:r>
            <a:endParaRPr lang="en-IN" altLang="en-US" sz="1600" dirty="0"/>
          </a:p>
          <a:p>
            <a:pPr marL="342900" indent="-342900">
              <a:buClr>
                <a:srgbClr val="F7F7F7"/>
              </a:buClr>
            </a:pPr>
            <a:r>
              <a:rPr lang="en-IN" altLang="en-US" sz="1600" dirty="0"/>
              <a:t>Design Document</a:t>
            </a:r>
            <a:endParaRPr lang="en-US" sz="1600" dirty="0">
              <a:ea typeface="+mj-lt"/>
              <a:cs typeface="+mj-lt"/>
            </a:endParaRPr>
          </a:p>
          <a:p>
            <a:pPr marL="342900" indent="-342900">
              <a:buClr>
                <a:srgbClr val="F7F7F7"/>
              </a:buClr>
            </a:pPr>
            <a:r>
              <a:rPr lang="en-US" sz="1600" b="1" dirty="0" err="1">
                <a:ea typeface="+mj-lt"/>
                <a:cs typeface="+mj-lt"/>
              </a:rPr>
              <a:t>Hirijashree</a:t>
            </a:r>
            <a:endParaRPr lang="en-US" sz="1600" b="1" dirty="0">
              <a:ea typeface="+mj-lt"/>
              <a:cs typeface="+mj-lt"/>
            </a:endParaRPr>
          </a:p>
          <a:p>
            <a:pPr marL="342900" indent="-342900">
              <a:buClr>
                <a:srgbClr val="F7F7F7"/>
              </a:buClr>
            </a:pPr>
            <a:r>
              <a:rPr lang="en-US" sz="1600" dirty="0">
                <a:ea typeface="+mj-lt"/>
                <a:cs typeface="+mj-lt"/>
              </a:rPr>
              <a:t>Request for </a:t>
            </a:r>
            <a:r>
              <a:rPr lang="en-US" sz="1600" dirty="0" smtClean="0">
                <a:ea typeface="+mj-lt"/>
                <a:cs typeface="+mj-lt"/>
              </a:rPr>
              <a:t>CDR and search </a:t>
            </a:r>
            <a:r>
              <a:rPr lang="en-US" sz="1600" dirty="0" err="1" smtClean="0">
                <a:ea typeface="+mj-lt"/>
                <a:cs typeface="+mj-lt"/>
              </a:rPr>
              <a:t>cdr</a:t>
            </a:r>
            <a:endParaRPr lang="en-US" sz="1600" dirty="0">
              <a:ea typeface="+mj-lt"/>
              <a:cs typeface="+mj-lt"/>
            </a:endParaRPr>
          </a:p>
          <a:p>
            <a:pPr marL="342900" indent="-342900">
              <a:buClr>
                <a:srgbClr val="F7F7F7"/>
              </a:buClr>
            </a:pPr>
            <a:r>
              <a:rPr lang="en-US" sz="1600" dirty="0">
                <a:ea typeface="+mj-lt"/>
                <a:cs typeface="+mj-lt"/>
              </a:rPr>
              <a:t>Story board</a:t>
            </a:r>
            <a:endParaRPr lang="en-US" sz="1600" dirty="0">
              <a:ea typeface="+mj-lt"/>
              <a:cs typeface="+mj-lt"/>
            </a:endParaRPr>
          </a:p>
          <a:p>
            <a:pPr marL="342900" indent="-342900">
              <a:buClr>
                <a:srgbClr val="F7F7F7"/>
              </a:buClr>
            </a:pPr>
            <a:r>
              <a:rPr lang="en-US" sz="1600" dirty="0">
                <a:ea typeface="+mj-lt"/>
                <a:cs typeface="+mj-lt"/>
              </a:rPr>
              <a:t>Test cases</a:t>
            </a:r>
            <a:endParaRPr lang="en-US" sz="1600" dirty="0">
              <a:ea typeface="+mj-lt"/>
              <a:cs typeface="+mj-lt"/>
            </a:endParaRPr>
          </a:p>
          <a:p>
            <a:pPr marL="342900" indent="-342900">
              <a:buClr>
                <a:srgbClr val="F7F7F7"/>
              </a:buClr>
            </a:pPr>
            <a:r>
              <a:rPr lang="en-US" sz="1600" dirty="0">
                <a:ea typeface="+mj-lt"/>
                <a:cs typeface="+mj-lt"/>
              </a:rPr>
              <a:t>PPT</a:t>
            </a:r>
            <a:endParaRPr lang="en-US" sz="1600" dirty="0">
              <a:ea typeface="+mj-lt"/>
              <a:cs typeface="+mj-lt"/>
            </a:endParaRPr>
          </a:p>
          <a:p>
            <a:pPr marL="342900" indent="-342900">
              <a:buClr>
                <a:srgbClr val="F7F7F7"/>
              </a:buClr>
            </a:pPr>
            <a:r>
              <a:rPr lang="en-US" sz="1600" dirty="0">
                <a:ea typeface="+mj-lt"/>
                <a:cs typeface="+mj-lt"/>
              </a:rPr>
              <a:t>MOM</a:t>
            </a:r>
            <a:endParaRPr lang="en-US" sz="1600" dirty="0">
              <a:ea typeface="+mj-lt"/>
              <a:cs typeface="+mj-lt"/>
            </a:endParaRPr>
          </a:p>
          <a:p>
            <a:pPr marL="0" indent="0">
              <a:buClr>
                <a:srgbClr val="F7F7F7"/>
              </a:buClr>
              <a:buNone/>
            </a:pPr>
            <a:r>
              <a:rPr lang="en-US" sz="1600" dirty="0">
                <a:ea typeface="+mj-lt"/>
                <a:cs typeface="+mj-lt"/>
              </a:rPr>
              <a:t>    Architecture Diagram</a:t>
            </a:r>
            <a:endParaRPr lang="en-US" sz="1600" dirty="0">
              <a:ea typeface="+mj-lt"/>
              <a:cs typeface="+mj-lt"/>
            </a:endParaRPr>
          </a:p>
          <a:p>
            <a:pPr marL="342900" indent="-342900">
              <a:buClr>
                <a:srgbClr val="F7F7F7"/>
              </a:buClr>
            </a:pPr>
            <a:endParaRPr lang="en-US" sz="1600" dirty="0">
              <a:ea typeface="+mj-lt"/>
              <a:cs typeface="+mj-lt"/>
            </a:endParaRPr>
          </a:p>
          <a:p>
            <a:pPr marL="342900" indent="-342900">
              <a:buClr>
                <a:srgbClr val="F7F7F7"/>
              </a:buClr>
            </a:pPr>
            <a:endParaRPr lang="en-US" sz="1600" b="1" dirty="0">
              <a:ea typeface="+mj-lt"/>
              <a:cs typeface="+mj-lt"/>
            </a:endParaRPr>
          </a:p>
          <a:p>
            <a:pPr marL="342900" indent="-342900">
              <a:buClr>
                <a:srgbClr val="F7F7F7"/>
              </a:buClr>
            </a:pPr>
            <a:endParaRPr lang="en-US" dirty="0">
              <a:ea typeface="+mj-lt"/>
              <a:cs typeface="+mj-lt"/>
            </a:endParaRPr>
          </a:p>
          <a:p>
            <a:pPr marL="342900" indent="-342900">
              <a:buClr>
                <a:srgbClr val="F7F7F7"/>
              </a:buClr>
            </a:pPr>
            <a:endParaRPr lang="en-US" dirty="0">
              <a:ea typeface="+mj-lt"/>
              <a:cs typeface="+mj-lt"/>
            </a:endParaRPr>
          </a:p>
          <a:p>
            <a:pPr marL="342900" indent="-342900">
              <a:buClr>
                <a:srgbClr val="F7F7F7"/>
              </a:buClr>
            </a:pPr>
            <a:endParaRPr lang="en-US" dirty="0">
              <a:ea typeface="+mj-lt"/>
              <a:cs typeface="+mj-lt"/>
            </a:endParaRPr>
          </a:p>
        </p:txBody>
      </p:sp>
      <p:pic>
        <p:nvPicPr>
          <p:cNvPr id="6145" name="Picture 1"/>
          <p:cNvPicPr>
            <a:picLocks noChangeAspect="1" noChangeArrowheads="1"/>
          </p:cNvPicPr>
          <p:nvPr/>
        </p:nvPicPr>
        <p:blipFill>
          <a:blip r:embed="rId1"/>
          <a:srcRect/>
          <a:stretch>
            <a:fillRect/>
          </a:stretch>
        </p:blipFill>
        <p:spPr bwMode="auto">
          <a:xfrm>
            <a:off x="6200775" y="6610350"/>
            <a:ext cx="2943225" cy="2476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1789</Words>
  <Application>WPS Presentation</Application>
  <PresentationFormat>On-screen Show (4:3)</PresentationFormat>
  <Paragraphs>113</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3</vt:lpstr>
      <vt:lpstr>Arial</vt:lpstr>
      <vt:lpstr>Wingdings 2</vt:lpstr>
      <vt:lpstr>Century Gothic</vt:lpstr>
      <vt:lpstr>Microsoft YaHei</vt:lpstr>
      <vt:lpstr>Arial Unicode MS</vt:lpstr>
      <vt:lpstr>Calibri</vt:lpstr>
      <vt:lpstr>Century Gothic</vt:lpstr>
      <vt:lpstr>Ion</vt:lpstr>
      <vt:lpstr>PowerPoint 演示文稿</vt:lpstr>
      <vt:lpstr>CONTEXT</vt:lpstr>
      <vt:lpstr>OVERVIEW</vt:lpstr>
      <vt:lpstr>Tools Used</vt:lpstr>
      <vt:lpstr>ARCHITECTURE</vt:lpstr>
      <vt:lpstr>DATA FLOW DIAGRAM</vt:lpstr>
      <vt:lpstr>REQUIREMENTS</vt:lpstr>
      <vt:lpstr>SAMPLE CODE SNIPPETS</vt:lpstr>
      <vt:lpstr>INDIVIDUAL CONTRIBUTION</vt:lpstr>
      <vt:lpstr>INDIVIDUAL CONTRIBUTION</vt:lpstr>
      <vt:lpstr>Challenges faced &amp; how it addressed </vt:lpstr>
      <vt:lpstr>Experience Gained</vt:lpstr>
      <vt:lpstr>DEMO</vt:lpstr>
      <vt:lpstr>Demo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c:creator>
  <cp:lastModifiedBy>Durga Devi Rajanala</cp:lastModifiedBy>
  <cp:revision>138</cp:revision>
  <dcterms:created xsi:type="dcterms:W3CDTF">2022-08-11T06:41:00Z</dcterms:created>
  <dcterms:modified xsi:type="dcterms:W3CDTF">2022-08-15T13:12:59Z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6DA1E7351EFD4FF5B4226A86625A4B2F</vt:lpwstr>
  </property>
  <property fmtid="{D5CDD505-2E9C-101B-9397-08002B2CF9AE}" pid="3" name="KSOProductBuildVer">
    <vt:lpwstr>1033-11.2.0.11254</vt:lpwstr>
  </property>
</Properties>
</file>