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60" r:id="rId2"/>
  </p:sldMasterIdLst>
  <p:notesMasterIdLst>
    <p:notesMasterId r:id="rId24"/>
  </p:notesMasterIdLst>
  <p:sldIdLst>
    <p:sldId id="280" r:id="rId3"/>
    <p:sldId id="273" r:id="rId4"/>
    <p:sldId id="271" r:id="rId5"/>
    <p:sldId id="272" r:id="rId6"/>
    <p:sldId id="265" r:id="rId7"/>
    <p:sldId id="266" r:id="rId8"/>
    <p:sldId id="287" r:id="rId9"/>
    <p:sldId id="288" r:id="rId10"/>
    <p:sldId id="292" r:id="rId11"/>
    <p:sldId id="293" r:id="rId12"/>
    <p:sldId id="294" r:id="rId13"/>
    <p:sldId id="295" r:id="rId14"/>
    <p:sldId id="296" r:id="rId15"/>
    <p:sldId id="297" r:id="rId16"/>
    <p:sldId id="298" r:id="rId17"/>
    <p:sldId id="299" r:id="rId18"/>
    <p:sldId id="289" r:id="rId19"/>
    <p:sldId id="300" r:id="rId20"/>
    <p:sldId id="286" r:id="rId21"/>
    <p:sldId id="281"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8"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1547F-B4E3-40F0-B156-7C9FC13EF9F9}" type="datetimeFigureOut">
              <a:rPr lang="en-IN" smtClean="0"/>
              <a:t>03-06-2022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4414A3-ADD1-4DAE-B159-8B8D5E841A2D}" type="slidenum">
              <a:rPr lang="en-IN" smtClean="0"/>
              <a:t>‹#›</a:t>
            </a:fld>
            <a:endParaRPr lang="en-IN"/>
          </a:p>
        </p:txBody>
      </p:sp>
    </p:spTree>
    <p:extLst>
      <p:ext uri="{BB962C8B-B14F-4D97-AF65-F5344CB8AC3E}">
        <p14:creationId xmlns:p14="http://schemas.microsoft.com/office/powerpoint/2010/main" val="13278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54414A3-ADD1-4DAE-B159-8B8D5E841A2D}" type="slidenum">
              <a:rPr lang="en-IN" smtClean="0"/>
              <a:t>13</a:t>
            </a:fld>
            <a:endParaRPr lang="en-IN"/>
          </a:p>
        </p:txBody>
      </p:sp>
    </p:spTree>
    <p:extLst>
      <p:ext uri="{BB962C8B-B14F-4D97-AF65-F5344CB8AC3E}">
        <p14:creationId xmlns:p14="http://schemas.microsoft.com/office/powerpoint/2010/main" val="4209973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54414A3-ADD1-4DAE-B159-8B8D5E841A2D}" type="slidenum">
              <a:rPr lang="en-IN" smtClean="0"/>
              <a:t>14</a:t>
            </a:fld>
            <a:endParaRPr lang="en-IN"/>
          </a:p>
        </p:txBody>
      </p:sp>
    </p:spTree>
    <p:extLst>
      <p:ext uri="{BB962C8B-B14F-4D97-AF65-F5344CB8AC3E}">
        <p14:creationId xmlns:p14="http://schemas.microsoft.com/office/powerpoint/2010/main" val="1033523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54414A3-ADD1-4DAE-B159-8B8D5E841A2D}" type="slidenum">
              <a:rPr lang="en-IN" smtClean="0"/>
              <a:t>15</a:t>
            </a:fld>
            <a:endParaRPr lang="en-IN"/>
          </a:p>
        </p:txBody>
      </p:sp>
    </p:spTree>
    <p:extLst>
      <p:ext uri="{BB962C8B-B14F-4D97-AF65-F5344CB8AC3E}">
        <p14:creationId xmlns:p14="http://schemas.microsoft.com/office/powerpoint/2010/main" val="355378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54414A3-ADD1-4DAE-B159-8B8D5E841A2D}" type="slidenum">
              <a:rPr lang="en-IN" smtClean="0"/>
              <a:t>16</a:t>
            </a:fld>
            <a:endParaRPr lang="en-IN"/>
          </a:p>
        </p:txBody>
      </p:sp>
    </p:spTree>
    <p:extLst>
      <p:ext uri="{BB962C8B-B14F-4D97-AF65-F5344CB8AC3E}">
        <p14:creationId xmlns:p14="http://schemas.microsoft.com/office/powerpoint/2010/main" val="1082680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F9D9E-B7E0-4011-A6D3-6205A87204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53DDE9-438B-4A92-90AE-67F061ACA8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59FC72-236E-49E2-B4FA-D8E0C439BD2F}"/>
              </a:ext>
            </a:extLst>
          </p:cNvPr>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5" name="Footer Placeholder 4">
            <a:extLst>
              <a:ext uri="{FF2B5EF4-FFF2-40B4-BE49-F238E27FC236}">
                <a16:creationId xmlns:a16="http://schemas.microsoft.com/office/drawing/2014/main" id="{602BD375-54CF-43BF-84AC-017B3C31522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A565660-B2FC-498B-B806-30321220212D}"/>
              </a:ext>
            </a:extLst>
          </p:cNvPr>
          <p:cNvSpPr>
            <a:spLocks noGrp="1"/>
          </p:cNvSpPr>
          <p:nvPr>
            <p:ph type="sldNum" sz="quarter" idx="12"/>
          </p:nvPr>
        </p:nvSpPr>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103010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3D482-C066-4B1D-A7CC-23943CD957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DC6305-5AA4-4C76-A72B-A828A5F08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086CDB-9754-485D-92EE-745F734C1BFB}"/>
              </a:ext>
            </a:extLst>
          </p:cNvPr>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5" name="Footer Placeholder 4">
            <a:extLst>
              <a:ext uri="{FF2B5EF4-FFF2-40B4-BE49-F238E27FC236}">
                <a16:creationId xmlns:a16="http://schemas.microsoft.com/office/drawing/2014/main" id="{8FCCD39C-37B5-4B0C-8377-3E71AA262D4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3709E68-6550-4472-A937-F91168ACC1D2}"/>
              </a:ext>
            </a:extLst>
          </p:cNvPr>
          <p:cNvSpPr>
            <a:spLocks noGrp="1"/>
          </p:cNvSpPr>
          <p:nvPr>
            <p:ph type="sldNum" sz="quarter" idx="12"/>
          </p:nvPr>
        </p:nvSpPr>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226331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C7AC6E-BC0F-465F-BCA5-05780A5770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0CE8DE-17EE-45B6-924E-53DC32E2D2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7C6FBB-A5CA-402A-BEA6-782D8BA63DE4}"/>
              </a:ext>
            </a:extLst>
          </p:cNvPr>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5" name="Footer Placeholder 4">
            <a:extLst>
              <a:ext uri="{FF2B5EF4-FFF2-40B4-BE49-F238E27FC236}">
                <a16:creationId xmlns:a16="http://schemas.microsoft.com/office/drawing/2014/main" id="{9AF01193-EEB9-443E-80EF-E6675653DA9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2E9793E-76C9-4406-8D8A-941DCF4A166B}"/>
              </a:ext>
            </a:extLst>
          </p:cNvPr>
          <p:cNvSpPr>
            <a:spLocks noGrp="1"/>
          </p:cNvSpPr>
          <p:nvPr>
            <p:ph type="sldNum" sz="quarter" idx="12"/>
          </p:nvPr>
        </p:nvSpPr>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1461411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2278699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2575465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2782225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1338851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2237508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29619069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37832943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284554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E820-31BD-4A2D-9075-0777319EC9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D55833-A1ED-42E8-8E52-61C9EEA836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08105F-B03C-4F94-A73C-A86DE08403FA}"/>
              </a:ext>
            </a:extLst>
          </p:cNvPr>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5" name="Footer Placeholder 4">
            <a:extLst>
              <a:ext uri="{FF2B5EF4-FFF2-40B4-BE49-F238E27FC236}">
                <a16:creationId xmlns:a16="http://schemas.microsoft.com/office/drawing/2014/main" id="{25EB1035-EC40-46E1-AB45-4EE3F40A9F8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23C62A-95C6-4F8E-9AB0-4F1717B15E09}"/>
              </a:ext>
            </a:extLst>
          </p:cNvPr>
          <p:cNvSpPr>
            <a:spLocks noGrp="1"/>
          </p:cNvSpPr>
          <p:nvPr>
            <p:ph type="sldNum" sz="quarter" idx="12"/>
          </p:nvPr>
        </p:nvSpPr>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9113408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1209897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22759798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296AA6-E5BB-4696-ADD6-1475606C8532}"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715544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3895274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296AA6-E5BB-4696-ADD6-1475606C8532}"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580580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35198703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7009541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3257760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CEBF-5556-481B-8938-80DE6226C6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E17FC1-FAC8-47A7-B255-7AA595B5AC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2DD3E4-8F6F-4DF3-B60D-B6AC2EC28B5F}"/>
              </a:ext>
            </a:extLst>
          </p:cNvPr>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5" name="Footer Placeholder 4">
            <a:extLst>
              <a:ext uri="{FF2B5EF4-FFF2-40B4-BE49-F238E27FC236}">
                <a16:creationId xmlns:a16="http://schemas.microsoft.com/office/drawing/2014/main" id="{96190C04-B410-40ED-8334-F28712BB2B2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7D67292-1B04-403B-A8C9-8AC29353B4E8}"/>
              </a:ext>
            </a:extLst>
          </p:cNvPr>
          <p:cNvSpPr>
            <a:spLocks noGrp="1"/>
          </p:cNvSpPr>
          <p:nvPr>
            <p:ph type="sldNum" sz="quarter" idx="12"/>
          </p:nvPr>
        </p:nvSpPr>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63766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934E5-1B4F-4649-B511-923BE560CC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E9BC0A-FFEB-43DF-A9C4-28853FA70E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27E9A2-8BC3-4980-B418-671B65313D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E0A9C1-FDC2-48D7-9301-9DC5CD8E791E}"/>
              </a:ext>
            </a:extLst>
          </p:cNvPr>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6" name="Footer Placeholder 5">
            <a:extLst>
              <a:ext uri="{FF2B5EF4-FFF2-40B4-BE49-F238E27FC236}">
                <a16:creationId xmlns:a16="http://schemas.microsoft.com/office/drawing/2014/main" id="{F9146B07-95A8-4F9A-972A-D3E2DE6F6FD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C2F291E-EC72-44DF-9488-0C515DA26FE4}"/>
              </a:ext>
            </a:extLst>
          </p:cNvPr>
          <p:cNvSpPr>
            <a:spLocks noGrp="1"/>
          </p:cNvSpPr>
          <p:nvPr>
            <p:ph type="sldNum" sz="quarter" idx="12"/>
          </p:nvPr>
        </p:nvSpPr>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2840309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0AAF-556F-4803-AD20-5092BE0B30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8B6E95-DABD-4FD8-81AD-F2961E7D32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FFDAEC-4C0B-4BC0-840C-2CC7CC5F2A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D91A8C-EBF6-491C-9E3C-0119229E17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7B6FE8-676B-4B99-BA5B-29AAD6B0A0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DB2E5-2404-4ACA-B652-33DBA610ECDF}"/>
              </a:ext>
            </a:extLst>
          </p:cNvPr>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8" name="Footer Placeholder 7">
            <a:extLst>
              <a:ext uri="{FF2B5EF4-FFF2-40B4-BE49-F238E27FC236}">
                <a16:creationId xmlns:a16="http://schemas.microsoft.com/office/drawing/2014/main" id="{E9BEF368-079D-4274-996B-77BADAC5238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9D5BF6B-59D5-4702-B3A7-72605065E769}"/>
              </a:ext>
            </a:extLst>
          </p:cNvPr>
          <p:cNvSpPr>
            <a:spLocks noGrp="1"/>
          </p:cNvSpPr>
          <p:nvPr>
            <p:ph type="sldNum" sz="quarter" idx="12"/>
          </p:nvPr>
        </p:nvSpPr>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1362828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F65A-F91B-4EB4-9119-8865C519BD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75D395-6020-4CEB-9018-9429C4C7DA67}"/>
              </a:ext>
            </a:extLst>
          </p:cNvPr>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4" name="Footer Placeholder 3">
            <a:extLst>
              <a:ext uri="{FF2B5EF4-FFF2-40B4-BE49-F238E27FC236}">
                <a16:creationId xmlns:a16="http://schemas.microsoft.com/office/drawing/2014/main" id="{F6FEF58F-9D7C-487B-9B9E-3D475634641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D59BC330-7110-4776-8A16-F74338738192}"/>
              </a:ext>
            </a:extLst>
          </p:cNvPr>
          <p:cNvSpPr>
            <a:spLocks noGrp="1"/>
          </p:cNvSpPr>
          <p:nvPr>
            <p:ph type="sldNum" sz="quarter" idx="12"/>
          </p:nvPr>
        </p:nvSpPr>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42055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3498FC-9B59-4EFB-852D-FDC72D2C1291}"/>
              </a:ext>
            </a:extLst>
          </p:cNvPr>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3" name="Footer Placeholder 2">
            <a:extLst>
              <a:ext uri="{FF2B5EF4-FFF2-40B4-BE49-F238E27FC236}">
                <a16:creationId xmlns:a16="http://schemas.microsoft.com/office/drawing/2014/main" id="{4FC0DB08-696C-4D2C-A2F1-4DDB00955D4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6E32267-383C-4CB3-9175-953189ED1740}"/>
              </a:ext>
            </a:extLst>
          </p:cNvPr>
          <p:cNvSpPr>
            <a:spLocks noGrp="1"/>
          </p:cNvSpPr>
          <p:nvPr>
            <p:ph type="sldNum" sz="quarter" idx="12"/>
          </p:nvPr>
        </p:nvSpPr>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2808640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8CDE-5A35-4E82-88CE-E97A94709B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FC9802-60FB-496B-96BC-C1203210A9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2D45ED-8086-40F7-A2CD-65E2BF4DB5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B51DCC-D3F5-4D60-942D-3C78B342F6C9}"/>
              </a:ext>
            </a:extLst>
          </p:cNvPr>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6" name="Footer Placeholder 5">
            <a:extLst>
              <a:ext uri="{FF2B5EF4-FFF2-40B4-BE49-F238E27FC236}">
                <a16:creationId xmlns:a16="http://schemas.microsoft.com/office/drawing/2014/main" id="{1E010D08-3D6F-4534-9007-B0149ADFABB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56F5F5B-D62F-4302-AFE1-D11B050AD962}"/>
              </a:ext>
            </a:extLst>
          </p:cNvPr>
          <p:cNvSpPr>
            <a:spLocks noGrp="1"/>
          </p:cNvSpPr>
          <p:nvPr>
            <p:ph type="sldNum" sz="quarter" idx="12"/>
          </p:nvPr>
        </p:nvSpPr>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1589354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80024-4A22-4DCB-ACCA-681B59AF7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E72885-BF1E-42CF-B88C-F7DA70D003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42811024-38AD-4911-9A21-8CD908F61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1A63BC-5902-485D-B331-510E109D310C}"/>
              </a:ext>
            </a:extLst>
          </p:cNvPr>
          <p:cNvSpPr>
            <a:spLocks noGrp="1"/>
          </p:cNvSpPr>
          <p:nvPr>
            <p:ph type="dt" sz="half" idx="10"/>
          </p:nvPr>
        </p:nvSpPr>
        <p:spPr/>
        <p:txBody>
          <a:bodyPr/>
          <a:lstStyle/>
          <a:p>
            <a:fld id="{3C31D5B5-F5D7-444B-B2BF-E5C4B03FFE20}" type="datetimeFigureOut">
              <a:rPr lang="en-IN" smtClean="0"/>
              <a:t>03-06-2022</a:t>
            </a:fld>
            <a:endParaRPr lang="en-IN" dirty="0"/>
          </a:p>
        </p:txBody>
      </p:sp>
      <p:sp>
        <p:nvSpPr>
          <p:cNvPr id="6" name="Footer Placeholder 5">
            <a:extLst>
              <a:ext uri="{FF2B5EF4-FFF2-40B4-BE49-F238E27FC236}">
                <a16:creationId xmlns:a16="http://schemas.microsoft.com/office/drawing/2014/main" id="{6559084A-2119-4CA9-9BB2-0FBB1B00FB6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A503D34-088F-4D94-A7B3-419A62B88EED}"/>
              </a:ext>
            </a:extLst>
          </p:cNvPr>
          <p:cNvSpPr>
            <a:spLocks noGrp="1"/>
          </p:cNvSpPr>
          <p:nvPr>
            <p:ph type="sldNum" sz="quarter" idx="12"/>
          </p:nvPr>
        </p:nvSpPr>
        <p:spPr/>
        <p:txBody>
          <a:bodyPr/>
          <a:lstStyle/>
          <a:p>
            <a:fld id="{B6296AA6-E5BB-4696-ADD6-1475606C8532}" type="slidenum">
              <a:rPr lang="en-IN" smtClean="0"/>
              <a:t>‹#›</a:t>
            </a:fld>
            <a:endParaRPr lang="en-IN" dirty="0"/>
          </a:p>
        </p:txBody>
      </p:sp>
    </p:spTree>
    <p:extLst>
      <p:ext uri="{BB962C8B-B14F-4D97-AF65-F5344CB8AC3E}">
        <p14:creationId xmlns:p14="http://schemas.microsoft.com/office/powerpoint/2010/main" val="59062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alpha val="0"/>
              </a:schemeClr>
            </a:gs>
            <a:gs pos="100000">
              <a:schemeClr val="accent5">
                <a:lumMod val="45000"/>
                <a:lumOff val="55000"/>
              </a:schemeClr>
            </a:gs>
            <a:gs pos="100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F18454-69F6-4829-BFB0-D3199C0F14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811A91-C8F8-4012-8E6A-12E5080233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BD5393-01FD-4655-A14A-3007C783C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1D5B5-F5D7-444B-B2BF-E5C4B03FFE20}" type="datetimeFigureOut">
              <a:rPr lang="en-IN" smtClean="0"/>
              <a:t>03-06-2022</a:t>
            </a:fld>
            <a:endParaRPr lang="en-IN" dirty="0"/>
          </a:p>
        </p:txBody>
      </p:sp>
      <p:sp>
        <p:nvSpPr>
          <p:cNvPr id="5" name="Footer Placeholder 4">
            <a:extLst>
              <a:ext uri="{FF2B5EF4-FFF2-40B4-BE49-F238E27FC236}">
                <a16:creationId xmlns:a16="http://schemas.microsoft.com/office/drawing/2014/main" id="{02847611-056D-4248-890C-F190D817D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EA8AB3F6-5EEB-4157-817C-8E52C84F72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96AA6-E5BB-4696-ADD6-1475606C8532}" type="slidenum">
              <a:rPr lang="en-IN" smtClean="0"/>
              <a:t>‹#›</a:t>
            </a:fld>
            <a:endParaRPr lang="en-IN" dirty="0"/>
          </a:p>
        </p:txBody>
      </p:sp>
    </p:spTree>
    <p:extLst>
      <p:ext uri="{BB962C8B-B14F-4D97-AF65-F5344CB8AC3E}">
        <p14:creationId xmlns:p14="http://schemas.microsoft.com/office/powerpoint/2010/main" val="3545457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31D5B5-F5D7-444B-B2BF-E5C4B03FFE20}" type="datetimeFigureOut">
              <a:rPr lang="en-IN" smtClean="0"/>
              <a:t>03-06-2022</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6296AA6-E5BB-4696-ADD6-1475606C8532}" type="slidenum">
              <a:rPr lang="en-IN" smtClean="0"/>
              <a:t>‹#›</a:t>
            </a:fld>
            <a:endParaRPr lang="en-IN" dirty="0"/>
          </a:p>
        </p:txBody>
      </p:sp>
    </p:spTree>
    <p:extLst>
      <p:ext uri="{BB962C8B-B14F-4D97-AF65-F5344CB8AC3E}">
        <p14:creationId xmlns:p14="http://schemas.microsoft.com/office/powerpoint/2010/main" val="153209987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7">
            <a:extLst>
              <a:ext uri="{FF2B5EF4-FFF2-40B4-BE49-F238E27FC236}">
                <a16:creationId xmlns:a16="http://schemas.microsoft.com/office/drawing/2014/main" id="{0A848A78-8E54-4C62-8352-A08E5A4A94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6849" y="747293"/>
            <a:ext cx="1740351" cy="17893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26F9490B-93B3-424B-8066-59E3030497FC}"/>
              </a:ext>
            </a:extLst>
          </p:cNvPr>
          <p:cNvSpPr>
            <a:spLocks noChangeArrowheads="1"/>
          </p:cNvSpPr>
          <p:nvPr/>
        </p:nvSpPr>
        <p:spPr bwMode="auto">
          <a:xfrm>
            <a:off x="2270958" y="633994"/>
            <a:ext cx="8184726"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2400" b="1" i="0" u="none" strike="noStrike" cap="none" normalizeH="0" baseline="0" dirty="0">
                <a:ln>
                  <a:noFill/>
                </a:ln>
                <a:solidFill>
                  <a:srgbClr val="C00000"/>
                </a:solidFill>
                <a:effectLst/>
                <a:latin typeface="Times New Roman" panose="02020603050405020304" pitchFamily="18" charset="0"/>
                <a:ea typeface="Franklin Gothic Book" panose="020B0503020102020204" pitchFamily="34" charset="0"/>
                <a:cs typeface="Times New Roman" panose="02020603050405020304" pitchFamily="18" charset="0"/>
              </a:rPr>
              <a:t>A PROJECT 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ja-JP"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2400" b="1" i="1" u="none" strike="noStrike" cap="none" normalizeH="0" baseline="0" dirty="0">
                <a:ln>
                  <a:noFill/>
                </a:ln>
                <a:solidFill>
                  <a:srgbClr val="595959"/>
                </a:solidFill>
                <a:effectLst/>
                <a:latin typeface="Times New Roman" panose="02020603050405020304" pitchFamily="18" charset="0"/>
                <a:ea typeface="Franklin Gothic Book" panose="020B0503020102020204" pitchFamily="34" charset="0"/>
                <a:cs typeface="Times New Roman" panose="02020603050405020304" pitchFamily="18" charset="0"/>
              </a:rPr>
              <a:t>             Auto fault detection and protection via tripping of  distribution lines as well as alert over the internet.</a:t>
            </a:r>
            <a:endParaRPr kumimoji="0" lang="en-US" altLang="ja-JP" sz="1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600" b="1" i="0" u="none" strike="noStrike" cap="none" normalizeH="0" baseline="0" dirty="0">
                <a:ln>
                  <a:noFill/>
                </a:ln>
                <a:solidFill>
                  <a:srgbClr val="0070C0"/>
                </a:solidFill>
                <a:effectLst/>
                <a:latin typeface="Times New Roman" panose="02020603050405020304" pitchFamily="18" charset="0"/>
                <a:ea typeface="Franklin Gothic Book" panose="020B0503020102020204" pitchFamily="34" charset="0"/>
                <a:cs typeface="Times New Roman" panose="02020603050405020304" pitchFamily="18" charset="0"/>
              </a:rPr>
              <a:t>[</a:t>
            </a:r>
            <a:r>
              <a:rPr kumimoji="0" lang="en-US" altLang="ja-JP" sz="1600" b="0" i="0" u="none" strike="noStrike" cap="none" normalizeH="0" baseline="0" dirty="0" err="1">
                <a:ln>
                  <a:noFill/>
                </a:ln>
                <a:solidFill>
                  <a:srgbClr val="0070C0"/>
                </a:solidFill>
                <a:effectLst/>
                <a:latin typeface="Times New Roman" panose="02020603050405020304" pitchFamily="18" charset="0"/>
                <a:ea typeface="Franklin Gothic Book" panose="020B0503020102020204" pitchFamily="34" charset="0"/>
                <a:cs typeface="Times New Roman" panose="02020603050405020304" pitchFamily="18" charset="0"/>
              </a:rPr>
              <a:t>B.Tech</a:t>
            </a:r>
            <a:r>
              <a:rPr kumimoji="0" lang="en-US" altLang="ja-JP" sz="1600" b="0" i="0" u="none" strike="noStrike" cap="none" normalizeH="0" baseline="0" dirty="0">
                <a:ln>
                  <a:noFill/>
                </a:ln>
                <a:solidFill>
                  <a:srgbClr val="0070C0"/>
                </a:solidFill>
                <a:effectLst/>
                <a:latin typeface="Times New Roman" panose="02020603050405020304" pitchFamily="18" charset="0"/>
                <a:ea typeface="Franklin Gothic Book" panose="020B0503020102020204" pitchFamily="34" charset="0"/>
                <a:cs typeface="Times New Roman" panose="02020603050405020304" pitchFamily="18" charset="0"/>
              </a:rPr>
              <a:t> 8</a:t>
            </a:r>
            <a:r>
              <a:rPr kumimoji="0" lang="en-US" altLang="ja-JP" sz="1600" b="0" i="0" u="none" strike="noStrike" cap="none" normalizeH="0" baseline="30000" dirty="0">
                <a:ln>
                  <a:noFill/>
                </a:ln>
                <a:solidFill>
                  <a:srgbClr val="0070C0"/>
                </a:solidFill>
                <a:effectLst/>
                <a:latin typeface="Times New Roman" panose="02020603050405020304" pitchFamily="18" charset="0"/>
                <a:ea typeface="Franklin Gothic Book" panose="020B0503020102020204" pitchFamily="34" charset="0"/>
                <a:cs typeface="Times New Roman" panose="02020603050405020304" pitchFamily="18" charset="0"/>
              </a:rPr>
              <a:t>th </a:t>
            </a:r>
            <a:r>
              <a:rPr kumimoji="0" lang="en-US" altLang="ja-JP" sz="1600" b="0" i="0" u="none" strike="noStrike" cap="none" normalizeH="0" baseline="0" dirty="0" err="1">
                <a:ln>
                  <a:noFill/>
                </a:ln>
                <a:solidFill>
                  <a:srgbClr val="0070C0"/>
                </a:solidFill>
                <a:effectLst/>
                <a:latin typeface="Times New Roman" panose="02020603050405020304" pitchFamily="18" charset="0"/>
                <a:ea typeface="Franklin Gothic Book" panose="020B0503020102020204" pitchFamily="34" charset="0"/>
                <a:cs typeface="Times New Roman" panose="02020603050405020304" pitchFamily="18" charset="0"/>
              </a:rPr>
              <a:t>sem</a:t>
            </a:r>
            <a:r>
              <a:rPr kumimoji="0" lang="en-US" altLang="ja-JP" sz="1600" b="0" i="0" u="none" strike="noStrike" cap="none" normalizeH="0" baseline="0" dirty="0">
                <a:ln>
                  <a:noFill/>
                </a:ln>
                <a:solidFill>
                  <a:srgbClr val="0070C0"/>
                </a:solidFill>
                <a:effectLst/>
                <a:latin typeface="Times New Roman" panose="02020603050405020304" pitchFamily="18" charset="0"/>
                <a:ea typeface="Franklin Gothic Book" panose="020B0503020102020204" pitchFamily="34" charset="0"/>
                <a:cs typeface="Times New Roman" panose="02020603050405020304" pitchFamily="18" charset="0"/>
              </a:rPr>
              <a:t>]</a:t>
            </a:r>
            <a:endParaRPr kumimoji="0" lang="en-US" altLang="ja-JP"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rgbClr val="0070C0"/>
                </a:solidFill>
                <a:effectLst/>
                <a:latin typeface="Times New Roman" panose="02020603050405020304" pitchFamily="18" charset="0"/>
                <a:ea typeface="Franklin Gothic Book" panose="020B0503020102020204" pitchFamily="34" charset="0"/>
                <a:cs typeface="Times New Roman" panose="02020603050405020304" pitchFamily="18" charset="0"/>
              </a:rPr>
              <a:t>As a part of curriculum of</a:t>
            </a:r>
            <a:endParaRPr kumimoji="0" lang="en-US" altLang="ja-JP"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rgbClr val="0070C0"/>
                </a:solidFill>
                <a:effectLst/>
                <a:latin typeface="Times New Roman" panose="02020603050405020304" pitchFamily="18" charset="0"/>
                <a:ea typeface="Franklin Gothic Book" panose="020B0503020102020204" pitchFamily="34" charset="0"/>
                <a:cs typeface="Times New Roman" panose="02020603050405020304" pitchFamily="18" charset="0"/>
              </a:rPr>
              <a:t>Birsa Institute of Technology, </a:t>
            </a:r>
            <a:r>
              <a:rPr kumimoji="0" lang="en-US" altLang="ja-JP" sz="1600" b="0" i="0" u="none" strike="noStrike" cap="none" normalizeH="0" baseline="0" dirty="0" err="1">
                <a:ln>
                  <a:noFill/>
                </a:ln>
                <a:solidFill>
                  <a:srgbClr val="0070C0"/>
                </a:solidFill>
                <a:effectLst/>
                <a:latin typeface="Times New Roman" panose="02020603050405020304" pitchFamily="18" charset="0"/>
                <a:ea typeface="Franklin Gothic Book" panose="020B0503020102020204" pitchFamily="34" charset="0"/>
                <a:cs typeface="Times New Roman" panose="02020603050405020304" pitchFamily="18" charset="0"/>
              </a:rPr>
              <a:t>Sindri</a:t>
            </a:r>
            <a:r>
              <a:rPr kumimoji="0" lang="en-US" altLang="ja-JP" sz="1600" b="0" i="0" u="none" strike="noStrike" cap="none" normalizeH="0" baseline="0" dirty="0">
                <a:ln>
                  <a:noFill/>
                </a:ln>
                <a:solidFill>
                  <a:srgbClr val="0070C0"/>
                </a:solidFill>
                <a:effectLst/>
                <a:latin typeface="Times New Roman" panose="02020603050405020304" pitchFamily="18" charset="0"/>
                <a:ea typeface="Franklin Gothic Book" panose="020B0503020102020204" pitchFamily="34" charset="0"/>
                <a:cs typeface="Times New Roman" panose="02020603050405020304" pitchFamily="18" charset="0"/>
              </a:rPr>
              <a:t> (</a:t>
            </a:r>
            <a:r>
              <a:rPr kumimoji="0" lang="en-US" altLang="ja-JP" sz="1600" b="0" i="0" u="none" strike="noStrike" cap="none" normalizeH="0" baseline="0" dirty="0" err="1">
                <a:ln>
                  <a:noFill/>
                </a:ln>
                <a:solidFill>
                  <a:srgbClr val="0070C0"/>
                </a:solidFill>
                <a:effectLst/>
                <a:latin typeface="Times New Roman" panose="02020603050405020304" pitchFamily="18" charset="0"/>
                <a:ea typeface="Franklin Gothic Book" panose="020B0503020102020204" pitchFamily="34" charset="0"/>
                <a:cs typeface="Times New Roman" panose="02020603050405020304" pitchFamily="18" charset="0"/>
              </a:rPr>
              <a:t>BIT.Sindri</a:t>
            </a:r>
            <a:r>
              <a:rPr kumimoji="0" lang="en-US" altLang="ja-JP" sz="1600" b="0" i="0" u="none" strike="noStrike" cap="none" normalizeH="0" baseline="0" dirty="0">
                <a:ln>
                  <a:noFill/>
                </a:ln>
                <a:solidFill>
                  <a:srgbClr val="0070C0"/>
                </a:solidFill>
                <a:effectLst/>
                <a:latin typeface="Times New Roman" panose="02020603050405020304" pitchFamily="18" charset="0"/>
                <a:ea typeface="Franklin Gothic Book" panose="020B0503020102020204" pitchFamily="34" charset="0"/>
                <a:cs typeface="Times New Roman" panose="02020603050405020304" pitchFamily="18" charset="0"/>
              </a:rPr>
              <a:t>)</a:t>
            </a:r>
            <a:endParaRPr kumimoji="0" lang="en-US" altLang="ja-JP"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542C73E0-B9DD-47BA-91DA-02F69FC45E7E}"/>
              </a:ext>
            </a:extLst>
          </p:cNvPr>
          <p:cNvSpPr>
            <a:spLocks noChangeArrowheads="1"/>
          </p:cNvSpPr>
          <p:nvPr/>
        </p:nvSpPr>
        <p:spPr bwMode="auto">
          <a:xfrm>
            <a:off x="650977" y="1071563"/>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9" name="Rectangle 6">
            <a:extLst>
              <a:ext uri="{FF2B5EF4-FFF2-40B4-BE49-F238E27FC236}">
                <a16:creationId xmlns:a16="http://schemas.microsoft.com/office/drawing/2014/main" id="{D903209F-1B0D-45A2-A6FB-3F98C0BC8E78}"/>
              </a:ext>
            </a:extLst>
          </p:cNvPr>
          <p:cNvSpPr>
            <a:spLocks noChangeArrowheads="1"/>
          </p:cNvSpPr>
          <p:nvPr/>
        </p:nvSpPr>
        <p:spPr bwMode="auto">
          <a:xfrm>
            <a:off x="1400783" y="2925776"/>
            <a:ext cx="12920799"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ja-JP" sz="3200" b="1" i="0" u="sng" strike="noStrike" cap="none" normalizeH="0" baseline="0" dirty="0">
                <a:ln>
                  <a:noFill/>
                </a:ln>
                <a:solidFill>
                  <a:srgbClr val="595959"/>
                </a:solidFill>
                <a:effectLst/>
                <a:latin typeface="Edwardian Script ITC" panose="030303020407070D0804" pitchFamily="66" charset="0"/>
                <a:ea typeface="Franklin Gothic Book" panose="020B0503020102020204" pitchFamily="34" charset="0"/>
                <a:cs typeface="Mangal" panose="02040503050203030202" pitchFamily="18" charset="0"/>
              </a:rPr>
              <a:t>Under the guidance of:</a:t>
            </a:r>
            <a:endParaRPr kumimoji="0" lang="en-US" altLang="ja-JP" sz="900" b="1"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lang="en-US" altLang="ja-JP" b="1" dirty="0">
                <a:solidFill>
                  <a:srgbClr val="595959"/>
                </a:solidFill>
                <a:latin typeface="Franklin Gothic Book" panose="020B0503020102020204" pitchFamily="34" charset="0"/>
                <a:ea typeface="Franklin Gothic Book" panose="020B0503020102020204" pitchFamily="34" charset="0"/>
                <a:cs typeface="Mangal" panose="02040503050203030202" pitchFamily="18" charset="0"/>
              </a:rPr>
              <a:t>Dr</a:t>
            </a:r>
            <a:r>
              <a:rPr kumimoji="0" lang="en-US" altLang="ja-JP" b="1" i="0" u="none" strike="noStrike" cap="none" normalizeH="0" baseline="0" dirty="0">
                <a:ln>
                  <a:noFill/>
                </a:ln>
                <a:solidFill>
                  <a:srgbClr val="595959"/>
                </a:solidFill>
                <a:effectLst/>
                <a:latin typeface="Franklin Gothic Book" panose="020B0503020102020204" pitchFamily="34" charset="0"/>
                <a:ea typeface="Franklin Gothic Book" panose="020B0503020102020204" pitchFamily="34" charset="0"/>
                <a:cs typeface="Mangal" panose="02040503050203030202" pitchFamily="18" charset="0"/>
              </a:rPr>
              <a:t> K </a:t>
            </a:r>
            <a:r>
              <a:rPr kumimoji="0" lang="en-US" altLang="ja-JP" b="1" i="0" u="none" strike="noStrike" cap="none" normalizeH="0" baseline="0" dirty="0" err="1">
                <a:ln>
                  <a:noFill/>
                </a:ln>
                <a:solidFill>
                  <a:srgbClr val="595959"/>
                </a:solidFill>
                <a:effectLst/>
                <a:latin typeface="Franklin Gothic Book" panose="020B0503020102020204" pitchFamily="34" charset="0"/>
                <a:ea typeface="Franklin Gothic Book" panose="020B0503020102020204" pitchFamily="34" charset="0"/>
                <a:cs typeface="Mangal" panose="02040503050203030202" pitchFamily="18" charset="0"/>
              </a:rPr>
              <a:t>Sarwagya</a:t>
            </a:r>
            <a:r>
              <a:rPr kumimoji="0" lang="en-US" altLang="ja-JP" b="1" i="0" u="none" strike="noStrike" cap="none" normalizeH="0" baseline="0" dirty="0">
                <a:ln>
                  <a:noFill/>
                </a:ln>
                <a:solidFill>
                  <a:srgbClr val="595959"/>
                </a:solidFill>
                <a:effectLst/>
                <a:latin typeface="Franklin Gothic Book" panose="020B0503020102020204" pitchFamily="34" charset="0"/>
                <a:ea typeface="Franklin Gothic Book" panose="020B0503020102020204" pitchFamily="34" charset="0"/>
                <a:cs typeface="Mangal" panose="02040503050203030202" pitchFamily="18" charset="0"/>
              </a:rPr>
              <a:t> .</a:t>
            </a:r>
            <a:endParaRPr kumimoji="0" lang="en-US" altLang="ja-JP" sz="1000" b="1"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ja-JP" sz="1600" b="1" i="0" u="none" strike="noStrike" cap="none" normalizeH="0" baseline="0" dirty="0">
                <a:ln>
                  <a:noFill/>
                </a:ln>
                <a:solidFill>
                  <a:srgbClr val="595959"/>
                </a:solidFill>
                <a:effectLst/>
                <a:latin typeface="Franklin Gothic Book" panose="020B0503020102020204" pitchFamily="34" charset="0"/>
                <a:ea typeface="Franklin Gothic Book" panose="020B0503020102020204" pitchFamily="34" charset="0"/>
                <a:cs typeface="Mangal" panose="02040503050203030202" pitchFamily="18" charset="0"/>
              </a:rPr>
              <a:t>Assistant Professor</a:t>
            </a:r>
            <a:endParaRPr kumimoji="0" lang="en-US" altLang="ja-JP" sz="1000" b="1"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ja-JP" sz="1600" b="1" i="0" u="none" strike="noStrike" cap="none" normalizeH="0" baseline="0" dirty="0">
                <a:ln>
                  <a:noFill/>
                </a:ln>
                <a:solidFill>
                  <a:srgbClr val="595959"/>
                </a:solidFill>
                <a:effectLst/>
                <a:latin typeface="Franklin Gothic Book" panose="020B0503020102020204" pitchFamily="34" charset="0"/>
                <a:ea typeface="Franklin Gothic Book" panose="020B0503020102020204" pitchFamily="34" charset="0"/>
                <a:cs typeface="Mangal" panose="02040503050203030202" pitchFamily="18" charset="0"/>
              </a:rPr>
              <a:t>Department of Electrical Engineering</a:t>
            </a:r>
            <a:endParaRPr kumimoji="0" lang="en-US" altLang="ja-JP" sz="1000" b="1"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ja-JP" sz="4000" b="1" i="0" u="sng" strike="noStrike" cap="none" normalizeH="0" baseline="0" dirty="0">
                <a:ln>
                  <a:noFill/>
                </a:ln>
                <a:solidFill>
                  <a:srgbClr val="595959"/>
                </a:solidFill>
                <a:effectLst/>
                <a:latin typeface="Edwardian Script ITC" panose="030303020407070D0804" pitchFamily="66" charset="0"/>
                <a:ea typeface="Franklin Gothic Book" panose="020B0503020102020204" pitchFamily="34" charset="0"/>
                <a:cs typeface="Mangal" panose="02040503050203030202" pitchFamily="18" charset="0"/>
              </a:rPr>
              <a:t>Submitted By:</a:t>
            </a:r>
            <a:endParaRPr kumimoji="0" lang="en-US" altLang="ja-JP" sz="900" b="1"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ja-JP" b="1" i="0" u="none" strike="noStrike" cap="none" normalizeH="0" baseline="0" dirty="0">
                <a:ln>
                  <a:noFill/>
                </a:ln>
                <a:solidFill>
                  <a:srgbClr val="595959"/>
                </a:solidFill>
                <a:effectLst/>
                <a:latin typeface="Times New Roman" panose="02020603050405020304" pitchFamily="18" charset="0"/>
                <a:ea typeface="Franklin Gothic Book" panose="020B0503020102020204" pitchFamily="34" charset="0"/>
                <a:cs typeface="Times New Roman" panose="02020603050405020304" pitchFamily="18" charset="0"/>
              </a:rPr>
              <a:t>Rahul </a:t>
            </a:r>
            <a:r>
              <a:rPr kumimoji="0" lang="en-US" altLang="ja-JP" b="1" i="0" u="none" strike="noStrike" cap="none" normalizeH="0" baseline="0" dirty="0" err="1">
                <a:ln>
                  <a:noFill/>
                </a:ln>
                <a:solidFill>
                  <a:srgbClr val="595959"/>
                </a:solidFill>
                <a:effectLst/>
                <a:latin typeface="Times New Roman" panose="02020603050405020304" pitchFamily="18" charset="0"/>
                <a:ea typeface="Franklin Gothic Book" panose="020B0503020102020204" pitchFamily="34" charset="0"/>
                <a:cs typeface="Times New Roman" panose="02020603050405020304" pitchFamily="18" charset="0"/>
              </a:rPr>
              <a:t>kumar</a:t>
            </a:r>
            <a:r>
              <a:rPr kumimoji="0" lang="en-US" altLang="ja-JP" b="1" i="0" u="none" strike="noStrike" cap="none" normalizeH="0" baseline="0" dirty="0">
                <a:ln>
                  <a:noFill/>
                </a:ln>
                <a:solidFill>
                  <a:srgbClr val="595959"/>
                </a:solidFill>
                <a:effectLst/>
                <a:latin typeface="Times New Roman" panose="02020603050405020304" pitchFamily="18" charset="0"/>
                <a:ea typeface="Franklin Gothic Book" panose="020B0503020102020204" pitchFamily="34" charset="0"/>
                <a:cs typeface="Times New Roman" panose="02020603050405020304" pitchFamily="18" charset="0"/>
              </a:rPr>
              <a:t> saw      18030450061</a:t>
            </a:r>
            <a:endParaRPr kumimoji="0" lang="en-US" altLang="ja-JP" sz="1000" b="1"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ja-JP" b="1" i="0" u="none" strike="noStrike" cap="none" normalizeH="0" baseline="0" dirty="0">
                <a:ln>
                  <a:noFill/>
                </a:ln>
                <a:solidFill>
                  <a:srgbClr val="595959"/>
                </a:solidFill>
                <a:effectLst/>
                <a:latin typeface="Times New Roman" panose="02020603050405020304" pitchFamily="18" charset="0"/>
                <a:ea typeface="Franklin Gothic Book" panose="020B0503020102020204" pitchFamily="34" charset="0"/>
                <a:cs typeface="Times New Roman" panose="02020603050405020304" pitchFamily="18" charset="0"/>
              </a:rPr>
              <a:t>Vishal Kumbhakar</a:t>
            </a:r>
            <a:r>
              <a:rPr lang="en-US" altLang="ja-JP" b="1" dirty="0">
                <a:solidFill>
                  <a:srgbClr val="595959"/>
                </a:solidFill>
                <a:latin typeface="Times New Roman" panose="02020603050405020304" pitchFamily="18" charset="0"/>
                <a:ea typeface="Franklin Gothic Book" panose="020B0503020102020204" pitchFamily="34" charset="0"/>
                <a:cs typeface="Times New Roman" panose="02020603050405020304" pitchFamily="18" charset="0"/>
              </a:rPr>
              <a:t>    </a:t>
            </a:r>
            <a:r>
              <a:rPr kumimoji="0" lang="en-US" altLang="ja-JP" b="1" i="0" u="none" strike="noStrike" cap="none" normalizeH="0" baseline="0" dirty="0">
                <a:ln>
                  <a:noFill/>
                </a:ln>
                <a:solidFill>
                  <a:srgbClr val="595959"/>
                </a:solidFill>
                <a:effectLst/>
                <a:latin typeface="Times New Roman" panose="02020603050405020304" pitchFamily="18" charset="0"/>
                <a:ea typeface="Franklin Gothic Book" panose="020B0503020102020204" pitchFamily="34" charset="0"/>
                <a:cs typeface="Times New Roman" panose="02020603050405020304" pitchFamily="18" charset="0"/>
              </a:rPr>
              <a:t>18030450100 </a:t>
            </a:r>
            <a:endParaRPr kumimoji="0" lang="en-US" altLang="ja-JP" sz="1000" b="1"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ja-JP" b="1" i="0" u="none" strike="noStrike" cap="none" normalizeH="0" baseline="0" dirty="0">
                <a:ln>
                  <a:noFill/>
                </a:ln>
                <a:solidFill>
                  <a:srgbClr val="595959"/>
                </a:solidFill>
                <a:effectLst/>
                <a:latin typeface="Times New Roman" panose="02020603050405020304" pitchFamily="18" charset="0"/>
                <a:ea typeface="Franklin Gothic Book" panose="020B0503020102020204" pitchFamily="34" charset="0"/>
                <a:cs typeface="Times New Roman" panose="02020603050405020304" pitchFamily="18" charset="0"/>
              </a:rPr>
              <a:t>Raju </a:t>
            </a:r>
            <a:r>
              <a:rPr kumimoji="0" lang="en-US" altLang="ja-JP" b="1" i="0" u="none" strike="noStrike" cap="none" normalizeH="0" baseline="0" dirty="0" err="1">
                <a:ln>
                  <a:noFill/>
                </a:ln>
                <a:solidFill>
                  <a:srgbClr val="595959"/>
                </a:solidFill>
                <a:effectLst/>
                <a:latin typeface="Times New Roman" panose="02020603050405020304" pitchFamily="18" charset="0"/>
                <a:ea typeface="Franklin Gothic Book" panose="020B0503020102020204" pitchFamily="34" charset="0"/>
                <a:cs typeface="Times New Roman" panose="02020603050405020304" pitchFamily="18" charset="0"/>
              </a:rPr>
              <a:t>kumar</a:t>
            </a:r>
            <a:r>
              <a:rPr kumimoji="0" lang="en-US" altLang="ja-JP" b="1" i="0" u="none" strike="noStrike" cap="none" normalizeH="0" baseline="0" dirty="0">
                <a:ln>
                  <a:noFill/>
                </a:ln>
                <a:solidFill>
                  <a:srgbClr val="595959"/>
                </a:solidFill>
                <a:effectLst/>
                <a:latin typeface="Times New Roman" panose="02020603050405020304" pitchFamily="18" charset="0"/>
                <a:ea typeface="Franklin Gothic Book" panose="020B0503020102020204" pitchFamily="34" charset="0"/>
                <a:cs typeface="Times New Roman" panose="02020603050405020304" pitchFamily="18" charset="0"/>
              </a:rPr>
              <a:t> Yadav    18030450062</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ja-JP" b="1" i="0" u="none" strike="noStrike" cap="none" normalizeH="0" baseline="0" dirty="0">
                <a:ln>
                  <a:noFill/>
                </a:ln>
                <a:solidFill>
                  <a:srgbClr val="595959"/>
                </a:solidFill>
                <a:effectLst/>
                <a:latin typeface="Times New Roman" panose="02020603050405020304" pitchFamily="18" charset="0"/>
                <a:ea typeface="Franklin Gothic Book" panose="020B0503020102020204" pitchFamily="34" charset="0"/>
                <a:cs typeface="Times New Roman" panose="02020603050405020304" pitchFamily="18" charset="0"/>
              </a:rPr>
              <a:t>Prabhat Agarwal       18030455007</a:t>
            </a:r>
            <a:endParaRPr kumimoji="0" lang="en-US" altLang="ja-JP" sz="2400" b="1" i="0" u="none" strike="noStrike" cap="none" normalizeH="0" baseline="0" dirty="0">
              <a:ln>
                <a:noFill/>
              </a:ln>
              <a:solidFill>
                <a:schemeClr val="tx1"/>
              </a:solidFill>
              <a:effectLst/>
              <a:latin typeface="Arial" panose="020B0604020202020204" pitchFamily="34" charset="0"/>
            </a:endParaRPr>
          </a:p>
        </p:txBody>
      </p:sp>
      <p:pic>
        <p:nvPicPr>
          <p:cNvPr id="1026" name="Picture 2" descr="Emblem of Jharkhand - Wikipedia">
            <a:extLst>
              <a:ext uri="{FF2B5EF4-FFF2-40B4-BE49-F238E27FC236}">
                <a16:creationId xmlns:a16="http://schemas.microsoft.com/office/drawing/2014/main" id="{8A5C62A6-F68F-4CD9-BA95-E4AAD24F2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783" y="796317"/>
            <a:ext cx="1740351" cy="174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728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50CE38-17E3-49E3-AAB0-2E89BF94AD19}"/>
              </a:ext>
            </a:extLst>
          </p:cNvPr>
          <p:cNvSpPr txBox="1"/>
          <p:nvPr/>
        </p:nvSpPr>
        <p:spPr>
          <a:xfrm>
            <a:off x="865238" y="797510"/>
            <a:ext cx="5594555" cy="5262979"/>
          </a:xfrm>
          <a:prstGeom prst="rect">
            <a:avLst/>
          </a:prstGeom>
          <a:noFill/>
        </p:spPr>
        <p:txBody>
          <a:bodyPr wrap="square" rtlCol="0">
            <a:spAutoFit/>
          </a:bodyPr>
          <a:lstStyle/>
          <a:p>
            <a:pPr marR="9525" algn="just">
              <a:lnSpc>
                <a:spcPct val="150000"/>
              </a:lnSpc>
            </a:pPr>
            <a:r>
              <a:rPr lang="en-US" sz="1800" b="1" dirty="0">
                <a:effectLst/>
                <a:latin typeface="Times New Roman" panose="02020603050405020304" pitchFamily="18" charset="0"/>
                <a:ea typeface="Times New Roman" panose="02020603050405020304" pitchFamily="18" charset="0"/>
              </a:rPr>
              <a:t>Fault Creating Unit</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600" dirty="0">
                <a:effectLst/>
                <a:latin typeface="Times New Roman" panose="02020603050405020304" pitchFamily="18" charset="0"/>
                <a:ea typeface="Times New Roman" panose="02020603050405020304" pitchFamily="18" charset="0"/>
              </a:rPr>
              <a:t>1. 4 rows of resistors are created to demonstrate the distributed resistances of specific distance offered by 3 phases R, Y, B and neutral.</a:t>
            </a:r>
            <a:endParaRPr lang="en-IN" sz="1600" dirty="0">
              <a:effectLst/>
              <a:latin typeface="Times New Roman" panose="02020603050405020304" pitchFamily="18" charset="0"/>
              <a:ea typeface="Times New Roman" panose="02020603050405020304" pitchFamily="18" charset="0"/>
            </a:endParaRPr>
          </a:p>
          <a:p>
            <a:pPr marR="9525" algn="just">
              <a:lnSpc>
                <a:spcPct val="150000"/>
              </a:lnSpc>
            </a:pPr>
            <a:r>
              <a:rPr lang="en-US" sz="1600" dirty="0">
                <a:effectLst/>
                <a:latin typeface="Times New Roman" panose="02020603050405020304" pitchFamily="18" charset="0"/>
                <a:ea typeface="Times New Roman" panose="02020603050405020304" pitchFamily="18" charset="0"/>
              </a:rPr>
              <a:t>2. Push buttons are used to manually create the fault in the lines </a:t>
            </a:r>
            <a:endParaRPr lang="en-IN" sz="1600" dirty="0">
              <a:effectLst/>
              <a:latin typeface="Times New Roman" panose="02020603050405020304" pitchFamily="18" charset="0"/>
              <a:ea typeface="Times New Roman" panose="02020603050405020304" pitchFamily="18" charset="0"/>
            </a:endParaRPr>
          </a:p>
          <a:p>
            <a:pPr marR="9525" algn="just">
              <a:lnSpc>
                <a:spcPct val="150000"/>
              </a:lnSpc>
            </a:pPr>
            <a:r>
              <a:rPr lang="en-US" sz="1600" dirty="0">
                <a:effectLst/>
                <a:latin typeface="Times New Roman" panose="02020603050405020304" pitchFamily="18" charset="0"/>
                <a:ea typeface="Times New Roman" panose="02020603050405020304" pitchFamily="18" charset="0"/>
              </a:rPr>
              <a:t>3. Also, resistances are inserted between adjacent lines to distinguish fault in different phases.</a:t>
            </a:r>
            <a:endParaRPr lang="en-IN" sz="1600" dirty="0">
              <a:effectLst/>
              <a:latin typeface="Times New Roman" panose="02020603050405020304" pitchFamily="18" charset="0"/>
              <a:ea typeface="Times New Roman" panose="02020603050405020304" pitchFamily="18" charset="0"/>
            </a:endParaRPr>
          </a:p>
          <a:p>
            <a:pPr marR="9525" algn="just">
              <a:lnSpc>
                <a:spcPct val="150000"/>
              </a:lnSpc>
            </a:pPr>
            <a:r>
              <a:rPr lang="en-US" sz="1600" dirty="0">
                <a:effectLst/>
                <a:latin typeface="Times New Roman" panose="02020603050405020304" pitchFamily="18" charset="0"/>
                <a:ea typeface="Times New Roman" panose="02020603050405020304" pitchFamily="18" charset="0"/>
              </a:rPr>
              <a:t>4. Each resistance in rows is 10ohm and resistance between adjacent rows are 10 and 100ohms.</a:t>
            </a:r>
            <a:endParaRPr lang="en-IN" sz="1600" dirty="0">
              <a:effectLst/>
              <a:latin typeface="Times New Roman" panose="02020603050405020304" pitchFamily="18" charset="0"/>
              <a:ea typeface="Times New Roman" panose="02020603050405020304" pitchFamily="18" charset="0"/>
            </a:endParaRPr>
          </a:p>
          <a:p>
            <a:pPr marR="9525" algn="just">
              <a:lnSpc>
                <a:spcPct val="150000"/>
              </a:lnSpc>
            </a:pPr>
            <a:r>
              <a:rPr lang="en-US" sz="1600" dirty="0">
                <a:effectLst/>
                <a:latin typeface="Times New Roman" panose="02020603050405020304" pitchFamily="18" charset="0"/>
                <a:ea typeface="Times New Roman" panose="02020603050405020304" pitchFamily="18" charset="0"/>
              </a:rPr>
              <a:t>5. Rectifier circuit is used to convert AC voltage across a resistance in neutral line into DC so that Arduino can read from it. It demonstrates the distance relay in practical world.</a:t>
            </a:r>
            <a:endParaRPr lang="en-IN" sz="1600" dirty="0">
              <a:effectLst/>
              <a:latin typeface="Times New Roman" panose="02020603050405020304" pitchFamily="18" charset="0"/>
              <a:ea typeface="Times New Roman" panose="02020603050405020304" pitchFamily="18" charset="0"/>
            </a:endParaRPr>
          </a:p>
          <a:p>
            <a:endParaRPr lang="en-IN" dirty="0"/>
          </a:p>
        </p:txBody>
      </p:sp>
      <p:pic>
        <p:nvPicPr>
          <p:cNvPr id="7" name="Content Placeholder 6">
            <a:extLst>
              <a:ext uri="{FF2B5EF4-FFF2-40B4-BE49-F238E27FC236}">
                <a16:creationId xmlns:a16="http://schemas.microsoft.com/office/drawing/2014/main" id="{7AB4AF42-DE70-4AA8-9737-2B250822D07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93539" y="2359742"/>
            <a:ext cx="5124836" cy="2969342"/>
          </a:xfrm>
          <a:prstGeom prst="rect">
            <a:avLst/>
          </a:prstGeom>
          <a:noFill/>
          <a:ln>
            <a:noFill/>
          </a:ln>
        </p:spPr>
      </p:pic>
    </p:spTree>
    <p:extLst>
      <p:ext uri="{BB962C8B-B14F-4D97-AF65-F5344CB8AC3E}">
        <p14:creationId xmlns:p14="http://schemas.microsoft.com/office/powerpoint/2010/main" val="867170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50CE38-17E3-49E3-AAB0-2E89BF94AD19}"/>
              </a:ext>
            </a:extLst>
          </p:cNvPr>
          <p:cNvSpPr txBox="1"/>
          <p:nvPr/>
        </p:nvSpPr>
        <p:spPr>
          <a:xfrm>
            <a:off x="904568" y="685057"/>
            <a:ext cx="5594555" cy="5262979"/>
          </a:xfrm>
          <a:prstGeom prst="rect">
            <a:avLst/>
          </a:prstGeom>
          <a:noFill/>
        </p:spPr>
        <p:txBody>
          <a:bodyPr wrap="square" rtlCol="0">
            <a:spAutoFit/>
          </a:bodyPr>
          <a:lstStyle/>
          <a:p>
            <a:pPr marR="9525" algn="just">
              <a:lnSpc>
                <a:spcPct val="150000"/>
              </a:lnSpc>
            </a:pPr>
            <a:r>
              <a:rPr lang="en-US" sz="1800" b="1" dirty="0">
                <a:effectLst/>
                <a:latin typeface="Times New Roman" panose="02020603050405020304" pitchFamily="18" charset="0"/>
                <a:ea typeface="Times New Roman" panose="02020603050405020304" pitchFamily="18" charset="0"/>
              </a:rPr>
              <a:t>Arduino Operating Unit</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600" dirty="0">
                <a:effectLst/>
                <a:latin typeface="Times New Roman" panose="02020603050405020304" pitchFamily="18" charset="0"/>
                <a:ea typeface="Times New Roman" panose="02020603050405020304" pitchFamily="18" charset="0"/>
              </a:rPr>
              <a:t>Arduino is the main component of our project. It’s function include the following </a:t>
            </a:r>
            <a:endParaRPr lang="en-IN" sz="1600" dirty="0">
              <a:effectLst/>
              <a:latin typeface="Times New Roman" panose="02020603050405020304" pitchFamily="18" charset="0"/>
              <a:ea typeface="Times New Roman" panose="02020603050405020304" pitchFamily="18" charset="0"/>
            </a:endParaRPr>
          </a:p>
          <a:p>
            <a:pPr marR="9525" algn="just">
              <a:lnSpc>
                <a:spcPct val="150000"/>
              </a:lnSpc>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R="9525" algn="just">
              <a:lnSpc>
                <a:spcPct val="150000"/>
              </a:lnSpc>
            </a:pPr>
            <a:r>
              <a:rPr lang="en-US" sz="1600" dirty="0">
                <a:effectLst/>
                <a:latin typeface="Times New Roman" panose="02020603050405020304" pitchFamily="18" charset="0"/>
                <a:ea typeface="Times New Roman" panose="02020603050405020304" pitchFamily="18" charset="0"/>
              </a:rPr>
              <a:t>1. Read DC voltage from fault creating circuit which is different when different push buttons are pressed and display the fault in display and fault distance in KM.</a:t>
            </a:r>
            <a:endParaRPr lang="en-IN" sz="1600" dirty="0">
              <a:effectLst/>
              <a:latin typeface="Times New Roman" panose="02020603050405020304" pitchFamily="18" charset="0"/>
              <a:ea typeface="Times New Roman" panose="02020603050405020304" pitchFamily="18" charset="0"/>
            </a:endParaRPr>
          </a:p>
          <a:p>
            <a:pPr marR="9525" algn="just">
              <a:lnSpc>
                <a:spcPct val="150000"/>
              </a:lnSpc>
            </a:pPr>
            <a:r>
              <a:rPr lang="en-US" sz="1600" dirty="0">
                <a:effectLst/>
                <a:latin typeface="Times New Roman" panose="02020603050405020304" pitchFamily="18" charset="0"/>
                <a:ea typeface="Times New Roman" panose="02020603050405020304" pitchFamily="18" charset="0"/>
              </a:rPr>
              <a:t>2. It sends signal to relay operating unit to trip the line in case of fault.</a:t>
            </a:r>
            <a:endParaRPr lang="en-IN" sz="1600" dirty="0">
              <a:effectLst/>
              <a:latin typeface="Times New Roman" panose="02020603050405020304" pitchFamily="18" charset="0"/>
              <a:ea typeface="Times New Roman" panose="02020603050405020304" pitchFamily="18" charset="0"/>
            </a:endParaRPr>
          </a:p>
          <a:p>
            <a:pPr marR="9525" algn="just">
              <a:lnSpc>
                <a:spcPct val="150000"/>
              </a:lnSpc>
            </a:pPr>
            <a:r>
              <a:rPr lang="en-US" sz="1600" dirty="0">
                <a:effectLst/>
                <a:latin typeface="Times New Roman" panose="02020603050405020304" pitchFamily="18" charset="0"/>
                <a:ea typeface="Times New Roman" panose="02020603050405020304" pitchFamily="18" charset="0"/>
              </a:rPr>
              <a:t>3. It receives signal from flame sensor unit and alert using buzzer.</a:t>
            </a:r>
            <a:endParaRPr lang="en-IN" sz="1600" dirty="0">
              <a:effectLst/>
              <a:latin typeface="Times New Roman" panose="02020603050405020304" pitchFamily="18" charset="0"/>
              <a:ea typeface="Times New Roman" panose="02020603050405020304" pitchFamily="18" charset="0"/>
            </a:endParaRPr>
          </a:p>
          <a:p>
            <a:pPr marR="9525" algn="just">
              <a:lnSpc>
                <a:spcPct val="150000"/>
              </a:lnSpc>
            </a:pPr>
            <a:r>
              <a:rPr lang="en-US" sz="1600" dirty="0">
                <a:effectLst/>
                <a:latin typeface="Times New Roman" panose="02020603050405020304" pitchFamily="18" charset="0"/>
                <a:ea typeface="Times New Roman" panose="02020603050405020304" pitchFamily="18" charset="0"/>
              </a:rPr>
              <a:t>4. It communicates with wireless transmission unit to transfer the fault status data via internet.</a:t>
            </a:r>
            <a:endParaRPr lang="en-IN" sz="1600" dirty="0">
              <a:effectLst/>
              <a:latin typeface="Times New Roman" panose="02020603050405020304" pitchFamily="18" charset="0"/>
              <a:ea typeface="Times New Roman" panose="02020603050405020304" pitchFamily="18" charset="0"/>
            </a:endParaRPr>
          </a:p>
          <a:p>
            <a:endParaRPr lang="en-IN" dirty="0"/>
          </a:p>
        </p:txBody>
      </p:sp>
      <p:pic>
        <p:nvPicPr>
          <p:cNvPr id="9" name="Content Placeholder 8">
            <a:extLst>
              <a:ext uri="{FF2B5EF4-FFF2-40B4-BE49-F238E27FC236}">
                <a16:creationId xmlns:a16="http://schemas.microsoft.com/office/drawing/2014/main" id="{4B8D274A-3669-43D9-A71D-C29CABA1321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99123" y="1792559"/>
            <a:ext cx="5418620" cy="3047974"/>
          </a:xfrm>
          <a:prstGeom prst="rect">
            <a:avLst/>
          </a:prstGeom>
          <a:noFill/>
          <a:ln>
            <a:noFill/>
          </a:ln>
        </p:spPr>
      </p:pic>
    </p:spTree>
    <p:extLst>
      <p:ext uri="{BB962C8B-B14F-4D97-AF65-F5344CB8AC3E}">
        <p14:creationId xmlns:p14="http://schemas.microsoft.com/office/powerpoint/2010/main" val="2272087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50CE38-17E3-49E3-AAB0-2E89BF94AD19}"/>
              </a:ext>
            </a:extLst>
          </p:cNvPr>
          <p:cNvSpPr txBox="1"/>
          <p:nvPr/>
        </p:nvSpPr>
        <p:spPr>
          <a:xfrm>
            <a:off x="1111046" y="1330220"/>
            <a:ext cx="5594555" cy="4197559"/>
          </a:xfrm>
          <a:prstGeom prst="rect">
            <a:avLst/>
          </a:prstGeom>
          <a:noFill/>
        </p:spPr>
        <p:txBody>
          <a:bodyPr wrap="square" rtlCol="0">
            <a:spAutoFit/>
          </a:bodyPr>
          <a:lstStyle/>
          <a:p>
            <a:pPr marR="9525" algn="just">
              <a:lnSpc>
                <a:spcPct val="150000"/>
              </a:lnSpc>
            </a:pPr>
            <a:r>
              <a:rPr lang="en-US" sz="1800" b="1" dirty="0">
                <a:effectLst/>
                <a:latin typeface="Times New Roman" panose="02020603050405020304" pitchFamily="18" charset="0"/>
                <a:ea typeface="Times New Roman" panose="02020603050405020304" pitchFamily="18" charset="0"/>
              </a:rPr>
              <a:t>Display Unit</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1. When the fault occurred in any of the phases then the following information are displayed on the 16 X 2 LCD display.</a:t>
            </a:r>
            <a:endParaRPr lang="en-IN" sz="1800" dirty="0">
              <a:effectLst/>
              <a:latin typeface="Times New Roman" panose="02020603050405020304" pitchFamily="18" charset="0"/>
              <a:ea typeface="Times New Roman" panose="02020603050405020304" pitchFamily="18" charset="0"/>
            </a:endParaRPr>
          </a:p>
          <a:p>
            <a:pPr marL="457200" marR="9525"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a. Fault status (in which phase fault has occurred).</a:t>
            </a:r>
            <a:endParaRPr lang="en-IN" sz="1800" dirty="0">
              <a:effectLst/>
              <a:latin typeface="Times New Roman" panose="02020603050405020304" pitchFamily="18" charset="0"/>
              <a:ea typeface="Times New Roman" panose="02020603050405020304" pitchFamily="18" charset="0"/>
            </a:endParaRPr>
          </a:p>
          <a:p>
            <a:pPr marL="457200" marR="9525"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b. Distance from the source to the fault.</a:t>
            </a:r>
            <a:endParaRPr lang="en-IN" sz="1800" dirty="0">
              <a:effectLst/>
              <a:latin typeface="Times New Roman" panose="02020603050405020304" pitchFamily="18" charset="0"/>
              <a:ea typeface="Times New Roman" panose="02020603050405020304" pitchFamily="18" charset="0"/>
            </a:endParaRPr>
          </a:p>
          <a:p>
            <a:pPr marL="457200" marR="9525"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c. DC voltage from creating unit (through rectifier). </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2. NF- shows no fault, FF- shows Fault in the phase.</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3. In case of fire detection, it displays “Fire </a:t>
            </a:r>
            <a:r>
              <a:rPr lang="en-US" sz="1800" dirty="0" err="1">
                <a:effectLst/>
                <a:latin typeface="Times New Roman" panose="02020603050405020304" pitchFamily="18" charset="0"/>
                <a:ea typeface="Times New Roman" panose="02020603050405020304" pitchFamily="18" charset="0"/>
              </a:rPr>
              <a:t>Fire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Fire</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pic>
        <p:nvPicPr>
          <p:cNvPr id="6" name="Content Placeholder 5">
            <a:extLst>
              <a:ext uri="{FF2B5EF4-FFF2-40B4-BE49-F238E27FC236}">
                <a16:creationId xmlns:a16="http://schemas.microsoft.com/office/drawing/2014/main" id="{7A0856B6-762D-40BE-A615-5AA2FE51DDD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10554" y="1025346"/>
            <a:ext cx="4682980" cy="2868229"/>
          </a:xfrm>
          <a:prstGeom prst="rect">
            <a:avLst/>
          </a:prstGeom>
          <a:noFill/>
          <a:ln>
            <a:noFill/>
          </a:ln>
        </p:spPr>
      </p:pic>
      <p:pic>
        <p:nvPicPr>
          <p:cNvPr id="7" name="Picture 6">
            <a:extLst>
              <a:ext uri="{FF2B5EF4-FFF2-40B4-BE49-F238E27FC236}">
                <a16:creationId xmlns:a16="http://schemas.microsoft.com/office/drawing/2014/main" id="{C3A9A5F6-C2CF-42A1-B4FC-0E4148A5B3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554" y="3893575"/>
            <a:ext cx="4688944" cy="2349909"/>
          </a:xfrm>
          <a:prstGeom prst="rect">
            <a:avLst/>
          </a:prstGeom>
          <a:noFill/>
          <a:ln>
            <a:noFill/>
          </a:ln>
        </p:spPr>
      </p:pic>
    </p:spTree>
    <p:extLst>
      <p:ext uri="{BB962C8B-B14F-4D97-AF65-F5344CB8AC3E}">
        <p14:creationId xmlns:p14="http://schemas.microsoft.com/office/powerpoint/2010/main" val="3871735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50CE38-17E3-49E3-AAB0-2E89BF94AD19}"/>
              </a:ext>
            </a:extLst>
          </p:cNvPr>
          <p:cNvSpPr txBox="1"/>
          <p:nvPr/>
        </p:nvSpPr>
        <p:spPr>
          <a:xfrm>
            <a:off x="1071717" y="1644852"/>
            <a:ext cx="5594555" cy="3366563"/>
          </a:xfrm>
          <a:prstGeom prst="rect">
            <a:avLst/>
          </a:prstGeom>
          <a:noFill/>
        </p:spPr>
        <p:txBody>
          <a:bodyPr wrap="square" rtlCol="0">
            <a:spAutoFit/>
          </a:bodyPr>
          <a:lstStyle/>
          <a:p>
            <a:pPr marR="9525" algn="just">
              <a:lnSpc>
                <a:spcPct val="150000"/>
              </a:lnSpc>
            </a:pPr>
            <a:r>
              <a:rPr lang="en-US" sz="1800" b="1" dirty="0">
                <a:effectLst/>
                <a:latin typeface="Times New Roman" panose="02020603050405020304" pitchFamily="18" charset="0"/>
                <a:ea typeface="Times New Roman" panose="02020603050405020304" pitchFamily="18" charset="0"/>
              </a:rPr>
              <a:t>Relay operating Unit</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1. Three relays are connected through the three phases R, Y, B to trip the line in case of fault or fire.</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2. Each phase is connected to the NC of relays and tripping signal pins are connected to the Arduino.</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3. Another three relays are connected to the three bulbs representing the loads of three phases.</a:t>
            </a:r>
            <a:endParaRPr lang="en-IN" sz="1800" dirty="0">
              <a:effectLst/>
              <a:latin typeface="Times New Roman" panose="02020603050405020304" pitchFamily="18" charset="0"/>
              <a:ea typeface="Times New Roman" panose="02020603050405020304" pitchFamily="18" charset="0"/>
            </a:endParaRPr>
          </a:p>
        </p:txBody>
      </p:sp>
      <p:pic>
        <p:nvPicPr>
          <p:cNvPr id="8" name="Content Placeholder 7">
            <a:extLst>
              <a:ext uri="{FF2B5EF4-FFF2-40B4-BE49-F238E27FC236}">
                <a16:creationId xmlns:a16="http://schemas.microsoft.com/office/drawing/2014/main" id="{8C7142BA-E793-4609-A8F7-F049406978D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010554" y="910429"/>
            <a:ext cx="4477457" cy="2518570"/>
          </a:xfrm>
          <a:prstGeom prst="rect">
            <a:avLst/>
          </a:prstGeom>
          <a:noFill/>
          <a:ln>
            <a:noFill/>
          </a:ln>
        </p:spPr>
      </p:pic>
      <p:pic>
        <p:nvPicPr>
          <p:cNvPr id="9" name="Picture 8">
            <a:extLst>
              <a:ext uri="{FF2B5EF4-FFF2-40B4-BE49-F238E27FC236}">
                <a16:creationId xmlns:a16="http://schemas.microsoft.com/office/drawing/2014/main" id="{4A9EE5CB-94E9-49AE-B262-EEDD7583F2F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10554" y="3885997"/>
            <a:ext cx="4477457" cy="2091582"/>
          </a:xfrm>
          <a:prstGeom prst="rect">
            <a:avLst/>
          </a:prstGeom>
          <a:noFill/>
          <a:ln>
            <a:noFill/>
          </a:ln>
        </p:spPr>
      </p:pic>
    </p:spTree>
    <p:extLst>
      <p:ext uri="{BB962C8B-B14F-4D97-AF65-F5344CB8AC3E}">
        <p14:creationId xmlns:p14="http://schemas.microsoft.com/office/powerpoint/2010/main" val="1714180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50CE38-17E3-49E3-AAB0-2E89BF94AD19}"/>
              </a:ext>
            </a:extLst>
          </p:cNvPr>
          <p:cNvSpPr txBox="1"/>
          <p:nvPr/>
        </p:nvSpPr>
        <p:spPr>
          <a:xfrm>
            <a:off x="1052053" y="484645"/>
            <a:ext cx="10756489" cy="2120068"/>
          </a:xfrm>
          <a:prstGeom prst="rect">
            <a:avLst/>
          </a:prstGeom>
          <a:noFill/>
        </p:spPr>
        <p:txBody>
          <a:bodyPr wrap="square" rtlCol="0">
            <a:spAutoFit/>
          </a:bodyPr>
          <a:lstStyle/>
          <a:p>
            <a:pPr marR="9525" algn="just">
              <a:lnSpc>
                <a:spcPct val="150000"/>
              </a:lnSpc>
            </a:pPr>
            <a:r>
              <a:rPr lang="en-US" sz="1800" b="1" dirty="0">
                <a:effectLst/>
                <a:latin typeface="Times New Roman" panose="02020603050405020304" pitchFamily="18" charset="0"/>
                <a:ea typeface="Times New Roman" panose="02020603050405020304" pitchFamily="18" charset="0"/>
              </a:rPr>
              <a:t>Flame Sensor Unit</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When the fault occurred in the system high value of current will flow as a result temperature of the lines increases and fire occurred and this will be sensed by the flame sensor. we would be alerted by the buzzer and simultaneously relay would be tripped.</a:t>
            </a:r>
            <a:endParaRPr lang="en-IN" sz="1800" dirty="0">
              <a:effectLst/>
              <a:latin typeface="Times New Roman" panose="02020603050405020304" pitchFamily="18" charset="0"/>
              <a:ea typeface="Times New Roman" panose="02020603050405020304" pitchFamily="18" charset="0"/>
            </a:endParaRPr>
          </a:p>
        </p:txBody>
      </p:sp>
      <p:pic>
        <p:nvPicPr>
          <p:cNvPr id="7" name="Content Placeholder 6">
            <a:extLst>
              <a:ext uri="{FF2B5EF4-FFF2-40B4-BE49-F238E27FC236}">
                <a16:creationId xmlns:a16="http://schemas.microsoft.com/office/drawing/2014/main" id="{62ED26E0-EDA1-478C-BBFC-72B27B57FB2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31964" y="2854976"/>
            <a:ext cx="6487339" cy="3710012"/>
          </a:xfrm>
          <a:prstGeom prst="rect">
            <a:avLst/>
          </a:prstGeom>
          <a:noFill/>
          <a:ln>
            <a:noFill/>
          </a:ln>
        </p:spPr>
      </p:pic>
    </p:spTree>
    <p:extLst>
      <p:ext uri="{BB962C8B-B14F-4D97-AF65-F5344CB8AC3E}">
        <p14:creationId xmlns:p14="http://schemas.microsoft.com/office/powerpoint/2010/main" val="3601248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50CE38-17E3-49E3-AAB0-2E89BF94AD19}"/>
              </a:ext>
            </a:extLst>
          </p:cNvPr>
          <p:cNvSpPr txBox="1"/>
          <p:nvPr/>
        </p:nvSpPr>
        <p:spPr>
          <a:xfrm>
            <a:off x="1111046" y="169944"/>
            <a:ext cx="10343535" cy="2120068"/>
          </a:xfrm>
          <a:prstGeom prst="rect">
            <a:avLst/>
          </a:prstGeom>
          <a:noFill/>
        </p:spPr>
        <p:txBody>
          <a:bodyPr wrap="square" rtlCol="0">
            <a:spAutoFit/>
          </a:bodyPr>
          <a:lstStyle/>
          <a:p>
            <a:pPr marR="9525" algn="just">
              <a:lnSpc>
                <a:spcPct val="150000"/>
              </a:lnSpc>
            </a:pPr>
            <a:r>
              <a:rPr lang="en-US" sz="1800" b="1" dirty="0">
                <a:effectLst/>
                <a:latin typeface="Times New Roman" panose="02020603050405020304" pitchFamily="18" charset="0"/>
                <a:ea typeface="Times New Roman" panose="02020603050405020304" pitchFamily="18" charset="0"/>
              </a:rPr>
              <a:t>Wireless Transmission unit</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1. </a:t>
            </a:r>
            <a:r>
              <a:rPr lang="en-US" sz="1800" dirty="0" err="1">
                <a:effectLst/>
                <a:latin typeface="Times New Roman" panose="02020603050405020304" pitchFamily="18" charset="0"/>
                <a:ea typeface="Times New Roman" panose="02020603050405020304" pitchFamily="18" charset="0"/>
              </a:rPr>
              <a:t>NodeMCU</a:t>
            </a:r>
            <a:r>
              <a:rPr lang="en-US" sz="1800" dirty="0">
                <a:effectLst/>
                <a:latin typeface="Times New Roman" panose="02020603050405020304" pitchFamily="18" charset="0"/>
                <a:ea typeface="Times New Roman" panose="02020603050405020304" pitchFamily="18" charset="0"/>
              </a:rPr>
              <a:t> board which contains ESP8266 WIFI Module is used for wireless data transmission.</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2. Serial Communication is set up between Arduino operating unit and </a:t>
            </a:r>
            <a:r>
              <a:rPr lang="en-US" sz="1800" dirty="0" err="1">
                <a:effectLst/>
                <a:latin typeface="Times New Roman" panose="02020603050405020304" pitchFamily="18" charset="0"/>
                <a:ea typeface="Times New Roman" panose="02020603050405020304" pitchFamily="18" charset="0"/>
              </a:rPr>
              <a:t>NodeMCU</a:t>
            </a:r>
            <a:r>
              <a:rPr lang="en-US" sz="1800" dirty="0">
                <a:effectLst/>
                <a:latin typeface="Times New Roman" panose="02020603050405020304" pitchFamily="18" charset="0"/>
                <a:ea typeface="Times New Roman" panose="02020603050405020304" pitchFamily="18" charset="0"/>
              </a:rPr>
              <a:t> and then data is transmitted to the cloud from </a:t>
            </a:r>
            <a:r>
              <a:rPr lang="en-US" sz="1800" dirty="0" err="1">
                <a:effectLst/>
                <a:latin typeface="Times New Roman" panose="02020603050405020304" pitchFamily="18" charset="0"/>
                <a:ea typeface="Times New Roman" panose="02020603050405020304" pitchFamily="18" charset="0"/>
              </a:rPr>
              <a:t>NodeMCU</a:t>
            </a:r>
            <a:r>
              <a:rPr lang="en-US" sz="1800" dirty="0">
                <a:effectLst/>
                <a:latin typeface="Times New Roman" panose="02020603050405020304" pitchFamily="18" charset="0"/>
                <a:ea typeface="Times New Roman" panose="02020603050405020304" pitchFamily="18" charset="0"/>
              </a:rPr>
              <a:t> through internet.</a:t>
            </a:r>
            <a:endParaRPr lang="en-IN" sz="1800" dirty="0">
              <a:effectLst/>
              <a:latin typeface="Times New Roman" panose="02020603050405020304" pitchFamily="18" charset="0"/>
              <a:ea typeface="Times New Roman" panose="02020603050405020304" pitchFamily="18" charset="0"/>
            </a:endParaRPr>
          </a:p>
        </p:txBody>
      </p:sp>
      <p:pic>
        <p:nvPicPr>
          <p:cNvPr id="7" name="Content Placeholder 6">
            <a:extLst>
              <a:ext uri="{FF2B5EF4-FFF2-40B4-BE49-F238E27FC236}">
                <a16:creationId xmlns:a16="http://schemas.microsoft.com/office/drawing/2014/main" id="{01978E8A-2E37-4474-92A8-50005E7B045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5853" b="3074"/>
          <a:stretch/>
        </p:blipFill>
        <p:spPr bwMode="auto">
          <a:xfrm>
            <a:off x="6597446" y="2650853"/>
            <a:ext cx="3593331" cy="3903406"/>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C0C5B1C1-C60C-4102-B72E-8051AB4B08E2}"/>
              </a:ext>
            </a:extLst>
          </p:cNvPr>
          <p:cNvPicPr>
            <a:picLocks noChangeAspect="1"/>
          </p:cNvPicPr>
          <p:nvPr/>
        </p:nvPicPr>
        <p:blipFill rotWithShape="1">
          <a:blip r:embed="rId4">
            <a:extLst>
              <a:ext uri="{28A0092B-C50C-407E-A947-70E740481C1C}">
                <a14:useLocalDpi xmlns:a14="http://schemas.microsoft.com/office/drawing/2010/main" val="0"/>
              </a:ext>
            </a:extLst>
          </a:blip>
          <a:srcRect b="28451"/>
          <a:stretch/>
        </p:blipFill>
        <p:spPr bwMode="auto">
          <a:xfrm>
            <a:off x="2084438" y="2482489"/>
            <a:ext cx="3347915" cy="4170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794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50CE38-17E3-49E3-AAB0-2E89BF94AD19}"/>
              </a:ext>
            </a:extLst>
          </p:cNvPr>
          <p:cNvSpPr txBox="1"/>
          <p:nvPr/>
        </p:nvSpPr>
        <p:spPr>
          <a:xfrm>
            <a:off x="1514168" y="204512"/>
            <a:ext cx="10343535" cy="458074"/>
          </a:xfrm>
          <a:prstGeom prst="rect">
            <a:avLst/>
          </a:prstGeom>
          <a:noFill/>
        </p:spPr>
        <p:txBody>
          <a:bodyPr wrap="square" rtlCol="0">
            <a:spAutoFit/>
          </a:bodyPr>
          <a:lstStyle/>
          <a:p>
            <a:pPr marR="9525" algn="just">
              <a:lnSpc>
                <a:spcPct val="150000"/>
              </a:lnSpc>
            </a:pPr>
            <a:r>
              <a:rPr lang="en-US" sz="1800" b="1" dirty="0">
                <a:effectLst/>
                <a:latin typeface="Times New Roman" panose="02020603050405020304" pitchFamily="18" charset="0"/>
                <a:ea typeface="Times New Roman" panose="02020603050405020304" pitchFamily="18" charset="0"/>
              </a:rPr>
              <a:t>Assembled Model </a:t>
            </a:r>
            <a:endParaRPr lang="en-IN" sz="1800" dirty="0">
              <a:effectLst/>
              <a:latin typeface="Times New Roman" panose="02020603050405020304" pitchFamily="18" charset="0"/>
              <a:ea typeface="Times New Roman" panose="02020603050405020304" pitchFamily="18" charset="0"/>
            </a:endParaRPr>
          </a:p>
        </p:txBody>
      </p:sp>
      <p:pic>
        <p:nvPicPr>
          <p:cNvPr id="8" name="Content Placeholder 7">
            <a:extLst>
              <a:ext uri="{FF2B5EF4-FFF2-40B4-BE49-F238E27FC236}">
                <a16:creationId xmlns:a16="http://schemas.microsoft.com/office/drawing/2014/main" id="{21C75A67-2FEF-411B-B0EC-8342EB6D03F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92594" y="1050379"/>
            <a:ext cx="8170606" cy="5215075"/>
          </a:xfrm>
          <a:prstGeom prst="rect">
            <a:avLst/>
          </a:prstGeom>
          <a:noFill/>
          <a:ln>
            <a:noFill/>
          </a:ln>
        </p:spPr>
      </p:pic>
    </p:spTree>
    <p:extLst>
      <p:ext uri="{BB962C8B-B14F-4D97-AF65-F5344CB8AC3E}">
        <p14:creationId xmlns:p14="http://schemas.microsoft.com/office/powerpoint/2010/main" val="3212513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7948-F9C5-4163-B43B-354F0FEC09E7}"/>
              </a:ext>
            </a:extLst>
          </p:cNvPr>
          <p:cNvSpPr>
            <a:spLocks noGrp="1"/>
          </p:cNvSpPr>
          <p:nvPr>
            <p:ph type="title"/>
          </p:nvPr>
        </p:nvSpPr>
        <p:spPr/>
        <p:txBody>
          <a:bodyPr/>
          <a:lstStyle/>
          <a:p>
            <a:pPr algn="ctr"/>
            <a:r>
              <a:rPr lang="en-US" b="1" u="sng" dirty="0"/>
              <a:t>OBSERVATION TABLE </a:t>
            </a:r>
            <a:endParaRPr lang="en-IN" b="1" u="sng" dirty="0"/>
          </a:p>
        </p:txBody>
      </p:sp>
      <p:graphicFrame>
        <p:nvGraphicFramePr>
          <p:cNvPr id="9" name="Table 8">
            <a:extLst>
              <a:ext uri="{FF2B5EF4-FFF2-40B4-BE49-F238E27FC236}">
                <a16:creationId xmlns:a16="http://schemas.microsoft.com/office/drawing/2014/main" id="{C8F4739B-1B5D-4BC2-BD6A-5598E5E614C6}"/>
              </a:ext>
            </a:extLst>
          </p:cNvPr>
          <p:cNvGraphicFramePr>
            <a:graphicFrameLocks noGrp="1"/>
          </p:cNvGraphicFramePr>
          <p:nvPr>
            <p:extLst>
              <p:ext uri="{D42A27DB-BD31-4B8C-83A1-F6EECF244321}">
                <p14:modId xmlns:p14="http://schemas.microsoft.com/office/powerpoint/2010/main" val="2363827748"/>
              </p:ext>
            </p:extLst>
          </p:nvPr>
        </p:nvGraphicFramePr>
        <p:xfrm>
          <a:off x="2054942" y="1848463"/>
          <a:ext cx="8082116" cy="3451125"/>
        </p:xfrm>
        <a:graphic>
          <a:graphicData uri="http://schemas.openxmlformats.org/drawingml/2006/table">
            <a:tbl>
              <a:tblPr firstRow="1" firstCol="1" bandRow="1">
                <a:tableStyleId>{5C22544A-7EE6-4342-B048-85BDC9FD1C3A}</a:tableStyleId>
              </a:tblPr>
              <a:tblGrid>
                <a:gridCol w="1752220">
                  <a:extLst>
                    <a:ext uri="{9D8B030D-6E8A-4147-A177-3AD203B41FA5}">
                      <a16:colId xmlns:a16="http://schemas.microsoft.com/office/drawing/2014/main" val="2711897157"/>
                    </a:ext>
                  </a:extLst>
                </a:gridCol>
                <a:gridCol w="1752220">
                  <a:extLst>
                    <a:ext uri="{9D8B030D-6E8A-4147-A177-3AD203B41FA5}">
                      <a16:colId xmlns:a16="http://schemas.microsoft.com/office/drawing/2014/main" val="3427351616"/>
                    </a:ext>
                  </a:extLst>
                </a:gridCol>
                <a:gridCol w="1752220">
                  <a:extLst>
                    <a:ext uri="{9D8B030D-6E8A-4147-A177-3AD203B41FA5}">
                      <a16:colId xmlns:a16="http://schemas.microsoft.com/office/drawing/2014/main" val="379743590"/>
                    </a:ext>
                  </a:extLst>
                </a:gridCol>
                <a:gridCol w="1752220">
                  <a:extLst>
                    <a:ext uri="{9D8B030D-6E8A-4147-A177-3AD203B41FA5}">
                      <a16:colId xmlns:a16="http://schemas.microsoft.com/office/drawing/2014/main" val="2461941735"/>
                    </a:ext>
                  </a:extLst>
                </a:gridCol>
                <a:gridCol w="1073236">
                  <a:extLst>
                    <a:ext uri="{9D8B030D-6E8A-4147-A177-3AD203B41FA5}">
                      <a16:colId xmlns:a16="http://schemas.microsoft.com/office/drawing/2014/main" val="2722048524"/>
                    </a:ext>
                  </a:extLst>
                </a:gridCol>
              </a:tblGrid>
              <a:tr h="275356">
                <a:tc rowSpan="2">
                  <a:txBody>
                    <a:bodyPr/>
                    <a:lstStyle/>
                    <a:p>
                      <a:pPr algn="ctr"/>
                      <a:r>
                        <a:rPr lang="en-IN" sz="1300">
                          <a:effectLst/>
                        </a:rPr>
                        <a:t>SI.No</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gridSpan="3">
                  <a:txBody>
                    <a:bodyPr/>
                    <a:lstStyle/>
                    <a:p>
                      <a:pPr algn="ctr"/>
                      <a:r>
                        <a:rPr lang="en-IN" sz="1300">
                          <a:effectLst/>
                        </a:rPr>
                        <a:t>Line Fault Status</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hMerge="1">
                  <a:txBody>
                    <a:bodyPr/>
                    <a:lstStyle/>
                    <a:p>
                      <a:endParaRPr lang="en-IN"/>
                    </a:p>
                  </a:txBody>
                  <a:tcPr/>
                </a:tc>
                <a:tc hMerge="1">
                  <a:txBody>
                    <a:bodyPr/>
                    <a:lstStyle/>
                    <a:p>
                      <a:endParaRPr lang="en-IN"/>
                    </a:p>
                  </a:txBody>
                  <a:tcPr/>
                </a:tc>
                <a:tc rowSpan="3">
                  <a:txBody>
                    <a:bodyPr/>
                    <a:lstStyle/>
                    <a:p>
                      <a:pPr algn="ctr"/>
                      <a:r>
                        <a:rPr lang="en-IN" sz="1300">
                          <a:effectLst/>
                        </a:rPr>
                        <a:t>Fault Distance</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3458076874"/>
                  </a:ext>
                </a:extLst>
              </a:tr>
              <a:tr h="532354">
                <a:tc vMerge="1">
                  <a:txBody>
                    <a:bodyPr/>
                    <a:lstStyle/>
                    <a:p>
                      <a:endParaRPr lang="en-IN"/>
                    </a:p>
                  </a:txBody>
                  <a:tcPr/>
                </a:tc>
                <a:tc>
                  <a:txBody>
                    <a:bodyPr/>
                    <a:lstStyle/>
                    <a:p>
                      <a:pPr algn="ctr"/>
                      <a:r>
                        <a:rPr lang="en-IN" sz="1300">
                          <a:effectLst/>
                        </a:rPr>
                        <a:t>Status of R Phase</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r>
                        <a:rPr lang="en-IN" sz="1300">
                          <a:effectLst/>
                        </a:rPr>
                        <a:t>Status of Y phase</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r>
                        <a:rPr lang="en-IN" sz="1300">
                          <a:effectLst/>
                        </a:rPr>
                        <a:t>Status of B phase</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vMerge="1">
                  <a:txBody>
                    <a:bodyPr/>
                    <a:lstStyle/>
                    <a:p>
                      <a:endParaRPr lang="en-IN"/>
                    </a:p>
                  </a:txBody>
                  <a:tcPr/>
                </a:tc>
                <a:extLst>
                  <a:ext uri="{0D108BD9-81ED-4DB2-BD59-A6C34878D82A}">
                    <a16:rowId xmlns:a16="http://schemas.microsoft.com/office/drawing/2014/main" val="4155090281"/>
                  </a:ext>
                </a:extLst>
              </a:tr>
              <a:tr h="275356">
                <a:tc>
                  <a:txBody>
                    <a:bodyPr/>
                    <a:lstStyle/>
                    <a:p>
                      <a:pPr algn="ctr"/>
                      <a:r>
                        <a:rPr lang="en-IN" sz="1300">
                          <a:effectLst/>
                        </a:rPr>
                        <a:t>1</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r>
                        <a:rPr lang="en-IN" sz="1300">
                          <a:effectLst/>
                        </a:rPr>
                        <a:t>NF</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r>
                        <a:rPr lang="en-IN" sz="1300">
                          <a:effectLst/>
                        </a:rPr>
                        <a:t>NF</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r>
                        <a:rPr lang="en-IN" sz="1300">
                          <a:effectLst/>
                        </a:rPr>
                        <a:t>NF</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vMerge="1">
                  <a:txBody>
                    <a:bodyPr/>
                    <a:lstStyle/>
                    <a:p>
                      <a:endParaRPr lang="en-IN"/>
                    </a:p>
                  </a:txBody>
                  <a:tcPr/>
                </a:tc>
                <a:extLst>
                  <a:ext uri="{0D108BD9-81ED-4DB2-BD59-A6C34878D82A}">
                    <a16:rowId xmlns:a16="http://schemas.microsoft.com/office/drawing/2014/main" val="2647558138"/>
                  </a:ext>
                </a:extLst>
              </a:tr>
              <a:tr h="266177">
                <a:tc rowSpan="3">
                  <a:txBody>
                    <a:bodyPr/>
                    <a:lstStyle/>
                    <a:p>
                      <a:pPr algn="ctr"/>
                      <a:r>
                        <a:rPr lang="en-IN" sz="1300">
                          <a:effectLst/>
                        </a:rPr>
                        <a:t>2</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rowSpan="3">
                  <a:txBody>
                    <a:bodyPr/>
                    <a:lstStyle/>
                    <a:p>
                      <a:pPr algn="ctr"/>
                      <a:r>
                        <a:rPr lang="en-IN" sz="1300">
                          <a:effectLst/>
                        </a:rPr>
                        <a:t>FF</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rowSpan="3">
                  <a:txBody>
                    <a:bodyPr/>
                    <a:lstStyle/>
                    <a:p>
                      <a:pPr algn="ctr"/>
                      <a:r>
                        <a:rPr lang="en-IN" sz="1300">
                          <a:effectLst/>
                        </a:rPr>
                        <a:t>NF</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rowSpan="3">
                  <a:txBody>
                    <a:bodyPr/>
                    <a:lstStyle/>
                    <a:p>
                      <a:pPr algn="ctr"/>
                      <a:r>
                        <a:rPr lang="en-IN" sz="1300">
                          <a:effectLst/>
                        </a:rPr>
                        <a:t>NF</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r>
                        <a:rPr lang="en-IN" sz="1300">
                          <a:effectLst/>
                        </a:rPr>
                        <a:t>3KM</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extLst>
                  <a:ext uri="{0D108BD9-81ED-4DB2-BD59-A6C34878D82A}">
                    <a16:rowId xmlns:a16="http://schemas.microsoft.com/office/drawing/2014/main" val="2638130123"/>
                  </a:ext>
                </a:extLst>
              </a:tr>
              <a:tr h="256999">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r>
                        <a:rPr lang="en-IN" sz="1300">
                          <a:effectLst/>
                        </a:rPr>
                        <a:t>6KM</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extLst>
                  <a:ext uri="{0D108BD9-81ED-4DB2-BD59-A6C34878D82A}">
                    <a16:rowId xmlns:a16="http://schemas.microsoft.com/office/drawing/2014/main" val="2704091554"/>
                  </a:ext>
                </a:extLst>
              </a:tr>
              <a:tr h="266177">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r>
                        <a:rPr lang="en-IN" sz="1300">
                          <a:effectLst/>
                        </a:rPr>
                        <a:t>9KM</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extLst>
                  <a:ext uri="{0D108BD9-81ED-4DB2-BD59-A6C34878D82A}">
                    <a16:rowId xmlns:a16="http://schemas.microsoft.com/office/drawing/2014/main" val="1856236883"/>
                  </a:ext>
                </a:extLst>
              </a:tr>
              <a:tr h="266177">
                <a:tc rowSpan="3">
                  <a:txBody>
                    <a:bodyPr/>
                    <a:lstStyle/>
                    <a:p>
                      <a:pPr algn="ctr"/>
                      <a:r>
                        <a:rPr lang="en-IN" sz="1300">
                          <a:effectLst/>
                        </a:rPr>
                        <a:t>3</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rowSpan="3">
                  <a:txBody>
                    <a:bodyPr/>
                    <a:lstStyle/>
                    <a:p>
                      <a:pPr algn="ctr"/>
                      <a:r>
                        <a:rPr lang="en-IN" sz="1300">
                          <a:effectLst/>
                        </a:rPr>
                        <a:t>NF</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rowSpan="3">
                  <a:txBody>
                    <a:bodyPr/>
                    <a:lstStyle/>
                    <a:p>
                      <a:pPr algn="ctr"/>
                      <a:r>
                        <a:rPr lang="en-IN" sz="1300">
                          <a:effectLst/>
                        </a:rPr>
                        <a:t>FF</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rowSpan="3">
                  <a:txBody>
                    <a:bodyPr/>
                    <a:lstStyle/>
                    <a:p>
                      <a:pPr algn="ctr"/>
                      <a:r>
                        <a:rPr lang="en-IN" sz="1300">
                          <a:effectLst/>
                        </a:rPr>
                        <a:t>NF</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r>
                        <a:rPr lang="en-IN" sz="1300">
                          <a:effectLst/>
                        </a:rPr>
                        <a:t>3KM</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extLst>
                  <a:ext uri="{0D108BD9-81ED-4DB2-BD59-A6C34878D82A}">
                    <a16:rowId xmlns:a16="http://schemas.microsoft.com/office/drawing/2014/main" val="3030267171"/>
                  </a:ext>
                </a:extLst>
              </a:tr>
              <a:tr h="256999">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r>
                        <a:rPr lang="en-IN" sz="1300">
                          <a:effectLst/>
                        </a:rPr>
                        <a:t>6KM</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extLst>
                  <a:ext uri="{0D108BD9-81ED-4DB2-BD59-A6C34878D82A}">
                    <a16:rowId xmlns:a16="http://schemas.microsoft.com/office/drawing/2014/main" val="4261813965"/>
                  </a:ext>
                </a:extLst>
              </a:tr>
              <a:tr h="266177">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r>
                        <a:rPr lang="en-IN" sz="1300">
                          <a:effectLst/>
                        </a:rPr>
                        <a:t>9KM</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extLst>
                  <a:ext uri="{0D108BD9-81ED-4DB2-BD59-A6C34878D82A}">
                    <a16:rowId xmlns:a16="http://schemas.microsoft.com/office/drawing/2014/main" val="595073655"/>
                  </a:ext>
                </a:extLst>
              </a:tr>
              <a:tr h="266177">
                <a:tc rowSpan="3">
                  <a:txBody>
                    <a:bodyPr/>
                    <a:lstStyle/>
                    <a:p>
                      <a:pPr algn="ctr"/>
                      <a:r>
                        <a:rPr lang="en-IN" sz="1300">
                          <a:effectLst/>
                        </a:rPr>
                        <a:t>4</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rowSpan="3">
                  <a:txBody>
                    <a:bodyPr/>
                    <a:lstStyle/>
                    <a:p>
                      <a:pPr algn="ctr"/>
                      <a:r>
                        <a:rPr lang="en-IN" sz="1300">
                          <a:effectLst/>
                        </a:rPr>
                        <a:t>NF</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rowSpan="3">
                  <a:txBody>
                    <a:bodyPr/>
                    <a:lstStyle/>
                    <a:p>
                      <a:pPr algn="ctr"/>
                      <a:r>
                        <a:rPr lang="en-IN" sz="1300">
                          <a:effectLst/>
                        </a:rPr>
                        <a:t>NF</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rowSpan="3">
                  <a:txBody>
                    <a:bodyPr/>
                    <a:lstStyle/>
                    <a:p>
                      <a:pPr algn="ctr"/>
                      <a:r>
                        <a:rPr lang="en-IN" sz="1300">
                          <a:effectLst/>
                        </a:rPr>
                        <a:t>FF</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r>
                        <a:rPr lang="en-IN" sz="1300">
                          <a:effectLst/>
                        </a:rPr>
                        <a:t>3KM</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extLst>
                  <a:ext uri="{0D108BD9-81ED-4DB2-BD59-A6C34878D82A}">
                    <a16:rowId xmlns:a16="http://schemas.microsoft.com/office/drawing/2014/main" val="3039272046"/>
                  </a:ext>
                </a:extLst>
              </a:tr>
              <a:tr h="256999">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r>
                        <a:rPr lang="en-IN" sz="1300">
                          <a:effectLst/>
                        </a:rPr>
                        <a:t>6KM</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extLst>
                  <a:ext uri="{0D108BD9-81ED-4DB2-BD59-A6C34878D82A}">
                    <a16:rowId xmlns:a16="http://schemas.microsoft.com/office/drawing/2014/main" val="3471774724"/>
                  </a:ext>
                </a:extLst>
              </a:tr>
              <a:tr h="266177">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r>
                        <a:rPr lang="en-IN" sz="1300" dirty="0">
                          <a:effectLst/>
                        </a:rPr>
                        <a:t>9KM</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extLst>
                  <a:ext uri="{0D108BD9-81ED-4DB2-BD59-A6C34878D82A}">
                    <a16:rowId xmlns:a16="http://schemas.microsoft.com/office/drawing/2014/main" val="3117643019"/>
                  </a:ext>
                </a:extLst>
              </a:tr>
            </a:tbl>
          </a:graphicData>
        </a:graphic>
      </p:graphicFrame>
      <p:sp>
        <p:nvSpPr>
          <p:cNvPr id="12" name="TextBox 11">
            <a:extLst>
              <a:ext uri="{FF2B5EF4-FFF2-40B4-BE49-F238E27FC236}">
                <a16:creationId xmlns:a16="http://schemas.microsoft.com/office/drawing/2014/main" id="{0CD0FD73-4192-4B53-BDA9-2E396ABBBA5E}"/>
              </a:ext>
            </a:extLst>
          </p:cNvPr>
          <p:cNvSpPr txBox="1"/>
          <p:nvPr/>
        </p:nvSpPr>
        <p:spPr>
          <a:xfrm>
            <a:off x="3165987" y="5457363"/>
            <a:ext cx="6096000" cy="458074"/>
          </a:xfrm>
          <a:prstGeom prst="rect">
            <a:avLst/>
          </a:prstGeom>
          <a:noFill/>
        </p:spPr>
        <p:txBody>
          <a:bodyPr wrap="square">
            <a:spAutoFit/>
          </a:bodyPr>
          <a:lstStyle/>
          <a:p>
            <a:pPr marR="9525" algn="ctr">
              <a:lnSpc>
                <a:spcPct val="150000"/>
              </a:lnSpc>
            </a:pPr>
            <a:r>
              <a:rPr lang="en-US" sz="1800" dirty="0">
                <a:effectLst/>
                <a:latin typeface="Times New Roman" panose="02020603050405020304" pitchFamily="18" charset="0"/>
                <a:ea typeface="Times New Roman" panose="02020603050405020304" pitchFamily="18" charset="0"/>
              </a:rPr>
              <a:t> Observation Table Line Fault status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78551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7948-F9C5-4163-B43B-354F0FEC09E7}"/>
              </a:ext>
            </a:extLst>
          </p:cNvPr>
          <p:cNvSpPr>
            <a:spLocks noGrp="1"/>
          </p:cNvSpPr>
          <p:nvPr>
            <p:ph type="title"/>
          </p:nvPr>
        </p:nvSpPr>
        <p:spPr/>
        <p:txBody>
          <a:bodyPr/>
          <a:lstStyle/>
          <a:p>
            <a:pPr algn="ctr"/>
            <a:r>
              <a:rPr lang="en-US" b="1" u="sng" dirty="0"/>
              <a:t>END RESULTS</a:t>
            </a:r>
            <a:endParaRPr lang="en-IN" b="1" u="sng" dirty="0"/>
          </a:p>
        </p:txBody>
      </p:sp>
      <p:sp>
        <p:nvSpPr>
          <p:cNvPr id="3" name="TextBox 2">
            <a:extLst>
              <a:ext uri="{FF2B5EF4-FFF2-40B4-BE49-F238E27FC236}">
                <a16:creationId xmlns:a16="http://schemas.microsoft.com/office/drawing/2014/main" id="{C19DD24F-D4D7-4448-836F-B04C028DCE0A}"/>
              </a:ext>
            </a:extLst>
          </p:cNvPr>
          <p:cNvSpPr txBox="1"/>
          <p:nvPr/>
        </p:nvSpPr>
        <p:spPr>
          <a:xfrm>
            <a:off x="5626359" y="1690688"/>
            <a:ext cx="5551714" cy="4801314"/>
          </a:xfrm>
          <a:prstGeom prst="rect">
            <a:avLst/>
          </a:prstGeom>
          <a:noFill/>
        </p:spPr>
        <p:txBody>
          <a:bodyPr wrap="square" rtlCol="0">
            <a:spAutoFit/>
          </a:bodyPr>
          <a:lstStyle/>
          <a:p>
            <a:pPr marR="9525" algn="just">
              <a:lnSpc>
                <a:spcPct val="150000"/>
              </a:lnSpc>
            </a:pPr>
            <a:r>
              <a:rPr lang="en-US" sz="1600" dirty="0">
                <a:effectLst/>
                <a:latin typeface="Times New Roman" panose="02020603050405020304" pitchFamily="18" charset="0"/>
                <a:ea typeface="Times New Roman" panose="02020603050405020304" pitchFamily="18" charset="0"/>
              </a:rPr>
              <a:t>End result for 3-Phase fault detection circuit can be drawn as:</a:t>
            </a:r>
            <a:endParaRPr lang="en-IN" sz="1600" dirty="0">
              <a:effectLst/>
              <a:latin typeface="Times New Roman" panose="02020603050405020304" pitchFamily="18" charset="0"/>
              <a:ea typeface="Times New Roman" panose="02020603050405020304" pitchFamily="18" charset="0"/>
            </a:endParaRPr>
          </a:p>
          <a:p>
            <a:pPr marR="9525" algn="just">
              <a:lnSpc>
                <a:spcPct val="150000"/>
              </a:lnSpc>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342900" marR="9525" lvl="0" indent="-342900" algn="just">
              <a:lnSpc>
                <a:spcPct val="150000"/>
              </a:lnSpc>
              <a:spcAft>
                <a:spcPts val="0"/>
              </a:spcAft>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So designed circuit for the detection of fault in distribution line are successfully able to detect the short circuit fault between the range of km in transmission line.</a:t>
            </a:r>
            <a:endParaRPr lang="en-IN" sz="1600" dirty="0">
              <a:effectLst/>
              <a:latin typeface="Times New Roman" panose="02020603050405020304" pitchFamily="18" charset="0"/>
              <a:ea typeface="Times New Roman" panose="02020603050405020304" pitchFamily="18" charset="0"/>
            </a:endParaRPr>
          </a:p>
          <a:p>
            <a:pPr marL="342900" marR="9525" lvl="0" indent="-342900" algn="just">
              <a:lnSpc>
                <a:spcPct val="150000"/>
              </a:lnSpc>
              <a:spcAft>
                <a:spcPts val="0"/>
              </a:spcAft>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Designed circuit is successfully able to detect the phase in which fault is occur</a:t>
            </a:r>
            <a:endParaRPr lang="en-IN" sz="1600" dirty="0">
              <a:effectLst/>
              <a:latin typeface="Times New Roman" panose="02020603050405020304" pitchFamily="18" charset="0"/>
              <a:ea typeface="Times New Roman" panose="02020603050405020304" pitchFamily="18" charset="0"/>
            </a:endParaRPr>
          </a:p>
          <a:p>
            <a:pPr marL="342900" marR="9525" lvl="0" indent="-342900" algn="just">
              <a:lnSpc>
                <a:spcPct val="150000"/>
              </a:lnSpc>
              <a:spcAft>
                <a:spcPts val="0"/>
              </a:spcAft>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Circuit is successfully able to provide information about the distance of fault from the source in the cable.</a:t>
            </a:r>
            <a:endParaRPr lang="en-IN" sz="1600" dirty="0">
              <a:effectLst/>
              <a:latin typeface="Times New Roman" panose="02020603050405020304" pitchFamily="18" charset="0"/>
              <a:ea typeface="Times New Roman" panose="02020603050405020304" pitchFamily="18" charset="0"/>
            </a:endParaRPr>
          </a:p>
          <a:p>
            <a:pPr marL="342900" marR="9525" lvl="0" indent="-342900" algn="just">
              <a:lnSpc>
                <a:spcPct val="150000"/>
              </a:lnSpc>
              <a:spcAft>
                <a:spcPts val="0"/>
              </a:spcAft>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In Case of any fire due to fault the flame sensor detects it and alerts us through Buzzer and Display the information in LCD.</a:t>
            </a:r>
            <a:endParaRPr lang="en-IN" sz="1600" dirty="0">
              <a:effectLst/>
              <a:latin typeface="Times New Roman" panose="02020603050405020304" pitchFamily="18" charset="0"/>
              <a:ea typeface="Times New Roman" panose="02020603050405020304" pitchFamily="18" charset="0"/>
            </a:endParaRPr>
          </a:p>
          <a:p>
            <a:endParaRPr lang="en-IN" dirty="0"/>
          </a:p>
        </p:txBody>
      </p:sp>
      <p:pic>
        <p:nvPicPr>
          <p:cNvPr id="8" name="Content Placeholder 7">
            <a:extLst>
              <a:ext uri="{FF2B5EF4-FFF2-40B4-BE49-F238E27FC236}">
                <a16:creationId xmlns:a16="http://schemas.microsoft.com/office/drawing/2014/main" id="{E564A724-E7C3-4E1A-A597-68C8AD34DA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62947"/>
            <a:ext cx="5676122" cy="4351338"/>
          </a:xfrm>
        </p:spPr>
      </p:pic>
    </p:spTree>
    <p:extLst>
      <p:ext uri="{BB962C8B-B14F-4D97-AF65-F5344CB8AC3E}">
        <p14:creationId xmlns:p14="http://schemas.microsoft.com/office/powerpoint/2010/main" val="1351799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953B-7903-42BA-871B-5484EE30B045}"/>
              </a:ext>
            </a:extLst>
          </p:cNvPr>
          <p:cNvSpPr>
            <a:spLocks noGrp="1"/>
          </p:cNvSpPr>
          <p:nvPr>
            <p:ph type="title"/>
          </p:nvPr>
        </p:nvSpPr>
        <p:spPr>
          <a:xfrm>
            <a:off x="838200" y="365125"/>
            <a:ext cx="10515600" cy="1015805"/>
          </a:xfrm>
        </p:spPr>
        <p:txBody>
          <a:bodyPr>
            <a:normAutofit/>
          </a:bodyPr>
          <a:lstStyle/>
          <a:p>
            <a:pPr algn="ctr"/>
            <a:r>
              <a:rPr lang="en-US" sz="3200" b="1" u="sng" dirty="0"/>
              <a:t>FUTURE SCOPE</a:t>
            </a:r>
            <a:endParaRPr lang="en-IN" sz="3200" b="1" u="sng" dirty="0"/>
          </a:p>
        </p:txBody>
      </p:sp>
      <p:sp>
        <p:nvSpPr>
          <p:cNvPr id="3" name="Content Placeholder 2">
            <a:extLst>
              <a:ext uri="{FF2B5EF4-FFF2-40B4-BE49-F238E27FC236}">
                <a16:creationId xmlns:a16="http://schemas.microsoft.com/office/drawing/2014/main" id="{7935CB20-9604-42B1-B2E2-6CA9A8F4CC8D}"/>
              </a:ext>
            </a:extLst>
          </p:cNvPr>
          <p:cNvSpPr>
            <a:spLocks noGrp="1"/>
          </p:cNvSpPr>
          <p:nvPr>
            <p:ph idx="1"/>
          </p:nvPr>
        </p:nvSpPr>
        <p:spPr>
          <a:xfrm>
            <a:off x="838200" y="1380930"/>
            <a:ext cx="10515600" cy="4897339"/>
          </a:xfrm>
        </p:spPr>
        <p:txBody>
          <a:bodyPr>
            <a:normAutofit/>
          </a:bodyPr>
          <a:lstStyle/>
          <a:p>
            <a:pPr marL="514350" indent="-514350">
              <a:buFont typeface="+mj-lt"/>
              <a:buAutoNum type="arabicPeriod"/>
            </a:pPr>
            <a:r>
              <a:rPr lang="en-US" sz="2400" dirty="0"/>
              <a:t>This system provides precise information on the type of fault that occurred in the line, such as L-G, L-L, and so on.</a:t>
            </a:r>
          </a:p>
          <a:p>
            <a:pPr marL="514350" indent="-514350">
              <a:buFont typeface="+mj-lt"/>
              <a:buAutoNum type="arabicPeriod"/>
            </a:pPr>
            <a:r>
              <a:rPr lang="en-US" sz="2400" dirty="0"/>
              <a:t>Because of the WIFI Module (ESP8266), which provides real-time status of the transmission system, we can easily track it from anywhere in the world. There is less upkeep.</a:t>
            </a:r>
          </a:p>
          <a:p>
            <a:pPr marL="514350" indent="-514350">
              <a:buFont typeface="+mj-lt"/>
              <a:buAutoNum type="arabicPeriod"/>
            </a:pPr>
            <a:r>
              <a:rPr lang="en-US" sz="2400" dirty="0"/>
              <a:t>This system is more adaptable than the current system, allowing it to quickly resolve the time taken to locate a fault in any area.</a:t>
            </a:r>
          </a:p>
          <a:p>
            <a:pPr marL="514350" indent="-514350">
              <a:buFont typeface="+mj-lt"/>
              <a:buAutoNum type="arabicPeriod"/>
            </a:pPr>
            <a:r>
              <a:rPr lang="en-US" sz="2400" dirty="0"/>
              <a:t>Because of its small size and light-weight, we can easily install the device on a pole.</a:t>
            </a:r>
          </a:p>
          <a:p>
            <a:pPr marL="514350" indent="-514350">
              <a:buFont typeface="+mj-lt"/>
              <a:buAutoNum type="arabicPeriod"/>
            </a:pPr>
            <a:r>
              <a:rPr lang="en-US" sz="2400" dirty="0"/>
              <a:t>Reduce human intervention.</a:t>
            </a:r>
          </a:p>
          <a:p>
            <a:pPr marL="514350" indent="-514350">
              <a:buFont typeface="+mj-lt"/>
              <a:buAutoNum type="arabicPeriod"/>
            </a:pPr>
            <a:r>
              <a:rPr lang="en-US" sz="2400" dirty="0"/>
              <a:t>More accuracy.</a:t>
            </a:r>
          </a:p>
          <a:p>
            <a:pPr marL="514350" indent="-514350">
              <a:buFont typeface="+mj-lt"/>
              <a:buAutoNum type="arabicPeriod"/>
            </a:pPr>
            <a:r>
              <a:rPr lang="en-US" sz="2400" dirty="0"/>
              <a:t>Improved Safety &amp; security.</a:t>
            </a:r>
            <a:endParaRPr lang="en-IN" sz="2400" dirty="0"/>
          </a:p>
        </p:txBody>
      </p:sp>
    </p:spTree>
    <p:extLst>
      <p:ext uri="{BB962C8B-B14F-4D97-AF65-F5344CB8AC3E}">
        <p14:creationId xmlns:p14="http://schemas.microsoft.com/office/powerpoint/2010/main" val="2724807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EC77-6AFA-4CCB-AE5B-CA38C20E9506}"/>
              </a:ext>
            </a:extLst>
          </p:cNvPr>
          <p:cNvSpPr>
            <a:spLocks noGrp="1"/>
          </p:cNvSpPr>
          <p:nvPr>
            <p:ph type="title"/>
          </p:nvPr>
        </p:nvSpPr>
        <p:spPr>
          <a:xfrm>
            <a:off x="1676400" y="543336"/>
            <a:ext cx="10515600" cy="336001"/>
          </a:xfrm>
        </p:spPr>
        <p:txBody>
          <a:bodyPr>
            <a:normAutofit fontScale="90000"/>
          </a:bodyPr>
          <a:lstStyle/>
          <a:p>
            <a:r>
              <a:rPr lang="en-US" sz="3600" b="1" i="1" u="sng" dirty="0"/>
              <a:t>CONTENTS</a:t>
            </a:r>
            <a:endParaRPr lang="en-IN" sz="3600" b="1" i="1" u="sng" dirty="0"/>
          </a:p>
        </p:txBody>
      </p:sp>
      <p:sp>
        <p:nvSpPr>
          <p:cNvPr id="3" name="Content Placeholder 2">
            <a:extLst>
              <a:ext uri="{FF2B5EF4-FFF2-40B4-BE49-F238E27FC236}">
                <a16:creationId xmlns:a16="http://schemas.microsoft.com/office/drawing/2014/main" id="{2FC414A2-B1A0-406B-8BCB-9463F2890AF5}"/>
              </a:ext>
            </a:extLst>
          </p:cNvPr>
          <p:cNvSpPr>
            <a:spLocks noGrp="1"/>
          </p:cNvSpPr>
          <p:nvPr>
            <p:ph idx="1"/>
          </p:nvPr>
        </p:nvSpPr>
        <p:spPr>
          <a:xfrm>
            <a:off x="1676400" y="1427584"/>
            <a:ext cx="10047514" cy="5430416"/>
          </a:xfrm>
        </p:spPr>
        <p:txBody>
          <a:bodyPr>
            <a:normAutofit/>
          </a:bodyPr>
          <a:lstStyle/>
          <a:p>
            <a:r>
              <a:rPr lang="en-US" sz="2800" i="1" dirty="0"/>
              <a:t>Objective</a:t>
            </a:r>
          </a:p>
          <a:p>
            <a:r>
              <a:rPr lang="en-US" sz="2800" i="1" dirty="0"/>
              <a:t>Abstract</a:t>
            </a:r>
          </a:p>
          <a:p>
            <a:r>
              <a:rPr lang="en-US" sz="2800" i="1" dirty="0"/>
              <a:t>Circuit Diagram</a:t>
            </a:r>
          </a:p>
          <a:p>
            <a:r>
              <a:rPr lang="en-US" sz="2800" i="1" dirty="0"/>
              <a:t>Methodology</a:t>
            </a:r>
          </a:p>
          <a:p>
            <a:r>
              <a:rPr lang="en-US" sz="2800" i="1" dirty="0"/>
              <a:t>Simulation and Hardware </a:t>
            </a:r>
          </a:p>
          <a:p>
            <a:r>
              <a:rPr lang="en-US" sz="2800" i="1" dirty="0"/>
              <a:t>Observation table</a:t>
            </a:r>
          </a:p>
          <a:p>
            <a:r>
              <a:rPr lang="en-US" sz="2800" i="1" dirty="0"/>
              <a:t>End Result</a:t>
            </a:r>
          </a:p>
          <a:p>
            <a:r>
              <a:rPr lang="en-US" sz="2800" i="1" dirty="0"/>
              <a:t>Future scope</a:t>
            </a:r>
          </a:p>
          <a:p>
            <a:r>
              <a:rPr lang="en-US" sz="2800" i="1" dirty="0"/>
              <a:t>Conclusion</a:t>
            </a:r>
          </a:p>
          <a:p>
            <a:endParaRPr lang="en-IN" sz="2400" dirty="0"/>
          </a:p>
        </p:txBody>
      </p:sp>
    </p:spTree>
    <p:extLst>
      <p:ext uri="{BB962C8B-B14F-4D97-AF65-F5344CB8AC3E}">
        <p14:creationId xmlns:p14="http://schemas.microsoft.com/office/powerpoint/2010/main" val="1228829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CE1C-CA2A-4184-8934-9E0301E670F0}"/>
              </a:ext>
            </a:extLst>
          </p:cNvPr>
          <p:cNvSpPr>
            <a:spLocks noGrp="1"/>
          </p:cNvSpPr>
          <p:nvPr>
            <p:ph type="title"/>
          </p:nvPr>
        </p:nvSpPr>
        <p:spPr>
          <a:xfrm>
            <a:off x="838200" y="365126"/>
            <a:ext cx="10515600" cy="1015806"/>
          </a:xfrm>
        </p:spPr>
        <p:txBody>
          <a:bodyPr>
            <a:normAutofit/>
          </a:bodyPr>
          <a:lstStyle/>
          <a:p>
            <a:pPr algn="ctr"/>
            <a:r>
              <a:rPr lang="en-IN" sz="4000" b="1" u="sng" dirty="0"/>
              <a:t>CONCLUSION</a:t>
            </a:r>
          </a:p>
        </p:txBody>
      </p:sp>
      <p:sp>
        <p:nvSpPr>
          <p:cNvPr id="3" name="Content Placeholder 2">
            <a:extLst>
              <a:ext uri="{FF2B5EF4-FFF2-40B4-BE49-F238E27FC236}">
                <a16:creationId xmlns:a16="http://schemas.microsoft.com/office/drawing/2014/main" id="{15153C94-E1A3-47DF-8D23-407FFC3C19AD}"/>
              </a:ext>
            </a:extLst>
          </p:cNvPr>
          <p:cNvSpPr>
            <a:spLocks noGrp="1"/>
          </p:cNvSpPr>
          <p:nvPr>
            <p:ph idx="1"/>
          </p:nvPr>
        </p:nvSpPr>
        <p:spPr/>
        <p:txBody>
          <a:bodyPr>
            <a:normAutofit/>
          </a:bodyPr>
          <a:lstStyle/>
          <a:p>
            <a:pPr marL="0" indent="0" algn="just">
              <a:lnSpc>
                <a:spcPct val="100000"/>
              </a:lnSpc>
              <a:buNone/>
            </a:pPr>
            <a:r>
              <a:rPr lang="en-US" sz="2000" dirty="0">
                <a:effectLst/>
                <a:latin typeface="Calibri" panose="020F0502020204030204" pitchFamily="34" charset="0"/>
                <a:ea typeface="Calibri" panose="020F0502020204030204" pitchFamily="34" charset="0"/>
                <a:cs typeface="Mangal" panose="02040503050203030202" pitchFamily="18" charset="0"/>
              </a:rPr>
              <a:t>We have been able to successfully detect the fault by using Arduino and DC relays by taking both the input voltage as AC and DC sinusoidal. it is observed that when the current value</a:t>
            </a:r>
          </a:p>
          <a:p>
            <a:pPr marL="0" indent="0" algn="just">
              <a:lnSpc>
                <a:spcPct val="100000"/>
              </a:lnSpc>
              <a:buNone/>
            </a:pPr>
            <a:r>
              <a:rPr lang="en-US" sz="2000" dirty="0">
                <a:effectLst/>
                <a:latin typeface="Calibri" panose="020F0502020204030204" pitchFamily="34" charset="0"/>
                <a:ea typeface="Calibri" panose="020F0502020204030204" pitchFamily="34" charset="0"/>
                <a:cs typeface="Mangal" panose="02040503050203030202" pitchFamily="18" charset="0"/>
              </a:rPr>
              <a:t>obtained from the secondary current value of the current transformer is greater than the preset value of the relay then fault is detected by the Arduino. The result is displayed on the LCD </a:t>
            </a:r>
          </a:p>
          <a:p>
            <a:pPr marL="0" indent="0" algn="just">
              <a:lnSpc>
                <a:spcPct val="100000"/>
              </a:lnSpc>
              <a:buNone/>
            </a:pPr>
            <a:r>
              <a:rPr lang="en-US" sz="2000" dirty="0">
                <a:effectLst/>
                <a:latin typeface="Calibri" panose="020F0502020204030204" pitchFamily="34" charset="0"/>
                <a:ea typeface="Calibri" panose="020F0502020204030204" pitchFamily="34" charset="0"/>
                <a:cs typeface="Mangal" panose="02040503050203030202" pitchFamily="18" charset="0"/>
              </a:rPr>
              <a:t>screen. We can set different trip time delay using definite time characteristics of the relay. By this project it can be ensured faster detection of faults than the electromechanical relay on the power lines and their advanced analysis can be studied from the recorded data by the </a:t>
            </a:r>
            <a:r>
              <a:rPr lang="en-US" sz="2000" dirty="0" err="1">
                <a:effectLst/>
                <a:latin typeface="Calibri" panose="020F0502020204030204" pitchFamily="34" charset="0"/>
                <a:ea typeface="Calibri" panose="020F0502020204030204" pitchFamily="34" charset="0"/>
                <a:cs typeface="Mangal" panose="02040503050203030202" pitchFamily="18" charset="0"/>
              </a:rPr>
              <a:t>arduino</a:t>
            </a:r>
            <a:r>
              <a:rPr lang="en-US" sz="2000" dirty="0">
                <a:effectLst/>
                <a:latin typeface="Calibri" panose="020F0502020204030204" pitchFamily="34" charset="0"/>
                <a:ea typeface="Calibri" panose="020F0502020204030204" pitchFamily="34" charset="0"/>
                <a:cs typeface="Mangal" panose="02040503050203030202" pitchFamily="18" charset="0"/>
              </a:rPr>
              <a:t> programming</a:t>
            </a:r>
            <a:r>
              <a:rPr lang="en-US" sz="2000" dirty="0">
                <a:latin typeface="Calibri" panose="020F0502020204030204" pitchFamily="34" charset="0"/>
                <a:ea typeface="Calibri" panose="020F0502020204030204" pitchFamily="34" charset="0"/>
                <a:cs typeface="Mangal" panose="02040503050203030202" pitchFamily="18" charset="0"/>
              </a:rPr>
              <a:t> , as well as data will be displayed in mobile app using ESP8266 , </a:t>
            </a:r>
            <a:r>
              <a:rPr lang="en-US" sz="2000" dirty="0">
                <a:effectLst/>
                <a:latin typeface="Calibri" panose="020F0502020204030204" pitchFamily="34" charset="0"/>
                <a:ea typeface="Calibri" panose="020F0502020204030204" pitchFamily="34" charset="0"/>
                <a:cs typeface="Mangal" panose="02040503050203030202" pitchFamily="18" charset="0"/>
              </a:rPr>
              <a:t>Also the method we followed to find out the RMS value of the voltage</a:t>
            </a:r>
          </a:p>
          <a:p>
            <a:pPr marL="0" indent="0" algn="just">
              <a:lnSpc>
                <a:spcPct val="100000"/>
              </a:lnSpc>
              <a:buNone/>
            </a:pPr>
            <a:r>
              <a:rPr lang="en-US" sz="2000" dirty="0">
                <a:effectLst/>
                <a:latin typeface="Calibri" panose="020F0502020204030204" pitchFamily="34" charset="0"/>
                <a:ea typeface="Calibri" panose="020F0502020204030204" pitchFamily="34" charset="0"/>
                <a:cs typeface="Mangal" panose="02040503050203030202" pitchFamily="18" charset="0"/>
              </a:rPr>
              <a:t>gave error of about 2-8% error of the </a:t>
            </a:r>
            <a:r>
              <a:rPr lang="en-US" sz="2000" dirty="0" err="1">
                <a:effectLst/>
                <a:latin typeface="Calibri" panose="020F0502020204030204" pitchFamily="34" charset="0"/>
                <a:ea typeface="Calibri" panose="020F0502020204030204" pitchFamily="34" charset="0"/>
                <a:cs typeface="Mangal" panose="02040503050203030202" pitchFamily="18" charset="0"/>
              </a:rPr>
              <a:t>acutal</a:t>
            </a:r>
            <a:r>
              <a:rPr lang="en-US" sz="2000" dirty="0">
                <a:effectLst/>
                <a:latin typeface="Calibri" panose="020F0502020204030204" pitchFamily="34" charset="0"/>
                <a:ea typeface="Calibri" panose="020F0502020204030204" pitchFamily="34" charset="0"/>
                <a:cs typeface="Mangal" panose="02040503050203030202" pitchFamily="18" charset="0"/>
              </a:rPr>
              <a:t> calculated RMS value</a:t>
            </a:r>
            <a:endParaRPr lang="en-IN" sz="2000" dirty="0"/>
          </a:p>
        </p:txBody>
      </p:sp>
    </p:spTree>
    <p:extLst>
      <p:ext uri="{BB962C8B-B14F-4D97-AF65-F5344CB8AC3E}">
        <p14:creationId xmlns:p14="http://schemas.microsoft.com/office/powerpoint/2010/main" val="4219887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4B7F-2D38-46DC-AD2D-197B2B267968}"/>
              </a:ext>
            </a:extLst>
          </p:cNvPr>
          <p:cNvSpPr>
            <a:spLocks noGrp="1"/>
          </p:cNvSpPr>
          <p:nvPr>
            <p:ph type="title"/>
          </p:nvPr>
        </p:nvSpPr>
        <p:spPr>
          <a:xfrm>
            <a:off x="838200" y="365126"/>
            <a:ext cx="10515600" cy="745218"/>
          </a:xfrm>
        </p:spPr>
        <p:txBody>
          <a:bodyPr>
            <a:normAutofit/>
          </a:bodyPr>
          <a:lstStyle/>
          <a:p>
            <a:pPr algn="ctr"/>
            <a:r>
              <a:rPr lang="en-IN" sz="4000" b="1" u="sng" dirty="0"/>
              <a:t>REFRENCES</a:t>
            </a:r>
          </a:p>
        </p:txBody>
      </p:sp>
      <p:sp>
        <p:nvSpPr>
          <p:cNvPr id="3" name="Content Placeholder 2">
            <a:extLst>
              <a:ext uri="{FF2B5EF4-FFF2-40B4-BE49-F238E27FC236}">
                <a16:creationId xmlns:a16="http://schemas.microsoft.com/office/drawing/2014/main" id="{B1B1C319-57C3-4A4B-812D-0B31917FB14C}"/>
              </a:ext>
            </a:extLst>
          </p:cNvPr>
          <p:cNvSpPr>
            <a:spLocks noGrp="1"/>
          </p:cNvSpPr>
          <p:nvPr>
            <p:ph idx="1"/>
          </p:nvPr>
        </p:nvSpPr>
        <p:spPr>
          <a:xfrm>
            <a:off x="838200" y="1212980"/>
            <a:ext cx="10515600" cy="4963983"/>
          </a:xfrm>
        </p:spPr>
        <p:txBody>
          <a:bodyPr>
            <a:normAutofit fontScale="85000" lnSpcReduction="20000"/>
          </a:bodyPr>
          <a:lstStyle/>
          <a:p>
            <a:pPr marR="9525" algn="just">
              <a:lnSpc>
                <a:spcPct val="150000"/>
              </a:lnSpc>
            </a:pPr>
            <a:r>
              <a:rPr lang="en-US" sz="1800" dirty="0">
                <a:effectLst/>
                <a:latin typeface="Times New Roman" panose="02020603050405020304" pitchFamily="18" charset="0"/>
                <a:ea typeface="Times New Roman" panose="02020603050405020304" pitchFamily="18" charset="0"/>
              </a:rPr>
              <a:t>[1] https://www.arduino.cc/</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[2] https://quartzcomponents.com/</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[3] https://circuitglobe.com/</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[4] http://www.oaijse.com/</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[5] http://fazpublishing.com/jepes/index.php/jepes/article/view/16/14</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[6]https://www.researchgate.net/deref/http%3A%2F%2Fwww.ijsrd.com%2Farticles%2FIJSRDV3I1094.pdf</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[7] https://springerplus.springeropen.com/articles/10.1186/s40064-015-1080-x</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[8] https://create.arduino.cc/cloud/things/169296e8-4259-4b5d-8d51-f559f08a48eb</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[9] https://sqingredients.com/v0s9qhp/3-phase-detection-using-arduino.html</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[10] https://www.arduino.coach/iot-under-ground-cable-fault-detection-using-arduino-3.html</a:t>
            </a:r>
            <a:endParaRPr lang="en-IN" sz="1800" dirty="0">
              <a:effectLst/>
              <a:latin typeface="Times New Roman" panose="02020603050405020304" pitchFamily="18" charset="0"/>
              <a:ea typeface="Times New Roman" panose="02020603050405020304" pitchFamily="18" charset="0"/>
            </a:endParaRPr>
          </a:p>
          <a:p>
            <a:pPr marR="9525" algn="just">
              <a:lnSpc>
                <a:spcPct val="150000"/>
              </a:lnSpc>
            </a:pPr>
            <a:r>
              <a:rPr lang="en-US" sz="1800" dirty="0">
                <a:effectLst/>
                <a:latin typeface="Times New Roman" panose="02020603050405020304" pitchFamily="18" charset="0"/>
                <a:ea typeface="Times New Roman" panose="02020603050405020304" pitchFamily="18" charset="0"/>
              </a:rPr>
              <a:t>[11]https://www.researchgate.net/publication/321097011_AUTOMATIC_FAULT_DETECTION_AND_PROTECTION_OF_THREE_PHASE_INDUCTION_MOTOR</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598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332657"/>
            <a:ext cx="7772400" cy="1470025"/>
          </a:xfrm>
        </p:spPr>
        <p:txBody>
          <a:bodyPr/>
          <a:lstStyle/>
          <a:p>
            <a:r>
              <a:rPr lang="en-IN" b="1" dirty="0"/>
              <a:t>Objective of the Project</a:t>
            </a:r>
          </a:p>
        </p:txBody>
      </p:sp>
      <p:sp>
        <p:nvSpPr>
          <p:cNvPr id="3" name="Subtitle 2"/>
          <p:cNvSpPr>
            <a:spLocks noGrp="1"/>
          </p:cNvSpPr>
          <p:nvPr>
            <p:ph type="subTitle" idx="1"/>
          </p:nvPr>
        </p:nvSpPr>
        <p:spPr>
          <a:xfrm>
            <a:off x="1425678" y="2074607"/>
            <a:ext cx="9507793" cy="4267200"/>
          </a:xfrm>
        </p:spPr>
        <p:txBody>
          <a:bodyPr>
            <a:normAutofit/>
          </a:bodyPr>
          <a:lstStyle/>
          <a:p>
            <a:pPr marR="9525" algn="just">
              <a:lnSpc>
                <a:spcPct val="100000"/>
              </a:lnSpc>
            </a:pPr>
            <a:r>
              <a:rPr lang="en-US" sz="2000" dirty="0">
                <a:effectLst/>
                <a:latin typeface="Times New Roman" panose="02020603050405020304" pitchFamily="18" charset="0"/>
                <a:ea typeface="Times New Roman" panose="02020603050405020304" pitchFamily="18" charset="0"/>
              </a:rPr>
              <a:t>The main objectives of this project work are:</a:t>
            </a:r>
            <a:endParaRPr lang="en-IN" sz="2000" dirty="0">
              <a:effectLst/>
              <a:latin typeface="Times New Roman" panose="02020603050405020304" pitchFamily="18" charset="0"/>
              <a:ea typeface="Times New Roman" panose="02020603050405020304" pitchFamily="18" charset="0"/>
            </a:endParaRPr>
          </a:p>
          <a:p>
            <a:pPr marR="9525" algn="just">
              <a:lnSpc>
                <a:spcPct val="100000"/>
              </a:lnSpc>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marR="9525" lvl="0" indent="-342900" algn="just">
              <a:lnSpc>
                <a:spcPct val="100000"/>
              </a:lnSpc>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cs typeface="Wingdings" panose="05000000000000000000" pitchFamily="2" charset="2"/>
              </a:rPr>
              <a:t>To automatically detect fault in different phases and find the exact location of fault as well as phase </a:t>
            </a:r>
            <a:endParaRPr lang="en-IN" sz="2000" dirty="0">
              <a:effectLst/>
              <a:latin typeface="Times New Roman" panose="02020603050405020304" pitchFamily="18" charset="0"/>
              <a:ea typeface="Times New Roman" panose="02020603050405020304" pitchFamily="18" charset="0"/>
              <a:cs typeface="Wingdings" panose="05000000000000000000" pitchFamily="2" charset="2"/>
            </a:endParaRPr>
          </a:p>
          <a:p>
            <a:pPr marR="9525" algn="just">
              <a:lnSpc>
                <a:spcPct val="100000"/>
              </a:lnSpc>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marR="9525" lvl="0" indent="-342900" algn="just">
              <a:lnSpc>
                <a:spcPct val="100000"/>
              </a:lnSpc>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cs typeface="Wingdings" panose="05000000000000000000" pitchFamily="2" charset="2"/>
              </a:rPr>
              <a:t>To detect Fire due to fault at all data collection point in 3-phase distribution line and alert using buzzer.</a:t>
            </a:r>
            <a:endParaRPr lang="en-IN" sz="2000" dirty="0">
              <a:effectLst/>
              <a:latin typeface="Times New Roman" panose="02020603050405020304" pitchFamily="18" charset="0"/>
              <a:ea typeface="Times New Roman" panose="02020603050405020304" pitchFamily="18" charset="0"/>
              <a:cs typeface="Wingdings" panose="05000000000000000000" pitchFamily="2" charset="2"/>
            </a:endParaRPr>
          </a:p>
          <a:p>
            <a:pPr marR="9525" algn="just">
              <a:lnSpc>
                <a:spcPct val="100000"/>
              </a:lnSpc>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marR="9525" lvl="0" indent="-342900" algn="just">
              <a:lnSpc>
                <a:spcPct val="100000"/>
              </a:lnSpc>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cs typeface="Wingdings" panose="05000000000000000000" pitchFamily="2" charset="2"/>
              </a:rPr>
              <a:t>To trip the line in any fault and display the information in LCD as well as to the authority over the internet</a:t>
            </a:r>
            <a:endParaRPr lang="en-IN" sz="2000" dirty="0">
              <a:effectLst/>
              <a:latin typeface="Times New Roman" panose="02020603050405020304" pitchFamily="18" charset="0"/>
              <a:ea typeface="Times New Roman" panose="02020603050405020304" pitchFamily="18" charset="0"/>
              <a:cs typeface="Wingdings" panose="05000000000000000000" pitchFamily="2" charset="2"/>
            </a:endParaRPr>
          </a:p>
          <a:p>
            <a:pPr>
              <a:lnSpc>
                <a:spcPct val="100000"/>
              </a:lnSpc>
            </a:pPr>
            <a:endParaRPr lang="en-IN" sz="2800" dirty="0"/>
          </a:p>
        </p:txBody>
      </p:sp>
    </p:spTree>
    <p:extLst>
      <p:ext uri="{BB962C8B-B14F-4D97-AF65-F5344CB8AC3E}">
        <p14:creationId xmlns:p14="http://schemas.microsoft.com/office/powerpoint/2010/main" val="632415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4911" y="216369"/>
            <a:ext cx="7772400" cy="514905"/>
          </a:xfrm>
        </p:spPr>
        <p:txBody>
          <a:bodyPr>
            <a:noAutofit/>
          </a:bodyPr>
          <a:lstStyle/>
          <a:p>
            <a:r>
              <a:rPr lang="en-IN" sz="3200" b="1" u="sng" dirty="0"/>
              <a:t>ABSTRACT</a:t>
            </a:r>
          </a:p>
        </p:txBody>
      </p:sp>
      <p:sp>
        <p:nvSpPr>
          <p:cNvPr id="3" name="Subtitle 2"/>
          <p:cNvSpPr>
            <a:spLocks noGrp="1"/>
          </p:cNvSpPr>
          <p:nvPr>
            <p:ph type="subTitle" idx="1"/>
          </p:nvPr>
        </p:nvSpPr>
        <p:spPr>
          <a:xfrm>
            <a:off x="649550" y="753741"/>
            <a:ext cx="10892900" cy="5887890"/>
          </a:xfrm>
        </p:spPr>
        <p:txBody>
          <a:bodyPr>
            <a:noAutofit/>
          </a:bodyPr>
          <a:lstStyle/>
          <a:p>
            <a:pPr algn="just"/>
            <a:r>
              <a:rPr lang="en-US" sz="2000" dirty="0"/>
              <a:t>In Electrical Power System, there are High Voltage Transmission Lines between generating station and substation as well as Low Voltage Distribution Lines between substation and load. There are a variety of faults like Line to Ground faults(LG), Line to Line faults(LL), Line to Line to Ground fault, etc. that can occur in these lines which causes a huge amount of current flow through these lines then it may cause heavy damage to the equipment that are connected throughout the Power System. Moreover, it may lead to public hazards. </a:t>
            </a:r>
          </a:p>
          <a:p>
            <a:pPr marL="342900" lvl="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rPr>
              <a:t>Already there are protection systems which trip the lines during faulty situation, but this Project is designed in such a way that not only it automatically trips the Lines during fault but also alerts us about the fault in any place around the world as this communication will be over internet connection.</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rPr>
              <a:t>We can get the location, current parameters and status of the faulty condition and remotely control various apparatus through internet. Also, the system automatically resets itself in case of temporary fault.</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rPr>
              <a:t>Since it would be highly risky and dangerous to work directly on high voltage lines, the system model would use 220V AC domestic line. The system will consist of three single phase transformers which converts 220V into 12V which would be safe for small scale model. The output of three transformers would be configured as star connected 3-phase Line.</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rPr>
              <a:t>Switches would be used to create manual faults and Arduino along with IoT would used for control and communication purpose. There would be relays acting as circuit breakers for tripping the line. Arduino would turn ON the supply after a short time interval in case of temporary fault and trips permanently otherwise. There would be LCD display which would show current parameters and a Wi-Fi module for common.</a:t>
            </a:r>
            <a:endParaRPr lang="en-IN" sz="1800"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IN" sz="2000" dirty="0"/>
          </a:p>
        </p:txBody>
      </p:sp>
    </p:spTree>
    <p:extLst>
      <p:ext uri="{BB962C8B-B14F-4D97-AF65-F5344CB8AC3E}">
        <p14:creationId xmlns:p14="http://schemas.microsoft.com/office/powerpoint/2010/main" val="391566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4F5A-E406-456F-8042-2D86065CAA57}"/>
              </a:ext>
            </a:extLst>
          </p:cNvPr>
          <p:cNvSpPr>
            <a:spLocks noGrp="1"/>
          </p:cNvSpPr>
          <p:nvPr>
            <p:ph type="title"/>
          </p:nvPr>
        </p:nvSpPr>
        <p:spPr>
          <a:xfrm>
            <a:off x="838200" y="218923"/>
            <a:ext cx="10515600" cy="501650"/>
          </a:xfrm>
        </p:spPr>
        <p:txBody>
          <a:bodyPr>
            <a:normAutofit fontScale="90000"/>
          </a:bodyPr>
          <a:lstStyle/>
          <a:p>
            <a:pPr algn="ctr"/>
            <a:r>
              <a:rPr lang="en-US" sz="4000" b="1" u="sng" dirty="0"/>
              <a:t>CIRCUIT DIAGRAM</a:t>
            </a:r>
            <a:endParaRPr lang="en-IN" sz="4000" b="1" u="sng" dirty="0"/>
          </a:p>
        </p:txBody>
      </p:sp>
      <p:grpSp>
        <p:nvGrpSpPr>
          <p:cNvPr id="5" name="docshapegroup14">
            <a:extLst>
              <a:ext uri="{FF2B5EF4-FFF2-40B4-BE49-F238E27FC236}">
                <a16:creationId xmlns:a16="http://schemas.microsoft.com/office/drawing/2014/main" id="{9D21FC33-3F1A-4DF0-842F-209E910AA7F5}"/>
              </a:ext>
            </a:extLst>
          </p:cNvPr>
          <p:cNvGrpSpPr>
            <a:grpSpLocks/>
          </p:cNvGrpSpPr>
          <p:nvPr/>
        </p:nvGrpSpPr>
        <p:grpSpPr bwMode="auto">
          <a:xfrm>
            <a:off x="1026368" y="806606"/>
            <a:ext cx="10039738" cy="5831844"/>
            <a:chOff x="2620" y="1143"/>
            <a:chExt cx="11826" cy="9303"/>
          </a:xfrm>
        </p:grpSpPr>
        <p:pic>
          <p:nvPicPr>
            <p:cNvPr id="1031" name="docshape15">
              <a:extLst>
                <a:ext uri="{FF2B5EF4-FFF2-40B4-BE49-F238E27FC236}">
                  <a16:creationId xmlns:a16="http://schemas.microsoft.com/office/drawing/2014/main" id="{00518D29-E74F-48A5-A37B-5E2C2A3D0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620" y="1143"/>
              <a:ext cx="11826" cy="9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docshape16">
              <a:extLst>
                <a:ext uri="{FF2B5EF4-FFF2-40B4-BE49-F238E27FC236}">
                  <a16:creationId xmlns:a16="http://schemas.microsoft.com/office/drawing/2014/main" id="{948DD20B-FDF0-48B9-B3EF-AF835F22D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5" y="3000"/>
              <a:ext cx="12"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docshape17">
              <a:extLst>
                <a:ext uri="{FF2B5EF4-FFF2-40B4-BE49-F238E27FC236}">
                  <a16:creationId xmlns:a16="http://schemas.microsoft.com/office/drawing/2014/main" id="{DDC5C9B0-B410-4FF1-9575-FDDADB10B4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3" y="4360"/>
              <a:ext cx="8"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3590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15A6-D1E4-4A7B-86E1-A2233EA14842}"/>
              </a:ext>
            </a:extLst>
          </p:cNvPr>
          <p:cNvSpPr>
            <a:spLocks noGrp="1"/>
          </p:cNvSpPr>
          <p:nvPr>
            <p:ph type="title"/>
          </p:nvPr>
        </p:nvSpPr>
        <p:spPr>
          <a:xfrm>
            <a:off x="1074174" y="404455"/>
            <a:ext cx="10515600" cy="1237532"/>
          </a:xfrm>
        </p:spPr>
        <p:txBody>
          <a:bodyPr>
            <a:normAutofit fontScale="90000"/>
          </a:bodyPr>
          <a:lstStyle/>
          <a:p>
            <a:r>
              <a:rPr lang="en-US" sz="3200" b="1" u="sng" dirty="0">
                <a:latin typeface="Times New Roman" panose="02020603050405020304" pitchFamily="18" charset="0"/>
                <a:cs typeface="Times New Roman" panose="02020603050405020304" pitchFamily="18" charset="0"/>
              </a:rPr>
              <a:t>METHODOLOGY</a:t>
            </a:r>
            <a:br>
              <a:rPr lang="en-US" sz="3200" b="1" u="sng" dirty="0">
                <a:latin typeface="Times New Roman" panose="02020603050405020304" pitchFamily="18" charset="0"/>
                <a:cs typeface="Times New Roman" panose="02020603050405020304" pitchFamily="18" charset="0"/>
              </a:rPr>
            </a:br>
            <a:br>
              <a:rPr lang="en-US" sz="3200" b="1" u="sng" dirty="0">
                <a:latin typeface="Times New Roman" panose="02020603050405020304" pitchFamily="18" charset="0"/>
                <a:cs typeface="Times New Roman" panose="02020603050405020304" pitchFamily="18" charset="0"/>
              </a:rPr>
            </a:br>
            <a:r>
              <a:rPr lang="en-US" sz="2200" b="1" u="sng" dirty="0">
                <a:latin typeface="Times New Roman" panose="02020603050405020304" pitchFamily="18" charset="0"/>
                <a:cs typeface="Times New Roman" panose="02020603050405020304" pitchFamily="18" charset="0"/>
              </a:rPr>
              <a:t>WORKING</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C48BAD-8040-4595-9855-0EE7AFB6CE22}"/>
              </a:ext>
            </a:extLst>
          </p:cNvPr>
          <p:cNvSpPr>
            <a:spLocks noGrp="1"/>
          </p:cNvSpPr>
          <p:nvPr>
            <p:ph idx="1"/>
          </p:nvPr>
        </p:nvSpPr>
        <p:spPr>
          <a:xfrm>
            <a:off x="838200" y="1766275"/>
            <a:ext cx="10515600" cy="5454186"/>
          </a:xfrm>
        </p:spPr>
        <p:txBody>
          <a:bodyPr>
            <a:normAutofit/>
          </a:bodyPr>
          <a:lstStyle/>
          <a:p>
            <a:r>
              <a:rPr lang="en-US" sz="2000" dirty="0"/>
              <a:t>Three parallel division RYB of single 220V AC Source and Transformer converts these into 12V</a:t>
            </a:r>
            <a:r>
              <a:rPr lang="en-IN" sz="2000" dirty="0"/>
              <a:t>.</a:t>
            </a:r>
          </a:p>
          <a:p>
            <a:r>
              <a:rPr lang="en-IN" sz="2000" dirty="0"/>
              <a:t>Star Connection in secondary of Transformer with each live wire through NC of relay.</a:t>
            </a:r>
          </a:p>
          <a:p>
            <a:r>
              <a:rPr lang="en-US" sz="2000" dirty="0"/>
              <a:t>Lumped resistance of 10 ohm in each line divided into 3 sections each.</a:t>
            </a:r>
          </a:p>
          <a:p>
            <a:r>
              <a:rPr lang="en-US" sz="2000" dirty="0"/>
              <a:t>Lamps are connected as load.</a:t>
            </a:r>
          </a:p>
          <a:p>
            <a:r>
              <a:rPr lang="en-US" sz="2000" dirty="0"/>
              <a:t>Switches for manual fault.</a:t>
            </a:r>
          </a:p>
          <a:p>
            <a:r>
              <a:rPr lang="en-US" sz="2000" dirty="0"/>
              <a:t>Rectifier to convert AC to DC for Arduino Analog input.</a:t>
            </a:r>
          </a:p>
          <a:p>
            <a:r>
              <a:rPr lang="en-US" sz="2000" dirty="0"/>
              <a:t>Zener diode to limit maximum voltage of 5V as required by Arduino.</a:t>
            </a:r>
          </a:p>
          <a:p>
            <a:r>
              <a:rPr lang="en-US" sz="2000" dirty="0"/>
              <a:t>16*2 LCD Display and previous relays connected to digital Output pins of Arduino.</a:t>
            </a:r>
          </a:p>
          <a:p>
            <a:r>
              <a:rPr lang="en-US" sz="2000" dirty="0"/>
              <a:t>LCD to see current status of Lines and Relays to trip in case of fault.</a:t>
            </a:r>
          </a:p>
          <a:p>
            <a:r>
              <a:rPr lang="en-US" sz="2000" dirty="0"/>
              <a:t>Flame Sensor is connected to digital input of Arduino.</a:t>
            </a:r>
          </a:p>
          <a:p>
            <a:r>
              <a:rPr lang="en-US" sz="2000" dirty="0"/>
              <a:t>Another 3 relays and a buzzer are connected to digital output pins of Arduino.</a:t>
            </a:r>
          </a:p>
          <a:p>
            <a:r>
              <a:rPr lang="en-US" sz="2000" dirty="0"/>
              <a:t>In case of fire trips all three lines.</a:t>
            </a:r>
          </a:p>
        </p:txBody>
      </p:sp>
    </p:spTree>
    <p:extLst>
      <p:ext uri="{BB962C8B-B14F-4D97-AF65-F5344CB8AC3E}">
        <p14:creationId xmlns:p14="http://schemas.microsoft.com/office/powerpoint/2010/main" val="383985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762A-7800-49CD-81F5-2948EAD60626}"/>
              </a:ext>
            </a:extLst>
          </p:cNvPr>
          <p:cNvSpPr>
            <a:spLocks noGrp="1"/>
          </p:cNvSpPr>
          <p:nvPr>
            <p:ph type="title"/>
          </p:nvPr>
        </p:nvSpPr>
        <p:spPr>
          <a:xfrm>
            <a:off x="-1" y="6036906"/>
            <a:ext cx="12192000" cy="821094"/>
          </a:xfrm>
        </p:spPr>
        <p:txBody>
          <a:bodyPr>
            <a:normAutofit fontScale="90000"/>
          </a:bodyPr>
          <a:lstStyle/>
          <a:p>
            <a:pPr algn="just"/>
            <a:r>
              <a:rPr lang="en-US" sz="1800" dirty="0"/>
              <a:t>Compiler &amp; Stimulation Software-PROTEU SIMULATOR- Proteus is software for microprocessor simulation, schematic capture, etc. It is developed by </a:t>
            </a:r>
            <a:r>
              <a:rPr lang="en-US" sz="1800" dirty="0" err="1"/>
              <a:t>Labcentre</a:t>
            </a:r>
            <a:r>
              <a:rPr lang="en-US" sz="1800" dirty="0"/>
              <a:t> Electronics for an electronic design automation. This enables its use in a broad spectrum of project prototyping in areas such as motor control, temperature control and user interface design.</a:t>
            </a:r>
            <a:endParaRPr lang="en-IN" sz="1800" dirty="0"/>
          </a:p>
        </p:txBody>
      </p:sp>
      <p:pic>
        <p:nvPicPr>
          <p:cNvPr id="5" name="Content Placeholder 4">
            <a:extLst>
              <a:ext uri="{FF2B5EF4-FFF2-40B4-BE49-F238E27FC236}">
                <a16:creationId xmlns:a16="http://schemas.microsoft.com/office/drawing/2014/main" id="{91C84238-59F2-4698-A0F2-051C0A48E4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8032" y="830453"/>
            <a:ext cx="10495934" cy="5197094"/>
          </a:xfrm>
        </p:spPr>
      </p:pic>
      <p:sp>
        <p:nvSpPr>
          <p:cNvPr id="3" name="TextBox 2">
            <a:extLst>
              <a:ext uri="{FF2B5EF4-FFF2-40B4-BE49-F238E27FC236}">
                <a16:creationId xmlns:a16="http://schemas.microsoft.com/office/drawing/2014/main" id="{F9796B01-16B7-40B6-BF2C-FFB90C09EE24}"/>
              </a:ext>
            </a:extLst>
          </p:cNvPr>
          <p:cNvSpPr txBox="1"/>
          <p:nvPr/>
        </p:nvSpPr>
        <p:spPr>
          <a:xfrm>
            <a:off x="757084" y="137652"/>
            <a:ext cx="5152103" cy="58477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SIMULATION AND HARDWARE</a:t>
            </a:r>
          </a:p>
          <a:p>
            <a:r>
              <a:rPr lang="en-IN" sz="1400" b="1" dirty="0">
                <a:latin typeface="Times New Roman" panose="02020603050405020304" pitchFamily="18" charset="0"/>
                <a:cs typeface="Times New Roman" panose="02020603050405020304" pitchFamily="18" charset="0"/>
              </a:rPr>
              <a:t>PROTEUS SOFTWARE</a:t>
            </a:r>
          </a:p>
        </p:txBody>
      </p:sp>
    </p:spTree>
    <p:extLst>
      <p:ext uri="{BB962C8B-B14F-4D97-AF65-F5344CB8AC3E}">
        <p14:creationId xmlns:p14="http://schemas.microsoft.com/office/powerpoint/2010/main" val="1096856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4C561B-874A-4338-8679-C76DE8224E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0374" y="1061884"/>
            <a:ext cx="10304206" cy="5796116"/>
          </a:xfrm>
        </p:spPr>
      </p:pic>
      <p:sp>
        <p:nvSpPr>
          <p:cNvPr id="3" name="TextBox 2">
            <a:extLst>
              <a:ext uri="{FF2B5EF4-FFF2-40B4-BE49-F238E27FC236}">
                <a16:creationId xmlns:a16="http://schemas.microsoft.com/office/drawing/2014/main" id="{564940DB-7140-4ECD-BDA1-2D054CDF6DD3}"/>
              </a:ext>
            </a:extLst>
          </p:cNvPr>
          <p:cNvSpPr txBox="1"/>
          <p:nvPr/>
        </p:nvSpPr>
        <p:spPr>
          <a:xfrm>
            <a:off x="1150374" y="363794"/>
            <a:ext cx="5152103"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ARDUINO IDE </a:t>
            </a:r>
          </a:p>
        </p:txBody>
      </p:sp>
    </p:spTree>
    <p:extLst>
      <p:ext uri="{BB962C8B-B14F-4D97-AF65-F5344CB8AC3E}">
        <p14:creationId xmlns:p14="http://schemas.microsoft.com/office/powerpoint/2010/main" val="3806288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3E75-6FBD-403E-A3AA-75F27495532D}"/>
              </a:ext>
            </a:extLst>
          </p:cNvPr>
          <p:cNvSpPr>
            <a:spLocks noGrp="1"/>
          </p:cNvSpPr>
          <p:nvPr>
            <p:ph type="title"/>
          </p:nvPr>
        </p:nvSpPr>
        <p:spPr>
          <a:xfrm>
            <a:off x="943897" y="350642"/>
            <a:ext cx="6182032" cy="606399"/>
          </a:xfrm>
        </p:spPr>
        <p:txBody>
          <a:bodyPr>
            <a:normAutofit/>
          </a:bodyPr>
          <a:lstStyle/>
          <a:p>
            <a:r>
              <a:rPr lang="en-IN" sz="3200" b="1" dirty="0"/>
              <a:t>HARDWARE UNIT</a:t>
            </a:r>
            <a:endParaRPr lang="en-IN" b="1" dirty="0"/>
          </a:p>
        </p:txBody>
      </p:sp>
      <p:pic>
        <p:nvPicPr>
          <p:cNvPr id="4" name="Content Placeholder 3">
            <a:extLst>
              <a:ext uri="{FF2B5EF4-FFF2-40B4-BE49-F238E27FC236}">
                <a16:creationId xmlns:a16="http://schemas.microsoft.com/office/drawing/2014/main" id="{79AB9CF8-44F8-4595-9252-BDB7C603B74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5400000">
            <a:off x="6531227" y="867399"/>
            <a:ext cx="3977299" cy="6696219"/>
          </a:xfrm>
          <a:prstGeom prst="rect">
            <a:avLst/>
          </a:prstGeom>
          <a:noFill/>
          <a:ln>
            <a:noFill/>
          </a:ln>
        </p:spPr>
      </p:pic>
      <p:sp>
        <p:nvSpPr>
          <p:cNvPr id="5" name="TextBox 4">
            <a:extLst>
              <a:ext uri="{FF2B5EF4-FFF2-40B4-BE49-F238E27FC236}">
                <a16:creationId xmlns:a16="http://schemas.microsoft.com/office/drawing/2014/main" id="{7450CE38-17E3-49E3-AAB0-2E89BF94AD19}"/>
              </a:ext>
            </a:extLst>
          </p:cNvPr>
          <p:cNvSpPr txBox="1"/>
          <p:nvPr/>
        </p:nvSpPr>
        <p:spPr>
          <a:xfrm>
            <a:off x="943897" y="1672058"/>
            <a:ext cx="4119716" cy="4616648"/>
          </a:xfrm>
          <a:prstGeom prst="rect">
            <a:avLst/>
          </a:prstGeom>
          <a:noFill/>
        </p:spPr>
        <p:txBody>
          <a:bodyPr wrap="square" rtlCol="0">
            <a:spAutoFit/>
          </a:bodyPr>
          <a:lstStyle/>
          <a:p>
            <a:r>
              <a:rPr lang="en-IN" b="1" dirty="0"/>
              <a:t>POWER SUPPLY UNIT:</a:t>
            </a:r>
          </a:p>
          <a:p>
            <a:endParaRPr lang="en-IN" dirty="0"/>
          </a:p>
          <a:p>
            <a:pPr marR="9525" algn="just">
              <a:lnSpc>
                <a:spcPct val="150000"/>
              </a:lnSpc>
            </a:pPr>
            <a:r>
              <a:rPr lang="en-US" sz="1600" dirty="0">
                <a:effectLst/>
                <a:latin typeface="Times New Roman" panose="02020603050405020304" pitchFamily="18" charset="0"/>
                <a:ea typeface="Times New Roman" panose="02020603050405020304" pitchFamily="18" charset="0"/>
              </a:rPr>
              <a:t>1. Single Phase is distributed parallelly in 3-phases to create 3-phase distribution line.</a:t>
            </a:r>
            <a:endParaRPr lang="en-IN" sz="1600" dirty="0">
              <a:effectLst/>
              <a:latin typeface="Times New Roman" panose="02020603050405020304" pitchFamily="18" charset="0"/>
              <a:ea typeface="Times New Roman" panose="02020603050405020304" pitchFamily="18" charset="0"/>
            </a:endParaRPr>
          </a:p>
          <a:p>
            <a:pPr marR="9525" algn="just">
              <a:lnSpc>
                <a:spcPct val="150000"/>
              </a:lnSpc>
            </a:pPr>
            <a:r>
              <a:rPr lang="en-US" sz="1600" dirty="0">
                <a:effectLst/>
                <a:latin typeface="Times New Roman" panose="02020603050405020304" pitchFamily="18" charset="0"/>
                <a:ea typeface="Times New Roman" panose="02020603050405020304" pitchFamily="18" charset="0"/>
              </a:rPr>
              <a:t>2.  3-Step Down Transformer converts 230v AC to 12v AC which is safer to work on.</a:t>
            </a:r>
            <a:endParaRPr lang="en-IN" sz="1600" dirty="0">
              <a:effectLst/>
              <a:latin typeface="Times New Roman" panose="02020603050405020304" pitchFamily="18" charset="0"/>
              <a:ea typeface="Times New Roman" panose="02020603050405020304" pitchFamily="18" charset="0"/>
            </a:endParaRPr>
          </a:p>
          <a:p>
            <a:pPr marR="9525" algn="just">
              <a:lnSpc>
                <a:spcPct val="150000"/>
              </a:lnSpc>
            </a:pPr>
            <a:r>
              <a:rPr lang="en-US" sz="1600" dirty="0">
                <a:effectLst/>
                <a:latin typeface="Times New Roman" panose="02020603050405020304" pitchFamily="18" charset="0"/>
                <a:ea typeface="Times New Roman" panose="02020603050405020304" pitchFamily="18" charset="0"/>
              </a:rPr>
              <a:t>3. Secondary side of Transformers are connected as Star Connection which are connected to   fault creating circuit through relay in each phases.</a:t>
            </a:r>
            <a:endParaRPr lang="en-IN" sz="1600" dirty="0">
              <a:effectLst/>
              <a:latin typeface="Times New Roman" panose="02020603050405020304" pitchFamily="18" charset="0"/>
              <a:ea typeface="Times New Roman" panose="02020603050405020304" pitchFamily="18" charset="0"/>
            </a:endParaRPr>
          </a:p>
          <a:p>
            <a:pPr marR="9525" algn="just">
              <a:lnSpc>
                <a:spcPct val="150000"/>
              </a:lnSpc>
            </a:pPr>
            <a:r>
              <a:rPr lang="en-US" sz="1600" dirty="0">
                <a:effectLst/>
                <a:latin typeface="Times New Roman" panose="02020603050405020304" pitchFamily="18" charset="0"/>
                <a:ea typeface="Times New Roman" panose="02020603050405020304" pitchFamily="18" charset="0"/>
              </a:rPr>
              <a:t>4. External 5v DC supply is provided to Arduino and relay operating units.</a:t>
            </a:r>
            <a:endParaRPr lang="en-IN" sz="1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61792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1105</TotalTime>
  <Words>1884</Words>
  <Application>Microsoft Office PowerPoint</Application>
  <PresentationFormat>Widescreen</PresentationFormat>
  <Paragraphs>171</Paragraphs>
  <Slides>21</Slides>
  <Notes>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vt:lpstr>
      <vt:lpstr>Calibri</vt:lpstr>
      <vt:lpstr>Calibri Light</vt:lpstr>
      <vt:lpstr>Century Gothic</vt:lpstr>
      <vt:lpstr>Edwardian Script ITC</vt:lpstr>
      <vt:lpstr>Franklin Gothic Book</vt:lpstr>
      <vt:lpstr>Times New Roman</vt:lpstr>
      <vt:lpstr>Wingdings</vt:lpstr>
      <vt:lpstr>Wingdings 3</vt:lpstr>
      <vt:lpstr>Office Theme</vt:lpstr>
      <vt:lpstr>Wisp</vt:lpstr>
      <vt:lpstr>PowerPoint Presentation</vt:lpstr>
      <vt:lpstr>CONTENTS</vt:lpstr>
      <vt:lpstr>Objective of the Project</vt:lpstr>
      <vt:lpstr>ABSTRACT</vt:lpstr>
      <vt:lpstr>CIRCUIT DIAGRAM</vt:lpstr>
      <vt:lpstr>METHODOLOGY  WORKING</vt:lpstr>
      <vt:lpstr>Compiler &amp; Stimulation Software-PROTEU SIMULATOR- Proteus is software for microprocessor simulation, schematic capture, etc. It is developed by Labcentre Electronics for an electronic design automation. This enables its use in a broad spectrum of project prototyping in areas such as motor control, temperature control and user interface design.</vt:lpstr>
      <vt:lpstr>PowerPoint Presentation</vt:lpstr>
      <vt:lpstr>HARDWARE UNIT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 TABLE </vt:lpstr>
      <vt:lpstr>END RESULTS</vt:lpstr>
      <vt:lpstr>FUTURE SCOPE</vt:lpstr>
      <vt:lpstr>CONCLUSION</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Vishal Kumbhakar</dc:creator>
  <cp:lastModifiedBy>Rahul Saw</cp:lastModifiedBy>
  <cp:revision>42</cp:revision>
  <dcterms:created xsi:type="dcterms:W3CDTF">2022-01-03T05:28:20Z</dcterms:created>
  <dcterms:modified xsi:type="dcterms:W3CDTF">2022-06-03T18:20:10Z</dcterms:modified>
</cp:coreProperties>
</file>