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8"/>
  </p:notesMasterIdLst>
  <p:handoutMasterIdLst>
    <p:handoutMasterId r:id="rId19"/>
  </p:handoutMasterIdLst>
  <p:sldIdLst>
    <p:sldId id="256" r:id="rId2"/>
    <p:sldId id="263" r:id="rId3"/>
    <p:sldId id="261" r:id="rId4"/>
    <p:sldId id="264" r:id="rId5"/>
    <p:sldId id="265" r:id="rId6"/>
    <p:sldId id="266" r:id="rId7"/>
    <p:sldId id="267" r:id="rId8"/>
    <p:sldId id="268" r:id="rId9"/>
    <p:sldId id="276" r:id="rId10"/>
    <p:sldId id="269" r:id="rId11"/>
    <p:sldId id="279" r:id="rId12"/>
    <p:sldId id="278" r:id="rId13"/>
    <p:sldId id="280" r:id="rId14"/>
    <p:sldId id="281" r:id="rId15"/>
    <p:sldId id="277" r:id="rId16"/>
    <p:sldId id="270" r:id="rId17"/>
  </p:sldIdLst>
  <p:sldSz cx="9144000" cy="6858000" type="screen4x3"/>
  <p:notesSz cx="6858000" cy="9144000"/>
  <p:defaultTextStyle>
    <a:defPPr>
      <a:defRPr lang="en-GB"/>
    </a:defPPr>
    <a:lvl1pPr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1pPr>
    <a:lvl2pPr marL="742950" indent="-28575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2pPr>
    <a:lvl3pPr marL="11430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3pPr>
    <a:lvl4pPr marL="16002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4pPr>
    <a:lvl5pPr marL="20574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5pPr>
    <a:lvl6pPr marL="2286000" algn="l" defTabSz="914400" rtl="0" eaLnBrk="1" latinLnBrk="0" hangingPunct="1">
      <a:defRPr sz="2400" kern="1200">
        <a:solidFill>
          <a:schemeClr val="bg1"/>
        </a:solidFill>
        <a:latin typeface="Times New Roman" panose="02020603050405020304" pitchFamily="16" charset="0"/>
        <a:ea typeface="+mn-ea"/>
        <a:cs typeface="+mn-cs"/>
      </a:defRPr>
    </a:lvl6pPr>
    <a:lvl7pPr marL="2743200" algn="l" defTabSz="914400" rtl="0" eaLnBrk="1" latinLnBrk="0" hangingPunct="1">
      <a:defRPr sz="2400" kern="1200">
        <a:solidFill>
          <a:schemeClr val="bg1"/>
        </a:solidFill>
        <a:latin typeface="Times New Roman" panose="02020603050405020304" pitchFamily="16" charset="0"/>
        <a:ea typeface="+mn-ea"/>
        <a:cs typeface="+mn-cs"/>
      </a:defRPr>
    </a:lvl7pPr>
    <a:lvl8pPr marL="3200400" algn="l" defTabSz="914400" rtl="0" eaLnBrk="1" latinLnBrk="0" hangingPunct="1">
      <a:defRPr sz="2400" kern="1200">
        <a:solidFill>
          <a:schemeClr val="bg1"/>
        </a:solidFill>
        <a:latin typeface="Times New Roman" panose="02020603050405020304" pitchFamily="16" charset="0"/>
        <a:ea typeface="+mn-ea"/>
        <a:cs typeface="+mn-cs"/>
      </a:defRPr>
    </a:lvl8pPr>
    <a:lvl9pPr marL="3657600" algn="l" defTabSz="914400" rtl="0" eaLnBrk="1" latinLnBrk="0" hangingPunct="1">
      <a:defRPr sz="2400" kern="1200">
        <a:solidFill>
          <a:schemeClr val="bg1"/>
        </a:solidFill>
        <a:latin typeface="Times New Roman" panose="02020603050405020304" pitchFamily="16" charset="0"/>
        <a:ea typeface="+mn-ea"/>
        <a:cs typeface="+mn-cs"/>
      </a:defRPr>
    </a:lvl9pPr>
  </p:defaultTextStyle>
  <p:extLst>
    <p:ext uri="{521415D9-36F7-43E2-AB2F-B90AF26B5E84}">
      <p14:sectionLst xmlns:p14="http://schemas.microsoft.com/office/powerpoint/2010/main">
        <p14:section name="Untitled Section" id="{58843FD2-827E-4C95-88A7-EA61C91EB8B2}">
          <p14:sldIdLst>
            <p14:sldId id="256"/>
            <p14:sldId id="263"/>
            <p14:sldId id="261"/>
            <p14:sldId id="264"/>
            <p14:sldId id="265"/>
            <p14:sldId id="266"/>
            <p14:sldId id="267"/>
            <p14:sldId id="268"/>
            <p14:sldId id="276"/>
            <p14:sldId id="269"/>
            <p14:sldId id="279"/>
            <p14:sldId id="278"/>
            <p14:sldId id="280"/>
            <p14:sldId id="281"/>
            <p14:sldId id="277"/>
            <p14:sldId id="270"/>
          </p14:sldIdLst>
        </p14:section>
      </p14:sectionLst>
    </p:ext>
    <p:ext uri="{EFAFB233-063F-42B5-8137-9DF3F51BA10A}">
      <p15:sldGuideLst xmlns:p15="http://schemas.microsoft.com/office/powerpoint/2012/main">
        <p15:guide id="1" orient="horz" pos="2216">
          <p15:clr>
            <a:srgbClr val="A4A3A4"/>
          </p15:clr>
        </p15:guide>
        <p15:guide id="2" pos="2952">
          <p15:clr>
            <a:srgbClr val="A4A3A4"/>
          </p15:clr>
        </p15:guide>
      </p15:sldGuideLst>
    </p:ext>
    <p:ext uri="{2D200454-40CA-4A62-9FC3-DE9A4176ACB9}">
      <p15:notesGuideLst xmlns:p15="http://schemas.microsoft.com/office/powerpoint/2012/main">
        <p15:guide id="1" orient="horz" pos="2954">
          <p15:clr>
            <a:srgbClr val="A4A3A4"/>
          </p15:clr>
        </p15:guide>
        <p15:guide id="2" pos="2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9"/>
      </p:cViewPr>
      <p:guideLst>
        <p:guide orient="horz" pos="2216"/>
        <p:guide pos="2952"/>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954"/>
        <p:guide pos="221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B80907-2208-4D66-B0EF-14D73B3E93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B-TECH PREFINAL PROJECT PRESENTATION 2011</a:t>
            </a:r>
            <a:endParaRPr lang="en-IN"/>
          </a:p>
        </p:txBody>
      </p:sp>
      <p:sp>
        <p:nvSpPr>
          <p:cNvPr id="3" name="Date Placeholder 2">
            <a:extLst>
              <a:ext uri="{FF2B5EF4-FFF2-40B4-BE49-F238E27FC236}">
                <a16:creationId xmlns:a16="http://schemas.microsoft.com/office/drawing/2014/main" id="{DF4AD732-B353-42A3-A67A-F0D5ECB3B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DB7F57-69FB-4D56-A5C5-056516DC8C0E}" type="datetimeFigureOut">
              <a:rPr lang="en-IN" smtClean="0"/>
              <a:t>29-04-2021</a:t>
            </a:fld>
            <a:endParaRPr lang="en-IN"/>
          </a:p>
        </p:txBody>
      </p:sp>
      <p:sp>
        <p:nvSpPr>
          <p:cNvPr id="4" name="Footer Placeholder 3">
            <a:extLst>
              <a:ext uri="{FF2B5EF4-FFF2-40B4-BE49-F238E27FC236}">
                <a16:creationId xmlns:a16="http://schemas.microsoft.com/office/drawing/2014/main" id="{768191AF-D630-4D4F-8895-3DB7D25064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A48440B-6CE6-416C-B0D1-461346E801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5D703B-8DC2-4CB2-8E99-335DDA74933F}" type="slidenum">
              <a:rPr lang="en-IN" smtClean="0"/>
              <a:t>‹#›</a:t>
            </a:fld>
            <a:endParaRPr lang="en-IN"/>
          </a:p>
        </p:txBody>
      </p:sp>
    </p:spTree>
    <p:extLst>
      <p:ext uri="{BB962C8B-B14F-4D97-AF65-F5344CB8AC3E}">
        <p14:creationId xmlns:p14="http://schemas.microsoft.com/office/powerpoint/2010/main" val="18832227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ln>
          <a:effectLst/>
        </p:spPr>
        <p:txBody>
          <a:bodyPr vert="horz" wrap="square" lIns="90000" tIns="46800" rIns="90000" bIns="46800" numCol="1" anchor="t" anchorCtr="0" compatLnSpc="1"/>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PREFINAL PROJECT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ln>
          <a:effectLst/>
        </p:spPr>
        <p:txBody>
          <a:bodyPr vert="horz" wrap="square" lIns="90000" tIns="46800" rIns="90000" bIns="46800" numCol="1" anchor="t" anchorCtr="0" compatLnSpc="1"/>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ln>
          <a:effectLst/>
        </p:spPr>
        <p:txBody>
          <a:bodyPr vert="horz" wrap="square" lIns="90000" tIns="46800" rIns="90000" bIns="46800" numCol="1" anchor="t" anchorCtr="0" compatLnSpc="1"/>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ln>
          <a:effectLst/>
        </p:spPr>
        <p:txBody>
          <a:bodyPr vert="horz" wrap="square" lIns="90000" tIns="46800" rIns="90000" bIns="46800" numCol="1" anchor="b" anchorCtr="0" compatLnSpc="1"/>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ln>
          <a:effectLst/>
        </p:spPr>
        <p:txBody>
          <a:bodyPr vert="horz" wrap="square" lIns="90000" tIns="46800" rIns="90000" bIns="46800" numCol="1" anchor="b" anchorCtr="0" compatLnSpc="1"/>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t>‹#›</a:t>
            </a:fld>
            <a:endParaRPr lang="en-US"/>
          </a:p>
        </p:txBody>
      </p:sp>
    </p:spTree>
  </p:cSld>
  <p:clrMap bg1="lt1" tx1="dk1" bg2="lt2" tx2="dk2" accent1="accent1" accent2="accent2" accent3="accent3" accent4="accent4" accent5="accent5" accent6="accent6" hlink="hlink" folHlink="folHlink"/>
  <p:hf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PREFINAL PROJECT PRESENTATION 2011</a:t>
            </a:r>
          </a:p>
        </p:txBody>
      </p:sp>
      <p:sp>
        <p:nvSpPr>
          <p:cNvPr id="8" name="Rectangle 6"/>
          <p:cNvSpPr>
            <a:spLocks noGrp="1" noChangeArrowheads="1"/>
          </p:cNvSpPr>
          <p:nvPr>
            <p:ph type="ftr"/>
          </p:nvPr>
        </p:nvSpPr>
        <p:spPr/>
        <p:txBody>
          <a:bodyPr/>
          <a:lstStyle/>
          <a:p>
            <a:r>
              <a:rPr lang="en-US"/>
              <a:t>BY KHUSHBU KHAN &amp; ISAN SAHOO </a:t>
            </a:r>
          </a:p>
        </p:txBody>
      </p:sp>
      <p:sp>
        <p:nvSpPr>
          <p:cNvPr id="9" name="Rectangle 7"/>
          <p:cNvSpPr>
            <a:spLocks noGrp="1" noChangeArrowheads="1"/>
          </p:cNvSpPr>
          <p:nvPr>
            <p:ph type="sldNum"/>
          </p:nvPr>
        </p:nvSpPr>
        <p:spPr/>
        <p:txBody>
          <a:bodyPr/>
          <a:lstStyle/>
          <a:p>
            <a:fld id="{D486F327-06FC-42EA-BF79-15D71132BE00}" type="slidenum">
              <a:rPr lang="en-US"/>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2C838D04-3EA5-4042-8C99-9E671BE61CA7}"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C3517C2F-919A-4714-8017-BCE2DEF765E3}"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38188"/>
            <a:ext cx="2074863" cy="5356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738188"/>
            <a:ext cx="6076950" cy="5356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4657336-7C4C-4AF0-8AA8-A63363E87B6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38D158C4-3311-401C-9243-59C9BFC4B2C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8E33D29-6D26-49D7-B899-5643A6B9D35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998913"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7113" y="1371600"/>
            <a:ext cx="4000500"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14E7F347-24FB-4204-AE19-7EB7958FB2F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a:xfrm>
            <a:off x="6553200" y="6248400"/>
            <a:ext cx="1903413" cy="458788"/>
          </a:xfrm>
          <a:prstGeom prst="rect">
            <a:avLst/>
          </a:prstGeom>
        </p:spPr>
        <p:txBody>
          <a:bodyPr/>
          <a:lstStyle>
            <a:lvl1pPr>
              <a:defRPr/>
            </a:lvl1pPr>
          </a:lstStyle>
          <a:p>
            <a:fld id="{BB4D229B-5AB4-4CE9-87EE-777FB1531A12}"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a:xfrm>
            <a:off x="6553200" y="6248400"/>
            <a:ext cx="1903413" cy="458788"/>
          </a:xfrm>
          <a:prstGeom prst="rect">
            <a:avLst/>
          </a:prstGeom>
        </p:spPr>
        <p:txBody>
          <a:bodyPr/>
          <a:lstStyle>
            <a:lvl1pPr>
              <a:defRPr/>
            </a:lvl1pPr>
          </a:lstStyle>
          <a:p>
            <a:fld id="{3BA6E10B-21D6-47DB-8930-6F92BEE7E04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1903413" cy="458788"/>
          </a:xfrm>
          <a:prstGeom prst="rect">
            <a:avLst/>
          </a:prstGeom>
        </p:spPr>
        <p:txBody>
          <a:bodyPr/>
          <a:lstStyle>
            <a:lvl1pPr>
              <a:defRPr/>
            </a:lvl1pPr>
          </a:lstStyle>
          <a:p>
            <a:fld id="{6161BD7F-A4C8-4EB0-9265-1AA4FFBE328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D4DB8A7C-61BC-4C1B-B6DA-BF1CFD6D2A8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BD0B9AE3-D28F-44D9-901A-47D4ABBFB186}"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p>
            <a:pPr lvl="0"/>
            <a:r>
              <a:rPr lang="en-GB"/>
              <a:t>Click to edit the title text format</a:t>
            </a:r>
          </a:p>
        </p:txBody>
      </p:sp>
      <p:sp>
        <p:nvSpPr>
          <p:cNvPr id="1027" name="Rectangle 3"/>
          <p:cNvSpPr>
            <a:spLocks noGrp="1" noChangeArrowheads="1"/>
          </p:cNvSpPr>
          <p:nvPr>
            <p:ph type="body" idx="1"/>
          </p:nvPr>
        </p:nvSpPr>
        <p:spPr bwMode="auto">
          <a:xfrm>
            <a:off x="685800" y="1371600"/>
            <a:ext cx="8151813" cy="4722813"/>
          </a:xfrm>
          <a:prstGeom prst="rect">
            <a:avLst/>
          </a:prstGeom>
          <a:noFill/>
          <a:ln w="9525" cap="flat">
            <a:noFill/>
            <a:round/>
          </a:ln>
          <a:effectLst/>
        </p:spPr>
        <p:txBody>
          <a:bodyPr vert="horz" wrap="square" lIns="90000" tIns="46800" rIns="90000" bIns="46800" numCol="1" anchor="t" anchorCtr="0" compatLnSpc="1"/>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p:txBody>
      </p:sp>
      <p:sp>
        <p:nvSpPr>
          <p:cNvPr id="1028" name="Line 4"/>
          <p:cNvSpPr>
            <a:spLocks noChangeShapeType="1"/>
          </p:cNvSpPr>
          <p:nvPr/>
        </p:nvSpPr>
        <p:spPr bwMode="auto">
          <a:xfrm>
            <a:off x="0" y="6324600"/>
            <a:ext cx="9144000" cy="1588"/>
          </a:xfrm>
          <a:prstGeom prst="line">
            <a:avLst/>
          </a:prstGeom>
          <a:noFill/>
          <a:ln w="76320" cap="sq">
            <a:solidFill>
              <a:srgbClr val="FF3300"/>
            </a:solidFill>
            <a:miter lim="800000"/>
          </a:ln>
          <a:effectLst/>
        </p:spPr>
        <p:txBody>
          <a:bodyPr/>
          <a:lstStyle/>
          <a:p>
            <a:endParaRPr lang="en-US"/>
          </a:p>
        </p:txBody>
      </p:sp>
      <p:sp>
        <p:nvSpPr>
          <p:cNvPr id="1029" name="Rectangle 5"/>
          <p:cNvSpPr>
            <a:spLocks noChangeArrowheads="1"/>
          </p:cNvSpPr>
          <p:nvPr/>
        </p:nvSpPr>
        <p:spPr bwMode="auto">
          <a:xfrm>
            <a:off x="0" y="733425"/>
            <a:ext cx="533400" cy="6124575"/>
          </a:xfrm>
          <a:prstGeom prst="rect">
            <a:avLst/>
          </a:prstGeom>
          <a:solidFill>
            <a:srgbClr val="3333FF"/>
          </a:solidFill>
          <a:ln w="9525" cap="flat">
            <a:noFill/>
            <a:round/>
          </a:ln>
          <a:effectLst/>
        </p:spPr>
        <p:txBody>
          <a:bodyPr wrap="none" anchor="ctr"/>
          <a:lstStyle/>
          <a:p>
            <a:endParaRPr lang="en-US"/>
          </a:p>
        </p:txBody>
      </p:sp>
      <p:sp>
        <p:nvSpPr>
          <p:cNvPr id="1030" name="Text Box 6"/>
          <p:cNvSpPr txBox="1">
            <a:spLocks noChangeArrowheads="1"/>
          </p:cNvSpPr>
          <p:nvPr/>
        </p:nvSpPr>
        <p:spPr bwMode="auto">
          <a:xfrm rot="16200000">
            <a:off x="-2623344" y="3539332"/>
            <a:ext cx="5637213" cy="368300"/>
          </a:xfrm>
          <a:prstGeom prst="rect">
            <a:avLst/>
          </a:prstGeom>
          <a:noFill/>
          <a:ln w="9525" cap="flat">
            <a:noFill/>
            <a:rou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FFFFFF"/>
                </a:solidFill>
                <a:latin typeface="Arial Black" panose="020B0A04020102020204" pitchFamily="32" charset="0"/>
                <a:ea typeface="DejaVu Sans" charset="0"/>
                <a:cs typeface="DejaVu Sans" charset="0"/>
              </a:rPr>
              <a:t>National Institute of Science &amp; Technology</a:t>
            </a:r>
          </a:p>
        </p:txBody>
      </p:sp>
      <p:sp>
        <p:nvSpPr>
          <p:cNvPr id="1031" name="Line 7"/>
          <p:cNvSpPr>
            <a:spLocks noChangeShapeType="1"/>
          </p:cNvSpPr>
          <p:nvPr/>
        </p:nvSpPr>
        <p:spPr bwMode="auto">
          <a:xfrm>
            <a:off x="0" y="727075"/>
            <a:ext cx="9144000" cy="1588"/>
          </a:xfrm>
          <a:prstGeom prst="line">
            <a:avLst/>
          </a:prstGeom>
          <a:noFill/>
          <a:ln w="76320" cap="sq">
            <a:solidFill>
              <a:srgbClr val="FF3300"/>
            </a:solidFill>
            <a:miter lim="800000"/>
          </a:ln>
          <a:effectLst/>
        </p:spPr>
        <p:txBody>
          <a:bodyPr/>
          <a:lstStyle/>
          <a:p>
            <a:endParaRPr lang="en-US"/>
          </a:p>
        </p:txBody>
      </p:sp>
      <p:sp>
        <p:nvSpPr>
          <p:cNvPr id="1032" name="Line 8"/>
          <p:cNvSpPr>
            <a:spLocks noChangeShapeType="1"/>
          </p:cNvSpPr>
          <p:nvPr/>
        </p:nvSpPr>
        <p:spPr bwMode="auto">
          <a:xfrm>
            <a:off x="527050" y="1295400"/>
            <a:ext cx="8616950" cy="1588"/>
          </a:xfrm>
          <a:prstGeom prst="line">
            <a:avLst/>
          </a:prstGeom>
          <a:noFill/>
          <a:ln w="9360" cap="sq">
            <a:solidFill>
              <a:srgbClr val="FF0000"/>
            </a:solidFill>
            <a:miter lim="800000"/>
          </a:ln>
          <a:effectLst/>
        </p:spPr>
        <p:txBody>
          <a:bodyPr/>
          <a:lstStyle/>
          <a:p>
            <a:endParaRPr lang="en-US"/>
          </a:p>
        </p:txBody>
      </p:sp>
      <p:pic>
        <p:nvPicPr>
          <p:cNvPr id="1033" name="Picture 9"/>
          <p:cNvPicPr>
            <a:picLocks noChangeAspect="1" noChangeArrowheads="1"/>
          </p:cNvPicPr>
          <p:nvPr/>
        </p:nvPicPr>
        <p:blipFill>
          <a:blip r:embed="rId13" cstate="print"/>
          <a:srcRect/>
          <a:stretch>
            <a:fillRect/>
          </a:stretch>
        </p:blipFill>
        <p:spPr bwMode="auto">
          <a:xfrm>
            <a:off x="8070850" y="0"/>
            <a:ext cx="1066800" cy="711200"/>
          </a:xfrm>
          <a:prstGeom prst="rect">
            <a:avLst/>
          </a:prstGeom>
          <a:noFill/>
          <a:ln w="9525" cap="flat">
            <a:noFill/>
            <a:round/>
          </a:ln>
          <a:effectLst/>
        </p:spPr>
      </p:pic>
      <p:sp>
        <p:nvSpPr>
          <p:cNvPr id="1034" name="Rectangle 10"/>
          <p:cNvSpPr>
            <a:spLocks noChangeArrowheads="1"/>
          </p:cNvSpPr>
          <p:nvPr/>
        </p:nvSpPr>
        <p:spPr bwMode="auto">
          <a:xfrm>
            <a:off x="7924800" y="6324600"/>
            <a:ext cx="990600" cy="533400"/>
          </a:xfrm>
          <a:prstGeom prst="rect">
            <a:avLst/>
          </a:prstGeom>
          <a:noFill/>
          <a:ln w="9525" cap="flat">
            <a:noFill/>
            <a:rou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FF3300"/>
                </a:solidFill>
                <a:latin typeface="Arial" panose="020B0604020202020204" pitchFamily="34" charset="0"/>
                <a:ea typeface="DejaVu Sans" charset="0"/>
                <a:cs typeface="DejaVu Sans" charset="0"/>
              </a:rPr>
              <a:t>[</a:t>
            </a:r>
            <a:fld id="{9EE39FAA-383E-431A-B669-520DA918854D}" type="slidenum">
              <a:rPr lang="en-US" sz="2800" b="1" dirty="0">
                <a:solidFill>
                  <a:srgbClr val="FF3300"/>
                </a:solidFill>
                <a:latin typeface="Arial" panose="020B0604020202020204" pitchFamily="34" charset="0"/>
                <a:ea typeface="DejaVu Sans" charset="0"/>
                <a:cs typeface="DejaVu Sans" charset="0"/>
              </a:rPr>
              <a:t>‹#›</a:t>
            </a:fld>
            <a:r>
              <a:rPr lang="en-US" sz="2800" b="1" dirty="0">
                <a:solidFill>
                  <a:srgbClr val="FF3300"/>
                </a:solidFill>
                <a:latin typeface="Arial" panose="020B0604020202020204" pitchFamily="34" charset="0"/>
                <a:ea typeface="DejaVu Sans" charset="0"/>
                <a:cs typeface="DejaVu Sans" charset="0"/>
              </a:rPr>
              <a:t>]</a:t>
            </a:r>
          </a:p>
        </p:txBody>
      </p:sp>
      <p:sp>
        <p:nvSpPr>
          <p:cNvPr id="1035" name="Rectangle 11"/>
          <p:cNvSpPr>
            <a:spLocks noChangeArrowheads="1"/>
          </p:cNvSpPr>
          <p:nvPr/>
        </p:nvSpPr>
        <p:spPr bwMode="auto">
          <a:xfrm>
            <a:off x="304800" y="0"/>
            <a:ext cx="2362200" cy="685800"/>
          </a:xfrm>
          <a:prstGeom prst="rect">
            <a:avLst/>
          </a:prstGeom>
          <a:noFill/>
          <a:ln w="9525" cap="flat">
            <a:noFill/>
            <a:round/>
          </a:ln>
          <a:effectLst/>
        </p:spPr>
        <p:txBody>
          <a:bodyPr wrap="none" anchor="ctr"/>
          <a:lstStyle/>
          <a:p>
            <a:endParaRPr lang="en-US"/>
          </a:p>
        </p:txBody>
      </p:sp>
      <p:sp>
        <p:nvSpPr>
          <p:cNvPr id="1036" name="Rectangle 12"/>
          <p:cNvSpPr>
            <a:spLocks noChangeArrowheads="1"/>
          </p:cNvSpPr>
          <p:nvPr/>
        </p:nvSpPr>
        <p:spPr bwMode="auto">
          <a:xfrm>
            <a:off x="533400" y="1371600"/>
            <a:ext cx="8305800" cy="4876800"/>
          </a:xfrm>
          <a:prstGeom prst="rect">
            <a:avLst/>
          </a:prstGeom>
          <a:noFill/>
          <a:ln w="9525" cap="flat">
            <a:noFill/>
            <a:round/>
          </a:ln>
          <a:effectLst/>
        </p:spPr>
        <p:txBody>
          <a:bodyPr wrap="none" anchor="ctr"/>
          <a:lstStyle/>
          <a:p>
            <a:endParaRPr lang="en-US"/>
          </a:p>
        </p:txBody>
      </p:sp>
      <p:sp>
        <p:nvSpPr>
          <p:cNvPr id="1037" name="Text Box 13"/>
          <p:cNvSpPr txBox="1">
            <a:spLocks noChangeArrowheads="1"/>
          </p:cNvSpPr>
          <p:nvPr/>
        </p:nvSpPr>
        <p:spPr bwMode="auto">
          <a:xfrm>
            <a:off x="0" y="95250"/>
            <a:ext cx="8001000" cy="457200"/>
          </a:xfrm>
          <a:prstGeom prst="rect">
            <a:avLst/>
          </a:prstGeom>
          <a:noFill/>
          <a:ln w="9525" cap="flat">
            <a:noFill/>
            <a:round/>
          </a:ln>
          <a:effectLst/>
        </p:spPr>
        <p:txBody>
          <a:bodyPr wrap="none" anchor="ctr"/>
          <a:lstStyle/>
          <a:p>
            <a:endParaRPr lang="en-US"/>
          </a:p>
        </p:txBody>
      </p:sp>
      <p:sp>
        <p:nvSpPr>
          <p:cNvPr id="1038" name="Rectangle 14"/>
          <p:cNvSpPr>
            <a:spLocks noChangeArrowheads="1"/>
          </p:cNvSpPr>
          <p:nvPr/>
        </p:nvSpPr>
        <p:spPr bwMode="auto">
          <a:xfrm>
            <a:off x="0" y="0"/>
            <a:ext cx="8001000" cy="427038"/>
          </a:xfrm>
          <a:prstGeom prst="rect">
            <a:avLst/>
          </a:prstGeom>
          <a:noFill/>
          <a:ln w="9525" cap="flat">
            <a:noFill/>
            <a:round/>
          </a:ln>
          <a:effectLst/>
        </p:spPr>
        <p:txBody>
          <a:bodyPr wrap="none" anchor="ctr"/>
          <a:lstStyle/>
          <a:p>
            <a:endParaRPr lang="en-US"/>
          </a:p>
        </p:txBody>
      </p:sp>
      <p:sp>
        <p:nvSpPr>
          <p:cNvPr id="16" name="Text Box 4"/>
          <p:cNvSpPr txBox="1">
            <a:spLocks noChangeArrowheads="1"/>
          </p:cNvSpPr>
          <p:nvPr userDrawn="1"/>
        </p:nvSpPr>
        <p:spPr bwMode="auto">
          <a:xfrm>
            <a:off x="238125" y="228600"/>
            <a:ext cx="5862865" cy="371513"/>
          </a:xfrm>
          <a:prstGeom prst="rect">
            <a:avLst/>
          </a:prstGeom>
          <a:noFill/>
          <a:ln w="9525" cap="flat">
            <a:noFill/>
            <a:rou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3333CC"/>
                </a:solidFill>
                <a:latin typeface="Arial" panose="020B0604020202020204" pitchFamily="34" charset="0"/>
                <a:ea typeface="DejaVu Sans" charset="0"/>
                <a:cs typeface="DejaVu Sans" charset="0"/>
              </a:rPr>
              <a:t>B.TECH  MINOR PROJECT  PRESENTATION 2020-21</a:t>
            </a:r>
          </a:p>
        </p:txBody>
      </p:sp>
      <p:sp>
        <p:nvSpPr>
          <p:cNvPr id="17" name="Rectangle 5"/>
          <p:cNvSpPr>
            <a:spLocks noChangeArrowheads="1"/>
          </p:cNvSpPr>
          <p:nvPr userDrawn="1"/>
        </p:nvSpPr>
        <p:spPr bwMode="auto">
          <a:xfrm>
            <a:off x="533400" y="6400800"/>
            <a:ext cx="7696200" cy="371513"/>
          </a:xfrm>
          <a:prstGeom prst="rect">
            <a:avLst/>
          </a:prstGeom>
          <a:noFill/>
          <a:ln w="9525" cap="flat">
            <a:noFill/>
            <a:rou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FF0000"/>
                </a:solidFill>
                <a:latin typeface="Arial" panose="020B0604020202020204" pitchFamily="34" charset="0"/>
                <a:ea typeface="DejaVu Sans" charset="0"/>
                <a:cs typeface="DejaVu Sans" charset="0"/>
              </a:rPr>
              <a:t>Student 1 (Roll#ECE2017...) &amp; Student 2 (Roll#ECE2017…)</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6"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6"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6"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990600" y="1295400"/>
            <a:ext cx="7620000" cy="1295400"/>
          </a:xfrm>
          <a:prstGeom prst="rect">
            <a:avLst/>
          </a:prstGeom>
          <a:noFill/>
          <a:ln w="9525" cap="flat">
            <a:noFill/>
            <a:rou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3333CC"/>
                </a:solidFill>
                <a:ea typeface="DejaVu Sans" charset="0"/>
                <a:cs typeface="DejaVu Sans" charset="0"/>
              </a:rPr>
              <a:t>Computer To Computer Learning System </a:t>
            </a:r>
            <a:endParaRPr lang="en-US" sz="3200" b="1" dirty="0">
              <a:solidFill>
                <a:srgbClr val="3333CC"/>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chemeClr val="tx1"/>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chemeClr val="tx1"/>
                </a:solidFill>
                <a:ea typeface="DejaVu Sans" charset="0"/>
                <a:cs typeface="DejaVu Sans" charset="0"/>
              </a:rPr>
              <a:t>Project ID:</a:t>
            </a:r>
            <a:r>
              <a:rPr lang="en-GB" altLang="en-US" sz="2000" b="1" dirty="0">
                <a:solidFill>
                  <a:schemeClr val="tx1"/>
                </a:solidFill>
                <a:ea typeface="DejaVu Sans" charset="0"/>
                <a:cs typeface="DejaVu Sans" charset="0"/>
              </a:rPr>
              <a:t>21103</a:t>
            </a:r>
          </a:p>
        </p:txBody>
      </p:sp>
      <p:sp>
        <p:nvSpPr>
          <p:cNvPr id="3074" name="Text Box 2"/>
          <p:cNvSpPr txBox="1">
            <a:spLocks noChangeArrowheads="1"/>
          </p:cNvSpPr>
          <p:nvPr/>
        </p:nvSpPr>
        <p:spPr bwMode="auto">
          <a:xfrm>
            <a:off x="913765" y="4364355"/>
            <a:ext cx="2811145" cy="1640205"/>
          </a:xfrm>
          <a:prstGeom prst="rect">
            <a:avLst/>
          </a:prstGeom>
          <a:noFill/>
          <a:ln w="9525" cap="flat">
            <a:noFill/>
            <a:rou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Student 1: </a:t>
            </a:r>
            <a:r>
              <a:rPr lang="en-GB" altLang="en-US" sz="1600" b="1" dirty="0">
                <a:solidFill>
                  <a:srgbClr val="000000"/>
                </a:solidFill>
                <a:ea typeface="DejaVu Sans" charset="0"/>
                <a:cs typeface="DejaVu Sans" charset="0"/>
              </a:rPr>
              <a:t>Abhishek Kumar</a:t>
            </a:r>
            <a:r>
              <a:rPr lang="en-US" sz="1600" b="1" dirty="0">
                <a:solidFill>
                  <a:srgbClr val="000000"/>
                </a:solidFill>
                <a:ea typeface="DejaVu Sans" charset="0"/>
                <a:cs typeface="DejaVu Sans" charset="0"/>
              </a:rPr>
              <a:t>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Roll No: </a:t>
            </a:r>
            <a:r>
              <a:rPr lang="en-GB" altLang="en-US" sz="1600" b="1" dirty="0">
                <a:solidFill>
                  <a:srgbClr val="000000"/>
                </a:solidFill>
                <a:ea typeface="DejaVu Sans" charset="0"/>
                <a:cs typeface="DejaVu Sans" charset="0"/>
              </a:rPr>
              <a:t>CSE201710094</a:t>
            </a:r>
            <a:endParaRPr lang="en-US" sz="1600" b="1" dirty="0">
              <a:solidFill>
                <a:srgbClr val="000000"/>
              </a:solidFill>
              <a:ea typeface="DejaVu Sans" charset="0"/>
              <a:cs typeface="DejaVu Sans" charset="0"/>
            </a:endParaRP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BPUT </a:t>
            </a:r>
            <a:r>
              <a:rPr lang="en-US" sz="1600" b="1" dirty="0" err="1">
                <a:solidFill>
                  <a:srgbClr val="000000"/>
                </a:solidFill>
                <a:ea typeface="DejaVu Sans" charset="0"/>
                <a:cs typeface="DejaVu Sans" charset="0"/>
              </a:rPr>
              <a:t>Regn</a:t>
            </a:r>
            <a:r>
              <a:rPr lang="en-US" sz="1600" b="1" dirty="0">
                <a:solidFill>
                  <a:srgbClr val="000000"/>
                </a:solidFill>
                <a:ea typeface="DejaVu Sans" charset="0"/>
                <a:cs typeface="DejaVu Sans" charset="0"/>
              </a:rPr>
              <a:t>. No:</a:t>
            </a:r>
            <a:r>
              <a:rPr lang="en-GB" altLang="en-US" sz="1600" b="1" dirty="0">
                <a:solidFill>
                  <a:srgbClr val="000000"/>
                </a:solidFill>
                <a:ea typeface="DejaVu Sans" charset="0"/>
                <a:cs typeface="DejaVu Sans" charset="0"/>
              </a:rPr>
              <a:t>1701202318</a:t>
            </a:r>
          </a:p>
        </p:txBody>
      </p:sp>
      <p:pic>
        <p:nvPicPr>
          <p:cNvPr id="3075" name="Picture 3"/>
          <p:cNvPicPr>
            <a:picLocks noChangeAspect="1" noChangeArrowheads="1"/>
          </p:cNvPicPr>
          <p:nvPr/>
        </p:nvPicPr>
        <p:blipFill>
          <a:blip r:embed="rId3" cstate="print"/>
          <a:srcRect/>
          <a:stretch>
            <a:fillRect/>
          </a:stretch>
        </p:blipFill>
        <p:spPr bwMode="auto">
          <a:xfrm>
            <a:off x="4076699" y="2683444"/>
            <a:ext cx="1447800" cy="871538"/>
          </a:xfrm>
          <a:prstGeom prst="rect">
            <a:avLst/>
          </a:prstGeom>
          <a:noFill/>
          <a:ln w="9525" cap="flat">
            <a:noFill/>
            <a:round/>
          </a:ln>
          <a:effectLst/>
        </p:spPr>
      </p:pic>
      <p:sp>
        <p:nvSpPr>
          <p:cNvPr id="5" name="Text Box 2"/>
          <p:cNvSpPr txBox="1">
            <a:spLocks noChangeArrowheads="1"/>
          </p:cNvSpPr>
          <p:nvPr/>
        </p:nvSpPr>
        <p:spPr bwMode="auto">
          <a:xfrm>
            <a:off x="5983605" y="4363720"/>
            <a:ext cx="3066415" cy="1200150"/>
          </a:xfrm>
          <a:prstGeom prst="rect">
            <a:avLst/>
          </a:prstGeom>
          <a:noFill/>
          <a:ln w="9525" cap="flat">
            <a:noFill/>
            <a:rou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Student 2: </a:t>
            </a:r>
            <a:r>
              <a:rPr lang="en-GB" altLang="en-US" sz="1600" b="1" dirty="0">
                <a:solidFill>
                  <a:srgbClr val="000000"/>
                </a:solidFill>
                <a:ea typeface="DejaVu Sans" charset="0"/>
                <a:cs typeface="DejaVu Sans" charset="0"/>
              </a:rPr>
              <a:t>Rahul Kumar Yadav</a:t>
            </a:r>
            <a:r>
              <a:rPr lang="en-US" sz="1600" b="1" dirty="0">
                <a:solidFill>
                  <a:srgbClr val="000000"/>
                </a:solidFill>
                <a:ea typeface="DejaVu Sans" charset="0"/>
                <a:cs typeface="DejaVu Sans" charset="0"/>
              </a:rPr>
              <a:t>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Roll No: </a:t>
            </a:r>
            <a:r>
              <a:rPr lang="en-GB" altLang="en-US" sz="1600" b="1" dirty="0">
                <a:solidFill>
                  <a:srgbClr val="000000"/>
                </a:solidFill>
                <a:ea typeface="DejaVu Sans" charset="0"/>
                <a:cs typeface="DejaVu Sans" charset="0"/>
              </a:rPr>
              <a:t>IT</a:t>
            </a:r>
            <a:r>
              <a:rPr lang="en-US" sz="1600" b="1" dirty="0">
                <a:solidFill>
                  <a:srgbClr val="000000"/>
                </a:solidFill>
                <a:ea typeface="DejaVu Sans" charset="0"/>
                <a:cs typeface="DejaVu Sans" charset="0"/>
                <a:sym typeface="+mn-ea"/>
              </a:rPr>
              <a:t>201710355</a:t>
            </a:r>
            <a:endParaRPr lang="en-US" sz="1600" b="1" dirty="0">
              <a:solidFill>
                <a:srgbClr val="000000"/>
              </a:solidFill>
              <a:ea typeface="DejaVu Sans" charset="0"/>
              <a:cs typeface="DejaVu Sans" charset="0"/>
            </a:endParaRP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BPUT </a:t>
            </a:r>
            <a:r>
              <a:rPr lang="en-US" sz="1600" b="1" dirty="0" err="1">
                <a:solidFill>
                  <a:srgbClr val="000000"/>
                </a:solidFill>
                <a:ea typeface="DejaVu Sans" charset="0"/>
                <a:cs typeface="DejaVu Sans" charset="0"/>
              </a:rPr>
              <a:t>Regn</a:t>
            </a:r>
            <a:r>
              <a:rPr lang="en-US" sz="1600" b="1" dirty="0">
                <a:solidFill>
                  <a:srgbClr val="000000"/>
                </a:solidFill>
                <a:ea typeface="DejaVu Sans" charset="0"/>
                <a:cs typeface="DejaVu Sans" charset="0"/>
              </a:rPr>
              <a:t>. No:</a:t>
            </a:r>
            <a:r>
              <a:rPr lang="en-GB" altLang="en-US" sz="1600" b="1" dirty="0">
                <a:solidFill>
                  <a:srgbClr val="000000"/>
                </a:solidFill>
                <a:ea typeface="DejaVu Sans" charset="0"/>
                <a:cs typeface="DejaVu Sans" charset="0"/>
              </a:rPr>
              <a:t>1701202081</a:t>
            </a:r>
            <a:endParaRPr lang="en-US" sz="1600" b="1"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1" dirty="0">
              <a:solidFill>
                <a:srgbClr val="0000FF"/>
              </a:solidFill>
              <a:ea typeface="DejaVu Sans" charset="0"/>
              <a:cs typeface="DejaVu Sans" charset="0"/>
            </a:endParaRPr>
          </a:p>
        </p:txBody>
      </p:sp>
      <p:sp>
        <p:nvSpPr>
          <p:cNvPr id="2" name="Rectangle 1"/>
          <p:cNvSpPr/>
          <p:nvPr/>
        </p:nvSpPr>
        <p:spPr>
          <a:xfrm>
            <a:off x="4528729" y="3527225"/>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sp>
        <p:nvSpPr>
          <p:cNvPr id="7" name="Text Box 2"/>
          <p:cNvSpPr txBox="1">
            <a:spLocks noChangeArrowheads="1"/>
          </p:cNvSpPr>
          <p:nvPr/>
        </p:nvSpPr>
        <p:spPr bwMode="auto">
          <a:xfrm>
            <a:off x="2933698" y="5560959"/>
            <a:ext cx="3733800" cy="945357"/>
          </a:xfrm>
          <a:prstGeom prst="rect">
            <a:avLst/>
          </a:prstGeom>
          <a:noFill/>
          <a:ln w="9525" cap="flat">
            <a:noFill/>
            <a:rou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FF"/>
                </a:solidFill>
                <a:ea typeface="DejaVu Sans" charset="0"/>
                <a:cs typeface="DejaVu Sans" charset="0"/>
              </a:rPr>
              <a:t>Under 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b="1" dirty="0">
                <a:solidFill>
                  <a:srgbClr val="0000FF"/>
                </a:solidFill>
                <a:ea typeface="DejaVu Sans" charset="0"/>
                <a:cs typeface="DejaVu Sans" charset="0"/>
              </a:rPr>
              <a:t>Mr. Santosh Kumar Kar</a:t>
            </a:r>
            <a:endParaRPr lang="en-US" sz="2000" b="1"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092200" y="2896235"/>
            <a:ext cx="1422400" cy="146621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6369685" y="2896235"/>
            <a:ext cx="1467485" cy="1448435"/>
          </a:xfrm>
          <a:prstGeom prst="rect">
            <a:avLst/>
          </a:prstGeom>
        </p:spPr>
      </p:pic>
      <p:sp>
        <p:nvSpPr>
          <p:cNvPr id="11" name="Flowchart: Process 10"/>
          <p:cNvSpPr/>
          <p:nvPr/>
        </p:nvSpPr>
        <p:spPr bwMode="auto">
          <a:xfrm>
            <a:off x="609600" y="6368427"/>
            <a:ext cx="7391400" cy="403894"/>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14" name="Rectangle 13">
            <a:extLst>
              <a:ext uri="{FF2B5EF4-FFF2-40B4-BE49-F238E27FC236}">
                <a16:creationId xmlns:a16="http://schemas.microsoft.com/office/drawing/2014/main" id="{23CC91F7-09A8-4AA0-8F87-98BF92DD3619}"/>
              </a:ext>
            </a:extLst>
          </p:cNvPr>
          <p:cNvSpPr/>
          <p:nvPr/>
        </p:nvSpPr>
        <p:spPr>
          <a:xfrm>
            <a:off x="143510" y="154724"/>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5" name="Title 4"/>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Scope of the project</a:t>
            </a:r>
          </a:p>
        </p:txBody>
      </p:sp>
      <p:sp>
        <p:nvSpPr>
          <p:cNvPr id="10" name="TextBox 9"/>
          <p:cNvSpPr txBox="1"/>
          <p:nvPr/>
        </p:nvSpPr>
        <p:spPr>
          <a:xfrm>
            <a:off x="914400" y="1600200"/>
            <a:ext cx="7923212" cy="5242782"/>
          </a:xfrm>
          <a:prstGeom prst="rect">
            <a:avLst/>
          </a:prstGeom>
          <a:noFill/>
        </p:spPr>
        <p:txBody>
          <a:bodyPr wrap="square">
            <a:spAutoFit/>
          </a:bodyPr>
          <a:lstStyle/>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In this system admin can view the responses given by student and services are approve  institute , delete institute, view students , send response.</a:t>
            </a:r>
          </a:p>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College faculty services are upload articles , faculty management, update profile, send responses and view request.</a:t>
            </a:r>
          </a:p>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Student functionalities are update profile, download files, send request to college and admin, view responses.</a:t>
            </a:r>
          </a:p>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p:txBody>
      </p:sp>
      <p:sp>
        <p:nvSpPr>
          <p:cNvPr id="7" name="Rectangle 6">
            <a:extLst>
              <a:ext uri="{FF2B5EF4-FFF2-40B4-BE49-F238E27FC236}">
                <a16:creationId xmlns:a16="http://schemas.microsoft.com/office/drawing/2014/main" id="{3AA9637A-9D3F-4D67-8176-C2D36E831BB4}"/>
              </a:ext>
            </a:extLst>
          </p:cNvPr>
          <p:cNvSpPr/>
          <p:nvPr/>
        </p:nvSpPr>
        <p:spPr>
          <a:xfrm>
            <a:off x="15240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C18EBA-00E9-4CC8-AFF3-A2D2EEA589BD}"/>
              </a:ext>
            </a:extLst>
          </p:cNvPr>
          <p:cNvSpPr/>
          <p:nvPr/>
        </p:nvSpPr>
        <p:spPr>
          <a:xfrm>
            <a:off x="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
        <p:nvSpPr>
          <p:cNvPr id="13" name="Flowchart: Process 12">
            <a:extLst>
              <a:ext uri="{FF2B5EF4-FFF2-40B4-BE49-F238E27FC236}">
                <a16:creationId xmlns:a16="http://schemas.microsoft.com/office/drawing/2014/main" id="{9CECDA16-E52A-49FC-B8A2-15932439681A}"/>
              </a:ext>
            </a:extLst>
          </p:cNvPr>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pic>
        <p:nvPicPr>
          <p:cNvPr id="3" name="Picture 2">
            <a:extLst>
              <a:ext uri="{FF2B5EF4-FFF2-40B4-BE49-F238E27FC236}">
                <a16:creationId xmlns:a16="http://schemas.microsoft.com/office/drawing/2014/main" id="{44838032-2A82-4459-ACB1-0DDDBD5C23F3}"/>
              </a:ext>
            </a:extLst>
          </p:cNvPr>
          <p:cNvPicPr>
            <a:picLocks noChangeAspect="1"/>
          </p:cNvPicPr>
          <p:nvPr/>
        </p:nvPicPr>
        <p:blipFill>
          <a:blip r:embed="rId2"/>
          <a:stretch>
            <a:fillRect/>
          </a:stretch>
        </p:blipFill>
        <p:spPr>
          <a:xfrm>
            <a:off x="914400" y="1447799"/>
            <a:ext cx="8001000" cy="4103145"/>
          </a:xfrm>
          <a:prstGeom prst="rect">
            <a:avLst/>
          </a:prstGeom>
        </p:spPr>
      </p:pic>
      <p:sp>
        <p:nvSpPr>
          <p:cNvPr id="8" name="TextBox 7">
            <a:extLst>
              <a:ext uri="{FF2B5EF4-FFF2-40B4-BE49-F238E27FC236}">
                <a16:creationId xmlns:a16="http://schemas.microsoft.com/office/drawing/2014/main" id="{5E6713F8-4613-4413-8813-466E7E1523B3}"/>
              </a:ext>
            </a:extLst>
          </p:cNvPr>
          <p:cNvSpPr txBox="1"/>
          <p:nvPr/>
        </p:nvSpPr>
        <p:spPr>
          <a:xfrm>
            <a:off x="2819400" y="5745039"/>
            <a:ext cx="4627984" cy="461665"/>
          </a:xfrm>
          <a:prstGeom prst="rect">
            <a:avLst/>
          </a:prstGeom>
          <a:noFill/>
        </p:spPr>
        <p:txBody>
          <a:bodyPr wrap="square">
            <a:spAutoFit/>
          </a:bodyPr>
          <a:lstStyle/>
          <a:p>
            <a:r>
              <a:rPr lang="en-IN" b="1" dirty="0">
                <a:solidFill>
                  <a:srgbClr val="000000"/>
                </a:solidFill>
                <a:cs typeface="Times New Roman" panose="02020603050405020304" pitchFamily="16" charset="0"/>
              </a:rPr>
              <a:t>            Homepage</a:t>
            </a:r>
            <a:endParaRPr lang="en-IN" dirty="0"/>
          </a:p>
        </p:txBody>
      </p:sp>
    </p:spTree>
    <p:extLst>
      <p:ext uri="{BB962C8B-B14F-4D97-AF65-F5344CB8AC3E}">
        <p14:creationId xmlns:p14="http://schemas.microsoft.com/office/powerpoint/2010/main" val="149291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2C6F8-111F-4065-AA68-A5675FE62C5D}"/>
              </a:ext>
            </a:extLst>
          </p:cNvPr>
          <p:cNvSpPr/>
          <p:nvPr/>
        </p:nvSpPr>
        <p:spPr>
          <a:xfrm>
            <a:off x="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
        <p:nvSpPr>
          <p:cNvPr id="5" name="Flowchart: Process 4">
            <a:extLst>
              <a:ext uri="{FF2B5EF4-FFF2-40B4-BE49-F238E27FC236}">
                <a16:creationId xmlns:a16="http://schemas.microsoft.com/office/drawing/2014/main" id="{065BF352-4A45-4A30-A196-C1A4C6BCF78F}"/>
              </a:ext>
            </a:extLst>
          </p:cNvPr>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pic>
        <p:nvPicPr>
          <p:cNvPr id="3" name="Picture 2">
            <a:extLst>
              <a:ext uri="{FF2B5EF4-FFF2-40B4-BE49-F238E27FC236}">
                <a16:creationId xmlns:a16="http://schemas.microsoft.com/office/drawing/2014/main" id="{6B98F202-DF6B-4674-96BD-0086CD0CC70C}"/>
              </a:ext>
            </a:extLst>
          </p:cNvPr>
          <p:cNvPicPr>
            <a:picLocks noChangeAspect="1"/>
          </p:cNvPicPr>
          <p:nvPr/>
        </p:nvPicPr>
        <p:blipFill>
          <a:blip r:embed="rId2"/>
          <a:stretch>
            <a:fillRect/>
          </a:stretch>
        </p:blipFill>
        <p:spPr>
          <a:xfrm>
            <a:off x="685800" y="1376065"/>
            <a:ext cx="7460366" cy="3957935"/>
          </a:xfrm>
          <a:prstGeom prst="rect">
            <a:avLst/>
          </a:prstGeom>
        </p:spPr>
      </p:pic>
      <p:sp>
        <p:nvSpPr>
          <p:cNvPr id="9" name="TextBox 8">
            <a:extLst>
              <a:ext uri="{FF2B5EF4-FFF2-40B4-BE49-F238E27FC236}">
                <a16:creationId xmlns:a16="http://schemas.microsoft.com/office/drawing/2014/main" id="{AD8D9CF7-DE83-4746-8583-A69B4AF9A987}"/>
              </a:ext>
            </a:extLst>
          </p:cNvPr>
          <p:cNvSpPr txBox="1"/>
          <p:nvPr/>
        </p:nvSpPr>
        <p:spPr>
          <a:xfrm>
            <a:off x="2258008" y="5334000"/>
            <a:ext cx="4627984" cy="461665"/>
          </a:xfrm>
          <a:prstGeom prst="rect">
            <a:avLst/>
          </a:prstGeom>
          <a:noFill/>
        </p:spPr>
        <p:txBody>
          <a:bodyPr wrap="square">
            <a:spAutoFit/>
          </a:bodyPr>
          <a:lstStyle/>
          <a:p>
            <a:r>
              <a:rPr lang="en-IN" b="1" dirty="0">
                <a:solidFill>
                  <a:srgbClr val="000000"/>
                </a:solidFill>
                <a:cs typeface="Times New Roman" panose="02020603050405020304" pitchFamily="16" charset="0"/>
              </a:rPr>
              <a:t>		Student Login</a:t>
            </a:r>
            <a:endParaRPr lang="en-IN" dirty="0"/>
          </a:p>
        </p:txBody>
      </p:sp>
    </p:spTree>
    <p:extLst>
      <p:ext uri="{BB962C8B-B14F-4D97-AF65-F5344CB8AC3E}">
        <p14:creationId xmlns:p14="http://schemas.microsoft.com/office/powerpoint/2010/main" val="56353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881A8C-901C-4F27-9037-03E837494918}"/>
              </a:ext>
            </a:extLst>
          </p:cNvPr>
          <p:cNvSpPr/>
          <p:nvPr/>
        </p:nvSpPr>
        <p:spPr>
          <a:xfrm>
            <a:off x="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
        <p:nvSpPr>
          <p:cNvPr id="3" name="Flowchart: Process 2">
            <a:extLst>
              <a:ext uri="{FF2B5EF4-FFF2-40B4-BE49-F238E27FC236}">
                <a16:creationId xmlns:a16="http://schemas.microsoft.com/office/drawing/2014/main" id="{3703A7F3-1EF0-4709-90AF-68F77BE62857}"/>
              </a:ext>
            </a:extLst>
          </p:cNvPr>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pic>
        <p:nvPicPr>
          <p:cNvPr id="5" name="Picture 4">
            <a:extLst>
              <a:ext uri="{FF2B5EF4-FFF2-40B4-BE49-F238E27FC236}">
                <a16:creationId xmlns:a16="http://schemas.microsoft.com/office/drawing/2014/main" id="{83D5CB55-0706-4672-8D42-813E151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7799"/>
            <a:ext cx="7848600" cy="4038601"/>
          </a:xfrm>
          <a:prstGeom prst="rect">
            <a:avLst/>
          </a:prstGeom>
        </p:spPr>
      </p:pic>
      <p:sp>
        <p:nvSpPr>
          <p:cNvPr id="7" name="TextBox 6">
            <a:extLst>
              <a:ext uri="{FF2B5EF4-FFF2-40B4-BE49-F238E27FC236}">
                <a16:creationId xmlns:a16="http://schemas.microsoft.com/office/drawing/2014/main" id="{1571DF26-EEBF-4E39-82A0-5C3BC0FE924D}"/>
              </a:ext>
            </a:extLst>
          </p:cNvPr>
          <p:cNvSpPr txBox="1"/>
          <p:nvPr/>
        </p:nvSpPr>
        <p:spPr>
          <a:xfrm>
            <a:off x="2895600" y="5598467"/>
            <a:ext cx="4627984" cy="461665"/>
          </a:xfrm>
          <a:prstGeom prst="rect">
            <a:avLst/>
          </a:prstGeom>
          <a:noFill/>
        </p:spPr>
        <p:txBody>
          <a:bodyPr wrap="square">
            <a:spAutoFit/>
          </a:bodyPr>
          <a:lstStyle/>
          <a:p>
            <a:r>
              <a:rPr lang="en-IN" b="1" dirty="0">
                <a:solidFill>
                  <a:srgbClr val="000000"/>
                </a:solidFill>
                <a:cs typeface="Times New Roman" panose="02020603050405020304" pitchFamily="16" charset="0"/>
              </a:rPr>
              <a:t>	Student Table</a:t>
            </a:r>
            <a:endParaRPr lang="en-IN" dirty="0"/>
          </a:p>
        </p:txBody>
      </p:sp>
    </p:spTree>
    <p:extLst>
      <p:ext uri="{BB962C8B-B14F-4D97-AF65-F5344CB8AC3E}">
        <p14:creationId xmlns:p14="http://schemas.microsoft.com/office/powerpoint/2010/main" val="184845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0B6779-727E-487A-8EEF-44E519B3CD10}"/>
              </a:ext>
            </a:extLst>
          </p:cNvPr>
          <p:cNvSpPr/>
          <p:nvPr/>
        </p:nvSpPr>
        <p:spPr>
          <a:xfrm>
            <a:off x="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
        <p:nvSpPr>
          <p:cNvPr id="3" name="Flowchart: Process 2">
            <a:extLst>
              <a:ext uri="{FF2B5EF4-FFF2-40B4-BE49-F238E27FC236}">
                <a16:creationId xmlns:a16="http://schemas.microsoft.com/office/drawing/2014/main" id="{26DB45E2-E7BE-4D6D-9CB2-1178574CBF95}"/>
              </a:ext>
            </a:extLst>
          </p:cNvPr>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7" name="TextBox 6">
            <a:extLst>
              <a:ext uri="{FF2B5EF4-FFF2-40B4-BE49-F238E27FC236}">
                <a16:creationId xmlns:a16="http://schemas.microsoft.com/office/drawing/2014/main" id="{6BA07145-84E0-46BE-8702-0710BC5E09C5}"/>
              </a:ext>
            </a:extLst>
          </p:cNvPr>
          <p:cNvSpPr txBox="1"/>
          <p:nvPr/>
        </p:nvSpPr>
        <p:spPr>
          <a:xfrm>
            <a:off x="2971800" y="5504383"/>
            <a:ext cx="4627984" cy="461665"/>
          </a:xfrm>
          <a:prstGeom prst="rect">
            <a:avLst/>
          </a:prstGeom>
          <a:noFill/>
        </p:spPr>
        <p:txBody>
          <a:bodyPr wrap="square">
            <a:spAutoFit/>
          </a:bodyPr>
          <a:lstStyle/>
          <a:p>
            <a:r>
              <a:rPr lang="en-IN" b="1" dirty="0">
                <a:solidFill>
                  <a:srgbClr val="000000"/>
                </a:solidFill>
                <a:cs typeface="Times New Roman" panose="02020603050405020304" pitchFamily="16" charset="0"/>
              </a:rPr>
              <a:t>		College Table</a:t>
            </a:r>
            <a:endParaRPr lang="en-IN" dirty="0"/>
          </a:p>
        </p:txBody>
      </p:sp>
      <p:pic>
        <p:nvPicPr>
          <p:cNvPr id="9" name="Picture 8">
            <a:extLst>
              <a:ext uri="{FF2B5EF4-FFF2-40B4-BE49-F238E27FC236}">
                <a16:creationId xmlns:a16="http://schemas.microsoft.com/office/drawing/2014/main" id="{4F8CABC7-2B03-4542-92BD-5BA8C47D1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7800"/>
            <a:ext cx="7924800" cy="4056583"/>
          </a:xfrm>
          <a:prstGeom prst="rect">
            <a:avLst/>
          </a:prstGeom>
        </p:spPr>
      </p:pic>
    </p:spTree>
    <p:extLst>
      <p:ext uri="{BB962C8B-B14F-4D97-AF65-F5344CB8AC3E}">
        <p14:creationId xmlns:p14="http://schemas.microsoft.com/office/powerpoint/2010/main" val="362933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5" name="Title 4"/>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References</a:t>
            </a:r>
          </a:p>
        </p:txBody>
      </p:sp>
      <p:sp>
        <p:nvSpPr>
          <p:cNvPr id="10" name="TextBox 9"/>
          <p:cNvSpPr txBox="1"/>
          <p:nvPr/>
        </p:nvSpPr>
        <p:spPr>
          <a:xfrm>
            <a:off x="914400" y="1600200"/>
            <a:ext cx="7923212" cy="4765728"/>
          </a:xfrm>
          <a:prstGeom prst="rect">
            <a:avLst/>
          </a:prstGeom>
          <a:noFill/>
        </p:spPr>
        <p:txBody>
          <a:bodyPr wrap="square">
            <a:spAutoFit/>
          </a:bodyPr>
          <a:lstStyle/>
          <a:p>
            <a:pPr marL="457200" indent="-457200" eaLnBrk="1" hangingPunct="1">
              <a:lnSpc>
                <a:spcPct val="150000"/>
              </a:lnSpc>
              <a:spcBef>
                <a:spcPts val="600"/>
              </a:spcBef>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Core Java 2 Volume II - Advanced Pearson Education – Sun Microsystems(Cay S. </a:t>
            </a:r>
            <a:r>
              <a:rPr lang="en-IN" b="1" dirty="0" err="1">
                <a:solidFill>
                  <a:srgbClr val="000000"/>
                </a:solidFill>
                <a:cs typeface="Times New Roman" panose="02020603050405020304" pitchFamily="16" charset="0"/>
              </a:rPr>
              <a:t>Hortsman</a:t>
            </a:r>
            <a:r>
              <a:rPr lang="en-IN" b="1" dirty="0">
                <a:solidFill>
                  <a:srgbClr val="000000"/>
                </a:solidFill>
                <a:cs typeface="Times New Roman" panose="02020603050405020304" pitchFamily="16" charset="0"/>
              </a:rPr>
              <a:t> , Gary Cornell)</a:t>
            </a:r>
          </a:p>
          <a:p>
            <a:pPr marL="457200" indent="-457200" eaLnBrk="1" hangingPunct="1">
              <a:lnSpc>
                <a:spcPct val="150000"/>
              </a:lnSpc>
              <a:spcBef>
                <a:spcPts val="600"/>
              </a:spcBef>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Effective Java- Programming Language Guide Pearson Education – Sun Microsystems (Joshua Bloch)</a:t>
            </a:r>
          </a:p>
          <a:p>
            <a:pPr marL="457200" indent="-457200" eaLnBrk="1" hangingPunct="1">
              <a:lnSpc>
                <a:spcPct val="150000"/>
              </a:lnSpc>
              <a:spcBef>
                <a:spcPts val="600"/>
              </a:spcBef>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Java Database Best Practices O’Reilly – SPD(George Reese)</a:t>
            </a:r>
          </a:p>
          <a:p>
            <a:pPr marL="457200" indent="-457200" eaLnBrk="1" hangingPunct="1">
              <a:lnSpc>
                <a:spcPct val="150000"/>
              </a:lnSpc>
              <a:spcBef>
                <a:spcPts val="600"/>
              </a:spcBef>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The Book of JavaScript 2</a:t>
            </a:r>
            <a:r>
              <a:rPr lang="en-IN" b="1" baseline="30000" dirty="0">
                <a:solidFill>
                  <a:srgbClr val="000000"/>
                </a:solidFill>
                <a:cs typeface="Times New Roman" panose="02020603050405020304" pitchFamily="16" charset="0"/>
              </a:rPr>
              <a:t>nd</a:t>
            </a:r>
            <a:r>
              <a:rPr lang="en-IN" b="1" dirty="0">
                <a:solidFill>
                  <a:srgbClr val="000000"/>
                </a:solidFill>
                <a:cs typeface="Times New Roman" panose="02020603050405020304" pitchFamily="16" charset="0"/>
              </a:rPr>
              <a:t> Edition SPD ( </a:t>
            </a:r>
            <a:r>
              <a:rPr lang="en-IN" b="1" dirty="0" err="1">
                <a:solidFill>
                  <a:srgbClr val="000000"/>
                </a:solidFill>
                <a:cs typeface="Times New Roman" panose="02020603050405020304" pitchFamily="16" charset="0"/>
              </a:rPr>
              <a:t>thau</a:t>
            </a:r>
            <a:r>
              <a:rPr lang="en-IN" b="1" dirty="0">
                <a:solidFill>
                  <a:srgbClr val="000000"/>
                </a:solidFill>
                <a:cs typeface="Times New Roman" panose="02020603050405020304" pitchFamily="16" charset="0"/>
              </a:rPr>
              <a:t>)</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p:txBody>
      </p:sp>
      <p:sp>
        <p:nvSpPr>
          <p:cNvPr id="7" name="Rectangle 6">
            <a:extLst>
              <a:ext uri="{FF2B5EF4-FFF2-40B4-BE49-F238E27FC236}">
                <a16:creationId xmlns:a16="http://schemas.microsoft.com/office/drawing/2014/main" id="{9F5E1919-75DB-4CC4-842C-807DF2EE8E91}"/>
              </a:ext>
            </a:extLst>
          </p:cNvPr>
          <p:cNvSpPr/>
          <p:nvPr/>
        </p:nvSpPr>
        <p:spPr>
          <a:xfrm>
            <a:off x="15240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extLst>
      <p:ext uri="{BB962C8B-B14F-4D97-AF65-F5344CB8AC3E}">
        <p14:creationId xmlns:p14="http://schemas.microsoft.com/office/powerpoint/2010/main" val="251455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10" name="TextBox 9"/>
          <p:cNvSpPr txBox="1"/>
          <p:nvPr/>
        </p:nvSpPr>
        <p:spPr>
          <a:xfrm>
            <a:off x="914400" y="1600200"/>
            <a:ext cx="7923212" cy="2451377"/>
          </a:xfrm>
          <a:prstGeom prst="rect">
            <a:avLst/>
          </a:prstGeom>
          <a:noFill/>
        </p:spPr>
        <p:txBody>
          <a:bodyPr wrap="square">
            <a:spAutoFit/>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			</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                          </a:t>
            </a:r>
            <a:r>
              <a:rPr lang="en-IN" sz="5400" b="1" dirty="0">
                <a:solidFill>
                  <a:srgbClr val="000000"/>
                </a:solidFill>
                <a:cs typeface="Times New Roman" panose="02020603050405020304" pitchFamily="16" charset="0"/>
              </a:rPr>
              <a:t>Thank  You</a:t>
            </a:r>
          </a:p>
        </p:txBody>
      </p:sp>
      <p:sp>
        <p:nvSpPr>
          <p:cNvPr id="6" name="Rectangle 5">
            <a:extLst>
              <a:ext uri="{FF2B5EF4-FFF2-40B4-BE49-F238E27FC236}">
                <a16:creationId xmlns:a16="http://schemas.microsoft.com/office/drawing/2014/main" id="{3F85FBD8-CA86-4499-B601-BEA9840689EB}"/>
              </a:ext>
            </a:extLst>
          </p:cNvPr>
          <p:cNvSpPr/>
          <p:nvPr/>
        </p:nvSpPr>
        <p:spPr>
          <a:xfrm>
            <a:off x="15240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533400" y="739775"/>
            <a:ext cx="7924800" cy="579438"/>
          </a:xfrm>
          <a:prstGeom prst="rect">
            <a:avLst/>
          </a:prstGeom>
          <a:noFill/>
          <a:ln w="9525" cap="flat">
            <a:noFill/>
            <a:round/>
          </a:ln>
          <a:effectLst/>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3333CC"/>
                </a:solidFill>
                <a:ea typeface="DejaVu Sans" charset="0"/>
                <a:cs typeface="DejaVu Sans" charset="0"/>
              </a:rPr>
              <a:t>Slide Title</a:t>
            </a:r>
          </a:p>
        </p:txBody>
      </p:sp>
      <p:sp>
        <p:nvSpPr>
          <p:cNvPr id="4098" name="Text Box 2"/>
          <p:cNvSpPr txBox="1">
            <a:spLocks noChangeArrowheads="1"/>
          </p:cNvSpPr>
          <p:nvPr/>
        </p:nvSpPr>
        <p:spPr bwMode="auto">
          <a:xfrm>
            <a:off x="549275" y="1319213"/>
            <a:ext cx="8153400" cy="4724400"/>
          </a:xfrm>
          <a:prstGeom prst="rect">
            <a:avLst/>
          </a:prstGeom>
          <a:noFill/>
          <a:ln w="9525" cap="flat">
            <a:noFill/>
            <a:round/>
          </a:ln>
          <a:effectLst/>
        </p:spPr>
        <p:txBody>
          <a:bodyPr/>
          <a:lstStyle/>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INTRODUCTION</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MOTIVATION/OBJECTIVE</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DIFFERENT  MODULE</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USE-CASE DIAGRAM</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DELIVERABLE  OF  THE PROJECT</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IN" b="1" dirty="0">
                <a:solidFill>
                  <a:srgbClr val="000000"/>
                </a:solidFill>
                <a:cs typeface="Times New Roman" panose="02020603050405020304" pitchFamily="16" charset="0"/>
              </a:rPr>
              <a:t>WORK COMPLETED</a:t>
            </a:r>
            <a:endParaRPr lang="en-IN" b="1" dirty="0">
              <a:solidFill>
                <a:srgbClr val="000000"/>
              </a:solidFill>
              <a:cs typeface="Times New Roman" panose="02020603050405020304"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SCOPE  OF  THE PROJECT</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p:txBody>
      </p:sp>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7" name="Rectangle 6">
            <a:extLst>
              <a:ext uri="{FF2B5EF4-FFF2-40B4-BE49-F238E27FC236}">
                <a16:creationId xmlns:a16="http://schemas.microsoft.com/office/drawing/2014/main" id="{52671105-3EDB-420F-89F8-A85D89B6D51D}"/>
              </a:ext>
            </a:extLst>
          </p:cNvPr>
          <p:cNvSpPr/>
          <p:nvPr/>
        </p:nvSpPr>
        <p:spPr>
          <a:xfrm>
            <a:off x="15240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Introduction</a:t>
            </a:r>
          </a:p>
        </p:txBody>
      </p:sp>
      <p:sp>
        <p:nvSpPr>
          <p:cNvPr id="4098" name="Text Box 2"/>
          <p:cNvSpPr txBox="1">
            <a:spLocks noChangeArrowheads="1"/>
          </p:cNvSpPr>
          <p:nvPr/>
        </p:nvSpPr>
        <p:spPr bwMode="auto">
          <a:xfrm>
            <a:off x="549275" y="1319212"/>
            <a:ext cx="8153400" cy="4929187"/>
          </a:xfrm>
          <a:prstGeom prst="rect">
            <a:avLst/>
          </a:prstGeom>
          <a:noFill/>
          <a:ln w="9525" cap="flat">
            <a:noFill/>
            <a:rou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Computer to computer learning system is a modern way of education, it offers more variety of instructional methods such as text, videos, audio , and digital copies, which can be tailored according to needs of the learner. In this project there are three modules such as Admin, College Faculty and Student in which admin handle the whole scenarios like admin can give access to college faculty and student and delete them if he feels that they are unauthorized members of this system. </a:t>
            </a:r>
          </a:p>
        </p:txBody>
      </p:sp>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7" name="Rectangle 6">
            <a:extLst>
              <a:ext uri="{FF2B5EF4-FFF2-40B4-BE49-F238E27FC236}">
                <a16:creationId xmlns:a16="http://schemas.microsoft.com/office/drawing/2014/main" id="{AED6E764-21A3-430A-97D3-66677CA0F37C}"/>
              </a:ext>
            </a:extLst>
          </p:cNvPr>
          <p:cNvSpPr/>
          <p:nvPr/>
        </p:nvSpPr>
        <p:spPr>
          <a:xfrm>
            <a:off x="15240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3" name="Title 2"/>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Motivation/Objective</a:t>
            </a:r>
          </a:p>
        </p:txBody>
      </p:sp>
      <p:sp>
        <p:nvSpPr>
          <p:cNvPr id="4098" name="Text Box 2"/>
          <p:cNvSpPr txBox="1">
            <a:spLocks noChangeArrowheads="1"/>
          </p:cNvSpPr>
          <p:nvPr/>
        </p:nvSpPr>
        <p:spPr bwMode="auto">
          <a:xfrm>
            <a:off x="549275" y="1319213"/>
            <a:ext cx="8153400" cy="4724400"/>
          </a:xfrm>
          <a:prstGeom prst="rect">
            <a:avLst/>
          </a:prstGeom>
          <a:noFill/>
          <a:ln w="9525" cap="flat">
            <a:noFill/>
            <a:rou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The objective of this project is to develop the environment where various college institutes will provide their respective materials in form of text document ,pdf , etc . Students will able to refer those materials at any point  of time when they need, so that they can grasp their study materials in a better way.</a:t>
            </a:r>
          </a:p>
        </p:txBody>
      </p:sp>
      <p:sp>
        <p:nvSpPr>
          <p:cNvPr id="7" name="Rectangle 6">
            <a:extLst>
              <a:ext uri="{FF2B5EF4-FFF2-40B4-BE49-F238E27FC236}">
                <a16:creationId xmlns:a16="http://schemas.microsoft.com/office/drawing/2014/main" id="{0F4018A4-B3A0-475C-A121-518A014772E5}"/>
              </a:ext>
            </a:extLst>
          </p:cNvPr>
          <p:cNvSpPr/>
          <p:nvPr/>
        </p:nvSpPr>
        <p:spPr>
          <a:xfrm>
            <a:off x="152400" y="120851"/>
            <a:ext cx="74676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3" name="Title 2"/>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Different Module</a:t>
            </a:r>
          </a:p>
        </p:txBody>
      </p:sp>
      <p:sp>
        <p:nvSpPr>
          <p:cNvPr id="4098" name="Text Box 2"/>
          <p:cNvSpPr txBox="1">
            <a:spLocks noChangeArrowheads="1"/>
          </p:cNvSpPr>
          <p:nvPr/>
        </p:nvSpPr>
        <p:spPr bwMode="auto">
          <a:xfrm>
            <a:off x="549275" y="1319213"/>
            <a:ext cx="8153400" cy="4724400"/>
          </a:xfrm>
          <a:prstGeom prst="rect">
            <a:avLst/>
          </a:prstGeom>
          <a:noFill/>
          <a:ln w="9525" cap="flat">
            <a:noFill/>
            <a:rou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In this project there are three modules-:</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1.Admin</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2.College Faculty</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3.Student</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anose="02020603050405020304" pitchFamily="16" charset="0"/>
            </a:endParaRPr>
          </a:p>
        </p:txBody>
      </p:sp>
      <p:sp>
        <p:nvSpPr>
          <p:cNvPr id="7" name="Rectangle 6">
            <a:extLst>
              <a:ext uri="{FF2B5EF4-FFF2-40B4-BE49-F238E27FC236}">
                <a16:creationId xmlns:a16="http://schemas.microsoft.com/office/drawing/2014/main" id="{589E9990-CBD2-4C03-842B-9178B0D4E473}"/>
              </a:ext>
            </a:extLst>
          </p:cNvPr>
          <p:cNvSpPr/>
          <p:nvPr/>
        </p:nvSpPr>
        <p:spPr>
          <a:xfrm>
            <a:off x="15240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3" name="Title 2"/>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Use-Case Diagram</a:t>
            </a:r>
          </a:p>
        </p:txBody>
      </p:sp>
      <p:sp>
        <p:nvSpPr>
          <p:cNvPr id="4098" name="Text Box 2"/>
          <p:cNvSpPr txBox="1">
            <a:spLocks noChangeArrowheads="1"/>
          </p:cNvSpPr>
          <p:nvPr/>
        </p:nvSpPr>
        <p:spPr bwMode="auto">
          <a:xfrm>
            <a:off x="549274" y="1317625"/>
            <a:ext cx="8366125" cy="4930774"/>
          </a:xfrm>
          <a:prstGeom prst="rect">
            <a:avLst/>
          </a:prstGeom>
          <a:noFill/>
          <a:ln w="9525" cap="flat">
            <a:noFill/>
            <a:rou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    Admin			     College Faculty</a:t>
            </a: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     </a:t>
            </a:r>
          </a:p>
        </p:txBody>
      </p:sp>
      <p:sp>
        <p:nvSpPr>
          <p:cNvPr id="4" name="Rectangle 3"/>
          <p:cNvSpPr/>
          <p:nvPr/>
        </p:nvSpPr>
        <p:spPr bwMode="auto">
          <a:xfrm>
            <a:off x="2873375" y="1738312"/>
            <a:ext cx="1752600" cy="4381499"/>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32" name="Rectangle 31"/>
          <p:cNvSpPr/>
          <p:nvPr/>
        </p:nvSpPr>
        <p:spPr bwMode="auto">
          <a:xfrm>
            <a:off x="6705600" y="1738312"/>
            <a:ext cx="2057400" cy="4381499"/>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10" name="Oval 9"/>
          <p:cNvSpPr/>
          <p:nvPr/>
        </p:nvSpPr>
        <p:spPr bwMode="auto">
          <a:xfrm>
            <a:off x="1180031" y="2804318"/>
            <a:ext cx="685800" cy="4572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5" name="Oval 4"/>
          <p:cNvSpPr/>
          <p:nvPr/>
        </p:nvSpPr>
        <p:spPr bwMode="auto">
          <a:xfrm>
            <a:off x="3276600" y="1999310"/>
            <a:ext cx="913330" cy="4572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100" b="0" i="0" u="none" strike="noStrike" cap="none" normalizeH="0" baseline="0" dirty="0">
                <a:ln>
                  <a:noFill/>
                </a:ln>
                <a:solidFill>
                  <a:schemeClr val="bg1"/>
                </a:solidFill>
                <a:effectLst/>
                <a:latin typeface="Times New Roman" panose="02020603050405020304" pitchFamily="16" charset="0"/>
              </a:rPr>
              <a:t>login</a:t>
            </a:r>
          </a:p>
        </p:txBody>
      </p:sp>
      <p:sp>
        <p:nvSpPr>
          <p:cNvPr id="6" name="Oval 5"/>
          <p:cNvSpPr/>
          <p:nvPr/>
        </p:nvSpPr>
        <p:spPr bwMode="auto">
          <a:xfrm>
            <a:off x="3276599" y="2681288"/>
            <a:ext cx="1066800" cy="4191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900" b="0" i="0" u="none" strike="noStrike" cap="none" normalizeH="0" baseline="0" dirty="0">
                <a:ln>
                  <a:noFill/>
                </a:ln>
                <a:solidFill>
                  <a:schemeClr val="bg1"/>
                </a:solidFill>
                <a:effectLst/>
                <a:latin typeface="Times New Roman" panose="02020603050405020304" pitchFamily="16" charset="0"/>
              </a:rPr>
              <a:t>Approve institute </a:t>
            </a:r>
          </a:p>
        </p:txBody>
      </p:sp>
      <p:sp>
        <p:nvSpPr>
          <p:cNvPr id="7" name="Oval 6"/>
          <p:cNvSpPr/>
          <p:nvPr/>
        </p:nvSpPr>
        <p:spPr bwMode="auto">
          <a:xfrm>
            <a:off x="3251199" y="3341688"/>
            <a:ext cx="1066800" cy="4191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900" dirty="0"/>
              <a:t>Delete</a:t>
            </a:r>
            <a:r>
              <a:rPr kumimoji="0" lang="en-IN" sz="900" b="0" i="0" u="none" strike="noStrike" cap="none" normalizeH="0" baseline="0" dirty="0">
                <a:ln>
                  <a:noFill/>
                </a:ln>
                <a:solidFill>
                  <a:schemeClr val="bg1"/>
                </a:solidFill>
                <a:effectLst/>
                <a:latin typeface="Times New Roman" panose="02020603050405020304" pitchFamily="16" charset="0"/>
              </a:rPr>
              <a:t> institute </a:t>
            </a:r>
          </a:p>
        </p:txBody>
      </p:sp>
      <p:sp>
        <p:nvSpPr>
          <p:cNvPr id="8" name="Oval 7"/>
          <p:cNvSpPr/>
          <p:nvPr/>
        </p:nvSpPr>
        <p:spPr bwMode="auto">
          <a:xfrm>
            <a:off x="3178174" y="4087811"/>
            <a:ext cx="1393826" cy="528638"/>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View students &amp; colleges</a:t>
            </a:r>
          </a:p>
        </p:txBody>
      </p:sp>
      <p:sp>
        <p:nvSpPr>
          <p:cNvPr id="9" name="Oval 8"/>
          <p:cNvSpPr/>
          <p:nvPr/>
        </p:nvSpPr>
        <p:spPr bwMode="auto">
          <a:xfrm>
            <a:off x="3152774" y="4876799"/>
            <a:ext cx="1393826" cy="487365"/>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View &amp; Send response</a:t>
            </a:r>
          </a:p>
        </p:txBody>
      </p:sp>
      <p:sp>
        <p:nvSpPr>
          <p:cNvPr id="19" name="Oval 18"/>
          <p:cNvSpPr/>
          <p:nvPr/>
        </p:nvSpPr>
        <p:spPr bwMode="auto">
          <a:xfrm>
            <a:off x="3276599" y="5699124"/>
            <a:ext cx="1066800" cy="320676"/>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Logout</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cxnSp>
        <p:nvCxnSpPr>
          <p:cNvPr id="12" name="Straight Connector 11"/>
          <p:cNvCxnSpPr/>
          <p:nvPr/>
        </p:nvCxnSpPr>
        <p:spPr bwMode="auto">
          <a:xfrm>
            <a:off x="1524000" y="3276600"/>
            <a:ext cx="0" cy="1066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1295400" y="3630612"/>
            <a:ext cx="5334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H="1">
            <a:off x="1219200" y="3929061"/>
            <a:ext cx="304800" cy="41433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1558925" y="3929061"/>
            <a:ext cx="269875" cy="41433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flipV="1">
            <a:off x="1865831" y="2362200"/>
            <a:ext cx="1410768" cy="126841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flipV="1">
            <a:off x="1881706" y="2941637"/>
            <a:ext cx="1394892" cy="68897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a:off x="1927223" y="3630612"/>
            <a:ext cx="1349377"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7" name="Straight Arrow Connector 26"/>
          <p:cNvCxnSpPr/>
          <p:nvPr/>
        </p:nvCxnSpPr>
        <p:spPr bwMode="auto">
          <a:xfrm>
            <a:off x="1981200" y="3630611"/>
            <a:ext cx="1295398" cy="78898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1927221" y="3630611"/>
            <a:ext cx="1349379" cy="156760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a:off x="1927222" y="3630611"/>
            <a:ext cx="1349377" cy="222885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7" name="Oval 16"/>
          <p:cNvSpPr/>
          <p:nvPr/>
        </p:nvSpPr>
        <p:spPr bwMode="auto">
          <a:xfrm>
            <a:off x="5345631" y="2778918"/>
            <a:ext cx="685800" cy="4572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33" name="Oval 32"/>
          <p:cNvSpPr/>
          <p:nvPr/>
        </p:nvSpPr>
        <p:spPr bwMode="auto">
          <a:xfrm>
            <a:off x="7194687" y="1849887"/>
            <a:ext cx="1261926" cy="404496"/>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Register</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34" name="Oval 33"/>
          <p:cNvSpPr/>
          <p:nvPr/>
        </p:nvSpPr>
        <p:spPr bwMode="auto">
          <a:xfrm>
            <a:off x="7278169" y="2464619"/>
            <a:ext cx="1178444" cy="472282"/>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Login</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35" name="Oval 34"/>
          <p:cNvSpPr/>
          <p:nvPr/>
        </p:nvSpPr>
        <p:spPr bwMode="auto">
          <a:xfrm>
            <a:off x="7278169" y="3129875"/>
            <a:ext cx="1178444" cy="585788"/>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Upload Articles</a:t>
            </a:r>
          </a:p>
        </p:txBody>
      </p:sp>
      <p:sp>
        <p:nvSpPr>
          <p:cNvPr id="36" name="Oval 35"/>
          <p:cNvSpPr/>
          <p:nvPr/>
        </p:nvSpPr>
        <p:spPr bwMode="auto">
          <a:xfrm>
            <a:off x="7278169" y="3985077"/>
            <a:ext cx="1178444" cy="5349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Faculty mgmt.</a:t>
            </a:r>
          </a:p>
        </p:txBody>
      </p:sp>
      <p:sp>
        <p:nvSpPr>
          <p:cNvPr id="37" name="Oval 36"/>
          <p:cNvSpPr/>
          <p:nvPr/>
        </p:nvSpPr>
        <p:spPr bwMode="auto">
          <a:xfrm>
            <a:off x="7391400" y="4711893"/>
            <a:ext cx="1065213" cy="5349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Update profile</a:t>
            </a:r>
          </a:p>
        </p:txBody>
      </p:sp>
      <p:sp>
        <p:nvSpPr>
          <p:cNvPr id="38" name="Oval 37"/>
          <p:cNvSpPr/>
          <p:nvPr/>
        </p:nvSpPr>
        <p:spPr bwMode="auto">
          <a:xfrm>
            <a:off x="7391400" y="5540377"/>
            <a:ext cx="1065213" cy="479424"/>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Send response</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cxnSp>
        <p:nvCxnSpPr>
          <p:cNvPr id="41" name="Straight Connector 40"/>
          <p:cNvCxnSpPr/>
          <p:nvPr/>
        </p:nvCxnSpPr>
        <p:spPr bwMode="auto">
          <a:xfrm>
            <a:off x="5715000" y="3229871"/>
            <a:ext cx="0" cy="118972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5410200" y="3630611"/>
            <a:ext cx="685799"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a:off x="5363886" y="3929061"/>
            <a:ext cx="351114" cy="41433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714999" y="3929061"/>
            <a:ext cx="334686" cy="41433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flipV="1">
            <a:off x="6095999" y="2052135"/>
            <a:ext cx="1098688" cy="157847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6095999" y="2739332"/>
            <a:ext cx="1178444" cy="891278"/>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flipV="1">
            <a:off x="6095999" y="3422769"/>
            <a:ext cx="1182170" cy="20784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6" name="Straight Arrow Connector 55"/>
          <p:cNvCxnSpPr/>
          <p:nvPr/>
        </p:nvCxnSpPr>
        <p:spPr bwMode="auto">
          <a:xfrm>
            <a:off x="6095999" y="3671411"/>
            <a:ext cx="1182170" cy="58116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8" name="Straight Arrow Connector 57"/>
          <p:cNvCxnSpPr/>
          <p:nvPr/>
        </p:nvCxnSpPr>
        <p:spPr bwMode="auto">
          <a:xfrm>
            <a:off x="6095999" y="3676090"/>
            <a:ext cx="1451398" cy="119035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60" name="Straight Arrow Connector 59"/>
          <p:cNvCxnSpPr/>
          <p:nvPr/>
        </p:nvCxnSpPr>
        <p:spPr bwMode="auto">
          <a:xfrm>
            <a:off x="6095999" y="3671408"/>
            <a:ext cx="1451398" cy="193917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44" name="Rectangle 43">
            <a:extLst>
              <a:ext uri="{FF2B5EF4-FFF2-40B4-BE49-F238E27FC236}">
                <a16:creationId xmlns:a16="http://schemas.microsoft.com/office/drawing/2014/main" id="{B7A9EC8D-6139-4573-B0A4-82D2FF7342AD}"/>
              </a:ext>
            </a:extLst>
          </p:cNvPr>
          <p:cNvSpPr/>
          <p:nvPr/>
        </p:nvSpPr>
        <p:spPr>
          <a:xfrm>
            <a:off x="-1" y="130299"/>
            <a:ext cx="7632699"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3" name="Title 2"/>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Use-Case Diagram</a:t>
            </a:r>
          </a:p>
        </p:txBody>
      </p:sp>
      <p:sp>
        <p:nvSpPr>
          <p:cNvPr id="2" name="Rectangle 2"/>
          <p:cNvSpPr/>
          <p:nvPr/>
        </p:nvSpPr>
        <p:spPr bwMode="auto">
          <a:xfrm>
            <a:off x="3415782" y="1490831"/>
            <a:ext cx="2286000" cy="459422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10" name="Oval 9"/>
          <p:cNvSpPr/>
          <p:nvPr/>
        </p:nvSpPr>
        <p:spPr bwMode="auto">
          <a:xfrm>
            <a:off x="1828800" y="2384425"/>
            <a:ext cx="914400" cy="511175"/>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endParaRPr kumimoji="0" lang="en-IN" sz="2400" b="0" i="0" u="none" strike="noStrike" cap="none" normalizeH="0" baseline="0">
              <a:ln>
                <a:noFill/>
              </a:ln>
              <a:solidFill>
                <a:schemeClr val="bg1"/>
              </a:solidFill>
              <a:effectLst/>
              <a:latin typeface="Times New Roman" panose="02020603050405020304" pitchFamily="16" charset="0"/>
            </a:endParaRPr>
          </a:p>
        </p:txBody>
      </p:sp>
      <p:sp>
        <p:nvSpPr>
          <p:cNvPr id="4" name="Oval 3"/>
          <p:cNvSpPr/>
          <p:nvPr/>
        </p:nvSpPr>
        <p:spPr bwMode="auto">
          <a:xfrm>
            <a:off x="3962400" y="1624013"/>
            <a:ext cx="1295400" cy="433387"/>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Register</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5" name="Oval 4"/>
          <p:cNvSpPr/>
          <p:nvPr/>
        </p:nvSpPr>
        <p:spPr bwMode="auto">
          <a:xfrm>
            <a:off x="4038600" y="2395895"/>
            <a:ext cx="1143000" cy="496888"/>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Login</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6" name="Oval 5"/>
          <p:cNvSpPr/>
          <p:nvPr/>
        </p:nvSpPr>
        <p:spPr bwMode="auto">
          <a:xfrm>
            <a:off x="4114800" y="3163888"/>
            <a:ext cx="1143000" cy="4572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Download Articles</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7" name="Oval 6"/>
          <p:cNvSpPr/>
          <p:nvPr/>
        </p:nvSpPr>
        <p:spPr bwMode="auto">
          <a:xfrm>
            <a:off x="4089400" y="3824288"/>
            <a:ext cx="1143000" cy="4572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kumimoji="0" lang="en-IN" sz="1050" b="0" i="0" u="none" strike="noStrike" cap="none" normalizeH="0" baseline="0" dirty="0">
                <a:ln>
                  <a:noFill/>
                </a:ln>
                <a:solidFill>
                  <a:schemeClr val="bg1"/>
                </a:solidFill>
                <a:effectLst/>
                <a:latin typeface="Times New Roman" panose="02020603050405020304" pitchFamily="16" charset="0"/>
              </a:rPr>
              <a:t>Update Profile</a:t>
            </a:r>
          </a:p>
        </p:txBody>
      </p:sp>
      <p:sp>
        <p:nvSpPr>
          <p:cNvPr id="8" name="Oval 7"/>
          <p:cNvSpPr/>
          <p:nvPr/>
        </p:nvSpPr>
        <p:spPr bwMode="auto">
          <a:xfrm>
            <a:off x="4097694" y="4533316"/>
            <a:ext cx="1066800" cy="609601"/>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050" dirty="0"/>
              <a:t>Send Request</a:t>
            </a:r>
            <a:endParaRPr kumimoji="0" lang="en-IN" sz="1050" b="0" i="0" u="none" strike="noStrike" cap="none" normalizeH="0" baseline="0" dirty="0">
              <a:ln>
                <a:noFill/>
              </a:ln>
              <a:solidFill>
                <a:schemeClr val="bg1"/>
              </a:solidFill>
              <a:effectLst/>
              <a:latin typeface="Times New Roman" panose="02020603050405020304" pitchFamily="16" charset="0"/>
            </a:endParaRPr>
          </a:p>
        </p:txBody>
      </p:sp>
      <p:sp>
        <p:nvSpPr>
          <p:cNvPr id="9" name="Oval 8"/>
          <p:cNvSpPr/>
          <p:nvPr/>
        </p:nvSpPr>
        <p:spPr bwMode="auto">
          <a:xfrm>
            <a:off x="4114800" y="5338567"/>
            <a:ext cx="1143000" cy="604936"/>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IN" sz="1100" dirty="0"/>
              <a:t>View Response</a:t>
            </a:r>
            <a:endParaRPr kumimoji="0" lang="en-IN" sz="1100" b="0" i="0" u="none" strike="noStrike" cap="none" normalizeH="0" baseline="0" dirty="0">
              <a:ln>
                <a:noFill/>
              </a:ln>
              <a:solidFill>
                <a:schemeClr val="bg1"/>
              </a:solidFill>
              <a:effectLst/>
              <a:latin typeface="Times New Roman" panose="02020603050405020304" pitchFamily="16" charset="0"/>
            </a:endParaRPr>
          </a:p>
        </p:txBody>
      </p:sp>
      <p:cxnSp>
        <p:nvCxnSpPr>
          <p:cNvPr id="12" name="Straight Connector 11"/>
          <p:cNvCxnSpPr/>
          <p:nvPr/>
        </p:nvCxnSpPr>
        <p:spPr bwMode="auto">
          <a:xfrm>
            <a:off x="2286000" y="2887663"/>
            <a:ext cx="0" cy="149383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1828800" y="3429000"/>
            <a:ext cx="8382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flipH="1">
            <a:off x="1828800" y="3810000"/>
            <a:ext cx="457200" cy="5715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2247900" y="3810000"/>
            <a:ext cx="495300" cy="63976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Arrow Connector 21"/>
          <p:cNvCxnSpPr/>
          <p:nvPr/>
        </p:nvCxnSpPr>
        <p:spPr bwMode="auto">
          <a:xfrm flipV="1">
            <a:off x="2667000" y="1905000"/>
            <a:ext cx="1371600" cy="144780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2667000" y="2743200"/>
            <a:ext cx="1430694" cy="68580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flipV="1">
            <a:off x="2667000" y="3422148"/>
            <a:ext cx="1354494" cy="1875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a:off x="2667000" y="3517445"/>
            <a:ext cx="1354494" cy="540998"/>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a:off x="2684106" y="3558008"/>
            <a:ext cx="1337388" cy="128010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a:off x="2667000" y="3517445"/>
            <a:ext cx="1371600" cy="196895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8A94F0A3-18C4-4847-92E1-4627C589A03B}"/>
              </a:ext>
            </a:extLst>
          </p:cNvPr>
          <p:cNvSpPr txBox="1"/>
          <p:nvPr/>
        </p:nvSpPr>
        <p:spPr>
          <a:xfrm>
            <a:off x="533400" y="3277478"/>
            <a:ext cx="1371602" cy="461665"/>
          </a:xfrm>
          <a:prstGeom prst="rect">
            <a:avLst/>
          </a:prstGeom>
          <a:noFill/>
        </p:spPr>
        <p:txBody>
          <a:bodyPr wrap="square">
            <a:spAutoFit/>
          </a:bodyPr>
          <a:lstStyle/>
          <a:p>
            <a:r>
              <a:rPr lang="en-IN" b="1" dirty="0">
                <a:solidFill>
                  <a:srgbClr val="000000"/>
                </a:solidFill>
                <a:cs typeface="Times New Roman" panose="02020603050405020304" pitchFamily="16" charset="0"/>
              </a:rPr>
              <a:t>Student</a:t>
            </a:r>
            <a:endParaRPr lang="en-IN" dirty="0"/>
          </a:p>
        </p:txBody>
      </p:sp>
      <p:sp>
        <p:nvSpPr>
          <p:cNvPr id="29" name="Rectangle 28">
            <a:extLst>
              <a:ext uri="{FF2B5EF4-FFF2-40B4-BE49-F238E27FC236}">
                <a16:creationId xmlns:a16="http://schemas.microsoft.com/office/drawing/2014/main" id="{767E50F6-C39F-4825-8F65-6F9BD47C9C3D}"/>
              </a:ext>
            </a:extLst>
          </p:cNvPr>
          <p:cNvSpPr/>
          <p:nvPr/>
        </p:nvSpPr>
        <p:spPr>
          <a:xfrm>
            <a:off x="152400" y="120851"/>
            <a:ext cx="73152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5" name="Title 4"/>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IN" dirty="0"/>
              <a:t>Deliverable of the project</a:t>
            </a:r>
          </a:p>
        </p:txBody>
      </p:sp>
      <p:sp>
        <p:nvSpPr>
          <p:cNvPr id="10" name="TextBox 9"/>
          <p:cNvSpPr txBox="1"/>
          <p:nvPr/>
        </p:nvSpPr>
        <p:spPr>
          <a:xfrm>
            <a:off x="914400" y="1600200"/>
            <a:ext cx="7923212" cy="4057842"/>
          </a:xfrm>
          <a:prstGeom prst="rect">
            <a:avLst/>
          </a:prstGeom>
          <a:noFill/>
        </p:spPr>
        <p:txBody>
          <a:bodyPr wrap="square">
            <a:spAutoFit/>
          </a:bodyPr>
          <a:lstStyle/>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This system maintains all the records in online system database which makes it very easy to access and retrieve data from the database .</a:t>
            </a:r>
          </a:p>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This system provides centralized database management.</a:t>
            </a:r>
          </a:p>
          <a:p>
            <a:pPr marL="342900" indent="-342900" eaLnBrk="1" hangingPunct="1">
              <a:lnSpc>
                <a:spcPct val="15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This project facilitates student to easily navigate through the application for more information in a most secure manner.</a:t>
            </a:r>
          </a:p>
        </p:txBody>
      </p:sp>
      <p:sp>
        <p:nvSpPr>
          <p:cNvPr id="7" name="Rectangle 6">
            <a:extLst>
              <a:ext uri="{FF2B5EF4-FFF2-40B4-BE49-F238E27FC236}">
                <a16:creationId xmlns:a16="http://schemas.microsoft.com/office/drawing/2014/main" id="{54802E74-7019-4335-9F33-4A4E925D4861}"/>
              </a:ext>
            </a:extLst>
          </p:cNvPr>
          <p:cNvSpPr/>
          <p:nvPr/>
        </p:nvSpPr>
        <p:spPr>
          <a:xfrm>
            <a:off x="15240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nvSpPr>
        <p:spPr>
          <a:xfrm>
            <a:off x="533400" y="738188"/>
            <a:ext cx="7923213" cy="579437"/>
          </a:xfrm>
          <a:prstGeom prst="rect">
            <a:avLst/>
          </a:prstGeom>
          <a:noFill/>
          <a:ln w="9525" cap="flat">
            <a:noFill/>
            <a:round/>
          </a:ln>
          <a:effectLst/>
        </p:spPr>
        <p:txBody>
          <a:bodyPr vert="horz" wrap="square" lIns="90000" tIns="46800" rIns="90000" bIns="46800" numCol="1" anchor="ctr" anchorCtr="0" compatLnSpc="1"/>
          <a:lstStyle>
            <a:lvl1pPr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6" charset="0"/>
              <a:defRPr sz="3200" b="1">
                <a:solidFill>
                  <a:srgbClr val="3333CC"/>
                </a:solidFill>
                <a:latin typeface="Times New Roman" panose="02020603050405020304" pitchFamily="16" charset="0"/>
                <a:ea typeface="DejaVu Sans" charset="0"/>
                <a:cs typeface="DejaVu Sans" charset="0"/>
              </a:defRPr>
            </a:lvl9pPr>
          </a:lstStyle>
          <a:p>
            <a:r>
              <a:rPr lang="en-GB" altLang="en-IN" dirty="0"/>
              <a:t>Work Completed</a:t>
            </a:r>
          </a:p>
        </p:txBody>
      </p:sp>
      <p:sp>
        <p:nvSpPr>
          <p:cNvPr id="11" name="Flowchart: Process 10"/>
          <p:cNvSpPr/>
          <p:nvPr/>
        </p:nvSpPr>
        <p:spPr bwMode="auto">
          <a:xfrm>
            <a:off x="609600" y="6400800"/>
            <a:ext cx="7391400" cy="401015"/>
          </a:xfrm>
          <a:prstGeom prst="flowChartProcess">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pPr>
            <a:r>
              <a:rPr lang="en-US" sz="1800" dirty="0">
                <a:solidFill>
                  <a:srgbClr val="FF0000"/>
                </a:solidFill>
                <a:latin typeface="Times New Roman" panose="02020603050405020304" pitchFamily="16" charset="0"/>
              </a:rPr>
              <a:t>Abhishek Kumar (CSE201710094) &amp; Rahul Kumar Yadav (IT201710355)</a:t>
            </a:r>
            <a:endParaRPr kumimoji="0" lang="en-US" sz="1800" b="0" i="0" u="none" strike="noStrike" cap="none" normalizeH="0" baseline="0" dirty="0">
              <a:ln>
                <a:noFill/>
              </a:ln>
              <a:solidFill>
                <a:srgbClr val="FF0000"/>
              </a:solidFill>
              <a:effectLst/>
              <a:latin typeface="Times New Roman" panose="02020603050405020304" pitchFamily="16" charset="0"/>
            </a:endParaRPr>
          </a:p>
        </p:txBody>
      </p:sp>
      <p:sp>
        <p:nvSpPr>
          <p:cNvPr id="10" name="TextBox 9"/>
          <p:cNvSpPr txBox="1"/>
          <p:nvPr/>
        </p:nvSpPr>
        <p:spPr>
          <a:xfrm>
            <a:off x="609600" y="1332487"/>
            <a:ext cx="8125460" cy="5011949"/>
          </a:xfrm>
          <a:prstGeom prst="rect">
            <a:avLst/>
          </a:prstGeom>
          <a:noFill/>
        </p:spPr>
        <p:txBody>
          <a:bodyPr wrap="square">
            <a:spAutoFit/>
          </a:bodyPr>
          <a:lstStyle/>
          <a:p>
            <a:pPr marL="0" indent="0" eaLnBrk="1" hangingPunct="1">
              <a:lnSpc>
                <a:spcPct val="15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solidFill>
                  <a:srgbClr val="000000"/>
                </a:solidFill>
                <a:cs typeface="Times New Roman" panose="02020603050405020304" pitchFamily="16" charset="0"/>
              </a:rPr>
              <a:t>In this project till now we have completed the frontend part and  backend part of all the three modules like we have Admin, College Faculty and Student modules and in each module, we have different functions such as admin services are approving the institute, delete institute and other functions similarly college services are upload articles, update profile, send response for appropriate requests, view requests and same as for student update profile, send request to the college, send feedback. </a:t>
            </a:r>
          </a:p>
        </p:txBody>
      </p:sp>
      <p:sp>
        <p:nvSpPr>
          <p:cNvPr id="7" name="Rectangle 6">
            <a:extLst>
              <a:ext uri="{FF2B5EF4-FFF2-40B4-BE49-F238E27FC236}">
                <a16:creationId xmlns:a16="http://schemas.microsoft.com/office/drawing/2014/main" id="{F90DE6FB-BC24-4749-9371-C53099A8BFA8}"/>
              </a:ext>
            </a:extLst>
          </p:cNvPr>
          <p:cNvSpPr/>
          <p:nvPr/>
        </p:nvSpPr>
        <p:spPr>
          <a:xfrm>
            <a:off x="152400" y="120851"/>
            <a:ext cx="7391400" cy="461665"/>
          </a:xfrm>
          <a:prstGeom prst="rect">
            <a:avLst/>
          </a:prstGeom>
          <a:solidFill>
            <a:schemeClr val="bg1"/>
          </a:solidFill>
        </p:spPr>
        <p:txBody>
          <a:bodyPr wrap="square" lIns="91440" tIns="45720" rIns="91440" bIns="45720">
            <a:spAutoFit/>
          </a:bodyPr>
          <a:lstStyle/>
          <a:p>
            <a:pPr algn="ctr"/>
            <a:r>
              <a:rPr lang="en-US" dirty="0">
                <a:solidFill>
                  <a:srgbClr val="3333CC"/>
                </a:solidFill>
              </a:rPr>
              <a:t>B.TECH  MAJOR PROJECT  PRESENTATION 2020-21</a:t>
            </a:r>
            <a:endParaRPr lang="en-IN" dirty="0">
              <a:solidFill>
                <a:srgbClr val="3333CC"/>
              </a:solidFil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sz="2400" b="0" i="0" u="none" strike="noStrike" cap="none" normalizeH="0" baseline="0" smtClean="0">
            <a:ln>
              <a:noFill/>
            </a:ln>
            <a:solidFill>
              <a:schemeClr val="bg1"/>
            </a:solidFill>
            <a:effectLst/>
            <a:latin typeface="Times New Roman" panose="02020603050405020304"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sz="2400" b="0" i="0" u="none" strike="noStrike" cap="none" normalizeH="0" baseline="0" smtClean="0">
            <a:ln>
              <a:noFill/>
            </a:ln>
            <a:solidFill>
              <a:schemeClr val="bg1"/>
            </a:solidFill>
            <a:effectLst/>
            <a:latin typeface="Times New Roman" panose="02020603050405020304"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905</Words>
  <Application>Microsoft Office PowerPoint</Application>
  <PresentationFormat>On-screen Show (4:3)</PresentationFormat>
  <Paragraphs>111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rahul</cp:lastModifiedBy>
  <cp:revision>743</cp:revision>
  <cp:lastPrinted>2113-01-01T00:00:00Z</cp:lastPrinted>
  <dcterms:created xsi:type="dcterms:W3CDTF">2005-01-24T10:28:00Z</dcterms:created>
  <dcterms:modified xsi:type="dcterms:W3CDTF">2021-04-29T17:06:01Z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