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2B97903-E856-45B4-86D4-38187E31A5A1}" type="datetimeFigureOut">
              <a:rPr lang="en-US" smtClean="0"/>
              <a:t>7/4/2021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142AA3D-1A7C-4FC1-97B6-CF68DADA64B2}" type="slidenum">
              <a:rPr lang="en-US" smtClean="0"/>
              <a:t>‹#›</a:t>
            </a:fld>
            <a:endParaRPr lang="en-US"/>
          </a:p>
        </p:txBody>
      </p:sp>
    </p:spTree>
    <p:extLst>
      <p:ext uri="{BB962C8B-B14F-4D97-AF65-F5344CB8AC3E}">
        <p14:creationId xmlns:p14="http://schemas.microsoft.com/office/powerpoint/2010/main" val="4275707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B97903-E856-45B4-86D4-38187E31A5A1}" type="datetimeFigureOut">
              <a:rPr lang="en-US" smtClean="0"/>
              <a:t>7/4/2021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142AA3D-1A7C-4FC1-97B6-CF68DADA64B2}" type="slidenum">
              <a:rPr lang="en-US" smtClean="0"/>
              <a:t>‹#›</a:t>
            </a:fld>
            <a:endParaRPr lang="en-US"/>
          </a:p>
        </p:txBody>
      </p:sp>
    </p:spTree>
    <p:extLst>
      <p:ext uri="{BB962C8B-B14F-4D97-AF65-F5344CB8AC3E}">
        <p14:creationId xmlns:p14="http://schemas.microsoft.com/office/powerpoint/2010/main" val="1802485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B97903-E856-45B4-86D4-38187E31A5A1}" type="datetimeFigureOut">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142AA3D-1A7C-4FC1-97B6-CF68DADA64B2}" type="slidenum">
              <a:rPr lang="en-US" smtClean="0"/>
              <a:t>‹#›</a:t>
            </a:fld>
            <a:endParaRPr lang="en-US"/>
          </a:p>
        </p:txBody>
      </p:sp>
    </p:spTree>
    <p:extLst>
      <p:ext uri="{BB962C8B-B14F-4D97-AF65-F5344CB8AC3E}">
        <p14:creationId xmlns:p14="http://schemas.microsoft.com/office/powerpoint/2010/main" val="4062854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B97903-E856-45B4-86D4-38187E31A5A1}" type="datetimeFigureOut">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142AA3D-1A7C-4FC1-97B6-CF68DADA64B2}" type="slidenum">
              <a:rPr lang="en-US" smtClean="0"/>
              <a:t>‹#›</a:t>
            </a:fld>
            <a:endParaRPr lang="en-US"/>
          </a:p>
        </p:txBody>
      </p:sp>
    </p:spTree>
    <p:extLst>
      <p:ext uri="{BB962C8B-B14F-4D97-AF65-F5344CB8AC3E}">
        <p14:creationId xmlns:p14="http://schemas.microsoft.com/office/powerpoint/2010/main" val="20166866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B97903-E856-45B4-86D4-38187E31A5A1}" type="datetimeFigureOut">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142AA3D-1A7C-4FC1-97B6-CF68DADA64B2}" type="slidenum">
              <a:rPr lang="en-US" smtClean="0"/>
              <a:t>‹#›</a:t>
            </a:fld>
            <a:endParaRPr lang="en-US"/>
          </a:p>
        </p:txBody>
      </p:sp>
    </p:spTree>
    <p:extLst>
      <p:ext uri="{BB962C8B-B14F-4D97-AF65-F5344CB8AC3E}">
        <p14:creationId xmlns:p14="http://schemas.microsoft.com/office/powerpoint/2010/main" val="34655872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2B97903-E856-45B4-86D4-38187E31A5A1}" type="datetimeFigureOut">
              <a:rPr lang="en-US" smtClean="0"/>
              <a:t>7/4/2021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42AA3D-1A7C-4FC1-97B6-CF68DADA64B2}" type="slidenum">
              <a:rPr lang="en-US" smtClean="0"/>
              <a:t>‹#›</a:t>
            </a:fld>
            <a:endParaRPr lang="en-US"/>
          </a:p>
        </p:txBody>
      </p:sp>
    </p:spTree>
    <p:extLst>
      <p:ext uri="{BB962C8B-B14F-4D97-AF65-F5344CB8AC3E}">
        <p14:creationId xmlns:p14="http://schemas.microsoft.com/office/powerpoint/2010/main" val="6596639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2B97903-E856-45B4-86D4-38187E31A5A1}" type="datetimeFigureOut">
              <a:rPr lang="en-US" smtClean="0"/>
              <a:t>7/4/2021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D142AA3D-1A7C-4FC1-97B6-CF68DADA64B2}" type="slidenum">
              <a:rPr lang="en-US" smtClean="0"/>
              <a:t>‹#›</a:t>
            </a:fld>
            <a:endParaRPr lang="en-US"/>
          </a:p>
        </p:txBody>
      </p:sp>
    </p:spTree>
    <p:extLst>
      <p:ext uri="{BB962C8B-B14F-4D97-AF65-F5344CB8AC3E}">
        <p14:creationId xmlns:p14="http://schemas.microsoft.com/office/powerpoint/2010/main" val="2367299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2B97903-E856-45B4-86D4-38187E31A5A1}" type="datetimeFigureOut">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42AA3D-1A7C-4FC1-97B6-CF68DADA64B2}" type="slidenum">
              <a:rPr lang="en-US" smtClean="0"/>
              <a:t>‹#›</a:t>
            </a:fld>
            <a:endParaRPr lang="en-US"/>
          </a:p>
        </p:txBody>
      </p:sp>
    </p:spTree>
    <p:extLst>
      <p:ext uri="{BB962C8B-B14F-4D97-AF65-F5344CB8AC3E}">
        <p14:creationId xmlns:p14="http://schemas.microsoft.com/office/powerpoint/2010/main" val="9510767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2B97903-E856-45B4-86D4-38187E31A5A1}" type="datetimeFigureOut">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142AA3D-1A7C-4FC1-97B6-CF68DADA64B2}" type="slidenum">
              <a:rPr lang="en-US" smtClean="0"/>
              <a:t>‹#›</a:t>
            </a:fld>
            <a:endParaRPr lang="en-US"/>
          </a:p>
        </p:txBody>
      </p:sp>
    </p:spTree>
    <p:extLst>
      <p:ext uri="{BB962C8B-B14F-4D97-AF65-F5344CB8AC3E}">
        <p14:creationId xmlns:p14="http://schemas.microsoft.com/office/powerpoint/2010/main" val="2177049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B97903-E856-45B4-86D4-38187E31A5A1}" type="datetimeFigureOut">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42AA3D-1A7C-4FC1-97B6-CF68DADA64B2}" type="slidenum">
              <a:rPr lang="en-US" smtClean="0"/>
              <a:t>‹#›</a:t>
            </a:fld>
            <a:endParaRPr lang="en-US"/>
          </a:p>
        </p:txBody>
      </p:sp>
    </p:spTree>
    <p:extLst>
      <p:ext uri="{BB962C8B-B14F-4D97-AF65-F5344CB8AC3E}">
        <p14:creationId xmlns:p14="http://schemas.microsoft.com/office/powerpoint/2010/main" val="927511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B97903-E856-45B4-86D4-38187E31A5A1}" type="datetimeFigureOut">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142AA3D-1A7C-4FC1-97B6-CF68DADA64B2}" type="slidenum">
              <a:rPr lang="en-US" smtClean="0"/>
              <a:t>‹#›</a:t>
            </a:fld>
            <a:endParaRPr lang="en-US"/>
          </a:p>
        </p:txBody>
      </p:sp>
    </p:spTree>
    <p:extLst>
      <p:ext uri="{BB962C8B-B14F-4D97-AF65-F5344CB8AC3E}">
        <p14:creationId xmlns:p14="http://schemas.microsoft.com/office/powerpoint/2010/main" val="2847338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2B97903-E856-45B4-86D4-38187E31A5A1}" type="datetimeFigureOut">
              <a:rPr lang="en-US" smtClean="0"/>
              <a:t>7/4/2021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42AA3D-1A7C-4FC1-97B6-CF68DADA64B2}" type="slidenum">
              <a:rPr lang="en-US" smtClean="0"/>
              <a:t>‹#›</a:t>
            </a:fld>
            <a:endParaRPr lang="en-US"/>
          </a:p>
        </p:txBody>
      </p:sp>
    </p:spTree>
    <p:extLst>
      <p:ext uri="{BB962C8B-B14F-4D97-AF65-F5344CB8AC3E}">
        <p14:creationId xmlns:p14="http://schemas.microsoft.com/office/powerpoint/2010/main" val="3749954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2B97903-E856-45B4-86D4-38187E31A5A1}" type="datetimeFigureOut">
              <a:rPr lang="en-US" smtClean="0"/>
              <a:t>7/4/2021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42AA3D-1A7C-4FC1-97B6-CF68DADA64B2}" type="slidenum">
              <a:rPr lang="en-US" smtClean="0"/>
              <a:t>‹#›</a:t>
            </a:fld>
            <a:endParaRPr lang="en-US"/>
          </a:p>
        </p:txBody>
      </p:sp>
    </p:spTree>
    <p:extLst>
      <p:ext uri="{BB962C8B-B14F-4D97-AF65-F5344CB8AC3E}">
        <p14:creationId xmlns:p14="http://schemas.microsoft.com/office/powerpoint/2010/main" val="2006918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2B97903-E856-45B4-86D4-38187E31A5A1}" type="datetimeFigureOut">
              <a:rPr lang="en-US" smtClean="0"/>
              <a:t>7/4/2021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42AA3D-1A7C-4FC1-97B6-CF68DADA64B2}" type="slidenum">
              <a:rPr lang="en-US" smtClean="0"/>
              <a:t>‹#›</a:t>
            </a:fld>
            <a:endParaRPr lang="en-US"/>
          </a:p>
        </p:txBody>
      </p:sp>
    </p:spTree>
    <p:extLst>
      <p:ext uri="{BB962C8B-B14F-4D97-AF65-F5344CB8AC3E}">
        <p14:creationId xmlns:p14="http://schemas.microsoft.com/office/powerpoint/2010/main" val="1467021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B97903-E856-45B4-86D4-38187E31A5A1}" type="datetimeFigureOut">
              <a:rPr lang="en-US" smtClean="0"/>
              <a:t>7/4/2021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142AA3D-1A7C-4FC1-97B6-CF68DADA64B2}" type="slidenum">
              <a:rPr lang="en-US" smtClean="0"/>
              <a:t>‹#›</a:t>
            </a:fld>
            <a:endParaRPr lang="en-US"/>
          </a:p>
        </p:txBody>
      </p:sp>
    </p:spTree>
    <p:extLst>
      <p:ext uri="{BB962C8B-B14F-4D97-AF65-F5344CB8AC3E}">
        <p14:creationId xmlns:p14="http://schemas.microsoft.com/office/powerpoint/2010/main" val="3475780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B97903-E856-45B4-86D4-38187E31A5A1}" type="datetimeFigureOut">
              <a:rPr lang="en-US" smtClean="0"/>
              <a:t>7/4/2021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142AA3D-1A7C-4FC1-97B6-CF68DADA64B2}" type="slidenum">
              <a:rPr lang="en-US" smtClean="0"/>
              <a:t>‹#›</a:t>
            </a:fld>
            <a:endParaRPr lang="en-US"/>
          </a:p>
        </p:txBody>
      </p:sp>
    </p:spTree>
    <p:extLst>
      <p:ext uri="{BB962C8B-B14F-4D97-AF65-F5344CB8AC3E}">
        <p14:creationId xmlns:p14="http://schemas.microsoft.com/office/powerpoint/2010/main" val="1377472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B97903-E856-45B4-86D4-38187E31A5A1}" type="datetimeFigureOut">
              <a:rPr lang="en-US" smtClean="0"/>
              <a:t>7/4/2021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142AA3D-1A7C-4FC1-97B6-CF68DADA64B2}" type="slidenum">
              <a:rPr lang="en-US" smtClean="0"/>
              <a:t>‹#›</a:t>
            </a:fld>
            <a:endParaRPr lang="en-US"/>
          </a:p>
        </p:txBody>
      </p:sp>
    </p:spTree>
    <p:extLst>
      <p:ext uri="{BB962C8B-B14F-4D97-AF65-F5344CB8AC3E}">
        <p14:creationId xmlns:p14="http://schemas.microsoft.com/office/powerpoint/2010/main" val="4197024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2B97903-E856-45B4-86D4-38187E31A5A1}" type="datetimeFigureOut">
              <a:rPr lang="en-US" smtClean="0"/>
              <a:t>7/4/2021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142AA3D-1A7C-4FC1-97B6-CF68DADA64B2}" type="slidenum">
              <a:rPr lang="en-US" smtClean="0"/>
              <a:t>‹#›</a:t>
            </a:fld>
            <a:endParaRPr lang="en-US"/>
          </a:p>
        </p:txBody>
      </p:sp>
    </p:spTree>
    <p:extLst>
      <p:ext uri="{BB962C8B-B14F-4D97-AF65-F5344CB8AC3E}">
        <p14:creationId xmlns:p14="http://schemas.microsoft.com/office/powerpoint/2010/main" val="1568803693"/>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2826" y="2550017"/>
            <a:ext cx="10496282" cy="862203"/>
          </a:xfrm>
        </p:spPr>
        <p:txBody>
          <a:bodyPr/>
          <a:lstStyle/>
          <a:p>
            <a:pPr algn="ctr"/>
            <a:r>
              <a:rPr lang="en-US" sz="4400" dirty="0" smtClean="0"/>
              <a:t>IPL ASSIGNMENT USING TABLEAU</a:t>
            </a:r>
            <a:endParaRPr lang="en-US" sz="4400" dirty="0"/>
          </a:p>
        </p:txBody>
      </p:sp>
      <p:sp>
        <p:nvSpPr>
          <p:cNvPr id="3" name="Subtitle 2"/>
          <p:cNvSpPr>
            <a:spLocks noGrp="1"/>
          </p:cNvSpPr>
          <p:nvPr>
            <p:ph type="subTitle" idx="1"/>
          </p:nvPr>
        </p:nvSpPr>
        <p:spPr>
          <a:xfrm>
            <a:off x="8718996" y="4738744"/>
            <a:ext cx="2910112" cy="861420"/>
          </a:xfrm>
        </p:spPr>
        <p:txBody>
          <a:bodyPr>
            <a:normAutofit/>
          </a:bodyPr>
          <a:lstStyle/>
          <a:p>
            <a:pPr algn="r"/>
            <a:r>
              <a:rPr lang="en-US" dirty="0" smtClean="0">
                <a:solidFill>
                  <a:schemeClr val="bg1"/>
                </a:solidFill>
              </a:rPr>
              <a:t>Presented by:</a:t>
            </a:r>
          </a:p>
          <a:p>
            <a:pPr algn="r"/>
            <a:r>
              <a:rPr lang="en-US" dirty="0" smtClean="0">
                <a:solidFill>
                  <a:schemeClr val="bg1"/>
                </a:solidFill>
              </a:rPr>
              <a:t>Rahul Roy</a:t>
            </a:r>
            <a:endParaRPr lang="en-US" dirty="0">
              <a:solidFill>
                <a:schemeClr val="bg1"/>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3690" y="489874"/>
            <a:ext cx="4001037" cy="185616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5210" y="489874"/>
            <a:ext cx="2717443" cy="1763928"/>
          </a:xfrm>
          <a:prstGeom prst="rect">
            <a:avLst/>
          </a:prstGeom>
        </p:spPr>
      </p:pic>
    </p:spTree>
    <p:extLst>
      <p:ext uri="{BB962C8B-B14F-4D97-AF65-F5344CB8AC3E}">
        <p14:creationId xmlns:p14="http://schemas.microsoft.com/office/powerpoint/2010/main" val="1903259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2532" y="489397"/>
            <a:ext cx="8825658" cy="488716"/>
          </a:xfrm>
        </p:spPr>
        <p:txBody>
          <a:bodyPr/>
          <a:lstStyle/>
          <a:p>
            <a:pPr algn="ctr"/>
            <a:r>
              <a:rPr lang="en-US" sz="2800" dirty="0" smtClean="0"/>
              <a:t>Home </a:t>
            </a:r>
            <a:r>
              <a:rPr lang="en-US" sz="2800" dirty="0" err="1" smtClean="0"/>
              <a:t>Vs</a:t>
            </a:r>
            <a:r>
              <a:rPr lang="en-US" sz="2800" dirty="0" smtClean="0"/>
              <a:t> Away Win Statistics</a:t>
            </a:r>
            <a:endParaRPr lang="en-US" sz="2800" dirty="0"/>
          </a:p>
        </p:txBody>
      </p:sp>
      <p:sp>
        <p:nvSpPr>
          <p:cNvPr id="3" name="Subtitle 2"/>
          <p:cNvSpPr>
            <a:spLocks noGrp="1"/>
          </p:cNvSpPr>
          <p:nvPr>
            <p:ph type="subTitle" idx="1"/>
          </p:nvPr>
        </p:nvSpPr>
        <p:spPr>
          <a:xfrm>
            <a:off x="484111" y="3251209"/>
            <a:ext cx="11222783" cy="3136711"/>
          </a:xfrm>
        </p:spPr>
        <p:txBody>
          <a:bodyPr/>
          <a:lstStyle/>
          <a:p>
            <a:pPr marL="285750" indent="-285750">
              <a:buFont typeface="Wingdings" panose="05000000000000000000" pitchFamily="2" charset="2"/>
              <a:buChar char="v"/>
            </a:pPr>
            <a:r>
              <a:rPr lang="en-US" dirty="0" smtClean="0">
                <a:solidFill>
                  <a:schemeClr val="bg1"/>
                </a:solidFill>
              </a:rPr>
              <a:t>The above graph gives the clear idea of win comparison of teams between home and away conditions.</a:t>
            </a:r>
          </a:p>
          <a:p>
            <a:pPr marL="285750" indent="-285750">
              <a:buFont typeface="Wingdings" panose="05000000000000000000" pitchFamily="2" charset="2"/>
              <a:buChar char="v"/>
            </a:pPr>
            <a:r>
              <a:rPr lang="en-US" dirty="0" smtClean="0">
                <a:solidFill>
                  <a:schemeClr val="bg1"/>
                </a:solidFill>
              </a:rPr>
              <a:t>Rajasthan royal is the most successful team with a win% of 67.39 in the home condition.</a:t>
            </a:r>
          </a:p>
          <a:p>
            <a:pPr marL="285750" indent="-285750">
              <a:buFont typeface="Wingdings" panose="05000000000000000000" pitchFamily="2" charset="2"/>
              <a:buChar char="v"/>
            </a:pPr>
            <a:r>
              <a:rPr lang="en-US" dirty="0" smtClean="0">
                <a:solidFill>
                  <a:schemeClr val="bg1"/>
                </a:solidFill>
              </a:rPr>
              <a:t>Deccan chargers is the most successful team with a win% of 78.57 in the away condition.</a:t>
            </a:r>
            <a:endParaRPr lang="en-US"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111" y="1171977"/>
            <a:ext cx="11222783" cy="1885369"/>
          </a:xfrm>
          <a:prstGeom prst="rect">
            <a:avLst/>
          </a:prstGeom>
        </p:spPr>
      </p:pic>
    </p:spTree>
    <p:extLst>
      <p:ext uri="{BB962C8B-B14F-4D97-AF65-F5344CB8AC3E}">
        <p14:creationId xmlns:p14="http://schemas.microsoft.com/office/powerpoint/2010/main" val="3026229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043189"/>
            <a:ext cx="8825658" cy="115910"/>
          </a:xfrm>
        </p:spPr>
        <p:txBody>
          <a:bodyPr/>
          <a:lstStyle/>
          <a:p>
            <a:pPr algn="ctr"/>
            <a:r>
              <a:rPr lang="en-US" sz="4400" dirty="0" smtClean="0"/>
              <a:t>PROBLEM STATEMENT</a:t>
            </a:r>
            <a:endParaRPr lang="en-US" sz="4400" dirty="0"/>
          </a:p>
        </p:txBody>
      </p:sp>
      <p:sp>
        <p:nvSpPr>
          <p:cNvPr id="3" name="Subtitle 2"/>
          <p:cNvSpPr>
            <a:spLocks noGrp="1"/>
          </p:cNvSpPr>
          <p:nvPr>
            <p:ph type="subTitle" idx="1"/>
          </p:nvPr>
        </p:nvSpPr>
        <p:spPr>
          <a:xfrm>
            <a:off x="575405" y="1101144"/>
            <a:ext cx="11054218" cy="5248141"/>
          </a:xfrm>
        </p:spPr>
        <p:txBody>
          <a:bodyPr/>
          <a:lstStyle/>
          <a:p>
            <a:pPr algn="ctr"/>
            <a:r>
              <a:rPr lang="en-US" dirty="0">
                <a:solidFill>
                  <a:schemeClr val="bg1"/>
                </a:solidFill>
              </a:rPr>
              <a:t> </a:t>
            </a:r>
          </a:p>
          <a:p>
            <a:pPr algn="ctr"/>
            <a:r>
              <a:rPr lang="en-US" dirty="0">
                <a:solidFill>
                  <a:schemeClr val="bg1"/>
                </a:solidFill>
              </a:rPr>
              <a:t>You work as a data analyst at </a:t>
            </a:r>
            <a:r>
              <a:rPr lang="en-US" b="1" dirty="0">
                <a:solidFill>
                  <a:schemeClr val="bg1"/>
                </a:solidFill>
              </a:rPr>
              <a:t>IFP</a:t>
            </a:r>
            <a:r>
              <a:rPr lang="en-US" dirty="0">
                <a:solidFill>
                  <a:schemeClr val="bg1"/>
                </a:solidFill>
              </a:rPr>
              <a:t>, a nationally </a:t>
            </a:r>
            <a:r>
              <a:rPr lang="en-US" dirty="0" err="1">
                <a:solidFill>
                  <a:schemeClr val="bg1"/>
                </a:solidFill>
              </a:rPr>
              <a:t>recognised</a:t>
            </a:r>
            <a:r>
              <a:rPr lang="en-US" dirty="0">
                <a:solidFill>
                  <a:schemeClr val="bg1"/>
                </a:solidFill>
              </a:rPr>
              <a:t> news agency, which is based out of New Delhi, and provides news reports and feeds to magazines, newspapers and TV broadcasters all over the country. The Sports Editor of the agency has approached you to build a Tableau dashboard of IPL statistics over the years since its inception in order to create an </a:t>
            </a:r>
            <a:r>
              <a:rPr lang="en-US" dirty="0" err="1">
                <a:solidFill>
                  <a:schemeClr val="bg1"/>
                </a:solidFill>
              </a:rPr>
              <a:t>infographic</a:t>
            </a:r>
            <a:r>
              <a:rPr lang="en-US" dirty="0">
                <a:solidFill>
                  <a:schemeClr val="bg1"/>
                </a:solidFill>
              </a:rPr>
              <a:t> for a newsletter that their team is working on. For this newsletter, in some cases, they will use the visual representations as you have created in Tableau directly for their </a:t>
            </a:r>
            <a:r>
              <a:rPr lang="en-US" dirty="0" err="1">
                <a:solidFill>
                  <a:schemeClr val="bg1"/>
                </a:solidFill>
              </a:rPr>
              <a:t>infographic</a:t>
            </a:r>
            <a:r>
              <a:rPr lang="en-US" dirty="0">
                <a:solidFill>
                  <a:schemeClr val="bg1"/>
                </a:solidFill>
              </a:rPr>
              <a:t>, and in a few other cases, they will use important statistics after trying out the different filters and </a:t>
            </a:r>
            <a:r>
              <a:rPr lang="en-US" dirty="0" err="1">
                <a:solidFill>
                  <a:schemeClr val="bg1"/>
                </a:solidFill>
              </a:rPr>
              <a:t>customisations</a:t>
            </a:r>
            <a:r>
              <a:rPr lang="en-US" dirty="0">
                <a:solidFill>
                  <a:schemeClr val="bg1"/>
                </a:solidFill>
              </a:rPr>
              <a:t> that you have provided for interactivity. Therefore, you are expected to build an interactive dashboard in Tableau for this purpose</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4251209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97389" y="476519"/>
            <a:ext cx="6121608" cy="566669"/>
          </a:xfrm>
        </p:spPr>
        <p:txBody>
          <a:bodyPr/>
          <a:lstStyle/>
          <a:p>
            <a:pPr algn="ctr"/>
            <a:r>
              <a:rPr lang="en-US" sz="2800" dirty="0" smtClean="0"/>
              <a:t>Match Statistics</a:t>
            </a:r>
            <a:endParaRPr lang="en-US" sz="2800" dirty="0"/>
          </a:p>
        </p:txBody>
      </p:sp>
      <p:sp>
        <p:nvSpPr>
          <p:cNvPr id="3" name="Subtitle 2"/>
          <p:cNvSpPr>
            <a:spLocks noGrp="1"/>
          </p:cNvSpPr>
          <p:nvPr>
            <p:ph type="subTitle"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375" y="1043188"/>
            <a:ext cx="11260279" cy="5241704"/>
          </a:xfrm>
          <a:prstGeom prst="rect">
            <a:avLst/>
          </a:prstGeom>
        </p:spPr>
      </p:pic>
    </p:spTree>
    <p:extLst>
      <p:ext uri="{BB962C8B-B14F-4D97-AF65-F5344CB8AC3E}">
        <p14:creationId xmlns:p14="http://schemas.microsoft.com/office/powerpoint/2010/main" val="532568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3744" y="489398"/>
            <a:ext cx="8825658" cy="591746"/>
          </a:xfrm>
        </p:spPr>
        <p:txBody>
          <a:bodyPr/>
          <a:lstStyle/>
          <a:p>
            <a:pPr algn="ctr"/>
            <a:r>
              <a:rPr lang="en-US" sz="2400" dirty="0" smtClean="0"/>
              <a:t>Win By Runs</a:t>
            </a:r>
            <a:endParaRPr lang="en-US" sz="2400" dirty="0"/>
          </a:p>
        </p:txBody>
      </p:sp>
      <p:sp>
        <p:nvSpPr>
          <p:cNvPr id="3" name="Subtitle 2"/>
          <p:cNvSpPr>
            <a:spLocks noGrp="1"/>
          </p:cNvSpPr>
          <p:nvPr>
            <p:ph type="subTitle" idx="1"/>
          </p:nvPr>
        </p:nvSpPr>
        <p:spPr>
          <a:xfrm>
            <a:off x="717074" y="5270596"/>
            <a:ext cx="11041336" cy="861420"/>
          </a:xfrm>
        </p:spPr>
        <p:txBody>
          <a:bodyPr/>
          <a:lstStyle/>
          <a:p>
            <a:pPr algn="ctr"/>
            <a:r>
              <a:rPr lang="en-US" dirty="0" smtClean="0">
                <a:solidFill>
                  <a:schemeClr val="bg1"/>
                </a:solidFill>
              </a:rPr>
              <a:t>From the Above Figure, we can State that Mumbai Indians is the only Franchise among others ,which has won by the highest RUNS of 146 among all the seasons.</a:t>
            </a:r>
            <a:endParaRPr lang="en-US"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18" y="1081144"/>
            <a:ext cx="11281892" cy="4028416"/>
          </a:xfrm>
          <a:prstGeom prst="rect">
            <a:avLst/>
          </a:prstGeom>
        </p:spPr>
      </p:pic>
    </p:spTree>
    <p:extLst>
      <p:ext uri="{BB962C8B-B14F-4D97-AF65-F5344CB8AC3E}">
        <p14:creationId xmlns:p14="http://schemas.microsoft.com/office/powerpoint/2010/main" val="3006880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8139" y="489397"/>
            <a:ext cx="8825658" cy="514474"/>
          </a:xfrm>
        </p:spPr>
        <p:txBody>
          <a:bodyPr/>
          <a:lstStyle/>
          <a:p>
            <a:pPr algn="ctr"/>
            <a:r>
              <a:rPr lang="en-US" sz="2400" dirty="0" smtClean="0"/>
              <a:t>Highest Total</a:t>
            </a:r>
            <a:endParaRPr lang="en-US" sz="2400" dirty="0"/>
          </a:p>
        </p:txBody>
      </p:sp>
      <p:sp>
        <p:nvSpPr>
          <p:cNvPr id="3" name="Subtitle 2"/>
          <p:cNvSpPr>
            <a:spLocks noGrp="1"/>
          </p:cNvSpPr>
          <p:nvPr>
            <p:ph type="subTitle" idx="1"/>
          </p:nvPr>
        </p:nvSpPr>
        <p:spPr>
          <a:xfrm>
            <a:off x="476519" y="5241018"/>
            <a:ext cx="11243256" cy="1172661"/>
          </a:xfrm>
        </p:spPr>
        <p:txBody>
          <a:bodyPr/>
          <a:lstStyle/>
          <a:p>
            <a:pPr algn="ctr"/>
            <a:r>
              <a:rPr lang="en-US" dirty="0" smtClean="0">
                <a:solidFill>
                  <a:schemeClr val="bg1"/>
                </a:solidFill>
              </a:rPr>
              <a:t>Royal Challengers Bangalore is the only team which has set the highest total among other teams twice across various seasons.</a:t>
            </a:r>
            <a:endParaRPr lang="en-US"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19" y="1003870"/>
            <a:ext cx="11243256" cy="4237148"/>
          </a:xfrm>
          <a:prstGeom prst="rect">
            <a:avLst/>
          </a:prstGeom>
        </p:spPr>
      </p:pic>
    </p:spTree>
    <p:extLst>
      <p:ext uri="{BB962C8B-B14F-4D97-AF65-F5344CB8AC3E}">
        <p14:creationId xmlns:p14="http://schemas.microsoft.com/office/powerpoint/2010/main" val="1141819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2380" y="502275"/>
            <a:ext cx="8825658" cy="501595"/>
          </a:xfrm>
        </p:spPr>
        <p:txBody>
          <a:bodyPr/>
          <a:lstStyle/>
          <a:p>
            <a:pPr algn="ctr"/>
            <a:r>
              <a:rPr lang="en-US" sz="2800" dirty="0" smtClean="0"/>
              <a:t>Player Statistics</a:t>
            </a:r>
            <a:endParaRPr lang="en-US" sz="2800" dirty="0"/>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003" y="1003870"/>
            <a:ext cx="11269013" cy="5409809"/>
          </a:xfrm>
          <a:prstGeom prst="rect">
            <a:avLst/>
          </a:prstGeom>
        </p:spPr>
      </p:pic>
    </p:spTree>
    <p:extLst>
      <p:ext uri="{BB962C8B-B14F-4D97-AF65-F5344CB8AC3E}">
        <p14:creationId xmlns:p14="http://schemas.microsoft.com/office/powerpoint/2010/main" val="629924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1017" y="515154"/>
            <a:ext cx="8825658" cy="360610"/>
          </a:xfrm>
        </p:spPr>
        <p:txBody>
          <a:bodyPr/>
          <a:lstStyle/>
          <a:p>
            <a:pPr algn="ctr"/>
            <a:r>
              <a:rPr lang="en-US" sz="2400" dirty="0" smtClean="0">
                <a:solidFill>
                  <a:schemeClr val="bg1"/>
                </a:solidFill>
              </a:rPr>
              <a:t>Hall of Fame</a:t>
            </a:r>
            <a:endParaRPr lang="en-US" sz="2400" dirty="0">
              <a:solidFill>
                <a:schemeClr val="bg1"/>
              </a:solidFill>
            </a:endParaRPr>
          </a:p>
        </p:txBody>
      </p:sp>
      <p:sp>
        <p:nvSpPr>
          <p:cNvPr id="3" name="Subtitle 2"/>
          <p:cNvSpPr>
            <a:spLocks noGrp="1"/>
          </p:cNvSpPr>
          <p:nvPr>
            <p:ph type="subTitle" idx="1"/>
          </p:nvPr>
        </p:nvSpPr>
        <p:spPr>
          <a:xfrm>
            <a:off x="437882" y="4597758"/>
            <a:ext cx="11320529" cy="1803042"/>
          </a:xfrm>
        </p:spPr>
        <p:txBody>
          <a:bodyPr/>
          <a:lstStyle/>
          <a:p>
            <a:pPr marL="285750" indent="-285750">
              <a:buFont typeface="Wingdings" panose="05000000000000000000" pitchFamily="2" charset="2"/>
              <a:buChar char="v"/>
            </a:pPr>
            <a:r>
              <a:rPr lang="en-US" dirty="0" smtClean="0">
                <a:solidFill>
                  <a:schemeClr val="bg1"/>
                </a:solidFill>
              </a:rPr>
              <a:t>From GRAPH 1, we can see that purple cap holder </a:t>
            </a:r>
            <a:r>
              <a:rPr lang="en-US" b="1" dirty="0" smtClean="0">
                <a:solidFill>
                  <a:schemeClr val="bg1"/>
                </a:solidFill>
              </a:rPr>
              <a:t>DJ Bravo </a:t>
            </a:r>
            <a:r>
              <a:rPr lang="en-US" dirty="0" smtClean="0">
                <a:solidFill>
                  <a:schemeClr val="bg1"/>
                </a:solidFill>
              </a:rPr>
              <a:t>of CHENNAI SUPER KINGS</a:t>
            </a:r>
            <a:r>
              <a:rPr lang="en-US" b="1" dirty="0" smtClean="0">
                <a:solidFill>
                  <a:schemeClr val="bg1"/>
                </a:solidFill>
              </a:rPr>
              <a:t> </a:t>
            </a:r>
            <a:r>
              <a:rPr lang="en-US" dirty="0" smtClean="0">
                <a:solidFill>
                  <a:schemeClr val="bg1"/>
                </a:solidFill>
              </a:rPr>
              <a:t>has dismissed most number of batsman during the year 2013 among all the seasons.</a:t>
            </a:r>
          </a:p>
          <a:p>
            <a:pPr marL="285750" indent="-285750">
              <a:buFont typeface="Wingdings" panose="05000000000000000000" pitchFamily="2" charset="2"/>
              <a:buChar char="v"/>
            </a:pPr>
            <a:r>
              <a:rPr lang="en-US" dirty="0" smtClean="0">
                <a:solidFill>
                  <a:schemeClr val="bg1"/>
                </a:solidFill>
              </a:rPr>
              <a:t>FROM GRAPH 2, we can see that Orange cap holder </a:t>
            </a:r>
            <a:r>
              <a:rPr lang="en-US" b="1" dirty="0" err="1" smtClean="0">
                <a:solidFill>
                  <a:schemeClr val="bg1"/>
                </a:solidFill>
              </a:rPr>
              <a:t>Virat</a:t>
            </a:r>
            <a:r>
              <a:rPr lang="en-US" b="1" dirty="0" smtClean="0">
                <a:solidFill>
                  <a:schemeClr val="bg1"/>
                </a:solidFill>
              </a:rPr>
              <a:t> </a:t>
            </a:r>
            <a:r>
              <a:rPr lang="en-US" b="1" dirty="0" err="1" smtClean="0">
                <a:solidFill>
                  <a:schemeClr val="bg1"/>
                </a:solidFill>
              </a:rPr>
              <a:t>kohli</a:t>
            </a:r>
            <a:r>
              <a:rPr lang="en-US" b="1" dirty="0" smtClean="0">
                <a:solidFill>
                  <a:schemeClr val="bg1"/>
                </a:solidFill>
              </a:rPr>
              <a:t> </a:t>
            </a:r>
            <a:r>
              <a:rPr lang="en-US" dirty="0" smtClean="0">
                <a:solidFill>
                  <a:schemeClr val="bg1"/>
                </a:solidFill>
              </a:rPr>
              <a:t>has scored maximum runs of 973 during 2016.</a:t>
            </a:r>
            <a:endParaRPr lang="en-US"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670" y="875765"/>
            <a:ext cx="11191741" cy="3721993"/>
          </a:xfrm>
          <a:prstGeom prst="rect">
            <a:avLst/>
          </a:prstGeom>
        </p:spPr>
      </p:pic>
    </p:spTree>
    <p:extLst>
      <p:ext uri="{BB962C8B-B14F-4D97-AF65-F5344CB8AC3E}">
        <p14:creationId xmlns:p14="http://schemas.microsoft.com/office/powerpoint/2010/main" val="1021675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1074" y="489398"/>
            <a:ext cx="8825658" cy="372806"/>
          </a:xfrm>
        </p:spPr>
        <p:txBody>
          <a:bodyPr/>
          <a:lstStyle/>
          <a:p>
            <a:pPr algn="ctr"/>
            <a:r>
              <a:rPr lang="en-US" sz="2400" dirty="0" smtClean="0"/>
              <a:t>Most number of boundaries scored</a:t>
            </a:r>
            <a:endParaRPr lang="en-US" sz="2400" dirty="0"/>
          </a:p>
        </p:txBody>
      </p:sp>
      <p:sp>
        <p:nvSpPr>
          <p:cNvPr id="3" name="Subtitle 2"/>
          <p:cNvSpPr>
            <a:spLocks noGrp="1"/>
          </p:cNvSpPr>
          <p:nvPr>
            <p:ph type="subTitle" idx="1"/>
          </p:nvPr>
        </p:nvSpPr>
        <p:spPr>
          <a:xfrm>
            <a:off x="528032" y="5498597"/>
            <a:ext cx="11191741" cy="861420"/>
          </a:xfrm>
        </p:spPr>
        <p:txBody>
          <a:bodyPr/>
          <a:lstStyle/>
          <a:p>
            <a:r>
              <a:rPr lang="en-US" dirty="0" smtClean="0">
                <a:solidFill>
                  <a:schemeClr val="bg1"/>
                </a:solidFill>
              </a:rPr>
              <a:t>Across all the seasons, </a:t>
            </a:r>
            <a:r>
              <a:rPr lang="en-US" b="1" dirty="0" smtClean="0">
                <a:solidFill>
                  <a:schemeClr val="bg1"/>
                </a:solidFill>
              </a:rPr>
              <a:t>Suresh Raina </a:t>
            </a:r>
            <a:r>
              <a:rPr lang="en-US" dirty="0" smtClean="0">
                <a:solidFill>
                  <a:schemeClr val="bg1"/>
                </a:solidFill>
              </a:rPr>
              <a:t>has hit most number of 4’s and 6’s followed by </a:t>
            </a:r>
            <a:r>
              <a:rPr lang="en-US" b="1" dirty="0" err="1" smtClean="0">
                <a:solidFill>
                  <a:schemeClr val="bg1"/>
                </a:solidFill>
              </a:rPr>
              <a:t>ch</a:t>
            </a:r>
            <a:r>
              <a:rPr lang="en-US" b="1" dirty="0" smtClean="0">
                <a:solidFill>
                  <a:schemeClr val="bg1"/>
                </a:solidFill>
              </a:rPr>
              <a:t> </a:t>
            </a:r>
            <a:r>
              <a:rPr lang="en-US" b="1" dirty="0" err="1" smtClean="0">
                <a:solidFill>
                  <a:schemeClr val="bg1"/>
                </a:solidFill>
              </a:rPr>
              <a:t>gayle</a:t>
            </a:r>
            <a:r>
              <a:rPr lang="en-US" b="1" dirty="0" smtClean="0">
                <a:solidFill>
                  <a:schemeClr val="bg1"/>
                </a:solidFill>
              </a:rPr>
              <a:t> </a:t>
            </a:r>
            <a:r>
              <a:rPr lang="en-US" dirty="0" smtClean="0">
                <a:solidFill>
                  <a:schemeClr val="bg1"/>
                </a:solidFill>
              </a:rPr>
              <a:t>and </a:t>
            </a:r>
            <a:r>
              <a:rPr lang="en-US" b="1" dirty="0" err="1" smtClean="0">
                <a:solidFill>
                  <a:schemeClr val="bg1"/>
                </a:solidFill>
              </a:rPr>
              <a:t>david</a:t>
            </a:r>
            <a:r>
              <a:rPr lang="en-US" b="1" dirty="0" smtClean="0">
                <a:solidFill>
                  <a:schemeClr val="bg1"/>
                </a:solidFill>
              </a:rPr>
              <a:t> warner.</a:t>
            </a:r>
            <a:endParaRPr lang="en-US" b="1"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033" y="862204"/>
            <a:ext cx="11191741" cy="4534044"/>
          </a:xfrm>
          <a:prstGeom prst="rect">
            <a:avLst/>
          </a:prstGeom>
        </p:spPr>
      </p:pic>
    </p:spTree>
    <p:extLst>
      <p:ext uri="{BB962C8B-B14F-4D97-AF65-F5344CB8AC3E}">
        <p14:creationId xmlns:p14="http://schemas.microsoft.com/office/powerpoint/2010/main" val="2459482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489396"/>
            <a:ext cx="8825658" cy="359927"/>
          </a:xfrm>
        </p:spPr>
        <p:txBody>
          <a:bodyPr/>
          <a:lstStyle/>
          <a:p>
            <a:pPr algn="ctr"/>
            <a:r>
              <a:rPr lang="en-US" sz="2400" dirty="0" smtClean="0"/>
              <a:t>Team Statistics</a:t>
            </a:r>
            <a:endParaRPr lang="en-US" sz="2400" dirty="0"/>
          </a:p>
        </p:txBody>
      </p:sp>
      <p:sp>
        <p:nvSpPr>
          <p:cNvPr id="3" name="Subtitle 2"/>
          <p:cNvSpPr>
            <a:spLocks noGrp="1"/>
          </p:cNvSpPr>
          <p:nvPr>
            <p:ph type="subTitle" idx="1"/>
          </p:nvPr>
        </p:nvSpPr>
        <p:spPr/>
        <p:txBody>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639" y="849323"/>
            <a:ext cx="11294772" cy="5564356"/>
          </a:xfrm>
          <a:prstGeom prst="rect">
            <a:avLst/>
          </a:prstGeom>
        </p:spPr>
      </p:pic>
    </p:spTree>
    <p:extLst>
      <p:ext uri="{BB962C8B-B14F-4D97-AF65-F5344CB8AC3E}">
        <p14:creationId xmlns:p14="http://schemas.microsoft.com/office/powerpoint/2010/main" val="40331600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70</TotalTime>
  <Words>219</Words>
  <Application>Microsoft Office PowerPoint</Application>
  <PresentationFormat>Widescreen</PresentationFormat>
  <Paragraphs>22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Wingdings</vt:lpstr>
      <vt:lpstr>Wingdings 3</vt:lpstr>
      <vt:lpstr>Ion Boardroom</vt:lpstr>
      <vt:lpstr>IPL ASSIGNMENT USING TABLEAU</vt:lpstr>
      <vt:lpstr>PROBLEM STATEMENT</vt:lpstr>
      <vt:lpstr>Match Statistics</vt:lpstr>
      <vt:lpstr>Win By Runs</vt:lpstr>
      <vt:lpstr>Highest Total</vt:lpstr>
      <vt:lpstr>Player Statistics</vt:lpstr>
      <vt:lpstr>Hall of Fame</vt:lpstr>
      <vt:lpstr>Most number of boundaries scored</vt:lpstr>
      <vt:lpstr>Team Statistics</vt:lpstr>
      <vt:lpstr>Home Vs Away Win Statistics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IPL ASSIGNMENT USING TABLEAU</dc:title>
  <dc:creator>user</dc:creator>
  <cp:lastModifiedBy>user</cp:lastModifiedBy>
  <cp:revision>9</cp:revision>
  <dcterms:created xsi:type="dcterms:W3CDTF">2021-07-04T15:08:24Z</dcterms:created>
  <dcterms:modified xsi:type="dcterms:W3CDTF">2021-07-04T16:19:11Z</dcterms:modified>
</cp:coreProperties>
</file>