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3"/>
  </p:notesMasterIdLst>
  <p:sldIdLst>
    <p:sldId id="301" r:id="rId2"/>
    <p:sldId id="345" r:id="rId3"/>
    <p:sldId id="273" r:id="rId4"/>
    <p:sldId id="264" r:id="rId5"/>
    <p:sldId id="280" r:id="rId6"/>
    <p:sldId id="274" r:id="rId7"/>
    <p:sldId id="275" r:id="rId8"/>
    <p:sldId id="348" r:id="rId9"/>
    <p:sldId id="261" r:id="rId10"/>
    <p:sldId id="256" r:id="rId11"/>
    <p:sldId id="257" r:id="rId12"/>
    <p:sldId id="258" r:id="rId13"/>
    <p:sldId id="260" r:id="rId14"/>
    <p:sldId id="266" r:id="rId15"/>
    <p:sldId id="267" r:id="rId16"/>
    <p:sldId id="269" r:id="rId17"/>
    <p:sldId id="281" r:id="rId18"/>
    <p:sldId id="270" r:id="rId19"/>
    <p:sldId id="285" r:id="rId20"/>
    <p:sldId id="319" r:id="rId21"/>
    <p:sldId id="271" r:id="rId22"/>
    <p:sldId id="317" r:id="rId23"/>
    <p:sldId id="286" r:id="rId24"/>
    <p:sldId id="307" r:id="rId25"/>
    <p:sldId id="308" r:id="rId26"/>
    <p:sldId id="305" r:id="rId27"/>
    <p:sldId id="300" r:id="rId28"/>
    <p:sldId id="304" r:id="rId29"/>
    <p:sldId id="321" r:id="rId30"/>
    <p:sldId id="323" r:id="rId31"/>
    <p:sldId id="326" r:id="rId32"/>
    <p:sldId id="327" r:id="rId33"/>
    <p:sldId id="330" r:id="rId34"/>
    <p:sldId id="331" r:id="rId35"/>
    <p:sldId id="333" r:id="rId36"/>
    <p:sldId id="346" r:id="rId37"/>
    <p:sldId id="334" r:id="rId38"/>
    <p:sldId id="314" r:id="rId39"/>
    <p:sldId id="347" r:id="rId40"/>
    <p:sldId id="272" r:id="rId41"/>
    <p:sldId id="278"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B9BD5"/>
    <a:srgbClr val="00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204" autoAdjust="0"/>
    <p:restoredTop sz="94660"/>
  </p:normalViewPr>
  <p:slideViewPr>
    <p:cSldViewPr snapToGrid="0">
      <p:cViewPr>
        <p:scale>
          <a:sx n="90" d="100"/>
          <a:sy n="90" d="100"/>
        </p:scale>
        <p:origin x="389" y="101"/>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DFAC7B6-BBFD-4E80-8779-9CA1740186F3}"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EC9D08B0-D524-4493-95E5-178C79D6412F}">
      <dgm:prSet/>
      <dgm:spPr/>
      <dgm:t>
        <a:bodyPr/>
        <a:lstStyle/>
        <a:p>
          <a:r>
            <a:rPr lang="en-US" b="1" dirty="0"/>
            <a:t>          “Developing a Predictable and Explainable Model for</a:t>
          </a:r>
        </a:p>
        <a:p>
          <a:r>
            <a:rPr lang="en-US" b="1" dirty="0"/>
            <a:t>                               Cardiovascular Diseases”    </a:t>
          </a:r>
          <a:endParaRPr lang="en-US" dirty="0"/>
        </a:p>
      </dgm:t>
    </dgm:pt>
    <dgm:pt modelId="{E54F31BE-D6CA-442C-AA21-C869AA64DB52}" type="parTrans" cxnId="{B0850287-1EE9-4CF3-B695-12763B95A822}">
      <dgm:prSet/>
      <dgm:spPr/>
      <dgm:t>
        <a:bodyPr/>
        <a:lstStyle/>
        <a:p>
          <a:endParaRPr lang="en-US"/>
        </a:p>
      </dgm:t>
    </dgm:pt>
    <dgm:pt modelId="{42C8EBD5-61AC-4407-ABF9-D7AC27B186DD}" type="sibTrans" cxnId="{B0850287-1EE9-4CF3-B695-12763B95A822}">
      <dgm:prSet/>
      <dgm:spPr/>
      <dgm:t>
        <a:bodyPr/>
        <a:lstStyle/>
        <a:p>
          <a:endParaRPr lang="en-US"/>
        </a:p>
      </dgm:t>
    </dgm:pt>
    <dgm:pt modelId="{E43C1B28-9434-417D-9DC9-CFB5D491A338}" type="pres">
      <dgm:prSet presAssocID="{CDFAC7B6-BBFD-4E80-8779-9CA1740186F3}" presName="linear" presStyleCnt="0">
        <dgm:presLayoutVars>
          <dgm:animLvl val="lvl"/>
          <dgm:resizeHandles val="exact"/>
        </dgm:presLayoutVars>
      </dgm:prSet>
      <dgm:spPr/>
    </dgm:pt>
    <dgm:pt modelId="{3BB1BC80-39D7-4436-AD55-40B52CB1451B}" type="pres">
      <dgm:prSet presAssocID="{EC9D08B0-D524-4493-95E5-178C79D6412F}" presName="parentText" presStyleLbl="node1" presStyleIdx="0" presStyleCnt="1">
        <dgm:presLayoutVars>
          <dgm:chMax val="0"/>
          <dgm:bulletEnabled val="1"/>
        </dgm:presLayoutVars>
      </dgm:prSet>
      <dgm:spPr/>
    </dgm:pt>
  </dgm:ptLst>
  <dgm:cxnLst>
    <dgm:cxn modelId="{4FE7355E-E10F-47EA-9009-DBD162EF0BEB}" type="presOf" srcId="{EC9D08B0-D524-4493-95E5-178C79D6412F}" destId="{3BB1BC80-39D7-4436-AD55-40B52CB1451B}" srcOrd="0" destOrd="0" presId="urn:microsoft.com/office/officeart/2005/8/layout/vList2"/>
    <dgm:cxn modelId="{B0850287-1EE9-4CF3-B695-12763B95A822}" srcId="{CDFAC7B6-BBFD-4E80-8779-9CA1740186F3}" destId="{EC9D08B0-D524-4493-95E5-178C79D6412F}" srcOrd="0" destOrd="0" parTransId="{E54F31BE-D6CA-442C-AA21-C869AA64DB52}" sibTransId="{42C8EBD5-61AC-4407-ABF9-D7AC27B186DD}"/>
    <dgm:cxn modelId="{362B968E-1833-4541-81DD-D38422CCB1B0}" type="presOf" srcId="{CDFAC7B6-BBFD-4E80-8779-9CA1740186F3}" destId="{E43C1B28-9434-417D-9DC9-CFB5D491A338}" srcOrd="0" destOrd="0" presId="urn:microsoft.com/office/officeart/2005/8/layout/vList2"/>
    <dgm:cxn modelId="{D190127A-18CD-418B-BA11-B79E950D21D1}" type="presParOf" srcId="{E43C1B28-9434-417D-9DC9-CFB5D491A338}" destId="{3BB1BC80-39D7-4436-AD55-40B52CB1451B}"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BB1BC80-39D7-4436-AD55-40B52CB1451B}">
      <dsp:nvSpPr>
        <dsp:cNvPr id="0" name=""/>
        <dsp:cNvSpPr/>
      </dsp:nvSpPr>
      <dsp:spPr>
        <a:xfrm>
          <a:off x="0" y="17597"/>
          <a:ext cx="10760436" cy="141452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b="1" kern="1200" dirty="0"/>
            <a:t>          “Developing a Predictable and Explainable Model for</a:t>
          </a:r>
        </a:p>
        <a:p>
          <a:pPr marL="0" lvl="0" indent="0" algn="l" defTabSz="1377950">
            <a:lnSpc>
              <a:spcPct val="90000"/>
            </a:lnSpc>
            <a:spcBef>
              <a:spcPct val="0"/>
            </a:spcBef>
            <a:spcAft>
              <a:spcPct val="35000"/>
            </a:spcAft>
            <a:buNone/>
          </a:pPr>
          <a:r>
            <a:rPr lang="en-US" sz="3100" b="1" kern="1200" dirty="0"/>
            <a:t>                               Cardiovascular Diseases”    </a:t>
          </a:r>
          <a:endParaRPr lang="en-US" sz="3100" kern="1200" dirty="0"/>
        </a:p>
      </dsp:txBody>
      <dsp:txXfrm>
        <a:off x="69052" y="86649"/>
        <a:ext cx="10622332" cy="1276425"/>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0035A0-DCB6-4C55-8F2B-7D3C2941219C}" type="datetimeFigureOut">
              <a:rPr lang="en-US" smtClean="0"/>
              <a:t>5/12/2024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E72295-98CF-41B5-AC26-FACCD62F40BF}" type="slidenum">
              <a:rPr lang="en-US" smtClean="0"/>
              <a:t>‹#›</a:t>
            </a:fld>
            <a:endParaRPr lang="en-US"/>
          </a:p>
        </p:txBody>
      </p:sp>
    </p:spTree>
    <p:extLst>
      <p:ext uri="{BB962C8B-B14F-4D97-AF65-F5344CB8AC3E}">
        <p14:creationId xmlns:p14="http://schemas.microsoft.com/office/powerpoint/2010/main" val="14680173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34" name="Google Shape;334;p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13456190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3C8F66-29E2-4482-AA0B-D4D1CCD662E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7782693-29BC-4620-AEF4-4838A0BA9D5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9BE06AD-7EC7-4E49-BBB0-1A4F8D7FCE0E}"/>
              </a:ext>
            </a:extLst>
          </p:cNvPr>
          <p:cNvSpPr>
            <a:spLocks noGrp="1"/>
          </p:cNvSpPr>
          <p:nvPr>
            <p:ph type="dt" sz="half" idx="10"/>
          </p:nvPr>
        </p:nvSpPr>
        <p:spPr/>
        <p:txBody>
          <a:bodyPr/>
          <a:lstStyle/>
          <a:p>
            <a:fld id="{31E8D1EA-DAC6-4518-9E1B-75C39544535F}" type="datetimeFigureOut">
              <a:rPr lang="en-IN" smtClean="0"/>
              <a:t>12-05-2024</a:t>
            </a:fld>
            <a:endParaRPr lang="en-IN"/>
          </a:p>
        </p:txBody>
      </p:sp>
      <p:sp>
        <p:nvSpPr>
          <p:cNvPr id="5" name="Footer Placeholder 4">
            <a:extLst>
              <a:ext uri="{FF2B5EF4-FFF2-40B4-BE49-F238E27FC236}">
                <a16:creationId xmlns:a16="http://schemas.microsoft.com/office/drawing/2014/main" id="{3720F618-814B-47C0-A14B-509D0FC30C7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14C0693-C241-4BE5-ADDB-A4F7A746BCD5}"/>
              </a:ext>
            </a:extLst>
          </p:cNvPr>
          <p:cNvSpPr>
            <a:spLocks noGrp="1"/>
          </p:cNvSpPr>
          <p:nvPr>
            <p:ph type="sldNum" sz="quarter" idx="12"/>
          </p:nvPr>
        </p:nvSpPr>
        <p:spPr/>
        <p:txBody>
          <a:bodyPr/>
          <a:lstStyle/>
          <a:p>
            <a:fld id="{EC681123-48A0-4CD8-AB05-DA3BD97E2A8D}" type="slidenum">
              <a:rPr lang="en-IN" smtClean="0"/>
              <a:t>‹#›</a:t>
            </a:fld>
            <a:endParaRPr lang="en-IN"/>
          </a:p>
        </p:txBody>
      </p:sp>
    </p:spTree>
    <p:extLst>
      <p:ext uri="{BB962C8B-B14F-4D97-AF65-F5344CB8AC3E}">
        <p14:creationId xmlns:p14="http://schemas.microsoft.com/office/powerpoint/2010/main" val="25300346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E38B44-6E4B-4A95-8809-E276E714505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210CB1F-F7E5-4DFD-B5D1-388BD5A6A96A}"/>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170CB38-675F-4845-ABEC-69E7077C9D68}"/>
              </a:ext>
            </a:extLst>
          </p:cNvPr>
          <p:cNvSpPr>
            <a:spLocks noGrp="1"/>
          </p:cNvSpPr>
          <p:nvPr>
            <p:ph type="dt" sz="half" idx="10"/>
          </p:nvPr>
        </p:nvSpPr>
        <p:spPr/>
        <p:txBody>
          <a:bodyPr/>
          <a:lstStyle/>
          <a:p>
            <a:fld id="{31E8D1EA-DAC6-4518-9E1B-75C39544535F}" type="datetimeFigureOut">
              <a:rPr lang="en-IN" smtClean="0"/>
              <a:t>12-05-2024</a:t>
            </a:fld>
            <a:endParaRPr lang="en-IN"/>
          </a:p>
        </p:txBody>
      </p:sp>
      <p:sp>
        <p:nvSpPr>
          <p:cNvPr id="5" name="Footer Placeholder 4">
            <a:extLst>
              <a:ext uri="{FF2B5EF4-FFF2-40B4-BE49-F238E27FC236}">
                <a16:creationId xmlns:a16="http://schemas.microsoft.com/office/drawing/2014/main" id="{DC3B4E52-696F-4111-9B33-E89E7561977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240800B-4A30-4F83-88D1-D1A0F03EB11C}"/>
              </a:ext>
            </a:extLst>
          </p:cNvPr>
          <p:cNvSpPr>
            <a:spLocks noGrp="1"/>
          </p:cNvSpPr>
          <p:nvPr>
            <p:ph type="sldNum" sz="quarter" idx="12"/>
          </p:nvPr>
        </p:nvSpPr>
        <p:spPr/>
        <p:txBody>
          <a:bodyPr/>
          <a:lstStyle/>
          <a:p>
            <a:fld id="{EC681123-48A0-4CD8-AB05-DA3BD97E2A8D}" type="slidenum">
              <a:rPr lang="en-IN" smtClean="0"/>
              <a:t>‹#›</a:t>
            </a:fld>
            <a:endParaRPr lang="en-IN"/>
          </a:p>
        </p:txBody>
      </p:sp>
    </p:spTree>
    <p:extLst>
      <p:ext uri="{BB962C8B-B14F-4D97-AF65-F5344CB8AC3E}">
        <p14:creationId xmlns:p14="http://schemas.microsoft.com/office/powerpoint/2010/main" val="33558745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0F06BCF-D681-4F39-9620-0B2747B8A94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808AC09-FAE4-4670-A1C6-B454729813B2}"/>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9003838-E0F9-49F3-9355-6FDCC4C8586A}"/>
              </a:ext>
            </a:extLst>
          </p:cNvPr>
          <p:cNvSpPr>
            <a:spLocks noGrp="1"/>
          </p:cNvSpPr>
          <p:nvPr>
            <p:ph type="dt" sz="half" idx="10"/>
          </p:nvPr>
        </p:nvSpPr>
        <p:spPr/>
        <p:txBody>
          <a:bodyPr/>
          <a:lstStyle/>
          <a:p>
            <a:fld id="{31E8D1EA-DAC6-4518-9E1B-75C39544535F}" type="datetimeFigureOut">
              <a:rPr lang="en-IN" smtClean="0"/>
              <a:t>12-05-2024</a:t>
            </a:fld>
            <a:endParaRPr lang="en-IN"/>
          </a:p>
        </p:txBody>
      </p:sp>
      <p:sp>
        <p:nvSpPr>
          <p:cNvPr id="5" name="Footer Placeholder 4">
            <a:extLst>
              <a:ext uri="{FF2B5EF4-FFF2-40B4-BE49-F238E27FC236}">
                <a16:creationId xmlns:a16="http://schemas.microsoft.com/office/drawing/2014/main" id="{64712D03-4147-418C-A310-FDEEFD6FB3E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571BCA0-5EF9-4C2A-8F58-20D51EA66216}"/>
              </a:ext>
            </a:extLst>
          </p:cNvPr>
          <p:cNvSpPr>
            <a:spLocks noGrp="1"/>
          </p:cNvSpPr>
          <p:nvPr>
            <p:ph type="sldNum" sz="quarter" idx="12"/>
          </p:nvPr>
        </p:nvSpPr>
        <p:spPr/>
        <p:txBody>
          <a:bodyPr/>
          <a:lstStyle/>
          <a:p>
            <a:fld id="{EC681123-48A0-4CD8-AB05-DA3BD97E2A8D}" type="slidenum">
              <a:rPr lang="en-IN" smtClean="0"/>
              <a:t>‹#›</a:t>
            </a:fld>
            <a:endParaRPr lang="en-IN"/>
          </a:p>
        </p:txBody>
      </p:sp>
    </p:spTree>
    <p:extLst>
      <p:ext uri="{BB962C8B-B14F-4D97-AF65-F5344CB8AC3E}">
        <p14:creationId xmlns:p14="http://schemas.microsoft.com/office/powerpoint/2010/main" val="29011592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3"/>
        <p:cNvGrpSpPr/>
        <p:nvPr/>
      </p:nvGrpSpPr>
      <p:grpSpPr>
        <a:xfrm>
          <a:off x="0" y="0"/>
          <a:ext cx="0" cy="0"/>
          <a:chOff x="0" y="0"/>
          <a:chExt cx="0" cy="0"/>
        </a:xfrm>
      </p:grpSpPr>
      <p:sp>
        <p:nvSpPr>
          <p:cNvPr id="14" name="Google Shape;14;p26"/>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5" name="Google Shape;15;p26"/>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normAutofit/>
          </a:bodyPr>
          <a:lstStyle>
            <a:lvl1pPr marL="609585" lvl="0" indent="-457189" algn="l">
              <a:lnSpc>
                <a:spcPct val="115000"/>
              </a:lnSpc>
              <a:spcBef>
                <a:spcPts val="0"/>
              </a:spcBef>
              <a:spcAft>
                <a:spcPts val="0"/>
              </a:spcAft>
              <a:buSzPts val="1800"/>
              <a:buChar char="●"/>
              <a:defRPr/>
            </a:lvl1pPr>
            <a:lvl2pPr marL="1219170" lvl="1" indent="-423323" algn="l">
              <a:lnSpc>
                <a:spcPct val="115000"/>
              </a:lnSpc>
              <a:spcBef>
                <a:spcPts val="0"/>
              </a:spcBef>
              <a:spcAft>
                <a:spcPts val="0"/>
              </a:spcAft>
              <a:buSzPts val="1400"/>
              <a:buChar char="○"/>
              <a:defRPr/>
            </a:lvl2pPr>
            <a:lvl3pPr marL="1828754" lvl="2" indent="-423323" algn="l">
              <a:lnSpc>
                <a:spcPct val="115000"/>
              </a:lnSpc>
              <a:spcBef>
                <a:spcPts val="0"/>
              </a:spcBef>
              <a:spcAft>
                <a:spcPts val="0"/>
              </a:spcAft>
              <a:buSzPts val="1400"/>
              <a:buChar char="■"/>
              <a:defRPr/>
            </a:lvl3pPr>
            <a:lvl4pPr marL="2438339" lvl="3" indent="-423323" algn="l">
              <a:lnSpc>
                <a:spcPct val="115000"/>
              </a:lnSpc>
              <a:spcBef>
                <a:spcPts val="0"/>
              </a:spcBef>
              <a:spcAft>
                <a:spcPts val="0"/>
              </a:spcAft>
              <a:buSzPts val="1400"/>
              <a:buChar char="●"/>
              <a:defRPr/>
            </a:lvl4pPr>
            <a:lvl5pPr marL="3047924" lvl="4" indent="-423323" algn="l">
              <a:lnSpc>
                <a:spcPct val="115000"/>
              </a:lnSpc>
              <a:spcBef>
                <a:spcPts val="0"/>
              </a:spcBef>
              <a:spcAft>
                <a:spcPts val="0"/>
              </a:spcAft>
              <a:buSzPts val="1400"/>
              <a:buChar char="○"/>
              <a:defRPr/>
            </a:lvl5pPr>
            <a:lvl6pPr marL="3657509" lvl="5" indent="-423323" algn="l">
              <a:lnSpc>
                <a:spcPct val="115000"/>
              </a:lnSpc>
              <a:spcBef>
                <a:spcPts val="0"/>
              </a:spcBef>
              <a:spcAft>
                <a:spcPts val="0"/>
              </a:spcAft>
              <a:buSzPts val="1400"/>
              <a:buChar char="■"/>
              <a:defRPr/>
            </a:lvl6pPr>
            <a:lvl7pPr marL="4267093" lvl="6" indent="-423323" algn="l">
              <a:lnSpc>
                <a:spcPct val="115000"/>
              </a:lnSpc>
              <a:spcBef>
                <a:spcPts val="0"/>
              </a:spcBef>
              <a:spcAft>
                <a:spcPts val="0"/>
              </a:spcAft>
              <a:buSzPts val="1400"/>
              <a:buChar char="●"/>
              <a:defRPr/>
            </a:lvl7pPr>
            <a:lvl8pPr marL="4876678" lvl="7" indent="-423323" algn="l">
              <a:lnSpc>
                <a:spcPct val="115000"/>
              </a:lnSpc>
              <a:spcBef>
                <a:spcPts val="0"/>
              </a:spcBef>
              <a:spcAft>
                <a:spcPts val="0"/>
              </a:spcAft>
              <a:buSzPts val="1400"/>
              <a:buChar char="○"/>
              <a:defRPr/>
            </a:lvl8pPr>
            <a:lvl9pPr marL="5486263" lvl="8" indent="-423323" algn="l">
              <a:lnSpc>
                <a:spcPct val="115000"/>
              </a:lnSpc>
              <a:spcBef>
                <a:spcPts val="0"/>
              </a:spcBef>
              <a:spcAft>
                <a:spcPts val="0"/>
              </a:spcAft>
              <a:buSzPts val="1400"/>
              <a:buChar char="■"/>
              <a:defRPr/>
            </a:lvl9pPr>
          </a:lstStyle>
          <a:p>
            <a:endParaRPr/>
          </a:p>
        </p:txBody>
      </p:sp>
      <p:sp>
        <p:nvSpPr>
          <p:cNvPr id="16" name="Google Shape;16;p26"/>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9pPr>
          </a:lstStyle>
          <a:p>
            <a:fld id="{00000000-1234-1234-1234-123412341234}" type="slidenum">
              <a:rPr lang="en-GB" smtClean="0"/>
              <a:pPr/>
              <a:t>‹#›</a:t>
            </a:fld>
            <a:endParaRPr lang="en-GB" dirty="0"/>
          </a:p>
        </p:txBody>
      </p:sp>
    </p:spTree>
    <p:extLst>
      <p:ext uri="{BB962C8B-B14F-4D97-AF65-F5344CB8AC3E}">
        <p14:creationId xmlns:p14="http://schemas.microsoft.com/office/powerpoint/2010/main" val="32916698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8C8620-EBB9-466C-96D3-774D5C27019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68FB50E-AF9B-4448-BE04-574E381655F6}"/>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D62B341-C082-48E9-BF08-93BE3D3DCF18}"/>
              </a:ext>
            </a:extLst>
          </p:cNvPr>
          <p:cNvSpPr>
            <a:spLocks noGrp="1"/>
          </p:cNvSpPr>
          <p:nvPr>
            <p:ph type="dt" sz="half" idx="10"/>
          </p:nvPr>
        </p:nvSpPr>
        <p:spPr/>
        <p:txBody>
          <a:bodyPr/>
          <a:lstStyle/>
          <a:p>
            <a:fld id="{31E8D1EA-DAC6-4518-9E1B-75C39544535F}" type="datetimeFigureOut">
              <a:rPr lang="en-IN" smtClean="0"/>
              <a:t>12-05-2024</a:t>
            </a:fld>
            <a:endParaRPr lang="en-IN"/>
          </a:p>
        </p:txBody>
      </p:sp>
      <p:sp>
        <p:nvSpPr>
          <p:cNvPr id="5" name="Footer Placeholder 4">
            <a:extLst>
              <a:ext uri="{FF2B5EF4-FFF2-40B4-BE49-F238E27FC236}">
                <a16:creationId xmlns:a16="http://schemas.microsoft.com/office/drawing/2014/main" id="{BB5F6D55-8674-4347-93E9-C3078DCB254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060BB8F-5992-4989-AB0B-A07D616EEA3D}"/>
              </a:ext>
            </a:extLst>
          </p:cNvPr>
          <p:cNvSpPr>
            <a:spLocks noGrp="1"/>
          </p:cNvSpPr>
          <p:nvPr>
            <p:ph type="sldNum" sz="quarter" idx="12"/>
          </p:nvPr>
        </p:nvSpPr>
        <p:spPr/>
        <p:txBody>
          <a:bodyPr/>
          <a:lstStyle/>
          <a:p>
            <a:fld id="{EC681123-48A0-4CD8-AB05-DA3BD97E2A8D}" type="slidenum">
              <a:rPr lang="en-IN" smtClean="0"/>
              <a:t>‹#›</a:t>
            </a:fld>
            <a:endParaRPr lang="en-IN"/>
          </a:p>
        </p:txBody>
      </p:sp>
    </p:spTree>
    <p:extLst>
      <p:ext uri="{BB962C8B-B14F-4D97-AF65-F5344CB8AC3E}">
        <p14:creationId xmlns:p14="http://schemas.microsoft.com/office/powerpoint/2010/main" val="23667228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7933A-DD5D-4093-91C5-A3A7D7B5630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FCC35C7-F458-480D-8273-2B028DA16D9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2DBD8FA4-25C8-46FF-94E0-B76A85DE0F40}"/>
              </a:ext>
            </a:extLst>
          </p:cNvPr>
          <p:cNvSpPr>
            <a:spLocks noGrp="1"/>
          </p:cNvSpPr>
          <p:nvPr>
            <p:ph type="dt" sz="half" idx="10"/>
          </p:nvPr>
        </p:nvSpPr>
        <p:spPr/>
        <p:txBody>
          <a:bodyPr/>
          <a:lstStyle/>
          <a:p>
            <a:fld id="{31E8D1EA-DAC6-4518-9E1B-75C39544535F}" type="datetimeFigureOut">
              <a:rPr lang="en-IN" smtClean="0"/>
              <a:t>12-05-2024</a:t>
            </a:fld>
            <a:endParaRPr lang="en-IN"/>
          </a:p>
        </p:txBody>
      </p:sp>
      <p:sp>
        <p:nvSpPr>
          <p:cNvPr id="5" name="Footer Placeholder 4">
            <a:extLst>
              <a:ext uri="{FF2B5EF4-FFF2-40B4-BE49-F238E27FC236}">
                <a16:creationId xmlns:a16="http://schemas.microsoft.com/office/drawing/2014/main" id="{A572666C-B7F0-4875-9413-EAF6236913B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3C92992-BDB3-4634-B13C-60B95B12A13A}"/>
              </a:ext>
            </a:extLst>
          </p:cNvPr>
          <p:cNvSpPr>
            <a:spLocks noGrp="1"/>
          </p:cNvSpPr>
          <p:nvPr>
            <p:ph type="sldNum" sz="quarter" idx="12"/>
          </p:nvPr>
        </p:nvSpPr>
        <p:spPr/>
        <p:txBody>
          <a:bodyPr/>
          <a:lstStyle/>
          <a:p>
            <a:fld id="{EC681123-48A0-4CD8-AB05-DA3BD97E2A8D}" type="slidenum">
              <a:rPr lang="en-IN" smtClean="0"/>
              <a:t>‹#›</a:t>
            </a:fld>
            <a:endParaRPr lang="en-IN"/>
          </a:p>
        </p:txBody>
      </p:sp>
    </p:spTree>
    <p:extLst>
      <p:ext uri="{BB962C8B-B14F-4D97-AF65-F5344CB8AC3E}">
        <p14:creationId xmlns:p14="http://schemas.microsoft.com/office/powerpoint/2010/main" val="21901893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1C8FE5-FB70-4F39-8C2D-2749C45C658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B2D0BDD-1A5C-4E6E-B17B-4EF2DAB70BE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361921B-B66D-4AEE-986E-5CC9932D6D9B}"/>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0F8488A-9840-4666-8C24-12539E20398F}"/>
              </a:ext>
            </a:extLst>
          </p:cNvPr>
          <p:cNvSpPr>
            <a:spLocks noGrp="1"/>
          </p:cNvSpPr>
          <p:nvPr>
            <p:ph type="dt" sz="half" idx="10"/>
          </p:nvPr>
        </p:nvSpPr>
        <p:spPr/>
        <p:txBody>
          <a:bodyPr/>
          <a:lstStyle/>
          <a:p>
            <a:fld id="{31E8D1EA-DAC6-4518-9E1B-75C39544535F}" type="datetimeFigureOut">
              <a:rPr lang="en-IN" smtClean="0"/>
              <a:t>12-05-2024</a:t>
            </a:fld>
            <a:endParaRPr lang="en-IN"/>
          </a:p>
        </p:txBody>
      </p:sp>
      <p:sp>
        <p:nvSpPr>
          <p:cNvPr id="6" name="Footer Placeholder 5">
            <a:extLst>
              <a:ext uri="{FF2B5EF4-FFF2-40B4-BE49-F238E27FC236}">
                <a16:creationId xmlns:a16="http://schemas.microsoft.com/office/drawing/2014/main" id="{9F0ABFE0-4AA9-4EEA-BD46-E955E4D4ED5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1F6572E-2141-458F-AA08-6FE68732E715}"/>
              </a:ext>
            </a:extLst>
          </p:cNvPr>
          <p:cNvSpPr>
            <a:spLocks noGrp="1"/>
          </p:cNvSpPr>
          <p:nvPr>
            <p:ph type="sldNum" sz="quarter" idx="12"/>
          </p:nvPr>
        </p:nvSpPr>
        <p:spPr/>
        <p:txBody>
          <a:bodyPr/>
          <a:lstStyle/>
          <a:p>
            <a:fld id="{EC681123-48A0-4CD8-AB05-DA3BD97E2A8D}" type="slidenum">
              <a:rPr lang="en-IN" smtClean="0"/>
              <a:t>‹#›</a:t>
            </a:fld>
            <a:endParaRPr lang="en-IN"/>
          </a:p>
        </p:txBody>
      </p:sp>
    </p:spTree>
    <p:extLst>
      <p:ext uri="{BB962C8B-B14F-4D97-AF65-F5344CB8AC3E}">
        <p14:creationId xmlns:p14="http://schemas.microsoft.com/office/powerpoint/2010/main" val="28255174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6D1262-BDC3-4C39-B26F-AAE409F717D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70DC343-8B59-4BBC-8CC2-D450FF5810A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B1C72EC3-5790-413C-B75C-ECE2C9320DA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CB896FB-0D54-4966-BC08-D25449582C1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AC571AA5-FFAC-4B53-B15C-44BE98266831}"/>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EA6218C-3E43-4CA2-BDFA-B43A6EC304E2}"/>
              </a:ext>
            </a:extLst>
          </p:cNvPr>
          <p:cNvSpPr>
            <a:spLocks noGrp="1"/>
          </p:cNvSpPr>
          <p:nvPr>
            <p:ph type="dt" sz="half" idx="10"/>
          </p:nvPr>
        </p:nvSpPr>
        <p:spPr/>
        <p:txBody>
          <a:bodyPr/>
          <a:lstStyle/>
          <a:p>
            <a:fld id="{31E8D1EA-DAC6-4518-9E1B-75C39544535F}" type="datetimeFigureOut">
              <a:rPr lang="en-IN" smtClean="0"/>
              <a:t>12-05-2024</a:t>
            </a:fld>
            <a:endParaRPr lang="en-IN"/>
          </a:p>
        </p:txBody>
      </p:sp>
      <p:sp>
        <p:nvSpPr>
          <p:cNvPr id="8" name="Footer Placeholder 7">
            <a:extLst>
              <a:ext uri="{FF2B5EF4-FFF2-40B4-BE49-F238E27FC236}">
                <a16:creationId xmlns:a16="http://schemas.microsoft.com/office/drawing/2014/main" id="{DCDE8F4C-0305-4067-8C3A-B62879BBA64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BF1D0B7-F177-446A-8B9B-D4277F01D159}"/>
              </a:ext>
            </a:extLst>
          </p:cNvPr>
          <p:cNvSpPr>
            <a:spLocks noGrp="1"/>
          </p:cNvSpPr>
          <p:nvPr>
            <p:ph type="sldNum" sz="quarter" idx="12"/>
          </p:nvPr>
        </p:nvSpPr>
        <p:spPr/>
        <p:txBody>
          <a:bodyPr/>
          <a:lstStyle/>
          <a:p>
            <a:fld id="{EC681123-48A0-4CD8-AB05-DA3BD97E2A8D}" type="slidenum">
              <a:rPr lang="en-IN" smtClean="0"/>
              <a:t>‹#›</a:t>
            </a:fld>
            <a:endParaRPr lang="en-IN"/>
          </a:p>
        </p:txBody>
      </p:sp>
    </p:spTree>
    <p:extLst>
      <p:ext uri="{BB962C8B-B14F-4D97-AF65-F5344CB8AC3E}">
        <p14:creationId xmlns:p14="http://schemas.microsoft.com/office/powerpoint/2010/main" val="360734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193445-205A-400A-834C-A0AC354E101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AAA688F-0381-47DB-A3C2-93E8038FD9DA}"/>
              </a:ext>
            </a:extLst>
          </p:cNvPr>
          <p:cNvSpPr>
            <a:spLocks noGrp="1"/>
          </p:cNvSpPr>
          <p:nvPr>
            <p:ph type="dt" sz="half" idx="10"/>
          </p:nvPr>
        </p:nvSpPr>
        <p:spPr/>
        <p:txBody>
          <a:bodyPr/>
          <a:lstStyle/>
          <a:p>
            <a:fld id="{31E8D1EA-DAC6-4518-9E1B-75C39544535F}" type="datetimeFigureOut">
              <a:rPr lang="en-IN" smtClean="0"/>
              <a:t>12-05-2024</a:t>
            </a:fld>
            <a:endParaRPr lang="en-IN"/>
          </a:p>
        </p:txBody>
      </p:sp>
      <p:sp>
        <p:nvSpPr>
          <p:cNvPr id="4" name="Footer Placeholder 3">
            <a:extLst>
              <a:ext uri="{FF2B5EF4-FFF2-40B4-BE49-F238E27FC236}">
                <a16:creationId xmlns:a16="http://schemas.microsoft.com/office/drawing/2014/main" id="{6DB2AB4B-63EA-4BD8-BEDD-20BB4DD0C3D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B5E7202-F602-483F-A123-44FAF337A17F}"/>
              </a:ext>
            </a:extLst>
          </p:cNvPr>
          <p:cNvSpPr>
            <a:spLocks noGrp="1"/>
          </p:cNvSpPr>
          <p:nvPr>
            <p:ph type="sldNum" sz="quarter" idx="12"/>
          </p:nvPr>
        </p:nvSpPr>
        <p:spPr/>
        <p:txBody>
          <a:bodyPr/>
          <a:lstStyle/>
          <a:p>
            <a:fld id="{EC681123-48A0-4CD8-AB05-DA3BD97E2A8D}" type="slidenum">
              <a:rPr lang="en-IN" smtClean="0"/>
              <a:t>‹#›</a:t>
            </a:fld>
            <a:endParaRPr lang="en-IN"/>
          </a:p>
        </p:txBody>
      </p:sp>
    </p:spTree>
    <p:extLst>
      <p:ext uri="{BB962C8B-B14F-4D97-AF65-F5344CB8AC3E}">
        <p14:creationId xmlns:p14="http://schemas.microsoft.com/office/powerpoint/2010/main" val="39789150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F4EB3B0-8A5A-4093-A774-7883AB92DC81}"/>
              </a:ext>
            </a:extLst>
          </p:cNvPr>
          <p:cNvSpPr>
            <a:spLocks noGrp="1"/>
          </p:cNvSpPr>
          <p:nvPr>
            <p:ph type="dt" sz="half" idx="10"/>
          </p:nvPr>
        </p:nvSpPr>
        <p:spPr/>
        <p:txBody>
          <a:bodyPr/>
          <a:lstStyle/>
          <a:p>
            <a:fld id="{31E8D1EA-DAC6-4518-9E1B-75C39544535F}" type="datetimeFigureOut">
              <a:rPr lang="en-IN" smtClean="0"/>
              <a:t>12-05-2024</a:t>
            </a:fld>
            <a:endParaRPr lang="en-IN"/>
          </a:p>
        </p:txBody>
      </p:sp>
      <p:sp>
        <p:nvSpPr>
          <p:cNvPr id="3" name="Footer Placeholder 2">
            <a:extLst>
              <a:ext uri="{FF2B5EF4-FFF2-40B4-BE49-F238E27FC236}">
                <a16:creationId xmlns:a16="http://schemas.microsoft.com/office/drawing/2014/main" id="{F307BD65-CD0C-4C30-9EB4-F0F2BD28551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A2BBDDA6-4111-4739-984E-150EBACA8FB2}"/>
              </a:ext>
            </a:extLst>
          </p:cNvPr>
          <p:cNvSpPr>
            <a:spLocks noGrp="1"/>
          </p:cNvSpPr>
          <p:nvPr>
            <p:ph type="sldNum" sz="quarter" idx="12"/>
          </p:nvPr>
        </p:nvSpPr>
        <p:spPr/>
        <p:txBody>
          <a:bodyPr/>
          <a:lstStyle/>
          <a:p>
            <a:fld id="{EC681123-48A0-4CD8-AB05-DA3BD97E2A8D}" type="slidenum">
              <a:rPr lang="en-IN" smtClean="0"/>
              <a:t>‹#›</a:t>
            </a:fld>
            <a:endParaRPr lang="en-IN"/>
          </a:p>
        </p:txBody>
      </p:sp>
    </p:spTree>
    <p:extLst>
      <p:ext uri="{BB962C8B-B14F-4D97-AF65-F5344CB8AC3E}">
        <p14:creationId xmlns:p14="http://schemas.microsoft.com/office/powerpoint/2010/main" val="33102501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0E1B6-3BAB-4055-83B6-E2C6334C40A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EFA7570-A208-462B-A368-C225CD48D98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41ABD7E-A4DC-418B-AD17-766FD924354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DA5CF56-98B0-49A8-8C25-AC973F13568F}"/>
              </a:ext>
            </a:extLst>
          </p:cNvPr>
          <p:cNvSpPr>
            <a:spLocks noGrp="1"/>
          </p:cNvSpPr>
          <p:nvPr>
            <p:ph type="dt" sz="half" idx="10"/>
          </p:nvPr>
        </p:nvSpPr>
        <p:spPr/>
        <p:txBody>
          <a:bodyPr/>
          <a:lstStyle/>
          <a:p>
            <a:fld id="{31E8D1EA-DAC6-4518-9E1B-75C39544535F}" type="datetimeFigureOut">
              <a:rPr lang="en-IN" smtClean="0"/>
              <a:t>12-05-2024</a:t>
            </a:fld>
            <a:endParaRPr lang="en-IN"/>
          </a:p>
        </p:txBody>
      </p:sp>
      <p:sp>
        <p:nvSpPr>
          <p:cNvPr id="6" name="Footer Placeholder 5">
            <a:extLst>
              <a:ext uri="{FF2B5EF4-FFF2-40B4-BE49-F238E27FC236}">
                <a16:creationId xmlns:a16="http://schemas.microsoft.com/office/drawing/2014/main" id="{5AF5EFBA-5CC8-4D2D-8A67-C749B0F47EB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9B7D263-ED0A-4696-A44E-F21E97B1304F}"/>
              </a:ext>
            </a:extLst>
          </p:cNvPr>
          <p:cNvSpPr>
            <a:spLocks noGrp="1"/>
          </p:cNvSpPr>
          <p:nvPr>
            <p:ph type="sldNum" sz="quarter" idx="12"/>
          </p:nvPr>
        </p:nvSpPr>
        <p:spPr/>
        <p:txBody>
          <a:bodyPr/>
          <a:lstStyle/>
          <a:p>
            <a:fld id="{EC681123-48A0-4CD8-AB05-DA3BD97E2A8D}" type="slidenum">
              <a:rPr lang="en-IN" smtClean="0"/>
              <a:t>‹#›</a:t>
            </a:fld>
            <a:endParaRPr lang="en-IN"/>
          </a:p>
        </p:txBody>
      </p:sp>
    </p:spTree>
    <p:extLst>
      <p:ext uri="{BB962C8B-B14F-4D97-AF65-F5344CB8AC3E}">
        <p14:creationId xmlns:p14="http://schemas.microsoft.com/office/powerpoint/2010/main" val="1324965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BB4B1-731B-41E3-B09C-169F9ABBC6C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A7DC3E0-ED23-439D-A1EA-4063A7EBD69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35013FA-C896-49A6-86A1-BB17A826C9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C387593-37F0-43E6-8371-DA7C0F6D26D3}"/>
              </a:ext>
            </a:extLst>
          </p:cNvPr>
          <p:cNvSpPr>
            <a:spLocks noGrp="1"/>
          </p:cNvSpPr>
          <p:nvPr>
            <p:ph type="dt" sz="half" idx="10"/>
          </p:nvPr>
        </p:nvSpPr>
        <p:spPr/>
        <p:txBody>
          <a:bodyPr/>
          <a:lstStyle/>
          <a:p>
            <a:fld id="{31E8D1EA-DAC6-4518-9E1B-75C39544535F}" type="datetimeFigureOut">
              <a:rPr lang="en-IN" smtClean="0"/>
              <a:t>12-05-2024</a:t>
            </a:fld>
            <a:endParaRPr lang="en-IN"/>
          </a:p>
        </p:txBody>
      </p:sp>
      <p:sp>
        <p:nvSpPr>
          <p:cNvPr id="6" name="Footer Placeholder 5">
            <a:extLst>
              <a:ext uri="{FF2B5EF4-FFF2-40B4-BE49-F238E27FC236}">
                <a16:creationId xmlns:a16="http://schemas.microsoft.com/office/drawing/2014/main" id="{CB7A8761-ABC7-445E-A195-92068C9FBFC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BA35C27-EE53-426C-A290-D5EFD7AE5E48}"/>
              </a:ext>
            </a:extLst>
          </p:cNvPr>
          <p:cNvSpPr>
            <a:spLocks noGrp="1"/>
          </p:cNvSpPr>
          <p:nvPr>
            <p:ph type="sldNum" sz="quarter" idx="12"/>
          </p:nvPr>
        </p:nvSpPr>
        <p:spPr/>
        <p:txBody>
          <a:bodyPr/>
          <a:lstStyle/>
          <a:p>
            <a:fld id="{EC681123-48A0-4CD8-AB05-DA3BD97E2A8D}" type="slidenum">
              <a:rPr lang="en-IN" smtClean="0"/>
              <a:t>‹#›</a:t>
            </a:fld>
            <a:endParaRPr lang="en-IN"/>
          </a:p>
        </p:txBody>
      </p:sp>
    </p:spTree>
    <p:extLst>
      <p:ext uri="{BB962C8B-B14F-4D97-AF65-F5344CB8AC3E}">
        <p14:creationId xmlns:p14="http://schemas.microsoft.com/office/powerpoint/2010/main" val="42251721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2DF5970-D5D9-4FAF-9B1F-6F674843C85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9E4DCF5-3C8F-4DC4-B4BC-859413E8E8A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D7E529B-5FC3-4747-953B-38532DCE219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1E8D1EA-DAC6-4518-9E1B-75C39544535F}" type="datetimeFigureOut">
              <a:rPr lang="en-IN" smtClean="0"/>
              <a:t>12-05-2024</a:t>
            </a:fld>
            <a:endParaRPr lang="en-IN"/>
          </a:p>
        </p:txBody>
      </p:sp>
      <p:sp>
        <p:nvSpPr>
          <p:cNvPr id="5" name="Footer Placeholder 4">
            <a:extLst>
              <a:ext uri="{FF2B5EF4-FFF2-40B4-BE49-F238E27FC236}">
                <a16:creationId xmlns:a16="http://schemas.microsoft.com/office/drawing/2014/main" id="{A02C3FA9-BD97-4C84-B127-9B945E32FC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1E91525-3299-4048-9BEA-B9509755314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C681123-48A0-4CD8-AB05-DA3BD97E2A8D}" type="slidenum">
              <a:rPr lang="en-IN" smtClean="0"/>
              <a:t>‹#›</a:t>
            </a:fld>
            <a:endParaRPr lang="en-IN"/>
          </a:p>
        </p:txBody>
      </p:sp>
    </p:spTree>
    <p:extLst>
      <p:ext uri="{BB962C8B-B14F-4D97-AF65-F5344CB8AC3E}">
        <p14:creationId xmlns:p14="http://schemas.microsoft.com/office/powerpoint/2010/main" val="22444045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D47F5734-F3BD-B548-6B98-F1E7517C2A7A}"/>
              </a:ext>
            </a:extLst>
          </p:cNvPr>
          <p:cNvSpPr txBox="1"/>
          <p:nvPr/>
        </p:nvSpPr>
        <p:spPr>
          <a:xfrm>
            <a:off x="0" y="0"/>
            <a:ext cx="12192000" cy="646331"/>
          </a:xfrm>
          <a:prstGeom prst="rect">
            <a:avLst/>
          </a:prstGeom>
          <a:solidFill>
            <a:srgbClr val="5B9BD5"/>
          </a:solidFill>
        </p:spPr>
        <p:txBody>
          <a:bodyPr wrap="square" rtlCol="0">
            <a:spAutoFit/>
          </a:bodyPr>
          <a:lstStyle/>
          <a:p>
            <a:r>
              <a:rPr lang="en-IN" sz="3600" dirty="0"/>
              <a:t>                                 Final Year Project Evaluation</a:t>
            </a:r>
          </a:p>
        </p:txBody>
      </p:sp>
      <p:sp>
        <p:nvSpPr>
          <p:cNvPr id="10" name="TextBox 9">
            <a:extLst>
              <a:ext uri="{FF2B5EF4-FFF2-40B4-BE49-F238E27FC236}">
                <a16:creationId xmlns:a16="http://schemas.microsoft.com/office/drawing/2014/main" id="{AFBD2997-FFFA-0535-0CDA-670BDA07D9BE}"/>
              </a:ext>
            </a:extLst>
          </p:cNvPr>
          <p:cNvSpPr txBox="1"/>
          <p:nvPr/>
        </p:nvSpPr>
        <p:spPr>
          <a:xfrm>
            <a:off x="0" y="6488668"/>
            <a:ext cx="12192000" cy="369332"/>
          </a:xfrm>
          <a:prstGeom prst="rect">
            <a:avLst/>
          </a:prstGeom>
          <a:solidFill>
            <a:srgbClr val="5B9BD5"/>
          </a:solidFill>
        </p:spPr>
        <p:txBody>
          <a:bodyPr wrap="square" rtlCol="0">
            <a:spAutoFit/>
          </a:bodyPr>
          <a:lstStyle/>
          <a:p>
            <a:pPr algn="r"/>
            <a:r>
              <a:rPr lang="en-US" b="1" dirty="0"/>
              <a:t>                                                                                                                                                                                                                                   1</a:t>
            </a:r>
          </a:p>
        </p:txBody>
      </p:sp>
      <p:sp>
        <p:nvSpPr>
          <p:cNvPr id="5" name="Title 1">
            <a:extLst>
              <a:ext uri="{FF2B5EF4-FFF2-40B4-BE49-F238E27FC236}">
                <a16:creationId xmlns:a16="http://schemas.microsoft.com/office/drawing/2014/main" id="{38188157-72E1-4041-884B-C8989EF3BC90}"/>
              </a:ext>
            </a:extLst>
          </p:cNvPr>
          <p:cNvSpPr txBox="1">
            <a:spLocks/>
          </p:cNvSpPr>
          <p:nvPr/>
        </p:nvSpPr>
        <p:spPr>
          <a:xfrm>
            <a:off x="5244" y="202581"/>
            <a:ext cx="12877409" cy="144972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just"/>
            <a:r>
              <a:rPr lang="en-US" sz="2600" b="1" dirty="0">
                <a:latin typeface="+mn-lt"/>
              </a:rPr>
              <a:t>        “Developing a Predictable and Explainable Model for Cardiovascular Diseases”</a:t>
            </a:r>
            <a:endParaRPr lang="en-IN" sz="2600" b="1" dirty="0">
              <a:latin typeface="+mn-lt"/>
            </a:endParaRPr>
          </a:p>
        </p:txBody>
      </p:sp>
      <p:pic>
        <p:nvPicPr>
          <p:cNvPr id="6" name="Picture 4" descr="National Institute of Technology, Silchar - Wikipedia">
            <a:extLst>
              <a:ext uri="{FF2B5EF4-FFF2-40B4-BE49-F238E27FC236}">
                <a16:creationId xmlns:a16="http://schemas.microsoft.com/office/drawing/2014/main" id="{B625E560-A2E3-4A34-865E-2E530C4A0A4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43850" y="1830584"/>
            <a:ext cx="1614397" cy="1614397"/>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1F3D2A0E-1D0A-4043-AF96-2714CBD7F55A}"/>
              </a:ext>
            </a:extLst>
          </p:cNvPr>
          <p:cNvSpPr txBox="1"/>
          <p:nvPr/>
        </p:nvSpPr>
        <p:spPr>
          <a:xfrm>
            <a:off x="2095329" y="3542069"/>
            <a:ext cx="8683210" cy="523220"/>
          </a:xfrm>
          <a:prstGeom prst="rect">
            <a:avLst/>
          </a:prstGeom>
          <a:noFill/>
        </p:spPr>
        <p:txBody>
          <a:bodyPr wrap="square" rtlCol="0">
            <a:spAutoFit/>
          </a:bodyPr>
          <a:lstStyle/>
          <a:p>
            <a:pPr algn="just"/>
            <a:r>
              <a:rPr lang="en-US" sz="2800" dirty="0"/>
              <a:t>Department of Computer Science and Engineering</a:t>
            </a:r>
          </a:p>
        </p:txBody>
      </p:sp>
      <p:sp>
        <p:nvSpPr>
          <p:cNvPr id="11" name="TextBox 10">
            <a:extLst>
              <a:ext uri="{FF2B5EF4-FFF2-40B4-BE49-F238E27FC236}">
                <a16:creationId xmlns:a16="http://schemas.microsoft.com/office/drawing/2014/main" id="{DB9DB5A5-D2F5-4F69-89AA-2688765B7775}"/>
              </a:ext>
            </a:extLst>
          </p:cNvPr>
          <p:cNvSpPr txBox="1"/>
          <p:nvPr/>
        </p:nvSpPr>
        <p:spPr>
          <a:xfrm>
            <a:off x="2848095" y="4065289"/>
            <a:ext cx="6764785" cy="523220"/>
          </a:xfrm>
          <a:prstGeom prst="rect">
            <a:avLst/>
          </a:prstGeom>
          <a:noFill/>
        </p:spPr>
        <p:txBody>
          <a:bodyPr wrap="square" rtlCol="0">
            <a:spAutoFit/>
          </a:bodyPr>
          <a:lstStyle/>
          <a:p>
            <a:pPr algn="just"/>
            <a:r>
              <a:rPr lang="en-US" sz="2800" dirty="0"/>
              <a:t>National Institute of Technology, </a:t>
            </a:r>
            <a:r>
              <a:rPr lang="en-US" sz="2800" dirty="0" err="1"/>
              <a:t>Silchar</a:t>
            </a:r>
            <a:endParaRPr lang="en-US" sz="2800" dirty="0"/>
          </a:p>
        </p:txBody>
      </p:sp>
      <p:sp>
        <p:nvSpPr>
          <p:cNvPr id="12" name="TextBox 11">
            <a:extLst>
              <a:ext uri="{FF2B5EF4-FFF2-40B4-BE49-F238E27FC236}">
                <a16:creationId xmlns:a16="http://schemas.microsoft.com/office/drawing/2014/main" id="{8E7C6144-045D-4A96-B64C-57F79CAB1D3F}"/>
              </a:ext>
            </a:extLst>
          </p:cNvPr>
          <p:cNvSpPr txBox="1"/>
          <p:nvPr/>
        </p:nvSpPr>
        <p:spPr>
          <a:xfrm>
            <a:off x="124179" y="5057164"/>
            <a:ext cx="5403786" cy="1569660"/>
          </a:xfrm>
          <a:prstGeom prst="rect">
            <a:avLst/>
          </a:prstGeom>
          <a:noFill/>
        </p:spPr>
        <p:txBody>
          <a:bodyPr wrap="square" rtlCol="0" anchor="ctr">
            <a:spAutoFit/>
          </a:bodyPr>
          <a:lstStyle/>
          <a:p>
            <a:pPr marL="342900" indent="-342900" algn="just">
              <a:buFont typeface="+mj-lt"/>
              <a:buAutoNum type="arabicPeriod"/>
            </a:pPr>
            <a:r>
              <a:rPr lang="en-IN" sz="2400" dirty="0"/>
              <a:t>Prem </a:t>
            </a:r>
            <a:r>
              <a:rPr lang="en-IN" sz="2400" dirty="0" err="1"/>
              <a:t>Babu</a:t>
            </a:r>
            <a:r>
              <a:rPr lang="en-IN" sz="2400" dirty="0"/>
              <a:t> </a:t>
            </a:r>
            <a:r>
              <a:rPr lang="en-IN" sz="2400" dirty="0" err="1"/>
              <a:t>Kanaparthi</a:t>
            </a:r>
            <a:r>
              <a:rPr lang="en-IN" sz="2400" dirty="0"/>
              <a:t>(2012040)</a:t>
            </a:r>
          </a:p>
          <a:p>
            <a:pPr marL="342900" indent="-342900" algn="just">
              <a:buFont typeface="+mj-lt"/>
              <a:buAutoNum type="arabicPeriod"/>
            </a:pPr>
            <a:r>
              <a:rPr lang="en-IN" sz="2400" dirty="0"/>
              <a:t>Rahul Golla (2012132)</a:t>
            </a:r>
          </a:p>
          <a:p>
            <a:pPr marL="342900" indent="-342900" algn="just">
              <a:buFont typeface="+mj-lt"/>
              <a:buAutoNum type="arabicPeriod"/>
            </a:pPr>
            <a:r>
              <a:rPr lang="en-IN" sz="2400" dirty="0"/>
              <a:t>Sai </a:t>
            </a:r>
            <a:r>
              <a:rPr lang="en-IN" sz="2400" dirty="0" err="1"/>
              <a:t>Hemander</a:t>
            </a:r>
            <a:r>
              <a:rPr lang="en-IN" sz="2400" dirty="0"/>
              <a:t> </a:t>
            </a:r>
            <a:r>
              <a:rPr lang="en-IN" sz="2400" dirty="0" err="1"/>
              <a:t>Kambhampati</a:t>
            </a:r>
            <a:r>
              <a:rPr lang="en-IN" sz="2400" dirty="0"/>
              <a:t> (2012153)</a:t>
            </a:r>
            <a:br>
              <a:rPr lang="en-IN" sz="2400" dirty="0"/>
            </a:br>
            <a:endParaRPr lang="en-IN" sz="2400" dirty="0"/>
          </a:p>
        </p:txBody>
      </p:sp>
      <p:sp>
        <p:nvSpPr>
          <p:cNvPr id="13" name="TextBox 12">
            <a:extLst>
              <a:ext uri="{FF2B5EF4-FFF2-40B4-BE49-F238E27FC236}">
                <a16:creationId xmlns:a16="http://schemas.microsoft.com/office/drawing/2014/main" id="{6D6A6107-DEC9-4904-86D6-6AE63CAAE0FE}"/>
              </a:ext>
            </a:extLst>
          </p:cNvPr>
          <p:cNvSpPr txBox="1"/>
          <p:nvPr/>
        </p:nvSpPr>
        <p:spPr>
          <a:xfrm>
            <a:off x="6401584" y="4825988"/>
            <a:ext cx="6422591" cy="1815882"/>
          </a:xfrm>
          <a:prstGeom prst="rect">
            <a:avLst/>
          </a:prstGeom>
          <a:noFill/>
        </p:spPr>
        <p:txBody>
          <a:bodyPr wrap="square" rtlCol="0" anchor="ctr">
            <a:spAutoFit/>
          </a:bodyPr>
          <a:lstStyle/>
          <a:p>
            <a:pPr algn="just"/>
            <a:r>
              <a:rPr lang="en-IN" sz="2800" dirty="0"/>
              <a:t>                     </a:t>
            </a:r>
            <a:r>
              <a:rPr lang="en-IN" sz="2400" dirty="0"/>
              <a:t>Under the Supervision of</a:t>
            </a:r>
          </a:p>
          <a:p>
            <a:pPr algn="just"/>
            <a:r>
              <a:rPr lang="en-IN" sz="2800" b="1" dirty="0"/>
              <a:t>                  </a:t>
            </a:r>
            <a:r>
              <a:rPr lang="en-IN" sz="2800" b="1" dirty="0" err="1"/>
              <a:t>Dr.</a:t>
            </a:r>
            <a:r>
              <a:rPr lang="en-IN" sz="2800" b="1" dirty="0"/>
              <a:t> Biswajit </a:t>
            </a:r>
            <a:r>
              <a:rPr lang="en-IN" sz="2800" b="1" dirty="0" err="1"/>
              <a:t>Purkayastha</a:t>
            </a:r>
            <a:endParaRPr lang="en-IN" sz="2800" b="1" dirty="0"/>
          </a:p>
          <a:p>
            <a:pPr algn="just"/>
            <a:r>
              <a:rPr lang="en-IN" sz="2800" dirty="0"/>
              <a:t>                                Professor</a:t>
            </a:r>
          </a:p>
          <a:p>
            <a:pPr algn="just"/>
            <a:endParaRPr lang="en-IN" sz="2800" dirty="0"/>
          </a:p>
        </p:txBody>
      </p:sp>
    </p:spTree>
    <p:extLst>
      <p:ext uri="{BB962C8B-B14F-4D97-AF65-F5344CB8AC3E}">
        <p14:creationId xmlns:p14="http://schemas.microsoft.com/office/powerpoint/2010/main" val="39743597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E131F673-D330-473C-974B-7922C05D3003}"/>
              </a:ext>
            </a:extLst>
          </p:cNvPr>
          <p:cNvGraphicFramePr>
            <a:graphicFrameLocks noGrp="1"/>
          </p:cNvGraphicFramePr>
          <p:nvPr>
            <p:extLst>
              <p:ext uri="{D42A27DB-BD31-4B8C-83A1-F6EECF244321}">
                <p14:modId xmlns:p14="http://schemas.microsoft.com/office/powerpoint/2010/main" val="3761999812"/>
              </p:ext>
            </p:extLst>
          </p:nvPr>
        </p:nvGraphicFramePr>
        <p:xfrm>
          <a:off x="0" y="530412"/>
          <a:ext cx="12192000" cy="5951064"/>
        </p:xfrm>
        <a:graphic>
          <a:graphicData uri="http://schemas.openxmlformats.org/drawingml/2006/table">
            <a:tbl>
              <a:tblPr firstRow="1" bandRow="1">
                <a:tableStyleId>{7DF18680-E054-41AD-8BC1-D1AEF772440D}</a:tableStyleId>
              </a:tblPr>
              <a:tblGrid>
                <a:gridCol w="739810">
                  <a:extLst>
                    <a:ext uri="{9D8B030D-6E8A-4147-A177-3AD203B41FA5}">
                      <a16:colId xmlns:a16="http://schemas.microsoft.com/office/drawing/2014/main" val="3990261018"/>
                    </a:ext>
                  </a:extLst>
                </a:gridCol>
                <a:gridCol w="2721847">
                  <a:extLst>
                    <a:ext uri="{9D8B030D-6E8A-4147-A177-3AD203B41FA5}">
                      <a16:colId xmlns:a16="http://schemas.microsoft.com/office/drawing/2014/main" val="1101110745"/>
                    </a:ext>
                  </a:extLst>
                </a:gridCol>
                <a:gridCol w="4152944">
                  <a:extLst>
                    <a:ext uri="{9D8B030D-6E8A-4147-A177-3AD203B41FA5}">
                      <a16:colId xmlns:a16="http://schemas.microsoft.com/office/drawing/2014/main" val="2373803129"/>
                    </a:ext>
                  </a:extLst>
                </a:gridCol>
                <a:gridCol w="4577399">
                  <a:extLst>
                    <a:ext uri="{9D8B030D-6E8A-4147-A177-3AD203B41FA5}">
                      <a16:colId xmlns:a16="http://schemas.microsoft.com/office/drawing/2014/main" val="3168076576"/>
                    </a:ext>
                  </a:extLst>
                </a:gridCol>
              </a:tblGrid>
              <a:tr h="757087">
                <a:tc>
                  <a:txBody>
                    <a:bodyPr/>
                    <a:lstStyle/>
                    <a:p>
                      <a:pPr algn="just"/>
                      <a:r>
                        <a:rPr lang="en-IN" dirty="0"/>
                        <a:t>S.NO</a:t>
                      </a:r>
                    </a:p>
                  </a:txBody>
                  <a:tcPr/>
                </a:tc>
                <a:tc>
                  <a:txBody>
                    <a:bodyPr/>
                    <a:lstStyle/>
                    <a:p>
                      <a:pPr algn="ctr"/>
                      <a:r>
                        <a:rPr lang="en-IN" dirty="0"/>
                        <a:t>     Authors &amp; Year</a:t>
                      </a:r>
                    </a:p>
                  </a:txBody>
                  <a:tcPr/>
                </a:tc>
                <a:tc>
                  <a:txBody>
                    <a:bodyPr/>
                    <a:lstStyle/>
                    <a:p>
                      <a:pPr algn="just"/>
                      <a:r>
                        <a:rPr lang="en-IN" dirty="0"/>
                        <a:t>                           Methods used</a:t>
                      </a:r>
                    </a:p>
                  </a:txBody>
                  <a:tcPr/>
                </a:tc>
                <a:tc>
                  <a:txBody>
                    <a:bodyPr/>
                    <a:lstStyle/>
                    <a:p>
                      <a:pPr algn="just"/>
                      <a:r>
                        <a:rPr lang="en-IN" dirty="0"/>
                        <a:t>                             Limitations</a:t>
                      </a:r>
                    </a:p>
                  </a:txBody>
                  <a:tcPr/>
                </a:tc>
                <a:extLst>
                  <a:ext uri="{0D108BD9-81ED-4DB2-BD59-A6C34878D82A}">
                    <a16:rowId xmlns:a16="http://schemas.microsoft.com/office/drawing/2014/main" val="1776785753"/>
                  </a:ext>
                </a:extLst>
              </a:tr>
              <a:tr h="1193343">
                <a:tc>
                  <a:txBody>
                    <a:bodyPr/>
                    <a:lstStyle/>
                    <a:p>
                      <a:pPr algn="just"/>
                      <a:r>
                        <a:rPr lang="en-IN" dirty="0"/>
                        <a:t>1</a:t>
                      </a:r>
                    </a:p>
                  </a:txBody>
                  <a:tcPr/>
                </a:tc>
                <a:tc>
                  <a:txBody>
                    <a:bodyPr/>
                    <a:lstStyle/>
                    <a:p>
                      <a:pPr algn="ctr"/>
                      <a:r>
                        <a:rPr lang="en-IN" sz="1800" b="0" i="0" kern="1200" dirty="0" err="1">
                          <a:solidFill>
                            <a:schemeClr val="dk1"/>
                          </a:solidFill>
                          <a:effectLst/>
                          <a:latin typeface="+mn-lt"/>
                          <a:ea typeface="+mn-ea"/>
                          <a:cs typeface="+mn-cs"/>
                        </a:rPr>
                        <a:t>Yifeng</a:t>
                      </a:r>
                      <a:r>
                        <a:rPr lang="en-IN" sz="1800" b="0" i="0" kern="1200" dirty="0">
                          <a:solidFill>
                            <a:schemeClr val="dk1"/>
                          </a:solidFill>
                          <a:effectLst/>
                          <a:latin typeface="+mn-lt"/>
                          <a:ea typeface="+mn-ea"/>
                          <a:cs typeface="+mn-cs"/>
                        </a:rPr>
                        <a:t> Gao et al.[3]</a:t>
                      </a:r>
                    </a:p>
                    <a:p>
                      <a:pPr algn="ctr"/>
                      <a:r>
                        <a:rPr lang="en-IN" sz="1800" b="0" i="0" kern="1200" dirty="0">
                          <a:solidFill>
                            <a:schemeClr val="dk1"/>
                          </a:solidFill>
                          <a:effectLst/>
                          <a:latin typeface="+mn-lt"/>
                          <a:ea typeface="+mn-ea"/>
                          <a:cs typeface="+mn-cs"/>
                        </a:rPr>
                        <a:t>                         </a:t>
                      </a:r>
                    </a:p>
                    <a:p>
                      <a:pPr algn="ctr"/>
                      <a:r>
                        <a:rPr lang="en-IN" sz="1800" b="0" i="0" kern="1200" dirty="0">
                          <a:solidFill>
                            <a:schemeClr val="dk1"/>
                          </a:solidFill>
                          <a:effectLst/>
                          <a:latin typeface="+mn-lt"/>
                          <a:ea typeface="+mn-ea"/>
                          <a:cs typeface="+mn-cs"/>
                        </a:rPr>
                        <a:t>2023</a:t>
                      </a:r>
                      <a:endParaRPr lang="en-IN" dirty="0"/>
                    </a:p>
                  </a:txBody>
                  <a:tcPr/>
                </a:tc>
                <a:tc>
                  <a:txBody>
                    <a:bodyPr/>
                    <a:lstStyle/>
                    <a:p>
                      <a:pPr algn="just"/>
                      <a:r>
                        <a:rPr lang="en-US" sz="1800" b="0" i="0" kern="1200" dirty="0">
                          <a:solidFill>
                            <a:schemeClr val="dk1"/>
                          </a:solidFill>
                          <a:effectLst/>
                          <a:latin typeface="+mn-lt"/>
                          <a:ea typeface="+mn-ea"/>
                          <a:cs typeface="+mn-cs"/>
                        </a:rPr>
                        <a:t>CMR Functional, Strain Analysis Deep Learning Model Construction Survival Analysis and Risk Stratification</a:t>
                      </a:r>
                      <a:endParaRPr lang="en-IN" dirty="0"/>
                    </a:p>
                  </a:txBody>
                  <a:tcPr/>
                </a:tc>
                <a:tc>
                  <a:txBody>
                    <a:bodyPr/>
                    <a:lstStyle/>
                    <a:p>
                      <a:pPr algn="just"/>
                      <a:r>
                        <a:rPr lang="en-US" dirty="0"/>
                        <a:t>Include right ventricular analysis to improve accuracy for right-sided heart conditions.</a:t>
                      </a:r>
                      <a:endParaRPr lang="en-IN" dirty="0"/>
                    </a:p>
                  </a:txBody>
                  <a:tcPr/>
                </a:tc>
                <a:extLst>
                  <a:ext uri="{0D108BD9-81ED-4DB2-BD59-A6C34878D82A}">
                    <a16:rowId xmlns:a16="http://schemas.microsoft.com/office/drawing/2014/main" val="3490143040"/>
                  </a:ext>
                </a:extLst>
              </a:tr>
              <a:tr h="1584603">
                <a:tc>
                  <a:txBody>
                    <a:bodyPr/>
                    <a:lstStyle/>
                    <a:p>
                      <a:pPr algn="just"/>
                      <a:r>
                        <a:rPr lang="en-IN" dirty="0"/>
                        <a:t>2</a:t>
                      </a:r>
                    </a:p>
                  </a:txBody>
                  <a:tcPr/>
                </a:tc>
                <a:tc>
                  <a:txBody>
                    <a:bodyPr/>
                    <a:lstStyle/>
                    <a:p>
                      <a:pPr algn="ctr"/>
                      <a:r>
                        <a:rPr lang="en-IN" dirty="0"/>
                        <a:t> </a:t>
                      </a:r>
                      <a:r>
                        <a:rPr lang="en-IN" sz="1800" b="0" i="0" kern="1200" dirty="0">
                          <a:solidFill>
                            <a:schemeClr val="dk1"/>
                          </a:solidFill>
                          <a:effectLst/>
                          <a:latin typeface="+mn-lt"/>
                          <a:ea typeface="+mn-ea"/>
                          <a:cs typeface="+mn-cs"/>
                        </a:rPr>
                        <a:t>Sherry‑Ann Brown et al.[4]</a:t>
                      </a:r>
                      <a:br>
                        <a:rPr lang="en-IN" sz="1800" b="0" i="0" kern="1200" dirty="0">
                          <a:solidFill>
                            <a:schemeClr val="dk1"/>
                          </a:solidFill>
                          <a:effectLst/>
                          <a:latin typeface="+mn-lt"/>
                          <a:ea typeface="+mn-ea"/>
                          <a:cs typeface="+mn-cs"/>
                        </a:rPr>
                      </a:br>
                      <a:r>
                        <a:rPr lang="en-IN" sz="1800" b="0" i="0" kern="1200" dirty="0">
                          <a:solidFill>
                            <a:schemeClr val="dk1"/>
                          </a:solidFill>
                          <a:effectLst/>
                          <a:latin typeface="+mn-lt"/>
                          <a:ea typeface="+mn-ea"/>
                          <a:cs typeface="+mn-cs"/>
                        </a:rPr>
                        <a:t>                </a:t>
                      </a:r>
                    </a:p>
                    <a:p>
                      <a:pPr algn="ctr"/>
                      <a:r>
                        <a:rPr lang="en-IN" sz="1800" b="0" i="0" kern="1200" dirty="0">
                          <a:solidFill>
                            <a:schemeClr val="dk1"/>
                          </a:solidFill>
                          <a:effectLst/>
                          <a:latin typeface="+mn-lt"/>
                          <a:ea typeface="+mn-ea"/>
                          <a:cs typeface="+mn-cs"/>
                        </a:rPr>
                        <a:t>2023</a:t>
                      </a:r>
                      <a:endParaRPr lang="en-IN" dirty="0"/>
                    </a:p>
                  </a:txBody>
                  <a:tcPr/>
                </a:tc>
                <a:tc>
                  <a:txBody>
                    <a:bodyPr/>
                    <a:lstStyle/>
                    <a:p>
                      <a:pPr marL="285750" indent="-285750" algn="just">
                        <a:buFont typeface="Arial" panose="020B0604020202020204" pitchFamily="34" charset="0"/>
                        <a:buChar char="•"/>
                      </a:pPr>
                      <a:r>
                        <a:rPr lang="en-US" sz="1800" b="0" i="0" kern="1200" dirty="0">
                          <a:solidFill>
                            <a:schemeClr val="dk1"/>
                          </a:solidFill>
                          <a:effectLst/>
                          <a:latin typeface="+mn-lt"/>
                          <a:ea typeface="+mn-ea"/>
                          <a:cs typeface="+mn-cs"/>
                        </a:rPr>
                        <a:t>Artificial Intelligence Algorithms</a:t>
                      </a:r>
                    </a:p>
                    <a:p>
                      <a:pPr marL="285750" indent="-285750" algn="just">
                        <a:buFont typeface="Arial" panose="020B0604020202020204" pitchFamily="34" charset="0"/>
                        <a:buChar char="•"/>
                      </a:pPr>
                      <a:r>
                        <a:rPr lang="en-US" sz="1800" b="0" i="0" kern="1200" dirty="0">
                          <a:solidFill>
                            <a:schemeClr val="dk1"/>
                          </a:solidFill>
                          <a:effectLst/>
                          <a:latin typeface="+mn-lt"/>
                          <a:ea typeface="+mn-ea"/>
                          <a:cs typeface="+mn-cs"/>
                        </a:rPr>
                        <a:t>Rules-Based Algorithm</a:t>
                      </a:r>
                    </a:p>
                    <a:p>
                      <a:pPr marL="285750" indent="-285750" algn="just">
                        <a:buFont typeface="Arial" panose="020B0604020202020204" pitchFamily="34" charset="0"/>
                        <a:buChar char="•"/>
                      </a:pPr>
                      <a:r>
                        <a:rPr lang="en-US" sz="1800" b="0" i="0" kern="1200" dirty="0">
                          <a:solidFill>
                            <a:schemeClr val="dk1"/>
                          </a:solidFill>
                          <a:effectLst/>
                          <a:latin typeface="+mn-lt"/>
                          <a:ea typeface="+mn-ea"/>
                          <a:cs typeface="+mn-cs"/>
                        </a:rPr>
                        <a:t>Patient Similarity Machine Learning &amp; Network Analysis</a:t>
                      </a:r>
                      <a:endParaRPr lang="en-IN" dirty="0"/>
                    </a:p>
                  </a:txBody>
                  <a:tcPr/>
                </a:tc>
                <a:tc>
                  <a:txBody>
                    <a:bodyPr/>
                    <a:lstStyle/>
                    <a:p>
                      <a:pPr algn="just"/>
                      <a:r>
                        <a:rPr lang="en-US" sz="1800" b="1" i="0" u="none" strike="noStrike" kern="1200" dirty="0">
                          <a:solidFill>
                            <a:schemeClr val="dk1"/>
                          </a:solidFill>
                          <a:effectLst/>
                          <a:latin typeface="+mn-lt"/>
                          <a:ea typeface="+mn-ea"/>
                          <a:cs typeface="+mn-cs"/>
                        </a:rPr>
                        <a:t>Algorithm </a:t>
                      </a:r>
                      <a:r>
                        <a:rPr lang="en-US" sz="1800" b="1" i="0" u="none" strike="noStrike" kern="1200" dirty="0" err="1">
                          <a:solidFill>
                            <a:schemeClr val="dk1"/>
                          </a:solidFill>
                          <a:effectLst/>
                          <a:latin typeface="+mn-lt"/>
                          <a:ea typeface="+mn-ea"/>
                          <a:cs typeface="+mn-cs"/>
                        </a:rPr>
                        <a:t>Explainability</a:t>
                      </a:r>
                      <a:r>
                        <a:rPr lang="en-US" sz="1800" b="1" i="0" u="none" strike="noStrike" kern="1200" dirty="0">
                          <a:solidFill>
                            <a:schemeClr val="dk1"/>
                          </a:solidFill>
                          <a:effectLst/>
                          <a:latin typeface="+mn-lt"/>
                          <a:ea typeface="+mn-ea"/>
                          <a:cs typeface="+mn-cs"/>
                        </a:rPr>
                        <a:t> :</a:t>
                      </a:r>
                      <a:r>
                        <a:rPr lang="en-US" sz="1800" b="0" i="0" u="none" strike="noStrike" kern="1200" dirty="0">
                          <a:solidFill>
                            <a:schemeClr val="dk1"/>
                          </a:solidFill>
                          <a:effectLst/>
                          <a:latin typeface="+mn-lt"/>
                          <a:ea typeface="+mn-ea"/>
                          <a:cs typeface="+mn-cs"/>
                        </a:rPr>
                        <a:t> While the study mentions that the AI algorithms used are explainable, Clinicians and patients need to understand how predictions are made.</a:t>
                      </a:r>
                      <a:endParaRPr lang="en-IN" dirty="0"/>
                    </a:p>
                  </a:txBody>
                  <a:tcPr/>
                </a:tc>
                <a:extLst>
                  <a:ext uri="{0D108BD9-81ED-4DB2-BD59-A6C34878D82A}">
                    <a16:rowId xmlns:a16="http://schemas.microsoft.com/office/drawing/2014/main" val="1981087231"/>
                  </a:ext>
                </a:extLst>
              </a:tr>
              <a:tr h="1457444">
                <a:tc>
                  <a:txBody>
                    <a:bodyPr/>
                    <a:lstStyle/>
                    <a:p>
                      <a:pPr algn="just"/>
                      <a:r>
                        <a:rPr lang="en-IN" dirty="0"/>
                        <a:t>3</a:t>
                      </a:r>
                    </a:p>
                  </a:txBody>
                  <a:tcPr/>
                </a:tc>
                <a:tc>
                  <a:txBody>
                    <a:bodyPr/>
                    <a:lstStyle/>
                    <a:p>
                      <a:pPr algn="ctr"/>
                      <a:r>
                        <a:rPr lang="en-IN" dirty="0"/>
                        <a:t> </a:t>
                      </a:r>
                      <a:r>
                        <a:rPr lang="en-IN" sz="1800" b="0" i="0" kern="1200" dirty="0" err="1">
                          <a:solidFill>
                            <a:schemeClr val="dk1"/>
                          </a:solidFill>
                          <a:effectLst/>
                          <a:latin typeface="+mn-lt"/>
                          <a:ea typeface="+mn-ea"/>
                          <a:cs typeface="+mn-cs"/>
                        </a:rPr>
                        <a:t>Zekai</a:t>
                      </a:r>
                      <a:r>
                        <a:rPr lang="en-IN" sz="1800" b="0" i="0" kern="1200" dirty="0">
                          <a:solidFill>
                            <a:schemeClr val="dk1"/>
                          </a:solidFill>
                          <a:effectLst/>
                          <a:latin typeface="+mn-lt"/>
                          <a:ea typeface="+mn-ea"/>
                          <a:cs typeface="+mn-cs"/>
                        </a:rPr>
                        <a:t> Wang et al.[5]</a:t>
                      </a:r>
                      <a:br>
                        <a:rPr lang="en-IN" sz="1800" b="0" i="0" kern="1200" dirty="0">
                          <a:solidFill>
                            <a:schemeClr val="dk1"/>
                          </a:solidFill>
                          <a:effectLst/>
                          <a:latin typeface="+mn-lt"/>
                          <a:ea typeface="+mn-ea"/>
                          <a:cs typeface="+mn-cs"/>
                        </a:rPr>
                      </a:br>
                      <a:r>
                        <a:rPr lang="en-IN" sz="1800" b="0" i="0" kern="1200" dirty="0">
                          <a:solidFill>
                            <a:schemeClr val="dk1"/>
                          </a:solidFill>
                          <a:effectLst/>
                          <a:latin typeface="+mn-lt"/>
                          <a:ea typeface="+mn-ea"/>
                          <a:cs typeface="+mn-cs"/>
                        </a:rPr>
                        <a:t>                 </a:t>
                      </a:r>
                    </a:p>
                    <a:p>
                      <a:pPr algn="ctr"/>
                      <a:r>
                        <a:rPr lang="en-IN" sz="1800" b="0" i="0" kern="1200" dirty="0">
                          <a:solidFill>
                            <a:schemeClr val="dk1"/>
                          </a:solidFill>
                          <a:effectLst/>
                          <a:latin typeface="+mn-lt"/>
                          <a:ea typeface="+mn-ea"/>
                          <a:cs typeface="+mn-cs"/>
                        </a:rPr>
                        <a:t>2023</a:t>
                      </a:r>
                      <a:endParaRPr lang="en-IN" dirty="0"/>
                    </a:p>
                  </a:txBody>
                  <a:tcPr/>
                </a:tc>
                <a:tc>
                  <a:txBody>
                    <a:bodyPr/>
                    <a:lstStyle/>
                    <a:p>
                      <a:pPr marL="285750" indent="-285750" algn="just">
                        <a:buFont typeface="Arial" panose="020B0604020202020204" pitchFamily="34" charset="0"/>
                        <a:buChar char="•"/>
                      </a:pPr>
                      <a:r>
                        <a:rPr lang="en-IN" dirty="0" err="1"/>
                        <a:t>MadeGAN</a:t>
                      </a:r>
                      <a:endParaRPr lang="en-IN" dirty="0"/>
                    </a:p>
                    <a:p>
                      <a:pPr marL="285750" indent="-285750" algn="just">
                        <a:buFont typeface="Arial" panose="020B0604020202020204" pitchFamily="34" charset="0"/>
                        <a:buChar char="•"/>
                      </a:pPr>
                      <a:r>
                        <a:rPr lang="en-IN" dirty="0"/>
                        <a:t>Semi-supervised learning</a:t>
                      </a:r>
                    </a:p>
                    <a:p>
                      <a:pPr marL="285750" indent="-285750" algn="just">
                        <a:buFont typeface="Arial" panose="020B0604020202020204" pitchFamily="34" charset="0"/>
                        <a:buChar char="•"/>
                      </a:pPr>
                      <a:r>
                        <a:rPr lang="en-IN" dirty="0"/>
                        <a:t>Adversarial Training</a:t>
                      </a:r>
                    </a:p>
                  </a:txBody>
                  <a:tcPr/>
                </a:tc>
                <a:tc>
                  <a:txBody>
                    <a:bodyPr/>
                    <a:lstStyle/>
                    <a:p>
                      <a:pPr algn="just"/>
                      <a:r>
                        <a:rPr lang="en-US" dirty="0"/>
                        <a:t>Single-lead ECG limits cardiac analysis</a:t>
                      </a:r>
                      <a:endParaRPr lang="en-IN" dirty="0"/>
                    </a:p>
                  </a:txBody>
                  <a:tcPr/>
                </a:tc>
                <a:extLst>
                  <a:ext uri="{0D108BD9-81ED-4DB2-BD59-A6C34878D82A}">
                    <a16:rowId xmlns:a16="http://schemas.microsoft.com/office/drawing/2014/main" val="2213854338"/>
                  </a:ext>
                </a:extLst>
              </a:tr>
              <a:tr h="958587">
                <a:tc>
                  <a:txBody>
                    <a:bodyPr/>
                    <a:lstStyle/>
                    <a:p>
                      <a:pPr algn="just"/>
                      <a:r>
                        <a:rPr lang="en-IN" dirty="0"/>
                        <a:t>4</a:t>
                      </a:r>
                    </a:p>
                  </a:txBody>
                  <a:tcPr/>
                </a:tc>
                <a:tc>
                  <a:txBody>
                    <a:bodyPr/>
                    <a:lstStyle/>
                    <a:p>
                      <a:pPr algn="ctr"/>
                      <a:r>
                        <a:rPr lang="en-IN" sz="1800" b="0" i="0" kern="1200" dirty="0">
                          <a:solidFill>
                            <a:schemeClr val="dk1"/>
                          </a:solidFill>
                          <a:effectLst/>
                          <a:latin typeface="+mn-lt"/>
                          <a:ea typeface="+mn-ea"/>
                          <a:cs typeface="+mn-cs"/>
                        </a:rPr>
                        <a:t>Karl‑Patrik et al.[6]</a:t>
                      </a:r>
                      <a:br>
                        <a:rPr lang="en-IN" sz="1800" b="0" i="0" kern="1200" dirty="0">
                          <a:solidFill>
                            <a:schemeClr val="dk1"/>
                          </a:solidFill>
                          <a:effectLst/>
                          <a:latin typeface="+mn-lt"/>
                          <a:ea typeface="+mn-ea"/>
                          <a:cs typeface="+mn-cs"/>
                        </a:rPr>
                      </a:br>
                      <a:r>
                        <a:rPr lang="en-IN" sz="1800" b="0" i="0" kern="1200" dirty="0">
                          <a:solidFill>
                            <a:schemeClr val="dk1"/>
                          </a:solidFill>
                          <a:effectLst/>
                          <a:latin typeface="+mn-lt"/>
                          <a:ea typeface="+mn-ea"/>
                          <a:cs typeface="+mn-cs"/>
                        </a:rPr>
                        <a:t>          </a:t>
                      </a:r>
                    </a:p>
                    <a:p>
                      <a:pPr algn="ctr"/>
                      <a:r>
                        <a:rPr lang="en-IN" sz="1800" b="0" i="0" kern="1200" dirty="0">
                          <a:solidFill>
                            <a:schemeClr val="dk1"/>
                          </a:solidFill>
                          <a:effectLst/>
                          <a:latin typeface="+mn-lt"/>
                          <a:ea typeface="+mn-ea"/>
                          <a:cs typeface="+mn-cs"/>
                        </a:rPr>
                        <a:t>2023</a:t>
                      </a:r>
                      <a:endParaRPr lang="en-IN" dirty="0"/>
                    </a:p>
                  </a:txBody>
                  <a:tcPr/>
                </a:tc>
                <a:tc>
                  <a:txBody>
                    <a:bodyPr/>
                    <a:lstStyle/>
                    <a:p>
                      <a:pPr marL="285750" indent="-285750" algn="just">
                        <a:buFont typeface="Arial" panose="020B0604020202020204" pitchFamily="34" charset="0"/>
                        <a:buChar char="•"/>
                      </a:pPr>
                      <a:r>
                        <a:rPr lang="en-US" sz="1800" b="0" i="0" kern="1200" dirty="0">
                          <a:solidFill>
                            <a:schemeClr val="dk1"/>
                          </a:solidFill>
                          <a:effectLst/>
                          <a:latin typeface="+mn-lt"/>
                          <a:ea typeface="+mn-ea"/>
                          <a:cs typeface="+mn-cs"/>
                        </a:rPr>
                        <a:t>Decision tree</a:t>
                      </a:r>
                    </a:p>
                    <a:p>
                      <a:pPr marL="285750" indent="-285750" algn="just">
                        <a:buFont typeface="Arial" panose="020B0604020202020204" pitchFamily="34" charset="0"/>
                        <a:buChar char="•"/>
                      </a:pPr>
                      <a:r>
                        <a:rPr lang="en-US" sz="1800" b="0" i="0" kern="1200" dirty="0">
                          <a:solidFill>
                            <a:schemeClr val="dk1"/>
                          </a:solidFill>
                          <a:effectLst/>
                          <a:latin typeface="+mn-lt"/>
                          <a:ea typeface="+mn-ea"/>
                          <a:cs typeface="+mn-cs"/>
                        </a:rPr>
                        <a:t> Random Forest</a:t>
                      </a:r>
                    </a:p>
                    <a:p>
                      <a:pPr marL="285750" indent="-285750" algn="just">
                        <a:buFont typeface="Arial" panose="020B0604020202020204" pitchFamily="34" charset="0"/>
                        <a:buChar char="•"/>
                      </a:pPr>
                      <a:r>
                        <a:rPr lang="en-US" sz="1800" b="0" i="0" kern="1200" dirty="0">
                          <a:solidFill>
                            <a:schemeClr val="dk1"/>
                          </a:solidFill>
                          <a:effectLst/>
                          <a:latin typeface="+mn-lt"/>
                          <a:ea typeface="+mn-ea"/>
                          <a:cs typeface="+mn-cs"/>
                        </a:rPr>
                        <a:t> Feature Analysis</a:t>
                      </a:r>
                      <a:endParaRPr lang="en-IN" dirty="0"/>
                    </a:p>
                  </a:txBody>
                  <a:tcPr/>
                </a:tc>
                <a:tc>
                  <a:txBody>
                    <a:bodyPr/>
                    <a:lstStyle/>
                    <a:p>
                      <a:pPr algn="just"/>
                      <a:r>
                        <a:rPr lang="en-US" dirty="0"/>
                        <a:t>Translating complex predictions into actionable clinical decisions.</a:t>
                      </a:r>
                      <a:endParaRPr lang="en-IN" dirty="0"/>
                    </a:p>
                  </a:txBody>
                  <a:tcPr/>
                </a:tc>
                <a:extLst>
                  <a:ext uri="{0D108BD9-81ED-4DB2-BD59-A6C34878D82A}">
                    <a16:rowId xmlns:a16="http://schemas.microsoft.com/office/drawing/2014/main" val="1310440711"/>
                  </a:ext>
                </a:extLst>
              </a:tr>
            </a:tbl>
          </a:graphicData>
        </a:graphic>
      </p:graphicFrame>
      <p:sp>
        <p:nvSpPr>
          <p:cNvPr id="2" name="TextBox 1">
            <a:extLst>
              <a:ext uri="{FF2B5EF4-FFF2-40B4-BE49-F238E27FC236}">
                <a16:creationId xmlns:a16="http://schemas.microsoft.com/office/drawing/2014/main" id="{7CFEC3AC-8225-3F6F-325E-A43D0B4DB51E}"/>
              </a:ext>
            </a:extLst>
          </p:cNvPr>
          <p:cNvSpPr txBox="1"/>
          <p:nvPr/>
        </p:nvSpPr>
        <p:spPr>
          <a:xfrm>
            <a:off x="0" y="6488668"/>
            <a:ext cx="12192000" cy="369332"/>
          </a:xfrm>
          <a:prstGeom prst="rect">
            <a:avLst/>
          </a:prstGeom>
          <a:solidFill>
            <a:srgbClr val="5B9BD5"/>
          </a:solidFill>
        </p:spPr>
        <p:txBody>
          <a:bodyPr wrap="square" rtlCol="0">
            <a:spAutoFit/>
          </a:bodyPr>
          <a:lstStyle/>
          <a:p>
            <a:pPr algn="r"/>
            <a:r>
              <a:rPr lang="en-US" b="1" dirty="0"/>
              <a:t>                                                                                                                                                                                                                                10</a:t>
            </a:r>
          </a:p>
        </p:txBody>
      </p:sp>
      <p:sp>
        <p:nvSpPr>
          <p:cNvPr id="3" name="TextBox 2">
            <a:extLst>
              <a:ext uri="{FF2B5EF4-FFF2-40B4-BE49-F238E27FC236}">
                <a16:creationId xmlns:a16="http://schemas.microsoft.com/office/drawing/2014/main" id="{6BB1E386-626C-6240-49A0-138764B1C7F8}"/>
              </a:ext>
            </a:extLst>
          </p:cNvPr>
          <p:cNvSpPr txBox="1"/>
          <p:nvPr/>
        </p:nvSpPr>
        <p:spPr>
          <a:xfrm>
            <a:off x="0" y="0"/>
            <a:ext cx="12192000" cy="523220"/>
          </a:xfrm>
          <a:prstGeom prst="rect">
            <a:avLst/>
          </a:prstGeom>
          <a:solidFill>
            <a:srgbClr val="5B9BD5"/>
          </a:solidFill>
        </p:spPr>
        <p:txBody>
          <a:bodyPr wrap="square" rtlCol="0">
            <a:spAutoFit/>
          </a:bodyPr>
          <a:lstStyle/>
          <a:p>
            <a:r>
              <a:rPr lang="en-US" sz="2800" b="1" dirty="0">
                <a:solidFill>
                  <a:schemeClr val="bg1"/>
                </a:solidFill>
              </a:rPr>
              <a:t>                                                     Literature Survey </a:t>
            </a:r>
          </a:p>
        </p:txBody>
      </p:sp>
    </p:spTree>
    <p:extLst>
      <p:ext uri="{BB962C8B-B14F-4D97-AF65-F5344CB8AC3E}">
        <p14:creationId xmlns:p14="http://schemas.microsoft.com/office/powerpoint/2010/main" val="9454545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E131F673-D330-473C-974B-7922C05D3003}"/>
              </a:ext>
            </a:extLst>
          </p:cNvPr>
          <p:cNvGraphicFramePr>
            <a:graphicFrameLocks noGrp="1"/>
          </p:cNvGraphicFramePr>
          <p:nvPr>
            <p:extLst>
              <p:ext uri="{D42A27DB-BD31-4B8C-83A1-F6EECF244321}">
                <p14:modId xmlns:p14="http://schemas.microsoft.com/office/powerpoint/2010/main" val="684475847"/>
              </p:ext>
            </p:extLst>
          </p:nvPr>
        </p:nvGraphicFramePr>
        <p:xfrm>
          <a:off x="1" y="418078"/>
          <a:ext cx="12191999" cy="6175733"/>
        </p:xfrm>
        <a:graphic>
          <a:graphicData uri="http://schemas.openxmlformats.org/drawingml/2006/table">
            <a:tbl>
              <a:tblPr firstRow="1" bandRow="1">
                <a:tableStyleId>{7DF18680-E054-41AD-8BC1-D1AEF772440D}</a:tableStyleId>
              </a:tblPr>
              <a:tblGrid>
                <a:gridCol w="731043">
                  <a:extLst>
                    <a:ext uri="{9D8B030D-6E8A-4147-A177-3AD203B41FA5}">
                      <a16:colId xmlns:a16="http://schemas.microsoft.com/office/drawing/2014/main" val="3990261018"/>
                    </a:ext>
                  </a:extLst>
                </a:gridCol>
                <a:gridCol w="2441364">
                  <a:extLst>
                    <a:ext uri="{9D8B030D-6E8A-4147-A177-3AD203B41FA5}">
                      <a16:colId xmlns:a16="http://schemas.microsoft.com/office/drawing/2014/main" val="1101110745"/>
                    </a:ext>
                  </a:extLst>
                </a:gridCol>
                <a:gridCol w="3845838">
                  <a:extLst>
                    <a:ext uri="{9D8B030D-6E8A-4147-A177-3AD203B41FA5}">
                      <a16:colId xmlns:a16="http://schemas.microsoft.com/office/drawing/2014/main" val="2373803129"/>
                    </a:ext>
                  </a:extLst>
                </a:gridCol>
                <a:gridCol w="5173754">
                  <a:extLst>
                    <a:ext uri="{9D8B030D-6E8A-4147-A177-3AD203B41FA5}">
                      <a16:colId xmlns:a16="http://schemas.microsoft.com/office/drawing/2014/main" val="3168076576"/>
                    </a:ext>
                  </a:extLst>
                </a:gridCol>
              </a:tblGrid>
              <a:tr h="766688">
                <a:tc>
                  <a:txBody>
                    <a:bodyPr/>
                    <a:lstStyle/>
                    <a:p>
                      <a:pPr algn="just"/>
                      <a:r>
                        <a:rPr lang="en-IN" dirty="0"/>
                        <a:t>S.NO</a:t>
                      </a:r>
                    </a:p>
                  </a:txBody>
                  <a:tcPr/>
                </a:tc>
                <a:tc>
                  <a:txBody>
                    <a:bodyPr/>
                    <a:lstStyle/>
                    <a:p>
                      <a:pPr algn="ctr"/>
                      <a:r>
                        <a:rPr lang="en-IN" dirty="0"/>
                        <a:t>  Authors &amp; year</a:t>
                      </a:r>
                    </a:p>
                  </a:txBody>
                  <a:tcPr/>
                </a:tc>
                <a:tc>
                  <a:txBody>
                    <a:bodyPr/>
                    <a:lstStyle/>
                    <a:p>
                      <a:pPr algn="just"/>
                      <a:r>
                        <a:rPr lang="en-IN" dirty="0"/>
                        <a:t>                    Methods used</a:t>
                      </a:r>
                    </a:p>
                  </a:txBody>
                  <a:tcPr/>
                </a:tc>
                <a:tc>
                  <a:txBody>
                    <a:bodyPr/>
                    <a:lstStyle/>
                    <a:p>
                      <a:pPr algn="just"/>
                      <a:r>
                        <a:rPr lang="en-IN" dirty="0"/>
                        <a:t>                                Limitations</a:t>
                      </a:r>
                    </a:p>
                  </a:txBody>
                  <a:tcPr/>
                </a:tc>
                <a:extLst>
                  <a:ext uri="{0D108BD9-81ED-4DB2-BD59-A6C34878D82A}">
                    <a16:rowId xmlns:a16="http://schemas.microsoft.com/office/drawing/2014/main" val="1776785753"/>
                  </a:ext>
                </a:extLst>
              </a:tr>
              <a:tr h="1026876">
                <a:tc>
                  <a:txBody>
                    <a:bodyPr/>
                    <a:lstStyle/>
                    <a:p>
                      <a:pPr algn="just"/>
                      <a:r>
                        <a:rPr lang="en-IN" dirty="0"/>
                        <a:t>5</a:t>
                      </a:r>
                    </a:p>
                  </a:txBody>
                  <a:tcPr/>
                </a:tc>
                <a:tc>
                  <a:txBody>
                    <a:bodyPr/>
                    <a:lstStyle/>
                    <a:p>
                      <a:pPr algn="ctr"/>
                      <a:r>
                        <a:rPr lang="en-US" dirty="0" err="1"/>
                        <a:t>Adiba</a:t>
                      </a:r>
                      <a:r>
                        <a:rPr lang="en-US" dirty="0"/>
                        <a:t> </a:t>
                      </a:r>
                      <a:r>
                        <a:rPr lang="en-US" dirty="0" err="1"/>
                        <a:t>Ibnat</a:t>
                      </a:r>
                      <a:r>
                        <a:rPr lang="en-US" dirty="0"/>
                        <a:t> Hossain</a:t>
                      </a:r>
                      <a:r>
                        <a:rPr lang="en-IN" sz="1800" b="0" i="0" kern="1200" dirty="0">
                          <a:solidFill>
                            <a:schemeClr val="dk1"/>
                          </a:solidFill>
                          <a:effectLst/>
                          <a:latin typeface="+mn-lt"/>
                          <a:ea typeface="+mn-ea"/>
                          <a:cs typeface="+mn-cs"/>
                        </a:rPr>
                        <a:t>et al.[7]</a:t>
                      </a:r>
                      <a:br>
                        <a:rPr lang="en-IN" sz="1800" b="0" i="0" kern="1200" dirty="0">
                          <a:solidFill>
                            <a:schemeClr val="dk1"/>
                          </a:solidFill>
                          <a:effectLst/>
                          <a:latin typeface="+mn-lt"/>
                          <a:ea typeface="+mn-ea"/>
                          <a:cs typeface="+mn-cs"/>
                        </a:rPr>
                      </a:br>
                      <a:endParaRPr lang="en-IN" sz="1800" b="0" i="0" kern="1200" dirty="0">
                        <a:solidFill>
                          <a:schemeClr val="dk1"/>
                        </a:solidFill>
                        <a:effectLst/>
                        <a:latin typeface="+mn-lt"/>
                        <a:ea typeface="+mn-ea"/>
                        <a:cs typeface="+mn-cs"/>
                      </a:endParaRPr>
                    </a:p>
                    <a:p>
                      <a:pPr algn="ctr"/>
                      <a:r>
                        <a:rPr lang="en-IN" sz="1800" b="0" i="0" kern="1200" dirty="0">
                          <a:solidFill>
                            <a:schemeClr val="dk1"/>
                          </a:solidFill>
                          <a:effectLst/>
                          <a:latin typeface="+mn-lt"/>
                          <a:ea typeface="+mn-ea"/>
                          <a:cs typeface="+mn-cs"/>
                        </a:rPr>
                        <a:t>2023</a:t>
                      </a:r>
                      <a:br>
                        <a:rPr lang="en-IN" sz="1800" b="0" i="0" kern="1200" dirty="0">
                          <a:solidFill>
                            <a:schemeClr val="dk1"/>
                          </a:solidFill>
                          <a:effectLst/>
                          <a:latin typeface="+mn-lt"/>
                          <a:ea typeface="+mn-ea"/>
                          <a:cs typeface="+mn-cs"/>
                        </a:rPr>
                      </a:br>
                      <a:r>
                        <a:rPr lang="en-IN" sz="1800" b="0" i="0" kern="1200" dirty="0">
                          <a:solidFill>
                            <a:schemeClr val="dk1"/>
                          </a:solidFill>
                          <a:effectLst/>
                          <a:latin typeface="+mn-lt"/>
                          <a:ea typeface="+mn-ea"/>
                          <a:cs typeface="+mn-cs"/>
                        </a:rPr>
                        <a:t> </a:t>
                      </a:r>
                      <a:endParaRPr lang="en-IN" dirty="0"/>
                    </a:p>
                  </a:txBody>
                  <a:tcPr/>
                </a:tc>
                <a:tc>
                  <a:txBody>
                    <a:bodyPr/>
                    <a:lstStyle/>
                    <a:p>
                      <a:pPr marL="285750" indent="-285750" algn="just">
                        <a:buFont typeface="Arial" panose="020B0604020202020204" pitchFamily="34" charset="0"/>
                        <a:buChar char="•"/>
                      </a:pPr>
                      <a:r>
                        <a:rPr lang="en-IN" dirty="0"/>
                        <a:t>Ensemble Voting Classifier</a:t>
                      </a:r>
                    </a:p>
                    <a:p>
                      <a:pPr marL="285750" indent="-285750" algn="just">
                        <a:buFont typeface="Arial" panose="020B0604020202020204" pitchFamily="34" charset="0"/>
                        <a:buChar char="•"/>
                      </a:pPr>
                      <a:r>
                        <a:rPr lang="en-IN" dirty="0"/>
                        <a:t>Naïve Bayes</a:t>
                      </a:r>
                    </a:p>
                  </a:txBody>
                  <a:tcPr/>
                </a:tc>
                <a:tc>
                  <a:txBody>
                    <a:bodyPr/>
                    <a:lstStyle/>
                    <a:p>
                      <a:pPr algn="just"/>
                      <a:r>
                        <a:rPr lang="en-IN" dirty="0"/>
                        <a:t>The hybrid models developed causing overfitting problems</a:t>
                      </a:r>
                    </a:p>
                  </a:txBody>
                  <a:tcPr/>
                </a:tc>
                <a:extLst>
                  <a:ext uri="{0D108BD9-81ED-4DB2-BD59-A6C34878D82A}">
                    <a16:rowId xmlns:a16="http://schemas.microsoft.com/office/drawing/2014/main" val="3490143040"/>
                  </a:ext>
                </a:extLst>
              </a:tr>
              <a:tr h="1541853">
                <a:tc>
                  <a:txBody>
                    <a:bodyPr/>
                    <a:lstStyle/>
                    <a:p>
                      <a:pPr algn="just"/>
                      <a:r>
                        <a:rPr lang="en-IN" dirty="0"/>
                        <a:t>6</a:t>
                      </a:r>
                    </a:p>
                  </a:txBody>
                  <a:tcPr/>
                </a:tc>
                <a:tc>
                  <a:txBody>
                    <a:bodyPr/>
                    <a:lstStyle/>
                    <a:p>
                      <a:pPr algn="ctr"/>
                      <a:r>
                        <a:rPr lang="en-IN" sz="1800" b="0" i="0" kern="1200" dirty="0" err="1">
                          <a:solidFill>
                            <a:schemeClr val="dk1"/>
                          </a:solidFill>
                          <a:effectLst/>
                          <a:latin typeface="+mn-lt"/>
                          <a:ea typeface="+mn-ea"/>
                          <a:cs typeface="+mn-cs"/>
                        </a:rPr>
                        <a:t>Abeer</a:t>
                      </a:r>
                      <a:r>
                        <a:rPr lang="en-IN" sz="1800" b="0" i="0" kern="1200" dirty="0">
                          <a:solidFill>
                            <a:schemeClr val="dk1"/>
                          </a:solidFill>
                          <a:effectLst/>
                          <a:latin typeface="+mn-lt"/>
                          <a:ea typeface="+mn-ea"/>
                          <a:cs typeface="+mn-cs"/>
                        </a:rPr>
                        <a:t> Abdul et al.[8]</a:t>
                      </a:r>
                      <a:br>
                        <a:rPr lang="en-IN" sz="1800" b="0" i="0" kern="1200" dirty="0">
                          <a:solidFill>
                            <a:schemeClr val="dk1"/>
                          </a:solidFill>
                          <a:effectLst/>
                          <a:latin typeface="+mn-lt"/>
                          <a:ea typeface="+mn-ea"/>
                          <a:cs typeface="+mn-cs"/>
                        </a:rPr>
                      </a:br>
                      <a:endParaRPr lang="en-IN" sz="1800" b="0" i="0" kern="1200" dirty="0">
                        <a:solidFill>
                          <a:schemeClr val="dk1"/>
                        </a:solidFill>
                        <a:effectLst/>
                        <a:latin typeface="+mn-lt"/>
                        <a:ea typeface="+mn-ea"/>
                        <a:cs typeface="+mn-cs"/>
                      </a:endParaRPr>
                    </a:p>
                    <a:p>
                      <a:pPr algn="ctr"/>
                      <a:r>
                        <a:rPr lang="en-IN" sz="1800" b="0" i="0" kern="1200" dirty="0">
                          <a:solidFill>
                            <a:schemeClr val="dk1"/>
                          </a:solidFill>
                          <a:effectLst/>
                          <a:latin typeface="+mn-lt"/>
                          <a:ea typeface="+mn-ea"/>
                          <a:cs typeface="+mn-cs"/>
                        </a:rPr>
                        <a:t>2023</a:t>
                      </a:r>
                      <a:br>
                        <a:rPr lang="en-IN" sz="1800" b="0" i="0" kern="1200" dirty="0">
                          <a:solidFill>
                            <a:schemeClr val="dk1"/>
                          </a:solidFill>
                          <a:effectLst/>
                          <a:latin typeface="+mn-lt"/>
                          <a:ea typeface="+mn-ea"/>
                          <a:cs typeface="+mn-cs"/>
                        </a:rPr>
                      </a:br>
                      <a:endParaRPr lang="en-IN" dirty="0"/>
                    </a:p>
                  </a:txBody>
                  <a:tcPr/>
                </a:tc>
                <a:tc>
                  <a:txBody>
                    <a:bodyPr/>
                    <a:lstStyle/>
                    <a:p>
                      <a:pPr marL="285750" indent="-285750" algn="just">
                        <a:buFont typeface="Arial" panose="020B0604020202020204" pitchFamily="34" charset="0"/>
                        <a:buChar char="•"/>
                      </a:pPr>
                      <a:r>
                        <a:rPr lang="en-IN" dirty="0"/>
                        <a:t>D CNN model architecture</a:t>
                      </a:r>
                    </a:p>
                    <a:p>
                      <a:pPr marL="285750" indent="-285750" algn="just">
                        <a:buFont typeface="Arial" panose="020B0604020202020204" pitchFamily="34" charset="0"/>
                        <a:buChar char="•"/>
                      </a:pPr>
                      <a:r>
                        <a:rPr lang="en-IN" dirty="0"/>
                        <a:t>Pooling Function</a:t>
                      </a:r>
                    </a:p>
                  </a:txBody>
                  <a:tcPr/>
                </a:tc>
                <a:tc>
                  <a:txBody>
                    <a:bodyPr/>
                    <a:lstStyle/>
                    <a:p>
                      <a:pPr marL="0" indent="0" algn="just">
                        <a:buFont typeface="Arial" panose="020B0604020202020204" pitchFamily="34" charset="0"/>
                        <a:buNone/>
                      </a:pPr>
                      <a:r>
                        <a:rPr lang="en-US" sz="1800" b="0" i="0" kern="1200" dirty="0">
                          <a:solidFill>
                            <a:schemeClr val="dk1"/>
                          </a:solidFill>
                          <a:effectLst/>
                          <a:latin typeface="+mn-lt"/>
                          <a:ea typeface="+mn-ea"/>
                          <a:cs typeface="+mn-cs"/>
                        </a:rPr>
                        <a:t>There should be a research gap prioritizing prediction for elder patients with critical conditions.</a:t>
                      </a:r>
                      <a:endParaRPr lang="en-IN" dirty="0"/>
                    </a:p>
                  </a:txBody>
                  <a:tcPr/>
                </a:tc>
                <a:extLst>
                  <a:ext uri="{0D108BD9-81ED-4DB2-BD59-A6C34878D82A}">
                    <a16:rowId xmlns:a16="http://schemas.microsoft.com/office/drawing/2014/main" val="1981087231"/>
                  </a:ext>
                </a:extLst>
              </a:tr>
              <a:tr h="1440494">
                <a:tc>
                  <a:txBody>
                    <a:bodyPr/>
                    <a:lstStyle/>
                    <a:p>
                      <a:pPr algn="just"/>
                      <a:r>
                        <a:rPr lang="en-IN" dirty="0"/>
                        <a:t>7</a:t>
                      </a:r>
                    </a:p>
                  </a:txBody>
                  <a:tcPr/>
                </a:tc>
                <a:tc>
                  <a:txBody>
                    <a:bodyPr/>
                    <a:lstStyle/>
                    <a:p>
                      <a:pPr algn="ctr"/>
                      <a:r>
                        <a:rPr lang="en-IN" sz="1800" b="0" i="0" kern="1200" dirty="0">
                          <a:solidFill>
                            <a:schemeClr val="dk1"/>
                          </a:solidFill>
                          <a:effectLst/>
                          <a:latin typeface="+mn-lt"/>
                          <a:ea typeface="+mn-ea"/>
                          <a:cs typeface="+mn-cs"/>
                        </a:rPr>
                        <a:t>Surjeet Dalal et al.[9]</a:t>
                      </a:r>
                      <a:br>
                        <a:rPr lang="en-IN" sz="1800" b="0" i="0" kern="1200" dirty="0">
                          <a:solidFill>
                            <a:schemeClr val="dk1"/>
                          </a:solidFill>
                          <a:effectLst/>
                          <a:latin typeface="+mn-lt"/>
                          <a:ea typeface="+mn-ea"/>
                          <a:cs typeface="+mn-cs"/>
                        </a:rPr>
                      </a:br>
                      <a:endParaRPr lang="en-IN" sz="1800" b="0" i="0" kern="1200" dirty="0">
                        <a:solidFill>
                          <a:schemeClr val="dk1"/>
                        </a:solidFill>
                        <a:effectLst/>
                        <a:latin typeface="+mn-lt"/>
                        <a:ea typeface="+mn-ea"/>
                        <a:cs typeface="+mn-cs"/>
                      </a:endParaRPr>
                    </a:p>
                    <a:p>
                      <a:pPr algn="ctr"/>
                      <a:r>
                        <a:rPr lang="en-IN" sz="1800" b="0" i="0" kern="1200" dirty="0">
                          <a:solidFill>
                            <a:schemeClr val="dk1"/>
                          </a:solidFill>
                          <a:effectLst/>
                          <a:latin typeface="+mn-lt"/>
                          <a:ea typeface="+mn-ea"/>
                          <a:cs typeface="+mn-cs"/>
                        </a:rPr>
                        <a:t>2023</a:t>
                      </a:r>
                      <a:br>
                        <a:rPr lang="en-IN" sz="1800" b="0" i="0" kern="1200" dirty="0">
                          <a:solidFill>
                            <a:schemeClr val="dk1"/>
                          </a:solidFill>
                          <a:effectLst/>
                          <a:latin typeface="+mn-lt"/>
                          <a:ea typeface="+mn-ea"/>
                          <a:cs typeface="+mn-cs"/>
                        </a:rPr>
                      </a:br>
                      <a:r>
                        <a:rPr lang="en-IN" sz="1800" b="0" i="0" kern="1200" dirty="0">
                          <a:solidFill>
                            <a:schemeClr val="dk1"/>
                          </a:solidFill>
                          <a:effectLst/>
                          <a:latin typeface="+mn-lt"/>
                          <a:ea typeface="+mn-ea"/>
                          <a:cs typeface="+mn-cs"/>
                        </a:rPr>
                        <a:t>  </a:t>
                      </a:r>
                      <a:endParaRPr lang="en-IN" dirty="0"/>
                    </a:p>
                  </a:txBody>
                  <a:tcPr/>
                </a:tc>
                <a:tc>
                  <a:txBody>
                    <a:bodyPr/>
                    <a:lstStyle/>
                    <a:p>
                      <a:pPr marL="285750" indent="-285750" algn="just">
                        <a:buFont typeface="Arial" panose="020B0604020202020204" pitchFamily="34" charset="0"/>
                        <a:buChar char="•"/>
                      </a:pPr>
                      <a:r>
                        <a:rPr lang="en-IN" dirty="0"/>
                        <a:t>Bayesian network</a:t>
                      </a:r>
                    </a:p>
                    <a:p>
                      <a:pPr marL="285750" indent="-285750" algn="just">
                        <a:buFont typeface="Arial" panose="020B0604020202020204" pitchFamily="34" charset="0"/>
                        <a:buChar char="•"/>
                      </a:pPr>
                      <a:r>
                        <a:rPr lang="en-IN" dirty="0"/>
                        <a:t>Random Forest</a:t>
                      </a:r>
                    </a:p>
                  </a:txBody>
                  <a:tcPr/>
                </a:tc>
                <a:tc>
                  <a:txBody>
                    <a:bodyPr/>
                    <a:lstStyle/>
                    <a:p>
                      <a:pPr algn="just"/>
                      <a:r>
                        <a:rPr lang="en-US" sz="1800" b="0" i="0" kern="1200" dirty="0">
                          <a:solidFill>
                            <a:schemeClr val="dk1"/>
                          </a:solidFill>
                          <a:effectLst/>
                          <a:latin typeface="+mn-lt"/>
                          <a:ea typeface="+mn-ea"/>
                          <a:cs typeface="+mn-cs"/>
                        </a:rPr>
                        <a:t>Integrating and using extra patient data for predicting and managing heart failure risk.</a:t>
                      </a:r>
                      <a:endParaRPr lang="en-IN" dirty="0"/>
                    </a:p>
                  </a:txBody>
                  <a:tcPr/>
                </a:tc>
                <a:extLst>
                  <a:ext uri="{0D108BD9-81ED-4DB2-BD59-A6C34878D82A}">
                    <a16:rowId xmlns:a16="http://schemas.microsoft.com/office/drawing/2014/main" val="2213854338"/>
                  </a:ext>
                </a:extLst>
              </a:tr>
              <a:tr h="963658">
                <a:tc>
                  <a:txBody>
                    <a:bodyPr/>
                    <a:lstStyle/>
                    <a:p>
                      <a:pPr algn="just"/>
                      <a:r>
                        <a:rPr lang="en-IN" dirty="0"/>
                        <a:t>8</a:t>
                      </a:r>
                    </a:p>
                  </a:txBody>
                  <a:tcPr/>
                </a:tc>
                <a:tc>
                  <a:txBody>
                    <a:bodyPr/>
                    <a:lstStyle/>
                    <a:p>
                      <a:pPr algn="ctr"/>
                      <a:r>
                        <a:rPr lang="en-IN" sz="1800" b="0" i="0" kern="1200" dirty="0" err="1">
                          <a:solidFill>
                            <a:schemeClr val="dk1"/>
                          </a:solidFill>
                          <a:effectLst/>
                          <a:latin typeface="+mn-lt"/>
                          <a:ea typeface="+mn-ea"/>
                          <a:cs typeface="+mn-cs"/>
                        </a:rPr>
                        <a:t>Niloy</a:t>
                      </a:r>
                      <a:r>
                        <a:rPr lang="en-IN" sz="1800" b="0" i="0" kern="1200" dirty="0">
                          <a:solidFill>
                            <a:schemeClr val="dk1"/>
                          </a:solidFill>
                          <a:effectLst/>
                          <a:latin typeface="+mn-lt"/>
                          <a:ea typeface="+mn-ea"/>
                          <a:cs typeface="+mn-cs"/>
                        </a:rPr>
                        <a:t> Biswas et al.[10]</a:t>
                      </a:r>
                      <a:br>
                        <a:rPr lang="en-IN" sz="1800" b="0" i="0" kern="1200" dirty="0">
                          <a:solidFill>
                            <a:schemeClr val="dk1"/>
                          </a:solidFill>
                          <a:effectLst/>
                          <a:latin typeface="+mn-lt"/>
                          <a:ea typeface="+mn-ea"/>
                          <a:cs typeface="+mn-cs"/>
                        </a:rPr>
                      </a:br>
                      <a:r>
                        <a:rPr lang="en-IN" sz="1800" b="0" i="0" kern="1200" dirty="0">
                          <a:solidFill>
                            <a:schemeClr val="dk1"/>
                          </a:solidFill>
                          <a:effectLst/>
                          <a:latin typeface="+mn-lt"/>
                          <a:ea typeface="+mn-ea"/>
                          <a:cs typeface="+mn-cs"/>
                        </a:rPr>
                        <a:t>            </a:t>
                      </a:r>
                    </a:p>
                    <a:p>
                      <a:pPr algn="ctr"/>
                      <a:r>
                        <a:rPr lang="en-IN" sz="1800" b="0" i="0" kern="1200" dirty="0">
                          <a:solidFill>
                            <a:schemeClr val="dk1"/>
                          </a:solidFill>
                          <a:effectLst/>
                          <a:latin typeface="+mn-lt"/>
                          <a:ea typeface="+mn-ea"/>
                          <a:cs typeface="+mn-cs"/>
                        </a:rPr>
                        <a:t>2023</a:t>
                      </a:r>
                      <a:endParaRPr lang="en-IN" dirty="0"/>
                    </a:p>
                  </a:txBody>
                  <a:tcPr/>
                </a:tc>
                <a:tc>
                  <a:txBody>
                    <a:bodyPr/>
                    <a:lstStyle/>
                    <a:p>
                      <a:pPr marL="285750" indent="-285750" algn="just">
                        <a:buFont typeface="Arial" panose="020B0604020202020204" pitchFamily="34" charset="0"/>
                        <a:buChar char="•"/>
                      </a:pPr>
                      <a:r>
                        <a:rPr lang="en-IN" dirty="0"/>
                        <a:t>Support vector machine</a:t>
                      </a:r>
                    </a:p>
                    <a:p>
                      <a:pPr marL="285750" indent="-285750" algn="just">
                        <a:buFont typeface="Arial" panose="020B0604020202020204" pitchFamily="34" charset="0"/>
                        <a:buChar char="•"/>
                      </a:pPr>
                      <a:r>
                        <a:rPr lang="en-IN" dirty="0"/>
                        <a:t>KNN capture</a:t>
                      </a:r>
                    </a:p>
                  </a:txBody>
                  <a:tcPr/>
                </a:tc>
                <a:tc>
                  <a:txBody>
                    <a:bodyPr/>
                    <a:lstStyle/>
                    <a:p>
                      <a:pPr algn="just"/>
                      <a:r>
                        <a:rPr lang="en-US" sz="1800" b="0" i="0" kern="1200" dirty="0">
                          <a:solidFill>
                            <a:schemeClr val="dk1"/>
                          </a:solidFill>
                          <a:effectLst/>
                          <a:latin typeface="+mn-lt"/>
                          <a:ea typeface="+mn-ea"/>
                          <a:cs typeface="+mn-cs"/>
                        </a:rPr>
                        <a:t>The paper does not visualize any correlation between features, which could be an interesting aspect to explore in future research.</a:t>
                      </a:r>
                      <a:endParaRPr lang="en-IN" dirty="0"/>
                    </a:p>
                  </a:txBody>
                  <a:tcPr/>
                </a:tc>
                <a:extLst>
                  <a:ext uri="{0D108BD9-81ED-4DB2-BD59-A6C34878D82A}">
                    <a16:rowId xmlns:a16="http://schemas.microsoft.com/office/drawing/2014/main" val="1652437460"/>
                  </a:ext>
                </a:extLst>
              </a:tr>
            </a:tbl>
          </a:graphicData>
        </a:graphic>
      </p:graphicFrame>
      <p:sp>
        <p:nvSpPr>
          <p:cNvPr id="4" name="TextBox 3">
            <a:extLst>
              <a:ext uri="{FF2B5EF4-FFF2-40B4-BE49-F238E27FC236}">
                <a16:creationId xmlns:a16="http://schemas.microsoft.com/office/drawing/2014/main" id="{FCC679DD-6A10-D724-3390-4D156ACEF9D7}"/>
              </a:ext>
            </a:extLst>
          </p:cNvPr>
          <p:cNvSpPr txBox="1"/>
          <p:nvPr/>
        </p:nvSpPr>
        <p:spPr>
          <a:xfrm>
            <a:off x="0" y="0"/>
            <a:ext cx="12192000" cy="523220"/>
          </a:xfrm>
          <a:prstGeom prst="rect">
            <a:avLst/>
          </a:prstGeom>
          <a:solidFill>
            <a:srgbClr val="5B9BD5"/>
          </a:solidFill>
        </p:spPr>
        <p:txBody>
          <a:bodyPr wrap="square" rtlCol="0">
            <a:spAutoFit/>
          </a:bodyPr>
          <a:lstStyle/>
          <a:p>
            <a:r>
              <a:rPr lang="en-US" sz="2800" b="1" dirty="0">
                <a:solidFill>
                  <a:schemeClr val="bg1"/>
                </a:solidFill>
              </a:rPr>
              <a:t>                                                    Literature Survey </a:t>
            </a:r>
          </a:p>
        </p:txBody>
      </p:sp>
      <p:sp>
        <p:nvSpPr>
          <p:cNvPr id="6" name="TextBox 5">
            <a:extLst>
              <a:ext uri="{FF2B5EF4-FFF2-40B4-BE49-F238E27FC236}">
                <a16:creationId xmlns:a16="http://schemas.microsoft.com/office/drawing/2014/main" id="{E1D776E0-3D9A-4931-A651-B7642261393B}"/>
              </a:ext>
            </a:extLst>
          </p:cNvPr>
          <p:cNvSpPr txBox="1"/>
          <p:nvPr/>
        </p:nvSpPr>
        <p:spPr>
          <a:xfrm>
            <a:off x="0" y="6488668"/>
            <a:ext cx="12192000" cy="369332"/>
          </a:xfrm>
          <a:prstGeom prst="rect">
            <a:avLst/>
          </a:prstGeom>
          <a:solidFill>
            <a:srgbClr val="5B9BD5"/>
          </a:solidFill>
        </p:spPr>
        <p:txBody>
          <a:bodyPr wrap="square" rtlCol="0">
            <a:spAutoFit/>
          </a:bodyPr>
          <a:lstStyle/>
          <a:p>
            <a:pPr algn="r"/>
            <a:r>
              <a:rPr lang="en-US" b="1" dirty="0"/>
              <a:t>                                                                                                                                                                                                                            11</a:t>
            </a:r>
          </a:p>
        </p:txBody>
      </p:sp>
    </p:spTree>
    <p:extLst>
      <p:ext uri="{BB962C8B-B14F-4D97-AF65-F5344CB8AC3E}">
        <p14:creationId xmlns:p14="http://schemas.microsoft.com/office/powerpoint/2010/main" val="29323771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E131F673-D330-473C-974B-7922C05D3003}"/>
              </a:ext>
            </a:extLst>
          </p:cNvPr>
          <p:cNvGraphicFramePr>
            <a:graphicFrameLocks noGrp="1"/>
          </p:cNvGraphicFramePr>
          <p:nvPr>
            <p:extLst>
              <p:ext uri="{D42A27DB-BD31-4B8C-83A1-F6EECF244321}">
                <p14:modId xmlns:p14="http://schemas.microsoft.com/office/powerpoint/2010/main" val="743860488"/>
              </p:ext>
            </p:extLst>
          </p:nvPr>
        </p:nvGraphicFramePr>
        <p:xfrm>
          <a:off x="0" y="523220"/>
          <a:ext cx="12192000" cy="5965448"/>
        </p:xfrm>
        <a:graphic>
          <a:graphicData uri="http://schemas.openxmlformats.org/drawingml/2006/table">
            <a:tbl>
              <a:tblPr firstRow="1" bandRow="1">
                <a:tableStyleId>{7DF18680-E054-41AD-8BC1-D1AEF772440D}</a:tableStyleId>
              </a:tblPr>
              <a:tblGrid>
                <a:gridCol w="988541">
                  <a:extLst>
                    <a:ext uri="{9D8B030D-6E8A-4147-A177-3AD203B41FA5}">
                      <a16:colId xmlns:a16="http://schemas.microsoft.com/office/drawing/2014/main" val="3990261018"/>
                    </a:ext>
                  </a:extLst>
                </a:gridCol>
                <a:gridCol w="2421924">
                  <a:extLst>
                    <a:ext uri="{9D8B030D-6E8A-4147-A177-3AD203B41FA5}">
                      <a16:colId xmlns:a16="http://schemas.microsoft.com/office/drawing/2014/main" val="1101110745"/>
                    </a:ext>
                  </a:extLst>
                </a:gridCol>
                <a:gridCol w="3914342">
                  <a:extLst>
                    <a:ext uri="{9D8B030D-6E8A-4147-A177-3AD203B41FA5}">
                      <a16:colId xmlns:a16="http://schemas.microsoft.com/office/drawing/2014/main" val="2373803129"/>
                    </a:ext>
                  </a:extLst>
                </a:gridCol>
                <a:gridCol w="4867193">
                  <a:extLst>
                    <a:ext uri="{9D8B030D-6E8A-4147-A177-3AD203B41FA5}">
                      <a16:colId xmlns:a16="http://schemas.microsoft.com/office/drawing/2014/main" val="3168076576"/>
                    </a:ext>
                  </a:extLst>
                </a:gridCol>
              </a:tblGrid>
              <a:tr h="699602">
                <a:tc>
                  <a:txBody>
                    <a:bodyPr/>
                    <a:lstStyle/>
                    <a:p>
                      <a:pPr algn="just"/>
                      <a:r>
                        <a:rPr lang="en-IN" dirty="0"/>
                        <a:t>S.NO</a:t>
                      </a:r>
                    </a:p>
                  </a:txBody>
                  <a:tcPr/>
                </a:tc>
                <a:tc>
                  <a:txBody>
                    <a:bodyPr/>
                    <a:lstStyle/>
                    <a:p>
                      <a:pPr algn="ctr"/>
                      <a:r>
                        <a:rPr lang="en-IN" dirty="0"/>
                        <a:t>      Authors &amp; year</a:t>
                      </a:r>
                    </a:p>
                  </a:txBody>
                  <a:tcPr/>
                </a:tc>
                <a:tc>
                  <a:txBody>
                    <a:bodyPr/>
                    <a:lstStyle/>
                    <a:p>
                      <a:pPr algn="just"/>
                      <a:r>
                        <a:rPr lang="en-IN" dirty="0"/>
                        <a:t>                         Methods used</a:t>
                      </a:r>
                    </a:p>
                  </a:txBody>
                  <a:tcPr/>
                </a:tc>
                <a:tc>
                  <a:txBody>
                    <a:bodyPr/>
                    <a:lstStyle/>
                    <a:p>
                      <a:pPr algn="just"/>
                      <a:r>
                        <a:rPr lang="en-IN" dirty="0"/>
                        <a:t>                                 Limitations</a:t>
                      </a:r>
                    </a:p>
                  </a:txBody>
                  <a:tcPr/>
                </a:tc>
                <a:extLst>
                  <a:ext uri="{0D108BD9-81ED-4DB2-BD59-A6C34878D82A}">
                    <a16:rowId xmlns:a16="http://schemas.microsoft.com/office/drawing/2014/main" val="1776785753"/>
                  </a:ext>
                </a:extLst>
              </a:tr>
              <a:tr h="1099747">
                <a:tc>
                  <a:txBody>
                    <a:bodyPr/>
                    <a:lstStyle/>
                    <a:p>
                      <a:pPr algn="just"/>
                      <a:r>
                        <a:rPr lang="en-IN" dirty="0"/>
                        <a:t>9</a:t>
                      </a:r>
                    </a:p>
                  </a:txBody>
                  <a:tcPr/>
                </a:tc>
                <a:tc>
                  <a:txBody>
                    <a:bodyPr/>
                    <a:lstStyle/>
                    <a:p>
                      <a:pPr algn="ctr"/>
                      <a:r>
                        <a:rPr lang="en-IN" dirty="0"/>
                        <a:t> </a:t>
                      </a:r>
                      <a:r>
                        <a:rPr lang="en-US" dirty="0" err="1"/>
                        <a:t>Achyut</a:t>
                      </a:r>
                      <a:r>
                        <a:rPr lang="en-US" dirty="0"/>
                        <a:t> Tiwari et al</a:t>
                      </a:r>
                      <a:r>
                        <a:rPr lang="en-IN" sz="1800" b="0" i="0" kern="1200" dirty="0">
                          <a:solidFill>
                            <a:schemeClr val="dk1"/>
                          </a:solidFill>
                          <a:effectLst/>
                          <a:latin typeface="+mn-lt"/>
                          <a:ea typeface="+mn-ea"/>
                          <a:cs typeface="+mn-cs"/>
                        </a:rPr>
                        <a:t>.[11]</a:t>
                      </a:r>
                      <a:br>
                        <a:rPr lang="en-IN" sz="1800" b="0" i="0" kern="1200" dirty="0">
                          <a:solidFill>
                            <a:schemeClr val="dk1"/>
                          </a:solidFill>
                          <a:effectLst/>
                          <a:latin typeface="+mn-lt"/>
                          <a:ea typeface="+mn-ea"/>
                          <a:cs typeface="+mn-cs"/>
                        </a:rPr>
                      </a:br>
                      <a:r>
                        <a:rPr lang="en-IN" sz="1800" b="0" i="0" kern="1200" dirty="0">
                          <a:solidFill>
                            <a:schemeClr val="dk1"/>
                          </a:solidFill>
                          <a:effectLst/>
                          <a:latin typeface="+mn-lt"/>
                          <a:ea typeface="+mn-ea"/>
                          <a:cs typeface="+mn-cs"/>
                        </a:rPr>
                        <a:t>                 </a:t>
                      </a:r>
                    </a:p>
                    <a:p>
                      <a:pPr algn="ctr"/>
                      <a:r>
                        <a:rPr lang="en-IN" sz="1800" b="0" i="0" kern="1200" dirty="0">
                          <a:solidFill>
                            <a:schemeClr val="dk1"/>
                          </a:solidFill>
                          <a:effectLst/>
                          <a:latin typeface="+mn-lt"/>
                          <a:ea typeface="+mn-ea"/>
                          <a:cs typeface="+mn-cs"/>
                        </a:rPr>
                        <a:t>2023</a:t>
                      </a:r>
                      <a:endParaRPr lang="en-IN" dirty="0"/>
                    </a:p>
                  </a:txBody>
                  <a:tcPr/>
                </a:tc>
                <a:tc>
                  <a:txBody>
                    <a:bodyPr/>
                    <a:lstStyle/>
                    <a:p>
                      <a:pPr marL="285750" indent="-285750" algn="just">
                        <a:buFont typeface="Arial" panose="020B0604020202020204" pitchFamily="34" charset="0"/>
                        <a:buChar char="•"/>
                      </a:pPr>
                      <a:r>
                        <a:rPr lang="en-IN" dirty="0"/>
                        <a:t>Extra tree </a:t>
                      </a:r>
                      <a:r>
                        <a:rPr lang="en-IN" dirty="0" err="1"/>
                        <a:t>classifer</a:t>
                      </a:r>
                      <a:endParaRPr lang="en-IN" dirty="0"/>
                    </a:p>
                    <a:p>
                      <a:pPr marL="285750" indent="-285750" algn="just">
                        <a:buFont typeface="Arial" panose="020B0604020202020204" pitchFamily="34" charset="0"/>
                        <a:buChar char="•"/>
                      </a:pPr>
                      <a:r>
                        <a:rPr lang="en-IN" dirty="0"/>
                        <a:t>Random Forest</a:t>
                      </a:r>
                    </a:p>
                    <a:p>
                      <a:pPr marL="285750" indent="-285750" algn="just">
                        <a:buFont typeface="Arial" panose="020B0604020202020204" pitchFamily="34" charset="0"/>
                        <a:buChar char="•"/>
                      </a:pPr>
                      <a:r>
                        <a:rPr lang="en-IN" dirty="0" err="1"/>
                        <a:t>XGBoost</a:t>
                      </a:r>
                      <a:endParaRPr lang="en-IN" dirty="0"/>
                    </a:p>
                  </a:txBody>
                  <a:tcPr/>
                </a:tc>
                <a:tc>
                  <a:txBody>
                    <a:bodyPr/>
                    <a:lstStyle/>
                    <a:p>
                      <a:pPr marL="285750" indent="-285750" algn="just">
                        <a:buFont typeface="Arial" panose="020B0604020202020204" pitchFamily="34" charset="0"/>
                        <a:buChar char="•"/>
                      </a:pPr>
                      <a:r>
                        <a:rPr lang="en-IN" dirty="0"/>
                        <a:t>No comparison on the real world data</a:t>
                      </a:r>
                    </a:p>
                  </a:txBody>
                  <a:tcPr/>
                </a:tc>
                <a:extLst>
                  <a:ext uri="{0D108BD9-81ED-4DB2-BD59-A6C34878D82A}">
                    <a16:rowId xmlns:a16="http://schemas.microsoft.com/office/drawing/2014/main" val="3490143040"/>
                  </a:ext>
                </a:extLst>
              </a:tr>
              <a:tr h="1377746">
                <a:tc>
                  <a:txBody>
                    <a:bodyPr/>
                    <a:lstStyle/>
                    <a:p>
                      <a:pPr algn="just"/>
                      <a:r>
                        <a:rPr lang="en-IN" dirty="0"/>
                        <a:t>10</a:t>
                      </a:r>
                    </a:p>
                  </a:txBody>
                  <a:tcPr/>
                </a:tc>
                <a:tc>
                  <a:txBody>
                    <a:bodyPr/>
                    <a:lstStyle/>
                    <a:p>
                      <a:pPr algn="ctr"/>
                      <a:r>
                        <a:rPr lang="en-IN" sz="1800" b="0" i="0" kern="1200" dirty="0">
                          <a:solidFill>
                            <a:schemeClr val="dk1"/>
                          </a:solidFill>
                          <a:effectLst/>
                          <a:latin typeface="+mn-lt"/>
                          <a:ea typeface="+mn-ea"/>
                          <a:cs typeface="+mn-cs"/>
                        </a:rPr>
                        <a:t>Bhushan et al.[12]</a:t>
                      </a:r>
                      <a:br>
                        <a:rPr lang="en-IN" sz="1800" b="0" i="0" kern="1200" dirty="0">
                          <a:solidFill>
                            <a:schemeClr val="dk1"/>
                          </a:solidFill>
                          <a:effectLst/>
                          <a:latin typeface="+mn-lt"/>
                          <a:ea typeface="+mn-ea"/>
                          <a:cs typeface="+mn-cs"/>
                        </a:rPr>
                      </a:br>
                      <a:r>
                        <a:rPr lang="en-IN" sz="1800" b="0" i="0" kern="1200" dirty="0">
                          <a:solidFill>
                            <a:schemeClr val="dk1"/>
                          </a:solidFill>
                          <a:effectLst/>
                          <a:latin typeface="+mn-lt"/>
                          <a:ea typeface="+mn-ea"/>
                          <a:cs typeface="+mn-cs"/>
                        </a:rPr>
                        <a:t>                 </a:t>
                      </a:r>
                    </a:p>
                    <a:p>
                      <a:pPr algn="ctr"/>
                      <a:r>
                        <a:rPr lang="en-IN" sz="1800" b="0" i="0" kern="1200" dirty="0">
                          <a:solidFill>
                            <a:schemeClr val="dk1"/>
                          </a:solidFill>
                          <a:effectLst/>
                          <a:latin typeface="+mn-lt"/>
                          <a:ea typeface="+mn-ea"/>
                          <a:cs typeface="+mn-cs"/>
                        </a:rPr>
                        <a:t>2023</a:t>
                      </a:r>
                      <a:endParaRPr lang="en-IN" dirty="0"/>
                    </a:p>
                  </a:txBody>
                  <a:tcPr/>
                </a:tc>
                <a:tc>
                  <a:txBody>
                    <a:bodyPr/>
                    <a:lstStyle/>
                    <a:p>
                      <a:pPr marL="285750" indent="-285750" algn="just">
                        <a:buFont typeface="Arial" panose="020B0604020202020204" pitchFamily="34" charset="0"/>
                        <a:buChar char="•"/>
                      </a:pPr>
                      <a:r>
                        <a:rPr lang="en-US" sz="1800" b="0" i="0" kern="1200" dirty="0">
                          <a:solidFill>
                            <a:schemeClr val="dk1"/>
                          </a:solidFill>
                          <a:effectLst/>
                          <a:latin typeface="+mn-lt"/>
                          <a:ea typeface="+mn-ea"/>
                          <a:cs typeface="+mn-cs"/>
                        </a:rPr>
                        <a:t>random forest</a:t>
                      </a:r>
                    </a:p>
                    <a:p>
                      <a:pPr marL="285750" indent="-285750" algn="just">
                        <a:buFont typeface="Arial" panose="020B0604020202020204" pitchFamily="34" charset="0"/>
                        <a:buChar char="•"/>
                      </a:pPr>
                      <a:r>
                        <a:rPr lang="en-US" sz="1800" b="0" i="0" kern="1200" dirty="0">
                          <a:solidFill>
                            <a:schemeClr val="dk1"/>
                          </a:solidFill>
                          <a:effectLst/>
                          <a:latin typeface="+mn-lt"/>
                          <a:ea typeface="+mn-ea"/>
                          <a:cs typeface="+mn-cs"/>
                        </a:rPr>
                        <a:t>Transfer learning</a:t>
                      </a:r>
                    </a:p>
                    <a:p>
                      <a:pPr marL="285750" indent="-285750" algn="just">
                        <a:buFont typeface="Arial" panose="020B0604020202020204" pitchFamily="34" charset="0"/>
                        <a:buChar char="•"/>
                      </a:pPr>
                      <a:r>
                        <a:rPr lang="en-US" sz="1800" b="0" i="0" kern="1200" dirty="0">
                          <a:solidFill>
                            <a:schemeClr val="dk1"/>
                          </a:solidFill>
                          <a:effectLst/>
                          <a:latin typeface="+mn-lt"/>
                          <a:ea typeface="+mn-ea"/>
                          <a:cs typeface="+mn-cs"/>
                        </a:rPr>
                        <a:t>Convolutional neural network.</a:t>
                      </a:r>
                      <a:endParaRPr lang="en-IN" dirty="0"/>
                    </a:p>
                  </a:txBody>
                  <a:tcPr/>
                </a:tc>
                <a:tc>
                  <a:txBody>
                    <a:bodyPr/>
                    <a:lstStyle/>
                    <a:p>
                      <a:pPr marL="285750" indent="-285750" algn="just">
                        <a:buFont typeface="Arial" panose="020B0604020202020204" pitchFamily="34" charset="0"/>
                        <a:buChar char="•"/>
                      </a:pPr>
                      <a:r>
                        <a:rPr lang="en-US" sz="1800" b="0" i="0" kern="1200" dirty="0">
                          <a:solidFill>
                            <a:schemeClr val="dk1"/>
                          </a:solidFill>
                          <a:effectLst/>
                          <a:latin typeface="+mn-lt"/>
                          <a:ea typeface="+mn-ea"/>
                          <a:cs typeface="+mn-cs"/>
                        </a:rPr>
                        <a:t>Explore various data augmentation techniques</a:t>
                      </a:r>
                    </a:p>
                    <a:p>
                      <a:pPr marL="285750" indent="-285750" algn="just">
                        <a:buFont typeface="Arial" panose="020B0604020202020204" pitchFamily="34" charset="0"/>
                        <a:buChar char="•"/>
                      </a:pPr>
                      <a:r>
                        <a:rPr lang="en-US" sz="1800" b="0" i="0" kern="1200" dirty="0">
                          <a:solidFill>
                            <a:schemeClr val="dk1"/>
                          </a:solidFill>
                          <a:effectLst/>
                          <a:latin typeface="+mn-lt"/>
                          <a:ea typeface="+mn-ea"/>
                          <a:cs typeface="+mn-cs"/>
                        </a:rPr>
                        <a:t>Identify required features for the dataset</a:t>
                      </a:r>
                    </a:p>
                  </a:txBody>
                  <a:tcPr/>
                </a:tc>
                <a:extLst>
                  <a:ext uri="{0D108BD9-81ED-4DB2-BD59-A6C34878D82A}">
                    <a16:rowId xmlns:a16="http://schemas.microsoft.com/office/drawing/2014/main" val="1981087231"/>
                  </a:ext>
                </a:extLst>
              </a:tr>
              <a:tr h="1434818">
                <a:tc>
                  <a:txBody>
                    <a:bodyPr/>
                    <a:lstStyle/>
                    <a:p>
                      <a:pPr algn="just"/>
                      <a:r>
                        <a:rPr lang="en-IN" dirty="0"/>
                        <a:t>11</a:t>
                      </a:r>
                    </a:p>
                  </a:txBody>
                  <a:tcPr/>
                </a:tc>
                <a:tc>
                  <a:txBody>
                    <a:bodyPr/>
                    <a:lstStyle/>
                    <a:p>
                      <a:pPr algn="ctr"/>
                      <a:r>
                        <a:rPr lang="en-IN" sz="1800" b="0" i="0" kern="1200" dirty="0" err="1">
                          <a:solidFill>
                            <a:schemeClr val="dk1"/>
                          </a:solidFill>
                          <a:effectLst/>
                          <a:latin typeface="+mn-lt"/>
                          <a:ea typeface="+mn-ea"/>
                          <a:cs typeface="+mn-cs"/>
                        </a:rPr>
                        <a:t>Mahboobeh</a:t>
                      </a:r>
                      <a:r>
                        <a:rPr lang="en-IN" sz="1800" b="0" i="0" kern="1200" dirty="0">
                          <a:solidFill>
                            <a:schemeClr val="dk1"/>
                          </a:solidFill>
                          <a:effectLst/>
                          <a:latin typeface="+mn-lt"/>
                          <a:ea typeface="+mn-ea"/>
                          <a:cs typeface="+mn-cs"/>
                        </a:rPr>
                        <a:t> et al.[13]</a:t>
                      </a:r>
                      <a:br>
                        <a:rPr lang="en-IN" sz="1800" b="0" i="0" kern="1200" dirty="0">
                          <a:solidFill>
                            <a:schemeClr val="dk1"/>
                          </a:solidFill>
                          <a:effectLst/>
                          <a:latin typeface="+mn-lt"/>
                          <a:ea typeface="+mn-ea"/>
                          <a:cs typeface="+mn-cs"/>
                        </a:rPr>
                      </a:br>
                      <a:r>
                        <a:rPr lang="en-IN" sz="1800" b="0" i="0" kern="1200" dirty="0">
                          <a:solidFill>
                            <a:schemeClr val="dk1"/>
                          </a:solidFill>
                          <a:effectLst/>
                          <a:latin typeface="+mn-lt"/>
                          <a:ea typeface="+mn-ea"/>
                          <a:cs typeface="+mn-cs"/>
                        </a:rPr>
                        <a:t>                 </a:t>
                      </a:r>
                    </a:p>
                    <a:p>
                      <a:pPr algn="ctr"/>
                      <a:r>
                        <a:rPr lang="en-IN" sz="1800" b="0" i="0" kern="1200" dirty="0">
                          <a:solidFill>
                            <a:schemeClr val="dk1"/>
                          </a:solidFill>
                          <a:effectLst/>
                          <a:latin typeface="+mn-lt"/>
                          <a:ea typeface="+mn-ea"/>
                          <a:cs typeface="+mn-cs"/>
                        </a:rPr>
                        <a:t>2023</a:t>
                      </a:r>
                      <a:endParaRPr lang="en-IN" dirty="0"/>
                    </a:p>
                  </a:txBody>
                  <a:tcPr/>
                </a:tc>
                <a:tc>
                  <a:txBody>
                    <a:bodyPr/>
                    <a:lstStyle/>
                    <a:p>
                      <a:pPr marL="285750" indent="-285750" algn="just">
                        <a:buFont typeface="Arial" panose="020B0604020202020204" pitchFamily="34" charset="0"/>
                        <a:buChar char="•"/>
                      </a:pPr>
                      <a:r>
                        <a:rPr lang="en-IN" sz="1800" b="0" i="0" kern="1200" dirty="0">
                          <a:solidFill>
                            <a:schemeClr val="dk1"/>
                          </a:solidFill>
                          <a:effectLst/>
                          <a:latin typeface="+mn-lt"/>
                          <a:ea typeface="+mn-ea"/>
                          <a:cs typeface="+mn-cs"/>
                        </a:rPr>
                        <a:t>Convolutional Neural Networks (CNNs)</a:t>
                      </a:r>
                    </a:p>
                    <a:p>
                      <a:pPr marL="285750" indent="-285750" algn="just">
                        <a:buFont typeface="Arial" panose="020B0604020202020204" pitchFamily="34" charset="0"/>
                        <a:buChar char="•"/>
                      </a:pPr>
                      <a:r>
                        <a:rPr lang="en-IN" sz="1800" b="0" i="0" kern="1200" dirty="0">
                          <a:solidFill>
                            <a:schemeClr val="dk1"/>
                          </a:solidFill>
                          <a:effectLst/>
                          <a:latin typeface="+mn-lt"/>
                          <a:ea typeface="+mn-ea"/>
                          <a:cs typeface="+mn-cs"/>
                        </a:rPr>
                        <a:t>Recurrent Neural Networks (RNNs)</a:t>
                      </a:r>
                      <a:endParaRPr lang="en-IN" dirty="0"/>
                    </a:p>
                  </a:txBody>
                  <a:tcPr/>
                </a:tc>
                <a:tc>
                  <a:txBody>
                    <a:bodyPr/>
                    <a:lstStyle/>
                    <a:p>
                      <a:pPr marL="285750" indent="-285750" algn="just">
                        <a:buFont typeface="Arial" panose="020B0604020202020204" pitchFamily="34" charset="0"/>
                        <a:buChar char="•"/>
                      </a:pPr>
                      <a:r>
                        <a:rPr lang="en-US" sz="1800" b="0" i="0" kern="1200" dirty="0">
                          <a:solidFill>
                            <a:schemeClr val="dk1"/>
                          </a:solidFill>
                          <a:effectLst/>
                          <a:latin typeface="+mn-lt"/>
                          <a:ea typeface="+mn-ea"/>
                          <a:cs typeface="+mn-cs"/>
                        </a:rPr>
                        <a:t>Current technology can detect if someone has a heart issue but can't determine its severity.</a:t>
                      </a:r>
                    </a:p>
                    <a:p>
                      <a:pPr marL="285750" indent="-285750" algn="just">
                        <a:buFont typeface="Arial" panose="020B0604020202020204" pitchFamily="34" charset="0"/>
                        <a:buChar char="•"/>
                      </a:pPr>
                      <a:r>
                        <a:rPr lang="en-US" sz="1800" b="0" i="0" kern="1200" dirty="0">
                          <a:solidFill>
                            <a:schemeClr val="dk1"/>
                          </a:solidFill>
                          <a:effectLst/>
                          <a:latin typeface="+mn-lt"/>
                          <a:ea typeface="+mn-ea"/>
                          <a:cs typeface="+mn-cs"/>
                        </a:rPr>
                        <a:t>Exploring additional features for prediction could enhance the model's accuracy.</a:t>
                      </a:r>
                      <a:endParaRPr lang="en-IN" dirty="0"/>
                    </a:p>
                  </a:txBody>
                  <a:tcPr/>
                </a:tc>
                <a:extLst>
                  <a:ext uri="{0D108BD9-81ED-4DB2-BD59-A6C34878D82A}">
                    <a16:rowId xmlns:a16="http://schemas.microsoft.com/office/drawing/2014/main" val="2213854338"/>
                  </a:ext>
                </a:extLst>
              </a:tr>
              <a:tr h="1353535">
                <a:tc>
                  <a:txBody>
                    <a:bodyPr/>
                    <a:lstStyle/>
                    <a:p>
                      <a:pPr algn="just"/>
                      <a:r>
                        <a:rPr lang="en-IN" dirty="0"/>
                        <a:t>12</a:t>
                      </a:r>
                    </a:p>
                  </a:txBody>
                  <a:tcPr/>
                </a:tc>
                <a:tc>
                  <a:txBody>
                    <a:bodyPr/>
                    <a:lstStyle/>
                    <a:p>
                      <a:pPr algn="ctr"/>
                      <a:r>
                        <a:rPr lang="en-IN" dirty="0" err="1"/>
                        <a:t>Bingzheng</a:t>
                      </a:r>
                      <a:r>
                        <a:rPr lang="en-IN" dirty="0"/>
                        <a:t> </a:t>
                      </a:r>
                      <a:r>
                        <a:rPr lang="en-IN" sz="1800" b="0" i="0" kern="1200" dirty="0">
                          <a:solidFill>
                            <a:schemeClr val="dk1"/>
                          </a:solidFill>
                          <a:effectLst/>
                          <a:latin typeface="+mn-lt"/>
                          <a:ea typeface="+mn-ea"/>
                          <a:cs typeface="+mn-cs"/>
                        </a:rPr>
                        <a:t>et al.[14]</a:t>
                      </a:r>
                      <a:br>
                        <a:rPr lang="en-IN" sz="1800" b="0" i="0" kern="1200" dirty="0">
                          <a:solidFill>
                            <a:schemeClr val="dk1"/>
                          </a:solidFill>
                          <a:effectLst/>
                          <a:latin typeface="+mn-lt"/>
                          <a:ea typeface="+mn-ea"/>
                          <a:cs typeface="+mn-cs"/>
                        </a:rPr>
                      </a:br>
                      <a:r>
                        <a:rPr lang="en-IN" sz="1800" b="0" i="0" kern="1200" dirty="0">
                          <a:solidFill>
                            <a:schemeClr val="dk1"/>
                          </a:solidFill>
                          <a:effectLst/>
                          <a:latin typeface="+mn-lt"/>
                          <a:ea typeface="+mn-ea"/>
                          <a:cs typeface="+mn-cs"/>
                        </a:rPr>
                        <a:t>                 2023</a:t>
                      </a:r>
                    </a:p>
                  </a:txBody>
                  <a:tcPr/>
                </a:tc>
                <a:tc>
                  <a:txBody>
                    <a:bodyPr/>
                    <a:lstStyle/>
                    <a:p>
                      <a:pPr marL="285750" indent="-285750" algn="just">
                        <a:buFont typeface="Arial" panose="020B0604020202020204" pitchFamily="34" charset="0"/>
                        <a:buChar char="•"/>
                      </a:pPr>
                      <a:r>
                        <a:rPr lang="en-IN" dirty="0"/>
                        <a:t>Support Vector Machine</a:t>
                      </a:r>
                    </a:p>
                    <a:p>
                      <a:pPr marL="285750" indent="-285750" algn="just">
                        <a:buFont typeface="Arial" panose="020B0604020202020204" pitchFamily="34" charset="0"/>
                        <a:buChar char="•"/>
                      </a:pPr>
                      <a:r>
                        <a:rPr lang="en-IN" dirty="0"/>
                        <a:t>Unsupervised Learning</a:t>
                      </a:r>
                    </a:p>
                  </a:txBody>
                  <a:tcPr/>
                </a:tc>
                <a:tc>
                  <a:txBody>
                    <a:bodyPr/>
                    <a:lstStyle/>
                    <a:p>
                      <a:pPr marL="285750" indent="-285750" algn="just">
                        <a:buFont typeface="Arial" panose="020B0604020202020204" pitchFamily="34" charset="0"/>
                        <a:buChar char="•"/>
                      </a:pPr>
                      <a:r>
                        <a:rPr lang="en-US" sz="1800" b="0" i="0" kern="1200" dirty="0">
                          <a:solidFill>
                            <a:schemeClr val="dk1"/>
                          </a:solidFill>
                          <a:effectLst/>
                          <a:latin typeface="+mn-lt"/>
                          <a:ea typeface="+mn-ea"/>
                          <a:cs typeface="+mn-cs"/>
                        </a:rPr>
                        <a:t>Check effectiveness of proposed method on different ultrasonic image types.</a:t>
                      </a:r>
                      <a:endParaRPr lang="en-IN" dirty="0"/>
                    </a:p>
                  </a:txBody>
                  <a:tcPr/>
                </a:tc>
                <a:extLst>
                  <a:ext uri="{0D108BD9-81ED-4DB2-BD59-A6C34878D82A}">
                    <a16:rowId xmlns:a16="http://schemas.microsoft.com/office/drawing/2014/main" val="2332620263"/>
                  </a:ext>
                </a:extLst>
              </a:tr>
            </a:tbl>
          </a:graphicData>
        </a:graphic>
      </p:graphicFrame>
      <p:sp>
        <p:nvSpPr>
          <p:cNvPr id="2" name="TextBox 1">
            <a:extLst>
              <a:ext uri="{FF2B5EF4-FFF2-40B4-BE49-F238E27FC236}">
                <a16:creationId xmlns:a16="http://schemas.microsoft.com/office/drawing/2014/main" id="{68AC16EC-71BC-24BC-814D-A33251E364AE}"/>
              </a:ext>
            </a:extLst>
          </p:cNvPr>
          <p:cNvSpPr txBox="1"/>
          <p:nvPr/>
        </p:nvSpPr>
        <p:spPr>
          <a:xfrm>
            <a:off x="0" y="6488668"/>
            <a:ext cx="12192000" cy="369332"/>
          </a:xfrm>
          <a:prstGeom prst="rect">
            <a:avLst/>
          </a:prstGeom>
          <a:solidFill>
            <a:srgbClr val="5B9BD5"/>
          </a:solidFill>
        </p:spPr>
        <p:txBody>
          <a:bodyPr wrap="square" rtlCol="0">
            <a:spAutoFit/>
          </a:bodyPr>
          <a:lstStyle/>
          <a:p>
            <a:pPr algn="r"/>
            <a:r>
              <a:rPr lang="en-US" b="1" dirty="0"/>
              <a:t>                                                                                                                                                                                                                                12</a:t>
            </a:r>
          </a:p>
        </p:txBody>
      </p:sp>
      <p:sp>
        <p:nvSpPr>
          <p:cNvPr id="3" name="TextBox 2">
            <a:extLst>
              <a:ext uri="{FF2B5EF4-FFF2-40B4-BE49-F238E27FC236}">
                <a16:creationId xmlns:a16="http://schemas.microsoft.com/office/drawing/2014/main" id="{C0B8DA8C-107A-5C35-101B-F68698086594}"/>
              </a:ext>
            </a:extLst>
          </p:cNvPr>
          <p:cNvSpPr txBox="1"/>
          <p:nvPr/>
        </p:nvSpPr>
        <p:spPr>
          <a:xfrm>
            <a:off x="0" y="0"/>
            <a:ext cx="12192000" cy="523220"/>
          </a:xfrm>
          <a:prstGeom prst="rect">
            <a:avLst/>
          </a:prstGeom>
          <a:solidFill>
            <a:srgbClr val="5B9BD5"/>
          </a:solidFill>
        </p:spPr>
        <p:txBody>
          <a:bodyPr wrap="square" rtlCol="0">
            <a:spAutoFit/>
          </a:bodyPr>
          <a:lstStyle/>
          <a:p>
            <a:r>
              <a:rPr lang="en-US" sz="2800" b="1" dirty="0">
                <a:solidFill>
                  <a:schemeClr val="bg1"/>
                </a:solidFill>
              </a:rPr>
              <a:t>                                                    Literature Survey </a:t>
            </a:r>
          </a:p>
        </p:txBody>
      </p:sp>
    </p:spTree>
    <p:extLst>
      <p:ext uri="{BB962C8B-B14F-4D97-AF65-F5344CB8AC3E}">
        <p14:creationId xmlns:p14="http://schemas.microsoft.com/office/powerpoint/2010/main" val="28534451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E131F673-D330-473C-974B-7922C05D3003}"/>
              </a:ext>
            </a:extLst>
          </p:cNvPr>
          <p:cNvGraphicFramePr>
            <a:graphicFrameLocks noGrp="1"/>
          </p:cNvGraphicFramePr>
          <p:nvPr>
            <p:extLst>
              <p:ext uri="{D42A27DB-BD31-4B8C-83A1-F6EECF244321}">
                <p14:modId xmlns:p14="http://schemas.microsoft.com/office/powerpoint/2010/main" val="3407669831"/>
              </p:ext>
            </p:extLst>
          </p:nvPr>
        </p:nvGraphicFramePr>
        <p:xfrm>
          <a:off x="1" y="523220"/>
          <a:ext cx="12191999" cy="5964741"/>
        </p:xfrm>
        <a:graphic>
          <a:graphicData uri="http://schemas.openxmlformats.org/drawingml/2006/table">
            <a:tbl>
              <a:tblPr firstRow="1" bandRow="1">
                <a:tableStyleId>{7DF18680-E054-41AD-8BC1-D1AEF772440D}</a:tableStyleId>
              </a:tblPr>
              <a:tblGrid>
                <a:gridCol w="951470">
                  <a:extLst>
                    <a:ext uri="{9D8B030D-6E8A-4147-A177-3AD203B41FA5}">
                      <a16:colId xmlns:a16="http://schemas.microsoft.com/office/drawing/2014/main" val="3990261018"/>
                    </a:ext>
                  </a:extLst>
                </a:gridCol>
                <a:gridCol w="2668807">
                  <a:extLst>
                    <a:ext uri="{9D8B030D-6E8A-4147-A177-3AD203B41FA5}">
                      <a16:colId xmlns:a16="http://schemas.microsoft.com/office/drawing/2014/main" val="1101110745"/>
                    </a:ext>
                  </a:extLst>
                </a:gridCol>
                <a:gridCol w="3310871">
                  <a:extLst>
                    <a:ext uri="{9D8B030D-6E8A-4147-A177-3AD203B41FA5}">
                      <a16:colId xmlns:a16="http://schemas.microsoft.com/office/drawing/2014/main" val="2373803129"/>
                    </a:ext>
                  </a:extLst>
                </a:gridCol>
                <a:gridCol w="5260851">
                  <a:extLst>
                    <a:ext uri="{9D8B030D-6E8A-4147-A177-3AD203B41FA5}">
                      <a16:colId xmlns:a16="http://schemas.microsoft.com/office/drawing/2014/main" val="3168076576"/>
                    </a:ext>
                  </a:extLst>
                </a:gridCol>
              </a:tblGrid>
              <a:tr h="704458">
                <a:tc>
                  <a:txBody>
                    <a:bodyPr/>
                    <a:lstStyle/>
                    <a:p>
                      <a:pPr algn="just"/>
                      <a:r>
                        <a:rPr lang="en-IN" dirty="0"/>
                        <a:t>S.NO</a:t>
                      </a:r>
                    </a:p>
                  </a:txBody>
                  <a:tcPr/>
                </a:tc>
                <a:tc>
                  <a:txBody>
                    <a:bodyPr/>
                    <a:lstStyle/>
                    <a:p>
                      <a:pPr algn="ctr"/>
                      <a:r>
                        <a:rPr lang="en-IN" dirty="0"/>
                        <a:t>Authors &amp; year</a:t>
                      </a:r>
                    </a:p>
                  </a:txBody>
                  <a:tcPr/>
                </a:tc>
                <a:tc>
                  <a:txBody>
                    <a:bodyPr/>
                    <a:lstStyle/>
                    <a:p>
                      <a:pPr algn="just"/>
                      <a:r>
                        <a:rPr lang="en-IN" dirty="0"/>
                        <a:t>                 Methods used</a:t>
                      </a:r>
                    </a:p>
                  </a:txBody>
                  <a:tcPr/>
                </a:tc>
                <a:tc>
                  <a:txBody>
                    <a:bodyPr/>
                    <a:lstStyle/>
                    <a:p>
                      <a:pPr algn="just"/>
                      <a:r>
                        <a:rPr lang="en-IN" dirty="0"/>
                        <a:t>                                     Limitations</a:t>
                      </a:r>
                    </a:p>
                  </a:txBody>
                  <a:tcPr/>
                </a:tc>
                <a:extLst>
                  <a:ext uri="{0D108BD9-81ED-4DB2-BD59-A6C34878D82A}">
                    <a16:rowId xmlns:a16="http://schemas.microsoft.com/office/drawing/2014/main" val="1776785753"/>
                  </a:ext>
                </a:extLst>
              </a:tr>
              <a:tr h="1818116">
                <a:tc>
                  <a:txBody>
                    <a:bodyPr/>
                    <a:lstStyle/>
                    <a:p>
                      <a:pPr algn="just"/>
                      <a:r>
                        <a:rPr lang="en-IN" dirty="0"/>
                        <a:t>13</a:t>
                      </a:r>
                    </a:p>
                  </a:txBody>
                  <a:tcPr/>
                </a:tc>
                <a:tc>
                  <a:txBody>
                    <a:bodyPr/>
                    <a:lstStyle/>
                    <a:p>
                      <a:pPr algn="ctr"/>
                      <a:r>
                        <a:rPr lang="en-IN" sz="1800" b="0" i="0" kern="1200" dirty="0">
                          <a:solidFill>
                            <a:schemeClr val="dk1"/>
                          </a:solidFill>
                          <a:effectLst/>
                          <a:latin typeface="+mn-lt"/>
                          <a:ea typeface="+mn-ea"/>
                          <a:cs typeface="+mn-cs"/>
                        </a:rPr>
                        <a:t>Ahmed Al </a:t>
                      </a:r>
                      <a:r>
                        <a:rPr lang="en-IN" sz="1800" b="0" i="0" kern="1200" dirty="0" err="1">
                          <a:solidFill>
                            <a:schemeClr val="dk1"/>
                          </a:solidFill>
                          <a:effectLst/>
                          <a:latin typeface="+mn-lt"/>
                          <a:ea typeface="+mn-ea"/>
                          <a:cs typeface="+mn-cs"/>
                        </a:rPr>
                        <a:t>Ahdal</a:t>
                      </a:r>
                      <a:r>
                        <a:rPr lang="en-IN" sz="1800" b="0" i="0" kern="1200" dirty="0">
                          <a:solidFill>
                            <a:schemeClr val="dk1"/>
                          </a:solidFill>
                          <a:effectLst/>
                          <a:latin typeface="+mn-lt"/>
                          <a:ea typeface="+mn-ea"/>
                          <a:cs typeface="+mn-cs"/>
                        </a:rPr>
                        <a:t> et al.[15]</a:t>
                      </a:r>
                      <a:br>
                        <a:rPr lang="en-IN" sz="1800" b="0" i="0" kern="1200" dirty="0">
                          <a:solidFill>
                            <a:schemeClr val="dk1"/>
                          </a:solidFill>
                          <a:effectLst/>
                          <a:latin typeface="+mn-lt"/>
                          <a:ea typeface="+mn-ea"/>
                          <a:cs typeface="+mn-cs"/>
                        </a:rPr>
                      </a:br>
                      <a:r>
                        <a:rPr lang="en-IN" sz="1800" b="0" i="0" kern="1200" dirty="0">
                          <a:solidFill>
                            <a:schemeClr val="dk1"/>
                          </a:solidFill>
                          <a:effectLst/>
                          <a:latin typeface="+mn-lt"/>
                          <a:ea typeface="+mn-ea"/>
                          <a:cs typeface="+mn-cs"/>
                        </a:rPr>
                        <a:t>                 </a:t>
                      </a:r>
                    </a:p>
                    <a:p>
                      <a:pPr algn="ctr"/>
                      <a:r>
                        <a:rPr lang="en-IN" sz="1800" b="0" i="0" kern="1200" dirty="0">
                          <a:solidFill>
                            <a:schemeClr val="dk1"/>
                          </a:solidFill>
                          <a:effectLst/>
                          <a:latin typeface="+mn-lt"/>
                          <a:ea typeface="+mn-ea"/>
                          <a:cs typeface="+mn-cs"/>
                        </a:rPr>
                        <a:t>2023</a:t>
                      </a:r>
                      <a:endParaRPr lang="en-IN" dirty="0"/>
                    </a:p>
                  </a:txBody>
                  <a:tcPr/>
                </a:tc>
                <a:tc>
                  <a:txBody>
                    <a:bodyPr/>
                    <a:lstStyle/>
                    <a:p>
                      <a:pPr marL="285750" indent="-285750" algn="just">
                        <a:buFont typeface="Arial" panose="020B0604020202020204" pitchFamily="34" charset="0"/>
                        <a:buChar char="•"/>
                      </a:pPr>
                      <a:r>
                        <a:rPr lang="en-IN" dirty="0"/>
                        <a:t>Random Forest</a:t>
                      </a:r>
                    </a:p>
                    <a:p>
                      <a:pPr marL="285750" indent="-285750" algn="just">
                        <a:buFont typeface="Arial" panose="020B0604020202020204" pitchFamily="34" charset="0"/>
                        <a:buChar char="•"/>
                      </a:pPr>
                      <a:r>
                        <a:rPr lang="en-IN" dirty="0"/>
                        <a:t>K-Nearest </a:t>
                      </a:r>
                      <a:r>
                        <a:rPr lang="en-IN" dirty="0" err="1"/>
                        <a:t>Neighbors</a:t>
                      </a:r>
                      <a:r>
                        <a:rPr lang="en-IN" dirty="0"/>
                        <a:t> (KNN)</a:t>
                      </a:r>
                    </a:p>
                    <a:p>
                      <a:pPr marL="285750" indent="-285750" algn="just">
                        <a:buFont typeface="Arial" panose="020B0604020202020204" pitchFamily="34" charset="0"/>
                        <a:buChar char="•"/>
                      </a:pPr>
                      <a:r>
                        <a:rPr lang="en-IN" dirty="0"/>
                        <a:t>Decision Trees</a:t>
                      </a:r>
                    </a:p>
                  </a:txBody>
                  <a:tcPr/>
                </a:tc>
                <a:tc>
                  <a:txBody>
                    <a:bodyPr/>
                    <a:lstStyle/>
                    <a:p>
                      <a:pPr marL="285750" indent="-285750" algn="just">
                        <a:buFont typeface="Arial" panose="020B0604020202020204" pitchFamily="34" charset="0"/>
                        <a:buChar char="•"/>
                      </a:pPr>
                      <a:r>
                        <a:rPr lang="en-US" sz="1800" b="0" i="0" kern="1200" dirty="0">
                          <a:solidFill>
                            <a:schemeClr val="dk1"/>
                          </a:solidFill>
                          <a:effectLst/>
                          <a:latin typeface="+mn-lt"/>
                          <a:ea typeface="+mn-ea"/>
                          <a:cs typeface="+mn-cs"/>
                        </a:rPr>
                        <a:t>Current technology can detect if someone has a heart issue but can't determine its severity.</a:t>
                      </a:r>
                    </a:p>
                    <a:p>
                      <a:pPr marL="285750" indent="-285750" algn="just">
                        <a:buFont typeface="Arial" panose="020B0604020202020204" pitchFamily="34" charset="0"/>
                        <a:buChar char="•"/>
                      </a:pPr>
                      <a:r>
                        <a:rPr lang="en-US" sz="1800" b="0" i="0" kern="1200" dirty="0">
                          <a:solidFill>
                            <a:schemeClr val="dk1"/>
                          </a:solidFill>
                          <a:effectLst/>
                          <a:latin typeface="+mn-lt"/>
                          <a:ea typeface="+mn-ea"/>
                          <a:cs typeface="+mn-cs"/>
                        </a:rPr>
                        <a:t>Exploring additional features for prediction could enhance the model's accuracy.</a:t>
                      </a:r>
                      <a:endParaRPr lang="en-IN" dirty="0"/>
                    </a:p>
                  </a:txBody>
                  <a:tcPr/>
                </a:tc>
                <a:extLst>
                  <a:ext uri="{0D108BD9-81ED-4DB2-BD59-A6C34878D82A}">
                    <a16:rowId xmlns:a16="http://schemas.microsoft.com/office/drawing/2014/main" val="3490143040"/>
                  </a:ext>
                </a:extLst>
              </a:tr>
              <a:tr h="1629768">
                <a:tc>
                  <a:txBody>
                    <a:bodyPr/>
                    <a:lstStyle/>
                    <a:p>
                      <a:pPr algn="just"/>
                      <a:r>
                        <a:rPr lang="en-IN" dirty="0"/>
                        <a:t>14</a:t>
                      </a:r>
                    </a:p>
                  </a:txBody>
                  <a:tcPr/>
                </a:tc>
                <a:tc>
                  <a:txBody>
                    <a:bodyPr/>
                    <a:lstStyle/>
                    <a:p>
                      <a:pPr algn="ctr"/>
                      <a:r>
                        <a:rPr lang="en-IN" sz="1800" b="0" i="0" kern="1200" dirty="0" err="1">
                          <a:solidFill>
                            <a:schemeClr val="dk1"/>
                          </a:solidFill>
                          <a:effectLst/>
                          <a:latin typeface="+mn-lt"/>
                          <a:ea typeface="+mn-ea"/>
                          <a:cs typeface="+mn-cs"/>
                        </a:rPr>
                        <a:t>chintan</a:t>
                      </a:r>
                      <a:r>
                        <a:rPr lang="en-IN" sz="1800" b="0" i="0" kern="1200" dirty="0">
                          <a:solidFill>
                            <a:schemeClr val="dk1"/>
                          </a:solidFill>
                          <a:effectLst/>
                          <a:latin typeface="+mn-lt"/>
                          <a:ea typeface="+mn-ea"/>
                          <a:cs typeface="+mn-cs"/>
                        </a:rPr>
                        <a:t> M </a:t>
                      </a:r>
                      <a:r>
                        <a:rPr lang="en-IN" sz="1800" b="0" i="0" kern="1200" dirty="0" err="1">
                          <a:solidFill>
                            <a:schemeClr val="dk1"/>
                          </a:solidFill>
                          <a:effectLst/>
                          <a:latin typeface="+mn-lt"/>
                          <a:ea typeface="+mn-ea"/>
                          <a:cs typeface="+mn-cs"/>
                        </a:rPr>
                        <a:t>bhatt</a:t>
                      </a:r>
                      <a:r>
                        <a:rPr lang="en-IN" sz="1800" b="0" i="0" kern="1200" dirty="0">
                          <a:solidFill>
                            <a:schemeClr val="dk1"/>
                          </a:solidFill>
                          <a:effectLst/>
                          <a:latin typeface="+mn-lt"/>
                          <a:ea typeface="+mn-ea"/>
                          <a:cs typeface="+mn-cs"/>
                        </a:rPr>
                        <a:t> et al.[16]</a:t>
                      </a:r>
                      <a:br>
                        <a:rPr lang="en-IN" sz="1800" b="0" i="0" kern="1200" dirty="0">
                          <a:solidFill>
                            <a:schemeClr val="dk1"/>
                          </a:solidFill>
                          <a:effectLst/>
                          <a:latin typeface="+mn-lt"/>
                          <a:ea typeface="+mn-ea"/>
                          <a:cs typeface="+mn-cs"/>
                        </a:rPr>
                      </a:br>
                      <a:r>
                        <a:rPr lang="en-IN" sz="1800" b="0" i="0" kern="1200" dirty="0">
                          <a:solidFill>
                            <a:schemeClr val="dk1"/>
                          </a:solidFill>
                          <a:effectLst/>
                          <a:latin typeface="+mn-lt"/>
                          <a:ea typeface="+mn-ea"/>
                          <a:cs typeface="+mn-cs"/>
                        </a:rPr>
                        <a:t>             </a:t>
                      </a:r>
                    </a:p>
                    <a:p>
                      <a:pPr algn="ctr"/>
                      <a:r>
                        <a:rPr lang="en-IN" sz="1800" b="0" i="0" kern="1200" dirty="0">
                          <a:solidFill>
                            <a:schemeClr val="dk1"/>
                          </a:solidFill>
                          <a:effectLst/>
                          <a:latin typeface="+mn-lt"/>
                          <a:ea typeface="+mn-ea"/>
                          <a:cs typeface="+mn-cs"/>
                        </a:rPr>
                        <a:t>2023</a:t>
                      </a:r>
                      <a:endParaRPr lang="en-IN" dirty="0"/>
                    </a:p>
                  </a:txBody>
                  <a:tcPr/>
                </a:tc>
                <a:tc>
                  <a:txBody>
                    <a:bodyPr/>
                    <a:lstStyle/>
                    <a:p>
                      <a:pPr marL="285750" indent="-285750" algn="just">
                        <a:buFont typeface="Arial" panose="020B0604020202020204" pitchFamily="34" charset="0"/>
                        <a:buChar char="•"/>
                      </a:pPr>
                      <a:r>
                        <a:rPr lang="en-US" sz="1800" b="0" i="0" kern="1200" dirty="0">
                          <a:solidFill>
                            <a:schemeClr val="dk1"/>
                          </a:solidFill>
                          <a:effectLst/>
                          <a:latin typeface="+mn-lt"/>
                          <a:ea typeface="+mn-ea"/>
                          <a:cs typeface="+mn-cs"/>
                        </a:rPr>
                        <a:t>Multilayer Perceptron (MP)</a:t>
                      </a:r>
                    </a:p>
                    <a:p>
                      <a:pPr marL="285750" indent="-285750" algn="just">
                        <a:buFont typeface="Arial" panose="020B0604020202020204" pitchFamily="34" charset="0"/>
                        <a:buChar char="•"/>
                      </a:pPr>
                      <a:r>
                        <a:rPr lang="en-US" sz="1800" b="0" i="0" kern="1200" dirty="0" err="1">
                          <a:solidFill>
                            <a:schemeClr val="dk1"/>
                          </a:solidFill>
                          <a:effectLst/>
                          <a:latin typeface="+mn-lt"/>
                          <a:ea typeface="+mn-ea"/>
                          <a:cs typeface="+mn-cs"/>
                        </a:rPr>
                        <a:t>XGBoost</a:t>
                      </a:r>
                      <a:r>
                        <a:rPr lang="en-US" sz="1800" b="0" i="0" kern="1200" dirty="0">
                          <a:solidFill>
                            <a:schemeClr val="dk1"/>
                          </a:solidFill>
                          <a:effectLst/>
                          <a:latin typeface="+mn-lt"/>
                          <a:ea typeface="+mn-ea"/>
                          <a:cs typeface="+mn-cs"/>
                        </a:rPr>
                        <a:t> (XGB).</a:t>
                      </a:r>
                      <a:endParaRPr lang="en-IN" dirty="0"/>
                    </a:p>
                  </a:txBody>
                  <a:tcPr/>
                </a:tc>
                <a:tc>
                  <a:txBody>
                    <a:bodyPr/>
                    <a:lstStyle/>
                    <a:p>
                      <a:pPr marL="285750" indent="-285750" algn="just">
                        <a:buFont typeface="Arial" panose="020B0604020202020204" pitchFamily="34" charset="0"/>
                        <a:buChar char="•"/>
                      </a:pPr>
                      <a:r>
                        <a:rPr lang="en-US" sz="1800" b="0" i="0" kern="1200" dirty="0">
                          <a:solidFill>
                            <a:schemeClr val="dk1"/>
                          </a:solidFill>
                          <a:effectLst/>
                          <a:latin typeface="+mn-lt"/>
                          <a:ea typeface="+mn-ea"/>
                          <a:cs typeface="+mn-cs"/>
                        </a:rPr>
                        <a:t>Model's accuracy impact from missing data and outliers not analyzed.</a:t>
                      </a:r>
                      <a:endParaRPr lang="en-IN" dirty="0"/>
                    </a:p>
                  </a:txBody>
                  <a:tcPr/>
                </a:tc>
                <a:extLst>
                  <a:ext uri="{0D108BD9-81ED-4DB2-BD59-A6C34878D82A}">
                    <a16:rowId xmlns:a16="http://schemas.microsoft.com/office/drawing/2014/main" val="1981087231"/>
                  </a:ext>
                </a:extLst>
              </a:tr>
              <a:tr h="1812399">
                <a:tc>
                  <a:txBody>
                    <a:bodyPr/>
                    <a:lstStyle/>
                    <a:p>
                      <a:pPr algn="just"/>
                      <a:r>
                        <a:rPr lang="en-IN" dirty="0"/>
                        <a:t>15</a:t>
                      </a:r>
                    </a:p>
                  </a:txBody>
                  <a:tcPr/>
                </a:tc>
                <a:tc>
                  <a:txBody>
                    <a:bodyPr/>
                    <a:lstStyle/>
                    <a:p>
                      <a:pPr algn="ctr"/>
                      <a:r>
                        <a:rPr lang="en-US" dirty="0" err="1"/>
                        <a:t>Istiak</a:t>
                      </a:r>
                      <a:r>
                        <a:rPr lang="en-US" dirty="0"/>
                        <a:t> Mahmud </a:t>
                      </a:r>
                      <a:r>
                        <a:rPr lang="en-IN" sz="1800" b="0" i="0" kern="1200" dirty="0">
                          <a:solidFill>
                            <a:schemeClr val="dk1"/>
                          </a:solidFill>
                          <a:effectLst/>
                          <a:latin typeface="+mn-lt"/>
                          <a:ea typeface="+mn-ea"/>
                          <a:cs typeface="+mn-cs"/>
                        </a:rPr>
                        <a:t>et al.[17]</a:t>
                      </a:r>
                      <a:br>
                        <a:rPr lang="en-IN" sz="1800" b="0" i="0" kern="1200" dirty="0">
                          <a:solidFill>
                            <a:schemeClr val="dk1"/>
                          </a:solidFill>
                          <a:effectLst/>
                          <a:latin typeface="+mn-lt"/>
                          <a:ea typeface="+mn-ea"/>
                          <a:cs typeface="+mn-cs"/>
                        </a:rPr>
                      </a:br>
                      <a:endParaRPr lang="en-IN" sz="1800" b="0" i="0" kern="1200" dirty="0">
                        <a:solidFill>
                          <a:schemeClr val="dk1"/>
                        </a:solidFill>
                        <a:effectLst/>
                        <a:latin typeface="+mn-lt"/>
                        <a:ea typeface="+mn-ea"/>
                        <a:cs typeface="+mn-cs"/>
                      </a:endParaRPr>
                    </a:p>
                    <a:p>
                      <a:pPr algn="ctr"/>
                      <a:r>
                        <a:rPr lang="en-IN" sz="1800" b="0" i="0" kern="1200" dirty="0">
                          <a:solidFill>
                            <a:schemeClr val="dk1"/>
                          </a:solidFill>
                          <a:effectLst/>
                          <a:latin typeface="+mn-lt"/>
                          <a:ea typeface="+mn-ea"/>
                          <a:cs typeface="+mn-cs"/>
                        </a:rPr>
                        <a:t>2023</a:t>
                      </a:r>
                      <a:br>
                        <a:rPr lang="en-IN" sz="1800" b="0" i="0" kern="1200" dirty="0">
                          <a:solidFill>
                            <a:schemeClr val="dk1"/>
                          </a:solidFill>
                          <a:effectLst/>
                          <a:latin typeface="+mn-lt"/>
                          <a:ea typeface="+mn-ea"/>
                          <a:cs typeface="+mn-cs"/>
                        </a:rPr>
                      </a:br>
                      <a:endParaRPr lang="en-IN" dirty="0"/>
                    </a:p>
                  </a:txBody>
                  <a:tcPr/>
                </a:tc>
                <a:tc>
                  <a:txBody>
                    <a:bodyPr/>
                    <a:lstStyle/>
                    <a:p>
                      <a:pPr marL="285750" indent="-285750" algn="just">
                        <a:buFont typeface="Arial" panose="020B0604020202020204" pitchFamily="34" charset="0"/>
                        <a:buChar char="•"/>
                      </a:pPr>
                      <a:r>
                        <a:rPr lang="en-IN" dirty="0"/>
                        <a:t>Random Forest Classifier</a:t>
                      </a:r>
                    </a:p>
                    <a:p>
                      <a:pPr marL="285750" indent="-285750" algn="just">
                        <a:buFont typeface="Arial" panose="020B0604020202020204" pitchFamily="34" charset="0"/>
                        <a:buChar char="•"/>
                      </a:pPr>
                      <a:r>
                        <a:rPr lang="en-IN" dirty="0"/>
                        <a:t>Gaussian Naive Bayes</a:t>
                      </a:r>
                    </a:p>
                  </a:txBody>
                  <a:tcPr/>
                </a:tc>
                <a:tc>
                  <a:txBody>
                    <a:bodyPr/>
                    <a:lstStyle/>
                    <a:p>
                      <a:pPr marL="285750" indent="-285750" algn="just">
                        <a:buFont typeface="Arial" panose="020B0604020202020204" pitchFamily="34" charset="0"/>
                        <a:buChar char="•"/>
                      </a:pPr>
                      <a:r>
                        <a:rPr lang="en-US" sz="1800" b="0" i="0" kern="1200" dirty="0">
                          <a:solidFill>
                            <a:schemeClr val="dk1"/>
                          </a:solidFill>
                          <a:effectLst/>
                          <a:latin typeface="+mn-lt"/>
                          <a:ea typeface="+mn-ea"/>
                          <a:cs typeface="+mn-cs"/>
                        </a:rPr>
                        <a:t>Comparison of these models’ performance. Future work could include a more thorough comparison of different models.</a:t>
                      </a:r>
                      <a:endParaRPr lang="en-IN" dirty="0"/>
                    </a:p>
                  </a:txBody>
                  <a:tcPr/>
                </a:tc>
                <a:extLst>
                  <a:ext uri="{0D108BD9-81ED-4DB2-BD59-A6C34878D82A}">
                    <a16:rowId xmlns:a16="http://schemas.microsoft.com/office/drawing/2014/main" val="2213854338"/>
                  </a:ext>
                </a:extLst>
              </a:tr>
            </a:tbl>
          </a:graphicData>
        </a:graphic>
      </p:graphicFrame>
      <p:sp>
        <p:nvSpPr>
          <p:cNvPr id="2" name="TextBox 1">
            <a:extLst>
              <a:ext uri="{FF2B5EF4-FFF2-40B4-BE49-F238E27FC236}">
                <a16:creationId xmlns:a16="http://schemas.microsoft.com/office/drawing/2014/main" id="{CDF8C9E5-F16A-07EA-36BB-3491033A3030}"/>
              </a:ext>
            </a:extLst>
          </p:cNvPr>
          <p:cNvSpPr txBox="1"/>
          <p:nvPr/>
        </p:nvSpPr>
        <p:spPr>
          <a:xfrm>
            <a:off x="0" y="6488668"/>
            <a:ext cx="12192000" cy="369332"/>
          </a:xfrm>
          <a:prstGeom prst="rect">
            <a:avLst/>
          </a:prstGeom>
          <a:solidFill>
            <a:srgbClr val="5B9BD5"/>
          </a:solidFill>
        </p:spPr>
        <p:txBody>
          <a:bodyPr wrap="square" rtlCol="0">
            <a:spAutoFit/>
          </a:bodyPr>
          <a:lstStyle/>
          <a:p>
            <a:pPr algn="r"/>
            <a:r>
              <a:rPr lang="en-US" b="1" dirty="0"/>
              <a:t>                                                                                                                                                                                                                                13</a:t>
            </a:r>
          </a:p>
        </p:txBody>
      </p:sp>
      <p:sp>
        <p:nvSpPr>
          <p:cNvPr id="3" name="TextBox 2">
            <a:extLst>
              <a:ext uri="{FF2B5EF4-FFF2-40B4-BE49-F238E27FC236}">
                <a16:creationId xmlns:a16="http://schemas.microsoft.com/office/drawing/2014/main" id="{2AEC0E06-EA20-75CD-046C-9C4C175BC39E}"/>
              </a:ext>
            </a:extLst>
          </p:cNvPr>
          <p:cNvSpPr txBox="1"/>
          <p:nvPr/>
        </p:nvSpPr>
        <p:spPr>
          <a:xfrm>
            <a:off x="0" y="0"/>
            <a:ext cx="12192000" cy="523220"/>
          </a:xfrm>
          <a:prstGeom prst="rect">
            <a:avLst/>
          </a:prstGeom>
          <a:solidFill>
            <a:srgbClr val="5B9BD5"/>
          </a:solidFill>
        </p:spPr>
        <p:txBody>
          <a:bodyPr wrap="square" rtlCol="0">
            <a:spAutoFit/>
          </a:bodyPr>
          <a:lstStyle/>
          <a:p>
            <a:r>
              <a:rPr lang="en-US" sz="2800" b="1" dirty="0">
                <a:solidFill>
                  <a:schemeClr val="bg1"/>
                </a:solidFill>
              </a:rPr>
              <a:t>                                                   Literature Survey </a:t>
            </a:r>
          </a:p>
        </p:txBody>
      </p:sp>
    </p:spTree>
    <p:extLst>
      <p:ext uri="{BB962C8B-B14F-4D97-AF65-F5344CB8AC3E}">
        <p14:creationId xmlns:p14="http://schemas.microsoft.com/office/powerpoint/2010/main" val="39119300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2169000-644A-483A-B7E1-D3A76B94437D}"/>
              </a:ext>
            </a:extLst>
          </p:cNvPr>
          <p:cNvSpPr>
            <a:spLocks noGrp="1"/>
          </p:cNvSpPr>
          <p:nvPr>
            <p:ph idx="1"/>
          </p:nvPr>
        </p:nvSpPr>
        <p:spPr>
          <a:xfrm>
            <a:off x="196788" y="1018350"/>
            <a:ext cx="11798423" cy="4821300"/>
          </a:xfrm>
        </p:spPr>
        <p:txBody>
          <a:bodyPr>
            <a:noAutofit/>
          </a:bodyPr>
          <a:lstStyle/>
          <a:p>
            <a:pPr marL="514350" indent="-514350" algn="just">
              <a:buFont typeface="+mj-lt"/>
              <a:buAutoNum type="arabicPeriod"/>
            </a:pPr>
            <a:r>
              <a:rPr lang="en-US" sz="2400" b="1" dirty="0"/>
              <a:t>Interpretable Machine Learning in Clinical Decision-making: </a:t>
            </a:r>
            <a:r>
              <a:rPr lang="en-US" sz="2400" dirty="0"/>
              <a:t>Addressing the interpretability of machine learning results in translating complex predictions into actionable clinical decisions.</a:t>
            </a:r>
          </a:p>
          <a:p>
            <a:pPr marL="514350" indent="-514350" algn="just">
              <a:buFont typeface="+mj-lt"/>
              <a:buAutoNum type="arabicPeriod"/>
            </a:pPr>
            <a:endParaRPr lang="en-US" sz="2400" dirty="0"/>
          </a:p>
          <a:p>
            <a:pPr marL="514350" indent="-514350" algn="just">
              <a:buFont typeface="+mj-lt"/>
              <a:buAutoNum type="arabicPeriod"/>
            </a:pPr>
            <a:r>
              <a:rPr lang="en-US" sz="2400" b="1" dirty="0"/>
              <a:t>Inclusion of Right Ventricular Deformation: </a:t>
            </a:r>
            <a:r>
              <a:rPr lang="en-US" sz="2400" dirty="0"/>
              <a:t>Enhancing predictive accuracy by including right ventricular deformation analysis, especially for conditions affecting the right side of the heart.</a:t>
            </a:r>
          </a:p>
          <a:p>
            <a:pPr marL="514350" indent="-514350" algn="just">
              <a:buFont typeface="+mj-lt"/>
              <a:buAutoNum type="arabicPeriod"/>
            </a:pPr>
            <a:endParaRPr lang="en-US" sz="2400" dirty="0"/>
          </a:p>
          <a:p>
            <a:pPr marL="514350" indent="-514350" algn="just">
              <a:buFont typeface="+mj-lt"/>
              <a:buAutoNum type="arabicPeriod"/>
            </a:pPr>
            <a:r>
              <a:rPr lang="en-US" sz="2400" b="1" dirty="0"/>
              <a:t>Comparison with Other Risk Assessment Tools: </a:t>
            </a:r>
            <a:r>
              <a:rPr lang="en-US" sz="2400" dirty="0"/>
              <a:t>Expanding the comparison of </a:t>
            </a:r>
            <a:r>
              <a:rPr lang="en-US" sz="2400" dirty="0" err="1"/>
              <a:t>Reti</a:t>
            </a:r>
            <a:r>
              <a:rPr lang="en-US" sz="2400" dirty="0"/>
              <a:t>-CVD with other established risk assessment tools beyond QRISK3.</a:t>
            </a:r>
          </a:p>
          <a:p>
            <a:pPr marL="514350" indent="-514350" algn="just">
              <a:buFont typeface="+mj-lt"/>
              <a:buAutoNum type="arabicPeriod"/>
            </a:pPr>
            <a:endParaRPr lang="en-US" sz="2400" dirty="0"/>
          </a:p>
          <a:p>
            <a:pPr marL="514350" indent="-514350" algn="just">
              <a:buFont typeface="+mj-lt"/>
              <a:buAutoNum type="arabicPeriod"/>
            </a:pPr>
            <a:r>
              <a:rPr lang="en-US" sz="2400" b="1" dirty="0"/>
              <a:t>Data Quality and Standardization: </a:t>
            </a:r>
            <a:r>
              <a:rPr lang="en-US" sz="2400" dirty="0"/>
              <a:t>Developing standardized protocols for CMRI data acquisition and annotation to enhance the reliability of AI models.</a:t>
            </a:r>
          </a:p>
          <a:p>
            <a:pPr marL="514350" indent="-514350" algn="just">
              <a:buFont typeface="+mj-lt"/>
              <a:buAutoNum type="arabicPeriod"/>
            </a:pPr>
            <a:endParaRPr lang="en-US" sz="2400" dirty="0"/>
          </a:p>
          <a:p>
            <a:pPr marL="514350" indent="-514350" algn="just">
              <a:buFont typeface="+mj-lt"/>
              <a:buAutoNum type="arabicPeriod" startAt="5"/>
            </a:pPr>
            <a:endParaRPr lang="en-US" sz="2400" dirty="0"/>
          </a:p>
          <a:p>
            <a:pPr marL="514350" indent="-514350" algn="just">
              <a:buFont typeface="+mj-lt"/>
              <a:buAutoNum type="arabicPeriod" startAt="5"/>
            </a:pPr>
            <a:endParaRPr lang="en-US" sz="2400" dirty="0"/>
          </a:p>
          <a:p>
            <a:pPr marL="514350" indent="-514350" algn="just">
              <a:buFont typeface="+mj-lt"/>
              <a:buAutoNum type="arabicPeriod" startAt="5"/>
            </a:pPr>
            <a:endParaRPr lang="en-US" sz="2400" dirty="0"/>
          </a:p>
          <a:p>
            <a:pPr marL="514350" indent="-514350" algn="just">
              <a:buFont typeface="+mj-lt"/>
              <a:buAutoNum type="arabicPeriod"/>
            </a:pPr>
            <a:endParaRPr lang="en-US" sz="2400" dirty="0"/>
          </a:p>
          <a:p>
            <a:pPr marL="514350" indent="-514350" algn="just">
              <a:buFont typeface="+mj-lt"/>
              <a:buAutoNum type="arabicPeriod"/>
            </a:pPr>
            <a:endParaRPr lang="en-US" sz="2400" dirty="0"/>
          </a:p>
          <a:p>
            <a:pPr algn="just"/>
            <a:endParaRPr lang="en-IN" sz="2400" dirty="0"/>
          </a:p>
        </p:txBody>
      </p:sp>
      <p:sp>
        <p:nvSpPr>
          <p:cNvPr id="4" name="TextBox 3">
            <a:extLst>
              <a:ext uri="{FF2B5EF4-FFF2-40B4-BE49-F238E27FC236}">
                <a16:creationId xmlns:a16="http://schemas.microsoft.com/office/drawing/2014/main" id="{3656E32C-45A7-D54B-77C5-E865BCFA2BED}"/>
              </a:ext>
            </a:extLst>
          </p:cNvPr>
          <p:cNvSpPr txBox="1"/>
          <p:nvPr/>
        </p:nvSpPr>
        <p:spPr>
          <a:xfrm>
            <a:off x="0" y="0"/>
            <a:ext cx="12192000" cy="707886"/>
          </a:xfrm>
          <a:prstGeom prst="rect">
            <a:avLst/>
          </a:prstGeom>
          <a:solidFill>
            <a:srgbClr val="5B9BD5"/>
          </a:solidFill>
        </p:spPr>
        <p:txBody>
          <a:bodyPr wrap="square" rtlCol="0">
            <a:spAutoFit/>
          </a:bodyPr>
          <a:lstStyle/>
          <a:p>
            <a:r>
              <a:rPr lang="en-US" sz="4000" b="1" dirty="0">
                <a:solidFill>
                  <a:schemeClr val="bg1"/>
                </a:solidFill>
              </a:rPr>
              <a:t>                                    Research Gaps</a:t>
            </a:r>
          </a:p>
        </p:txBody>
      </p:sp>
      <p:sp>
        <p:nvSpPr>
          <p:cNvPr id="2" name="TextBox 1">
            <a:extLst>
              <a:ext uri="{FF2B5EF4-FFF2-40B4-BE49-F238E27FC236}">
                <a16:creationId xmlns:a16="http://schemas.microsoft.com/office/drawing/2014/main" id="{23D029A3-E333-829F-7A47-69F1C855BCA8}"/>
              </a:ext>
            </a:extLst>
          </p:cNvPr>
          <p:cNvSpPr txBox="1"/>
          <p:nvPr/>
        </p:nvSpPr>
        <p:spPr>
          <a:xfrm>
            <a:off x="0" y="6488668"/>
            <a:ext cx="12192000" cy="369332"/>
          </a:xfrm>
          <a:prstGeom prst="rect">
            <a:avLst/>
          </a:prstGeom>
          <a:solidFill>
            <a:srgbClr val="5B9BD5"/>
          </a:solidFill>
        </p:spPr>
        <p:txBody>
          <a:bodyPr wrap="square" rtlCol="0">
            <a:spAutoFit/>
          </a:bodyPr>
          <a:lstStyle/>
          <a:p>
            <a:pPr algn="r"/>
            <a:r>
              <a:rPr lang="en-US" b="1" dirty="0"/>
              <a:t>                                                                                                                                                                                                                                14</a:t>
            </a:r>
          </a:p>
        </p:txBody>
      </p:sp>
    </p:spTree>
    <p:extLst>
      <p:ext uri="{BB962C8B-B14F-4D97-AF65-F5344CB8AC3E}">
        <p14:creationId xmlns:p14="http://schemas.microsoft.com/office/powerpoint/2010/main" val="29357355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93230CE-703C-4B6F-938D-78F6CA6421F0}"/>
              </a:ext>
            </a:extLst>
          </p:cNvPr>
          <p:cNvSpPr>
            <a:spLocks noGrp="1"/>
          </p:cNvSpPr>
          <p:nvPr>
            <p:ph idx="1"/>
          </p:nvPr>
        </p:nvSpPr>
        <p:spPr>
          <a:xfrm>
            <a:off x="110067" y="880533"/>
            <a:ext cx="11895666" cy="5486400"/>
          </a:xfrm>
        </p:spPr>
        <p:txBody>
          <a:bodyPr>
            <a:normAutofit/>
          </a:bodyPr>
          <a:lstStyle/>
          <a:p>
            <a:pPr marL="514350" indent="-514350" algn="just">
              <a:buFont typeface="+mj-lt"/>
              <a:buAutoNum type="arabicPeriod" startAt="5"/>
            </a:pPr>
            <a:r>
              <a:rPr lang="en-US" sz="2600" b="1" dirty="0"/>
              <a:t>Comparison of Models and Ensemble Techniques: </a:t>
            </a:r>
            <a:r>
              <a:rPr lang="en-US" sz="2600" dirty="0"/>
              <a:t>Conducting a comprehensive comparison of various deep learning models and ensemble techniques for cardiac disease diagnosis, considering accuracy, interpretability, and generalizability.</a:t>
            </a:r>
          </a:p>
          <a:p>
            <a:pPr marL="514350" indent="-514350" algn="just">
              <a:buFont typeface="+mj-lt"/>
              <a:buAutoNum type="arabicPeriod" startAt="5"/>
            </a:pPr>
            <a:endParaRPr lang="en-US" sz="2600" dirty="0"/>
          </a:p>
          <a:p>
            <a:pPr marL="514350" indent="-514350" algn="just">
              <a:buFont typeface="+mj-lt"/>
              <a:buAutoNum type="arabicPeriod" startAt="6"/>
            </a:pPr>
            <a:r>
              <a:rPr lang="en-US" sz="2600" b="1" dirty="0"/>
              <a:t>Severity of Heart Disease Prediction: </a:t>
            </a:r>
            <a:r>
              <a:rPr lang="en-US" sz="2600" dirty="0"/>
              <a:t>Developing models that can predict the severity of heart disease, in addition to detecting its presence.     </a:t>
            </a:r>
          </a:p>
          <a:p>
            <a:pPr marL="514350" indent="-514350" algn="just">
              <a:buFont typeface="+mj-lt"/>
              <a:buAutoNum type="arabicPeriod" startAt="6"/>
            </a:pPr>
            <a:endParaRPr lang="en-US" sz="2600" dirty="0"/>
          </a:p>
          <a:p>
            <a:pPr marL="514350" indent="-514350" algn="just">
              <a:buFont typeface="+mj-lt"/>
              <a:buAutoNum type="arabicPeriod" startAt="6"/>
            </a:pPr>
            <a:r>
              <a:rPr lang="en-US" sz="2600" b="1" dirty="0"/>
              <a:t>Feature Engineering: </a:t>
            </a:r>
            <a:r>
              <a:rPr lang="en-US" sz="2600" dirty="0"/>
              <a:t>Exploring additional features, such as BMI, blood pressure variability, blood glucose levels, and ECG reports, for improving model performance</a:t>
            </a:r>
          </a:p>
          <a:p>
            <a:pPr marL="514350" indent="-514350" algn="just">
              <a:buFont typeface="+mj-lt"/>
              <a:buAutoNum type="arabicPeriod" startAt="6"/>
            </a:pPr>
            <a:endParaRPr lang="en-US" sz="2600" b="1" dirty="0"/>
          </a:p>
          <a:p>
            <a:pPr marL="514350" indent="-514350" algn="just">
              <a:buFont typeface="+mj-lt"/>
              <a:buAutoNum type="arabicPeriod" startAt="6"/>
            </a:pPr>
            <a:r>
              <a:rPr lang="en-US" sz="2600" b="1" dirty="0"/>
              <a:t>Inclusion of Other Risk Factors: </a:t>
            </a:r>
            <a:r>
              <a:rPr lang="en-US" sz="2600" dirty="0"/>
              <a:t>Incorporating additional risk factors like lifestyle factors or genetic predispositions into predictive models.</a:t>
            </a:r>
          </a:p>
          <a:p>
            <a:pPr marL="514350" indent="-514350" algn="just">
              <a:buFont typeface="+mj-lt"/>
              <a:buAutoNum type="arabicPeriod" startAt="9"/>
            </a:pPr>
            <a:endParaRPr lang="en-US" sz="2600" dirty="0"/>
          </a:p>
          <a:p>
            <a:pPr marL="514350" indent="-514350" algn="just">
              <a:buFont typeface="+mj-lt"/>
              <a:buAutoNum type="arabicPeriod" startAt="6"/>
            </a:pPr>
            <a:endParaRPr lang="en-US" sz="2000" dirty="0"/>
          </a:p>
          <a:p>
            <a:pPr marL="514350" indent="-514350" algn="just">
              <a:buFont typeface="+mj-lt"/>
              <a:buAutoNum type="arabicPeriod"/>
            </a:pPr>
            <a:endParaRPr lang="en-IN" sz="2000" dirty="0"/>
          </a:p>
        </p:txBody>
      </p:sp>
      <p:sp>
        <p:nvSpPr>
          <p:cNvPr id="2" name="TextBox 1">
            <a:extLst>
              <a:ext uri="{FF2B5EF4-FFF2-40B4-BE49-F238E27FC236}">
                <a16:creationId xmlns:a16="http://schemas.microsoft.com/office/drawing/2014/main" id="{CB13D824-0611-BE25-05F8-07D53DFF88AD}"/>
              </a:ext>
            </a:extLst>
          </p:cNvPr>
          <p:cNvSpPr txBox="1"/>
          <p:nvPr/>
        </p:nvSpPr>
        <p:spPr>
          <a:xfrm>
            <a:off x="0" y="0"/>
            <a:ext cx="12192000" cy="707886"/>
          </a:xfrm>
          <a:prstGeom prst="rect">
            <a:avLst/>
          </a:prstGeom>
          <a:solidFill>
            <a:srgbClr val="5B9BD5"/>
          </a:solidFill>
        </p:spPr>
        <p:txBody>
          <a:bodyPr wrap="square" rtlCol="0">
            <a:spAutoFit/>
          </a:bodyPr>
          <a:lstStyle/>
          <a:p>
            <a:r>
              <a:rPr lang="en-US" sz="4000" b="1" dirty="0">
                <a:solidFill>
                  <a:schemeClr val="bg1"/>
                </a:solidFill>
              </a:rPr>
              <a:t>                                    Research Gaps</a:t>
            </a:r>
          </a:p>
        </p:txBody>
      </p:sp>
      <p:sp>
        <p:nvSpPr>
          <p:cNvPr id="5" name="TextBox 4">
            <a:extLst>
              <a:ext uri="{FF2B5EF4-FFF2-40B4-BE49-F238E27FC236}">
                <a16:creationId xmlns:a16="http://schemas.microsoft.com/office/drawing/2014/main" id="{EBF2412C-80BE-4F34-4B44-A14BE7122CC9}"/>
              </a:ext>
            </a:extLst>
          </p:cNvPr>
          <p:cNvSpPr txBox="1"/>
          <p:nvPr/>
        </p:nvSpPr>
        <p:spPr>
          <a:xfrm>
            <a:off x="0" y="6488668"/>
            <a:ext cx="12192000" cy="369332"/>
          </a:xfrm>
          <a:prstGeom prst="rect">
            <a:avLst/>
          </a:prstGeom>
          <a:solidFill>
            <a:srgbClr val="5B9BD5"/>
          </a:solidFill>
        </p:spPr>
        <p:txBody>
          <a:bodyPr wrap="square" rtlCol="0">
            <a:spAutoFit/>
          </a:bodyPr>
          <a:lstStyle/>
          <a:p>
            <a:pPr algn="r"/>
            <a:r>
              <a:rPr lang="en-US" b="1" dirty="0"/>
              <a:t>                                                                                                                                                                                                                                15</a:t>
            </a:r>
          </a:p>
        </p:txBody>
      </p:sp>
    </p:spTree>
    <p:extLst>
      <p:ext uri="{BB962C8B-B14F-4D97-AF65-F5344CB8AC3E}">
        <p14:creationId xmlns:p14="http://schemas.microsoft.com/office/powerpoint/2010/main" val="32595179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83B725C-15A8-4B57-8F55-E086D5F47CF7}"/>
              </a:ext>
            </a:extLst>
          </p:cNvPr>
          <p:cNvSpPr>
            <a:spLocks noGrp="1"/>
          </p:cNvSpPr>
          <p:nvPr>
            <p:ph idx="1"/>
          </p:nvPr>
        </p:nvSpPr>
        <p:spPr>
          <a:xfrm>
            <a:off x="558800" y="2133601"/>
            <a:ext cx="11213851" cy="3413062"/>
          </a:xfrm>
        </p:spPr>
        <p:txBody>
          <a:bodyPr>
            <a:normAutofit/>
          </a:bodyPr>
          <a:lstStyle/>
          <a:p>
            <a:pPr marL="0" indent="0" algn="just">
              <a:buNone/>
            </a:pPr>
            <a:r>
              <a:rPr lang="en-US" dirty="0"/>
              <a:t>Cardiovascular diseases are one of the leading cause of deaths worldwide, and early prediction can help prevent adverse outcomes and reduce the burden on healthcare systems. By addressing the research gaps in this field, we can try to develop more accurate, personalized, and timely prediction models, ultimately improving patient outcomes and reducing healthcare costs.</a:t>
            </a:r>
          </a:p>
          <a:p>
            <a:pPr marL="514350" indent="-514350" algn="just">
              <a:buFont typeface="+mj-lt"/>
              <a:buAutoNum type="arabicPeriod"/>
            </a:pPr>
            <a:endParaRPr lang="en-US" dirty="0"/>
          </a:p>
          <a:p>
            <a:pPr marL="514350" indent="-514350" algn="just">
              <a:buFont typeface="+mj-lt"/>
              <a:buAutoNum type="arabicPeriod"/>
            </a:pPr>
            <a:endParaRPr lang="en-IN" dirty="0"/>
          </a:p>
        </p:txBody>
      </p:sp>
      <p:sp>
        <p:nvSpPr>
          <p:cNvPr id="8" name="TextBox 7">
            <a:extLst>
              <a:ext uri="{FF2B5EF4-FFF2-40B4-BE49-F238E27FC236}">
                <a16:creationId xmlns:a16="http://schemas.microsoft.com/office/drawing/2014/main" id="{003587C6-3C97-EB77-3AA8-05988725A752}"/>
              </a:ext>
            </a:extLst>
          </p:cNvPr>
          <p:cNvSpPr txBox="1"/>
          <p:nvPr/>
        </p:nvSpPr>
        <p:spPr>
          <a:xfrm>
            <a:off x="0" y="0"/>
            <a:ext cx="12192000" cy="707886"/>
          </a:xfrm>
          <a:prstGeom prst="rect">
            <a:avLst/>
          </a:prstGeom>
          <a:solidFill>
            <a:srgbClr val="5B9BD5"/>
          </a:solidFill>
        </p:spPr>
        <p:txBody>
          <a:bodyPr wrap="square" rtlCol="0">
            <a:spAutoFit/>
          </a:bodyPr>
          <a:lstStyle/>
          <a:p>
            <a:r>
              <a:rPr lang="en-US" sz="4000" b="1" dirty="0">
                <a:solidFill>
                  <a:schemeClr val="bg1"/>
                </a:solidFill>
              </a:rPr>
              <a:t>                                         Motivation</a:t>
            </a:r>
          </a:p>
        </p:txBody>
      </p:sp>
      <p:sp>
        <p:nvSpPr>
          <p:cNvPr id="2" name="TextBox 1">
            <a:extLst>
              <a:ext uri="{FF2B5EF4-FFF2-40B4-BE49-F238E27FC236}">
                <a16:creationId xmlns:a16="http://schemas.microsoft.com/office/drawing/2014/main" id="{309A10E5-FB58-E631-A691-74C9010E7573}"/>
              </a:ext>
            </a:extLst>
          </p:cNvPr>
          <p:cNvSpPr txBox="1"/>
          <p:nvPr/>
        </p:nvSpPr>
        <p:spPr>
          <a:xfrm>
            <a:off x="0" y="6488668"/>
            <a:ext cx="12192000" cy="369332"/>
          </a:xfrm>
          <a:prstGeom prst="rect">
            <a:avLst/>
          </a:prstGeom>
          <a:solidFill>
            <a:srgbClr val="5B9BD5"/>
          </a:solidFill>
        </p:spPr>
        <p:txBody>
          <a:bodyPr wrap="square" rtlCol="0">
            <a:spAutoFit/>
          </a:bodyPr>
          <a:lstStyle/>
          <a:p>
            <a:pPr algn="r"/>
            <a:r>
              <a:rPr lang="en-US" b="1" dirty="0"/>
              <a:t>                                                                                                                                                                                                                                16</a:t>
            </a:r>
          </a:p>
        </p:txBody>
      </p:sp>
    </p:spTree>
    <p:extLst>
      <p:ext uri="{BB962C8B-B14F-4D97-AF65-F5344CB8AC3E}">
        <p14:creationId xmlns:p14="http://schemas.microsoft.com/office/powerpoint/2010/main" val="27957807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74A6321-0E78-709D-F8F4-43C10EF30EBC}"/>
              </a:ext>
            </a:extLst>
          </p:cNvPr>
          <p:cNvSpPr txBox="1"/>
          <p:nvPr/>
        </p:nvSpPr>
        <p:spPr>
          <a:xfrm>
            <a:off x="0" y="0"/>
            <a:ext cx="12192000" cy="707886"/>
          </a:xfrm>
          <a:prstGeom prst="rect">
            <a:avLst/>
          </a:prstGeom>
          <a:solidFill>
            <a:srgbClr val="5B9BD5"/>
          </a:solidFill>
        </p:spPr>
        <p:txBody>
          <a:bodyPr wrap="square" rtlCol="0">
            <a:spAutoFit/>
          </a:bodyPr>
          <a:lstStyle/>
          <a:p>
            <a:r>
              <a:rPr lang="en-US" sz="4000" b="1" dirty="0">
                <a:solidFill>
                  <a:schemeClr val="bg1"/>
                </a:solidFill>
              </a:rPr>
              <a:t>                                 Problem Statement</a:t>
            </a:r>
          </a:p>
        </p:txBody>
      </p:sp>
      <p:sp>
        <p:nvSpPr>
          <p:cNvPr id="8" name="TextBox 7">
            <a:extLst>
              <a:ext uri="{FF2B5EF4-FFF2-40B4-BE49-F238E27FC236}">
                <a16:creationId xmlns:a16="http://schemas.microsoft.com/office/drawing/2014/main" id="{24F036FE-AE98-A228-C42A-E0FE50A6E2F5}"/>
              </a:ext>
            </a:extLst>
          </p:cNvPr>
          <p:cNvSpPr txBox="1"/>
          <p:nvPr/>
        </p:nvSpPr>
        <p:spPr>
          <a:xfrm>
            <a:off x="0" y="6488668"/>
            <a:ext cx="12192000" cy="369332"/>
          </a:xfrm>
          <a:prstGeom prst="rect">
            <a:avLst/>
          </a:prstGeom>
          <a:solidFill>
            <a:srgbClr val="5B9BD5"/>
          </a:solidFill>
        </p:spPr>
        <p:txBody>
          <a:bodyPr wrap="square" rtlCol="0">
            <a:spAutoFit/>
          </a:bodyPr>
          <a:lstStyle/>
          <a:p>
            <a:pPr algn="r"/>
            <a:r>
              <a:rPr lang="en-US" b="1" dirty="0"/>
              <a:t>                                                                                                                                                                                                                                17</a:t>
            </a:r>
          </a:p>
        </p:txBody>
      </p:sp>
      <p:sp>
        <p:nvSpPr>
          <p:cNvPr id="9" name="TextBox 8">
            <a:extLst>
              <a:ext uri="{FF2B5EF4-FFF2-40B4-BE49-F238E27FC236}">
                <a16:creationId xmlns:a16="http://schemas.microsoft.com/office/drawing/2014/main" id="{CBCA6108-8EA4-6492-91D4-297EB663C97C}"/>
              </a:ext>
            </a:extLst>
          </p:cNvPr>
          <p:cNvSpPr txBox="1"/>
          <p:nvPr/>
        </p:nvSpPr>
        <p:spPr>
          <a:xfrm>
            <a:off x="485312" y="1705451"/>
            <a:ext cx="11221375" cy="3785652"/>
          </a:xfrm>
          <a:prstGeom prst="rect">
            <a:avLst/>
          </a:prstGeom>
          <a:noFill/>
        </p:spPr>
        <p:txBody>
          <a:bodyPr wrap="square" rtlCol="0">
            <a:spAutoFit/>
          </a:bodyPr>
          <a:lstStyle/>
          <a:p>
            <a:pPr marL="285750" indent="-285750" algn="just">
              <a:buFont typeface="Arial" panose="020B0604020202020204" pitchFamily="34" charset="0"/>
              <a:buChar char="•"/>
            </a:pPr>
            <a:r>
              <a:rPr lang="en-US" sz="2400" dirty="0"/>
              <a:t>The research targets enhanced precision in cardiovascular disease prediction models, specifically for children and the elderly. By integrating additional features like blood pressure variability, blood glucose levels, and ECG reports, the goal is to boost overall accuracy and effectiveness of predictive models.</a:t>
            </a:r>
          </a:p>
          <a:p>
            <a:pPr algn="just"/>
            <a:endParaRPr lang="en-US" sz="2400" dirty="0"/>
          </a:p>
          <a:p>
            <a:pPr marL="285750" indent="-285750" algn="just">
              <a:buFont typeface="Arial" panose="020B0604020202020204" pitchFamily="34" charset="0"/>
              <a:buChar char="•"/>
            </a:pPr>
            <a:r>
              <a:rPr lang="en-US" sz="2400" dirty="0"/>
              <a:t>Additionally, the complexity of machine learning predictions hampers their integration into clinical decisions. This research seeks to address these limitations by incorporating crucial features, analyzing right ventricular deformation, and employing explainable AI, aiming to improve the effectiveness and interpretability of cardiovascular disease prediction models</a:t>
            </a:r>
          </a:p>
        </p:txBody>
      </p:sp>
    </p:spTree>
    <p:extLst>
      <p:ext uri="{BB962C8B-B14F-4D97-AF65-F5344CB8AC3E}">
        <p14:creationId xmlns:p14="http://schemas.microsoft.com/office/powerpoint/2010/main" val="36370103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465B1E0-ECD9-4D81-BDED-5D1A62795C4C}"/>
              </a:ext>
            </a:extLst>
          </p:cNvPr>
          <p:cNvSpPr>
            <a:spLocks noGrp="1"/>
          </p:cNvSpPr>
          <p:nvPr>
            <p:ph idx="1"/>
          </p:nvPr>
        </p:nvSpPr>
        <p:spPr>
          <a:xfrm>
            <a:off x="169241" y="1237129"/>
            <a:ext cx="11853517" cy="4760259"/>
          </a:xfrm>
        </p:spPr>
        <p:txBody>
          <a:bodyPr>
            <a:normAutofit/>
          </a:bodyPr>
          <a:lstStyle/>
          <a:p>
            <a:pPr marL="514350" indent="-514350" algn="just">
              <a:buFont typeface="+mj-lt"/>
              <a:buAutoNum type="arabicPeriod"/>
            </a:pPr>
            <a:r>
              <a:rPr lang="en-US" dirty="0"/>
              <a:t>This research aims to develop a high performing predictive model using </a:t>
            </a:r>
            <a:r>
              <a:rPr lang="en-US" b="1" dirty="0"/>
              <a:t>ECG reports</a:t>
            </a:r>
            <a:r>
              <a:rPr lang="en-US" dirty="0"/>
              <a:t>, to enhance predictive accuracy, with a particular focus on children, elder patients.</a:t>
            </a:r>
          </a:p>
          <a:p>
            <a:pPr marL="514350" indent="-514350" algn="just">
              <a:buFont typeface="+mj-lt"/>
              <a:buAutoNum type="arabicPeriod"/>
            </a:pPr>
            <a:endParaRPr lang="en-US" dirty="0"/>
          </a:p>
          <a:p>
            <a:pPr marL="514350" indent="-514350" algn="just">
              <a:buFont typeface="+mj-lt"/>
              <a:buAutoNum type="arabicPeriod"/>
            </a:pPr>
            <a:r>
              <a:rPr lang="en-US" dirty="0"/>
              <a:t>Contributing towards the </a:t>
            </a:r>
            <a:r>
              <a:rPr lang="en-US" b="1" dirty="0"/>
              <a:t>right ventricle problem detection </a:t>
            </a:r>
            <a:r>
              <a:rPr lang="en-US" dirty="0"/>
              <a:t>for early and initial diagnosis from the ECG reports.</a:t>
            </a:r>
          </a:p>
          <a:p>
            <a:pPr marL="514350" indent="-514350" algn="just">
              <a:buFont typeface="+mj-lt"/>
              <a:buAutoNum type="arabicPeriod"/>
            </a:pPr>
            <a:endParaRPr lang="en-US" dirty="0"/>
          </a:p>
          <a:p>
            <a:pPr marL="514350" indent="-514350" algn="just">
              <a:buFont typeface="+mj-lt"/>
              <a:buAutoNum type="arabicPeriod"/>
            </a:pPr>
            <a:r>
              <a:rPr lang="en-US" dirty="0"/>
              <a:t>Enhance interpretability in clinical decision-making using </a:t>
            </a:r>
            <a:r>
              <a:rPr lang="en-US" b="1" dirty="0"/>
              <a:t>explainable AI </a:t>
            </a:r>
            <a:r>
              <a:rPr lang="en-US" dirty="0"/>
              <a:t>to bridge the gap between complex machine learning predictions and actionable insights.</a:t>
            </a:r>
          </a:p>
        </p:txBody>
      </p:sp>
      <p:sp>
        <p:nvSpPr>
          <p:cNvPr id="6" name="TextBox 5">
            <a:extLst>
              <a:ext uri="{FF2B5EF4-FFF2-40B4-BE49-F238E27FC236}">
                <a16:creationId xmlns:a16="http://schemas.microsoft.com/office/drawing/2014/main" id="{62898CB7-B4E4-B359-3B69-3269E3EFB115}"/>
              </a:ext>
            </a:extLst>
          </p:cNvPr>
          <p:cNvSpPr txBox="1"/>
          <p:nvPr/>
        </p:nvSpPr>
        <p:spPr>
          <a:xfrm>
            <a:off x="0" y="0"/>
            <a:ext cx="12192000" cy="707886"/>
          </a:xfrm>
          <a:prstGeom prst="rect">
            <a:avLst/>
          </a:prstGeom>
          <a:solidFill>
            <a:srgbClr val="5B9BD5"/>
          </a:solidFill>
        </p:spPr>
        <p:txBody>
          <a:bodyPr wrap="square" rtlCol="0">
            <a:spAutoFit/>
          </a:bodyPr>
          <a:lstStyle/>
          <a:p>
            <a:r>
              <a:rPr lang="en-US" sz="4000" b="1" dirty="0">
                <a:solidFill>
                  <a:schemeClr val="bg1"/>
                </a:solidFill>
              </a:rPr>
              <a:t>                                          Objectives</a:t>
            </a:r>
          </a:p>
        </p:txBody>
      </p:sp>
      <p:sp>
        <p:nvSpPr>
          <p:cNvPr id="2" name="TextBox 1">
            <a:extLst>
              <a:ext uri="{FF2B5EF4-FFF2-40B4-BE49-F238E27FC236}">
                <a16:creationId xmlns:a16="http://schemas.microsoft.com/office/drawing/2014/main" id="{87B826C5-76B3-275B-2D0B-7739F6EA7442}"/>
              </a:ext>
            </a:extLst>
          </p:cNvPr>
          <p:cNvSpPr txBox="1"/>
          <p:nvPr/>
        </p:nvSpPr>
        <p:spPr>
          <a:xfrm>
            <a:off x="0" y="6488668"/>
            <a:ext cx="12192000" cy="369332"/>
          </a:xfrm>
          <a:prstGeom prst="rect">
            <a:avLst/>
          </a:prstGeom>
          <a:solidFill>
            <a:srgbClr val="5B9BD5"/>
          </a:solidFill>
        </p:spPr>
        <p:txBody>
          <a:bodyPr wrap="square" rtlCol="0">
            <a:spAutoFit/>
          </a:bodyPr>
          <a:lstStyle/>
          <a:p>
            <a:pPr algn="r"/>
            <a:r>
              <a:rPr lang="en-US" b="1" dirty="0"/>
              <a:t>                                                                                                                                                                                                                                18</a:t>
            </a:r>
          </a:p>
        </p:txBody>
      </p:sp>
    </p:spTree>
    <p:extLst>
      <p:ext uri="{BB962C8B-B14F-4D97-AF65-F5344CB8AC3E}">
        <p14:creationId xmlns:p14="http://schemas.microsoft.com/office/powerpoint/2010/main" val="1753212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BE46DEA-16C9-2F2C-3285-EF4F9B30D9E2}"/>
              </a:ext>
            </a:extLst>
          </p:cNvPr>
          <p:cNvSpPr txBox="1"/>
          <p:nvPr/>
        </p:nvSpPr>
        <p:spPr>
          <a:xfrm>
            <a:off x="0" y="0"/>
            <a:ext cx="12192000" cy="707886"/>
          </a:xfrm>
          <a:prstGeom prst="rect">
            <a:avLst/>
          </a:prstGeom>
          <a:solidFill>
            <a:srgbClr val="5B9BD5"/>
          </a:solidFill>
        </p:spPr>
        <p:txBody>
          <a:bodyPr wrap="square" rtlCol="0">
            <a:spAutoFit/>
          </a:bodyPr>
          <a:lstStyle/>
          <a:p>
            <a:r>
              <a:rPr lang="en-US" sz="4000" b="1" dirty="0">
                <a:solidFill>
                  <a:schemeClr val="bg1"/>
                </a:solidFill>
              </a:rPr>
              <a:t>                                   Dataset Description</a:t>
            </a:r>
          </a:p>
        </p:txBody>
      </p:sp>
      <p:sp>
        <p:nvSpPr>
          <p:cNvPr id="2" name="TextBox 1">
            <a:extLst>
              <a:ext uri="{FF2B5EF4-FFF2-40B4-BE49-F238E27FC236}">
                <a16:creationId xmlns:a16="http://schemas.microsoft.com/office/drawing/2014/main" id="{B7ED28F0-6012-9BCA-44F0-896D475CDF87}"/>
              </a:ext>
            </a:extLst>
          </p:cNvPr>
          <p:cNvSpPr txBox="1"/>
          <p:nvPr/>
        </p:nvSpPr>
        <p:spPr>
          <a:xfrm>
            <a:off x="0" y="6488668"/>
            <a:ext cx="12192000" cy="369332"/>
          </a:xfrm>
          <a:prstGeom prst="rect">
            <a:avLst/>
          </a:prstGeom>
          <a:solidFill>
            <a:srgbClr val="5B9BD5"/>
          </a:solidFill>
        </p:spPr>
        <p:txBody>
          <a:bodyPr wrap="square" rtlCol="0">
            <a:spAutoFit/>
          </a:bodyPr>
          <a:lstStyle/>
          <a:p>
            <a:pPr algn="r"/>
            <a:r>
              <a:rPr lang="en-US" b="1" dirty="0"/>
              <a:t>                                                                                                                                                                                                                                19</a:t>
            </a:r>
          </a:p>
        </p:txBody>
      </p:sp>
      <p:sp>
        <p:nvSpPr>
          <p:cNvPr id="3" name="TextBox 2">
            <a:extLst>
              <a:ext uri="{FF2B5EF4-FFF2-40B4-BE49-F238E27FC236}">
                <a16:creationId xmlns:a16="http://schemas.microsoft.com/office/drawing/2014/main" id="{F4CD4902-FB40-470A-B74A-1C56E55BC78A}"/>
              </a:ext>
            </a:extLst>
          </p:cNvPr>
          <p:cNvSpPr txBox="1"/>
          <p:nvPr/>
        </p:nvSpPr>
        <p:spPr>
          <a:xfrm>
            <a:off x="224443" y="1358547"/>
            <a:ext cx="11895513" cy="1938992"/>
          </a:xfrm>
          <a:prstGeom prst="rect">
            <a:avLst/>
          </a:prstGeom>
          <a:noFill/>
        </p:spPr>
        <p:txBody>
          <a:bodyPr wrap="square" rtlCol="0">
            <a:spAutoFit/>
          </a:bodyPr>
          <a:lstStyle/>
          <a:p>
            <a:pPr marL="285750" indent="-285750" algn="just">
              <a:buFont typeface="Arial" panose="020B0604020202020204" pitchFamily="34" charset="0"/>
              <a:buChar char="•"/>
            </a:pPr>
            <a:r>
              <a:rPr lang="en-US" sz="2000" dirty="0"/>
              <a:t>The dataset includes information on age, sex, chest pain type, resting blood pressure, cholesterol, fasting blood sugar, max heart rate, exercise-induced angina, and old-peak. Subsequently, ECG reports of patients with Right Ventricular Myocardial Infarction were incorporated to enrich the dataset.</a:t>
            </a:r>
          </a:p>
          <a:p>
            <a:pPr marL="285750" indent="-285750" algn="just">
              <a:buFont typeface="Arial" panose="020B0604020202020204" pitchFamily="34" charset="0"/>
              <a:buChar char="•"/>
            </a:pPr>
            <a:endParaRPr lang="en-US" sz="2000" dirty="0"/>
          </a:p>
          <a:p>
            <a:pPr marL="285750" indent="-285750" algn="just">
              <a:buFont typeface="Arial" panose="020B0604020202020204" pitchFamily="34" charset="0"/>
              <a:buChar char="•"/>
            </a:pPr>
            <a:r>
              <a:rPr lang="en-US" sz="2000" dirty="0"/>
              <a:t>The Dataset for Cleveland, Hungary, Switzerland, and Long Beach V, as well as the Heart </a:t>
            </a:r>
            <a:r>
              <a:rPr lang="en-US" sz="2000" dirty="0" err="1"/>
              <a:t>Statlog</a:t>
            </a:r>
            <a:r>
              <a:rPr lang="en-US" sz="2000" dirty="0"/>
              <a:t> Cleveland Hungary Dataset, were employed to assess the performance of predictive models.</a:t>
            </a:r>
          </a:p>
        </p:txBody>
      </p:sp>
      <p:pic>
        <p:nvPicPr>
          <p:cNvPr id="5" name="Picture 4">
            <a:extLst>
              <a:ext uri="{FF2B5EF4-FFF2-40B4-BE49-F238E27FC236}">
                <a16:creationId xmlns:a16="http://schemas.microsoft.com/office/drawing/2014/main" id="{5FAFAD01-3923-4499-A72C-33047D7A62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02378" y="3297326"/>
            <a:ext cx="7560617" cy="3160981"/>
          </a:xfrm>
          <a:prstGeom prst="rect">
            <a:avLst/>
          </a:prstGeom>
        </p:spPr>
      </p:pic>
      <p:sp>
        <p:nvSpPr>
          <p:cNvPr id="4" name="TextBox 3">
            <a:extLst>
              <a:ext uri="{FF2B5EF4-FFF2-40B4-BE49-F238E27FC236}">
                <a16:creationId xmlns:a16="http://schemas.microsoft.com/office/drawing/2014/main" id="{5A0DBE4B-0131-4EB6-8C2B-72B4CB7AA576}"/>
              </a:ext>
            </a:extLst>
          </p:cNvPr>
          <p:cNvSpPr txBox="1"/>
          <p:nvPr/>
        </p:nvSpPr>
        <p:spPr>
          <a:xfrm>
            <a:off x="357447" y="989215"/>
            <a:ext cx="4879571" cy="369332"/>
          </a:xfrm>
          <a:prstGeom prst="rect">
            <a:avLst/>
          </a:prstGeom>
          <a:noFill/>
        </p:spPr>
        <p:txBody>
          <a:bodyPr wrap="square" rtlCol="0">
            <a:spAutoFit/>
          </a:bodyPr>
          <a:lstStyle/>
          <a:p>
            <a:r>
              <a:rPr lang="en-US" b="1" dirty="0"/>
              <a:t>Objective – 1 &amp; 2:</a:t>
            </a:r>
          </a:p>
        </p:txBody>
      </p:sp>
    </p:spTree>
    <p:extLst>
      <p:ext uri="{BB962C8B-B14F-4D97-AF65-F5344CB8AC3E}">
        <p14:creationId xmlns:p14="http://schemas.microsoft.com/office/powerpoint/2010/main" val="29670887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BA937C78-95F2-7569-4952-040B6544AA37}"/>
              </a:ext>
            </a:extLst>
          </p:cNvPr>
          <p:cNvSpPr txBox="1"/>
          <p:nvPr/>
        </p:nvSpPr>
        <p:spPr>
          <a:xfrm>
            <a:off x="0" y="0"/>
            <a:ext cx="12192000" cy="769441"/>
          </a:xfrm>
          <a:prstGeom prst="rect">
            <a:avLst/>
          </a:prstGeom>
          <a:solidFill>
            <a:srgbClr val="5B9BD5"/>
          </a:solidFill>
        </p:spPr>
        <p:txBody>
          <a:bodyPr wrap="square" rtlCol="0">
            <a:spAutoFit/>
          </a:bodyPr>
          <a:lstStyle/>
          <a:p>
            <a:pPr algn="just"/>
            <a:endParaRPr lang="en-US" sz="4400" dirty="0"/>
          </a:p>
        </p:txBody>
      </p:sp>
      <p:sp>
        <p:nvSpPr>
          <p:cNvPr id="10" name="TextBox 9">
            <a:extLst>
              <a:ext uri="{FF2B5EF4-FFF2-40B4-BE49-F238E27FC236}">
                <a16:creationId xmlns:a16="http://schemas.microsoft.com/office/drawing/2014/main" id="{15FCE995-4277-BC9A-9D81-AEC1EB88000D}"/>
              </a:ext>
            </a:extLst>
          </p:cNvPr>
          <p:cNvSpPr txBox="1"/>
          <p:nvPr/>
        </p:nvSpPr>
        <p:spPr>
          <a:xfrm>
            <a:off x="443883" y="0"/>
            <a:ext cx="3497802" cy="707886"/>
          </a:xfrm>
          <a:prstGeom prst="rect">
            <a:avLst/>
          </a:prstGeom>
          <a:noFill/>
        </p:spPr>
        <p:txBody>
          <a:bodyPr wrap="square" rtlCol="0">
            <a:spAutoFit/>
          </a:bodyPr>
          <a:lstStyle/>
          <a:p>
            <a:pPr algn="just"/>
            <a:r>
              <a:rPr lang="en-US" sz="4000" b="1" dirty="0">
                <a:solidFill>
                  <a:schemeClr val="bg1"/>
                </a:solidFill>
              </a:rPr>
              <a:t>Outline</a:t>
            </a:r>
          </a:p>
        </p:txBody>
      </p:sp>
      <p:sp>
        <p:nvSpPr>
          <p:cNvPr id="11" name="TextBox 10">
            <a:extLst>
              <a:ext uri="{FF2B5EF4-FFF2-40B4-BE49-F238E27FC236}">
                <a16:creationId xmlns:a16="http://schemas.microsoft.com/office/drawing/2014/main" id="{D0EEDC8A-3BCF-6408-9C74-81A18D16B4B9}"/>
              </a:ext>
            </a:extLst>
          </p:cNvPr>
          <p:cNvSpPr txBox="1"/>
          <p:nvPr/>
        </p:nvSpPr>
        <p:spPr>
          <a:xfrm>
            <a:off x="250720" y="887022"/>
            <a:ext cx="11690560" cy="5940088"/>
          </a:xfrm>
          <a:prstGeom prst="rect">
            <a:avLst/>
          </a:prstGeom>
          <a:noFill/>
        </p:spPr>
        <p:txBody>
          <a:bodyPr wrap="square" rtlCol="0">
            <a:spAutoFit/>
          </a:bodyPr>
          <a:lstStyle/>
          <a:p>
            <a:pPr marL="342900" indent="-342900">
              <a:buFont typeface="+mj-lt"/>
              <a:buAutoNum type="arabicPeriod"/>
            </a:pPr>
            <a:r>
              <a:rPr lang="en-US" sz="2000" dirty="0">
                <a:solidFill>
                  <a:schemeClr val="accent5">
                    <a:lumMod val="75000"/>
                  </a:schemeClr>
                </a:solidFill>
              </a:rPr>
              <a:t>Tentative Title</a:t>
            </a:r>
          </a:p>
          <a:p>
            <a:pPr marL="342900" indent="-342900">
              <a:buFont typeface="+mj-lt"/>
              <a:buAutoNum type="arabicPeriod"/>
            </a:pPr>
            <a:endParaRPr lang="en-US" sz="2000" dirty="0">
              <a:solidFill>
                <a:schemeClr val="accent5">
                  <a:lumMod val="75000"/>
                </a:schemeClr>
              </a:solidFill>
            </a:endParaRPr>
          </a:p>
          <a:p>
            <a:pPr marL="342900" indent="-342900">
              <a:buFont typeface="+mj-lt"/>
              <a:buAutoNum type="arabicPeriod"/>
            </a:pPr>
            <a:r>
              <a:rPr lang="en-US" sz="2000" dirty="0">
                <a:solidFill>
                  <a:schemeClr val="accent5">
                    <a:lumMod val="75000"/>
                  </a:schemeClr>
                </a:solidFill>
              </a:rPr>
              <a:t>Abstract</a:t>
            </a:r>
          </a:p>
          <a:p>
            <a:pPr marL="342900" indent="-342900">
              <a:buFont typeface="+mj-lt"/>
              <a:buAutoNum type="arabicPeriod"/>
            </a:pPr>
            <a:endParaRPr lang="en-US" sz="2000" dirty="0">
              <a:solidFill>
                <a:schemeClr val="accent5">
                  <a:lumMod val="75000"/>
                </a:schemeClr>
              </a:solidFill>
            </a:endParaRPr>
          </a:p>
          <a:p>
            <a:pPr marL="342900" indent="-342900">
              <a:buFont typeface="+mj-lt"/>
              <a:buAutoNum type="arabicPeriod"/>
            </a:pPr>
            <a:r>
              <a:rPr lang="en-US" sz="2000" dirty="0">
                <a:solidFill>
                  <a:schemeClr val="accent5">
                    <a:lumMod val="75000"/>
                  </a:schemeClr>
                </a:solidFill>
              </a:rPr>
              <a:t>CHAPTER 1 - Introduction</a:t>
            </a:r>
          </a:p>
          <a:p>
            <a:pPr marL="342900" indent="-342900">
              <a:buFont typeface="+mj-lt"/>
              <a:buAutoNum type="arabicPeriod"/>
            </a:pPr>
            <a:endParaRPr lang="en-US" sz="2000" dirty="0">
              <a:solidFill>
                <a:schemeClr val="accent5">
                  <a:lumMod val="75000"/>
                </a:schemeClr>
              </a:solidFill>
            </a:endParaRPr>
          </a:p>
          <a:p>
            <a:pPr marL="342900" indent="-342900">
              <a:buFont typeface="+mj-lt"/>
              <a:buAutoNum type="arabicPeriod"/>
            </a:pPr>
            <a:r>
              <a:rPr lang="en-US" sz="2000" dirty="0">
                <a:solidFill>
                  <a:schemeClr val="accent5">
                    <a:lumMod val="75000"/>
                  </a:schemeClr>
                </a:solidFill>
              </a:rPr>
              <a:t>CHAPTER 2 - Literature Survey</a:t>
            </a:r>
            <a:br>
              <a:rPr lang="en-US" sz="2000" dirty="0">
                <a:solidFill>
                  <a:schemeClr val="accent5">
                    <a:lumMod val="75000"/>
                  </a:schemeClr>
                </a:solidFill>
              </a:rPr>
            </a:br>
            <a:r>
              <a:rPr lang="en-US" sz="2000" dirty="0">
                <a:solidFill>
                  <a:schemeClr val="accent5">
                    <a:lumMod val="75000"/>
                  </a:schemeClr>
                </a:solidFill>
              </a:rPr>
              <a:t>2.1 Research Gap</a:t>
            </a:r>
            <a:br>
              <a:rPr lang="en-US" sz="2000" dirty="0">
                <a:solidFill>
                  <a:schemeClr val="accent5">
                    <a:lumMod val="75000"/>
                  </a:schemeClr>
                </a:solidFill>
              </a:rPr>
            </a:br>
            <a:r>
              <a:rPr lang="en-US" sz="2000" dirty="0">
                <a:solidFill>
                  <a:schemeClr val="accent5">
                    <a:lumMod val="75000"/>
                  </a:schemeClr>
                </a:solidFill>
              </a:rPr>
              <a:t>2.2 Motivation</a:t>
            </a:r>
            <a:br>
              <a:rPr lang="en-US" sz="2000" dirty="0">
                <a:solidFill>
                  <a:schemeClr val="accent5">
                    <a:lumMod val="75000"/>
                  </a:schemeClr>
                </a:solidFill>
              </a:rPr>
            </a:br>
            <a:r>
              <a:rPr lang="en-US" sz="2000" dirty="0">
                <a:solidFill>
                  <a:schemeClr val="accent5">
                    <a:lumMod val="75000"/>
                  </a:schemeClr>
                </a:solidFill>
              </a:rPr>
              <a:t>2.3 Problem Statement</a:t>
            </a:r>
            <a:br>
              <a:rPr lang="en-US" sz="2000" dirty="0">
                <a:solidFill>
                  <a:schemeClr val="accent5">
                    <a:lumMod val="75000"/>
                  </a:schemeClr>
                </a:solidFill>
              </a:rPr>
            </a:br>
            <a:r>
              <a:rPr lang="en-US" sz="2000" dirty="0">
                <a:solidFill>
                  <a:schemeClr val="accent5">
                    <a:lumMod val="75000"/>
                  </a:schemeClr>
                </a:solidFill>
              </a:rPr>
              <a:t>2.4 Objectives</a:t>
            </a:r>
          </a:p>
          <a:p>
            <a:pPr marL="342900" indent="-342900">
              <a:buFont typeface="+mj-lt"/>
              <a:buAutoNum type="arabicPeriod"/>
            </a:pPr>
            <a:endParaRPr lang="en-US" sz="2000" dirty="0">
              <a:solidFill>
                <a:schemeClr val="accent5">
                  <a:lumMod val="75000"/>
                </a:schemeClr>
              </a:solidFill>
            </a:endParaRPr>
          </a:p>
          <a:p>
            <a:pPr marL="342900" indent="-342900">
              <a:buFont typeface="+mj-lt"/>
              <a:buAutoNum type="arabicPeriod"/>
            </a:pPr>
            <a:r>
              <a:rPr lang="en-US" sz="2000" dirty="0">
                <a:solidFill>
                  <a:schemeClr val="accent5">
                    <a:lumMod val="75000"/>
                  </a:schemeClr>
                </a:solidFill>
              </a:rPr>
              <a:t>CHAPTER 3 - Dataset Description</a:t>
            </a:r>
          </a:p>
          <a:p>
            <a:pPr marL="342900" indent="-342900">
              <a:buFont typeface="+mj-lt"/>
              <a:buAutoNum type="arabicPeriod"/>
            </a:pPr>
            <a:endParaRPr lang="en-US" sz="2000" dirty="0">
              <a:solidFill>
                <a:schemeClr val="accent5">
                  <a:lumMod val="75000"/>
                </a:schemeClr>
              </a:solidFill>
            </a:endParaRPr>
          </a:p>
          <a:p>
            <a:pPr marL="342900" indent="-342900">
              <a:buFont typeface="+mj-lt"/>
              <a:buAutoNum type="arabicPeriod"/>
            </a:pPr>
            <a:r>
              <a:rPr lang="en-US" sz="2000" dirty="0">
                <a:solidFill>
                  <a:schemeClr val="accent5">
                    <a:lumMod val="75000"/>
                  </a:schemeClr>
                </a:solidFill>
              </a:rPr>
              <a:t>CHAPTER 4 - Proposed Methodology</a:t>
            </a:r>
            <a:br>
              <a:rPr lang="en-US" sz="2000" dirty="0">
                <a:solidFill>
                  <a:schemeClr val="accent5">
                    <a:lumMod val="75000"/>
                  </a:schemeClr>
                </a:solidFill>
              </a:rPr>
            </a:br>
            <a:endParaRPr lang="en-US" sz="2000" dirty="0">
              <a:solidFill>
                <a:schemeClr val="accent5">
                  <a:lumMod val="75000"/>
                </a:schemeClr>
              </a:solidFill>
            </a:endParaRPr>
          </a:p>
          <a:p>
            <a:pPr marL="342900" indent="-342900">
              <a:buFont typeface="+mj-lt"/>
              <a:buAutoNum type="arabicPeriod"/>
            </a:pPr>
            <a:endParaRPr lang="en-US" sz="2000" dirty="0">
              <a:solidFill>
                <a:schemeClr val="accent5">
                  <a:lumMod val="75000"/>
                </a:schemeClr>
              </a:solidFill>
            </a:endParaRPr>
          </a:p>
          <a:p>
            <a:pPr marL="342900" indent="-342900">
              <a:buFont typeface="+mj-lt"/>
              <a:buAutoNum type="arabicPeriod"/>
            </a:pPr>
            <a:endParaRPr lang="en-US" sz="2000" dirty="0">
              <a:solidFill>
                <a:schemeClr val="accent5">
                  <a:lumMod val="75000"/>
                </a:schemeClr>
              </a:solidFill>
            </a:endParaRPr>
          </a:p>
          <a:p>
            <a:endParaRPr lang="en-US" sz="2000" dirty="0">
              <a:solidFill>
                <a:schemeClr val="accent5">
                  <a:lumMod val="75000"/>
                </a:schemeClr>
              </a:solidFill>
            </a:endParaRPr>
          </a:p>
        </p:txBody>
      </p:sp>
      <p:sp>
        <p:nvSpPr>
          <p:cNvPr id="2" name="TextBox 1">
            <a:extLst>
              <a:ext uri="{FF2B5EF4-FFF2-40B4-BE49-F238E27FC236}">
                <a16:creationId xmlns:a16="http://schemas.microsoft.com/office/drawing/2014/main" id="{9A305071-152D-E3DC-C50A-A05BC0309620}"/>
              </a:ext>
            </a:extLst>
          </p:cNvPr>
          <p:cNvSpPr txBox="1"/>
          <p:nvPr/>
        </p:nvSpPr>
        <p:spPr>
          <a:xfrm>
            <a:off x="0" y="6488668"/>
            <a:ext cx="12192000" cy="369332"/>
          </a:xfrm>
          <a:prstGeom prst="rect">
            <a:avLst/>
          </a:prstGeom>
          <a:solidFill>
            <a:srgbClr val="5B9BD5"/>
          </a:solidFill>
        </p:spPr>
        <p:txBody>
          <a:bodyPr wrap="square" rtlCol="0">
            <a:spAutoFit/>
          </a:bodyPr>
          <a:lstStyle/>
          <a:p>
            <a:pPr algn="r"/>
            <a:r>
              <a:rPr lang="en-US" b="1" dirty="0"/>
              <a:t>                                                                                                                                                                                                                                   2</a:t>
            </a:r>
          </a:p>
        </p:txBody>
      </p:sp>
    </p:spTree>
    <p:extLst>
      <p:ext uri="{BB962C8B-B14F-4D97-AF65-F5344CB8AC3E}">
        <p14:creationId xmlns:p14="http://schemas.microsoft.com/office/powerpoint/2010/main" val="33920577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1087814-8982-5AAB-1B63-936FB54FA5AC}"/>
              </a:ext>
            </a:extLst>
          </p:cNvPr>
          <p:cNvSpPr txBox="1"/>
          <p:nvPr/>
        </p:nvSpPr>
        <p:spPr>
          <a:xfrm>
            <a:off x="0" y="0"/>
            <a:ext cx="12192000" cy="707886"/>
          </a:xfrm>
          <a:prstGeom prst="rect">
            <a:avLst/>
          </a:prstGeom>
          <a:solidFill>
            <a:srgbClr val="5B9BD5"/>
          </a:solidFill>
        </p:spPr>
        <p:txBody>
          <a:bodyPr wrap="square" rtlCol="0">
            <a:spAutoFit/>
          </a:bodyPr>
          <a:lstStyle/>
          <a:p>
            <a:r>
              <a:rPr lang="en-US" sz="4000" b="1" dirty="0">
                <a:solidFill>
                  <a:schemeClr val="bg1"/>
                </a:solidFill>
              </a:rPr>
              <a:t>                               Dataset Description                   </a:t>
            </a:r>
          </a:p>
        </p:txBody>
      </p:sp>
      <p:sp>
        <p:nvSpPr>
          <p:cNvPr id="5" name="TextBox 4">
            <a:extLst>
              <a:ext uri="{FF2B5EF4-FFF2-40B4-BE49-F238E27FC236}">
                <a16:creationId xmlns:a16="http://schemas.microsoft.com/office/drawing/2014/main" id="{239D111A-655A-7326-75C4-E4CCA1EBC229}"/>
              </a:ext>
            </a:extLst>
          </p:cNvPr>
          <p:cNvSpPr txBox="1"/>
          <p:nvPr/>
        </p:nvSpPr>
        <p:spPr>
          <a:xfrm>
            <a:off x="0" y="6488668"/>
            <a:ext cx="12192000" cy="369332"/>
          </a:xfrm>
          <a:prstGeom prst="rect">
            <a:avLst/>
          </a:prstGeom>
          <a:solidFill>
            <a:srgbClr val="5B9BD5"/>
          </a:solidFill>
        </p:spPr>
        <p:txBody>
          <a:bodyPr wrap="square" rtlCol="0">
            <a:spAutoFit/>
          </a:bodyPr>
          <a:lstStyle/>
          <a:p>
            <a:pPr algn="r"/>
            <a:r>
              <a:rPr lang="en-US" b="1" dirty="0"/>
              <a:t>                                                                                                                                                                                                                                20</a:t>
            </a:r>
          </a:p>
        </p:txBody>
      </p:sp>
      <p:sp>
        <p:nvSpPr>
          <p:cNvPr id="12" name="TextBox 11">
            <a:extLst>
              <a:ext uri="{FF2B5EF4-FFF2-40B4-BE49-F238E27FC236}">
                <a16:creationId xmlns:a16="http://schemas.microsoft.com/office/drawing/2014/main" id="{1A2B3E19-E946-45CA-DA1E-72F7BCA87114}"/>
              </a:ext>
            </a:extLst>
          </p:cNvPr>
          <p:cNvSpPr txBox="1"/>
          <p:nvPr/>
        </p:nvSpPr>
        <p:spPr>
          <a:xfrm>
            <a:off x="295247" y="1470974"/>
            <a:ext cx="11326332" cy="3970318"/>
          </a:xfrm>
          <a:prstGeom prst="rect">
            <a:avLst/>
          </a:prstGeom>
          <a:noFill/>
        </p:spPr>
        <p:txBody>
          <a:bodyPr wrap="square">
            <a:spAutoFit/>
          </a:bodyPr>
          <a:lstStyle/>
          <a:p>
            <a:r>
              <a:rPr lang="en-US" b="1" dirty="0"/>
              <a:t>Objective - 3:</a:t>
            </a:r>
          </a:p>
          <a:p>
            <a:pPr marL="342900" indent="-342900">
              <a:buAutoNum type="arabicPeriod"/>
            </a:pPr>
            <a:endParaRPr lang="en-US" dirty="0"/>
          </a:p>
          <a:p>
            <a:pPr marL="342900" indent="-342900">
              <a:buFont typeface="Arial" panose="020B0604020202020204" pitchFamily="34" charset="0"/>
              <a:buChar char="•"/>
            </a:pPr>
            <a:r>
              <a:rPr lang="en-US" dirty="0"/>
              <a:t>Dataset Size: 70,000 patient records</a:t>
            </a:r>
          </a:p>
          <a:p>
            <a:pPr marL="342900" indent="-342900">
              <a:buFont typeface="Arial" panose="020B0604020202020204" pitchFamily="34" charset="0"/>
              <a:buChar char="•"/>
            </a:pPr>
            <a:r>
              <a:rPr lang="en-US" dirty="0"/>
              <a:t>Features: 11 features plus a target variable</a:t>
            </a:r>
          </a:p>
          <a:p>
            <a:pPr marL="342900" indent="-342900">
              <a:buFont typeface="Arial" panose="020B0604020202020204" pitchFamily="34" charset="0"/>
              <a:buChar char="•"/>
            </a:pPr>
            <a:r>
              <a:rPr lang="en-US" dirty="0"/>
              <a:t>Feature Types:</a:t>
            </a:r>
          </a:p>
          <a:p>
            <a:pPr marL="342900" indent="-342900">
              <a:buFont typeface="Arial" panose="020B0604020202020204" pitchFamily="34" charset="0"/>
              <a:buChar char="•"/>
            </a:pPr>
            <a:r>
              <a:rPr lang="en-US" dirty="0"/>
              <a:t>Objective: Age, Height, Weight, Gender</a:t>
            </a:r>
          </a:p>
          <a:p>
            <a:pPr marL="342900" indent="-342900">
              <a:buFont typeface="Arial" panose="020B0604020202020204" pitchFamily="34" charset="0"/>
              <a:buChar char="•"/>
            </a:pPr>
            <a:r>
              <a:rPr lang="en-US" dirty="0"/>
              <a:t>Examination: Systolic BP, Diastolic BP, Cholesterol, Glucose</a:t>
            </a:r>
          </a:p>
          <a:p>
            <a:pPr marL="342900" indent="-342900">
              <a:buFont typeface="Arial" panose="020B0604020202020204" pitchFamily="34" charset="0"/>
              <a:buChar char="•"/>
            </a:pPr>
            <a:r>
              <a:rPr lang="en-US" dirty="0"/>
              <a:t>Subjective: Smoking, Alcohol intake, Physical activity</a:t>
            </a:r>
          </a:p>
          <a:p>
            <a:pPr marL="342900" indent="-342900">
              <a:buFont typeface="Arial" panose="020B0604020202020204" pitchFamily="34" charset="0"/>
              <a:buChar char="•"/>
            </a:pPr>
            <a:r>
              <a:rPr lang="en-US" dirty="0"/>
              <a:t>Target Variable: Presence of cardiovascular disease (binary)</a:t>
            </a:r>
          </a:p>
          <a:p>
            <a:pPr marL="342900" indent="-342900">
              <a:buFont typeface="Arial" panose="020B0604020202020204" pitchFamily="34" charset="0"/>
              <a:buChar char="•"/>
            </a:pPr>
            <a:r>
              <a:rPr lang="en-US" dirty="0"/>
              <a:t>Data Collection: All data were gathered during medical</a:t>
            </a:r>
          </a:p>
          <a:p>
            <a:r>
              <a:rPr lang="en-US" dirty="0"/>
              <a:t>      examinations . This dataset facilitates the analysis</a:t>
            </a:r>
            <a:br>
              <a:rPr lang="en-US" dirty="0"/>
            </a:br>
            <a:r>
              <a:rPr lang="en-US" dirty="0"/>
              <a:t>      of potential health indicators related to </a:t>
            </a:r>
            <a:br>
              <a:rPr lang="en-US" dirty="0"/>
            </a:br>
            <a:r>
              <a:rPr lang="en-US" dirty="0"/>
              <a:t>      cardiovascular diseases using objective, examination,</a:t>
            </a:r>
          </a:p>
          <a:p>
            <a:r>
              <a:rPr lang="en-US" dirty="0"/>
              <a:t>      and subjective information from patients.</a:t>
            </a:r>
          </a:p>
        </p:txBody>
      </p:sp>
      <p:pic>
        <p:nvPicPr>
          <p:cNvPr id="8" name="Picture 7">
            <a:extLst>
              <a:ext uri="{FF2B5EF4-FFF2-40B4-BE49-F238E27FC236}">
                <a16:creationId xmlns:a16="http://schemas.microsoft.com/office/drawing/2014/main" id="{2E5155B8-2E01-4A6C-9559-A4542EE9DC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80029" y="1149487"/>
            <a:ext cx="5719053" cy="441162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9" name="TextBox 8">
            <a:extLst>
              <a:ext uri="{FF2B5EF4-FFF2-40B4-BE49-F238E27FC236}">
                <a16:creationId xmlns:a16="http://schemas.microsoft.com/office/drawing/2014/main" id="{CA9E6178-0A25-4BFC-8CDC-7B9C448ABA17}"/>
              </a:ext>
            </a:extLst>
          </p:cNvPr>
          <p:cNvSpPr txBox="1"/>
          <p:nvPr/>
        </p:nvSpPr>
        <p:spPr>
          <a:xfrm>
            <a:off x="6650966" y="5822830"/>
            <a:ext cx="4970613" cy="369332"/>
          </a:xfrm>
          <a:prstGeom prst="rect">
            <a:avLst/>
          </a:prstGeom>
          <a:noFill/>
        </p:spPr>
        <p:txBody>
          <a:bodyPr wrap="square" rtlCol="0">
            <a:spAutoFit/>
          </a:bodyPr>
          <a:lstStyle/>
          <a:p>
            <a:r>
              <a:rPr lang="en-US" b="1" dirty="0"/>
              <a:t>                Fig 3 : Correlation Matrix of Dataset</a:t>
            </a:r>
          </a:p>
        </p:txBody>
      </p:sp>
      <p:sp>
        <p:nvSpPr>
          <p:cNvPr id="7" name="TextBox 6">
            <a:extLst>
              <a:ext uri="{FF2B5EF4-FFF2-40B4-BE49-F238E27FC236}">
                <a16:creationId xmlns:a16="http://schemas.microsoft.com/office/drawing/2014/main" id="{A439D5FC-2532-49E4-AF39-1C0DE9D15871}"/>
              </a:ext>
            </a:extLst>
          </p:cNvPr>
          <p:cNvSpPr txBox="1"/>
          <p:nvPr/>
        </p:nvSpPr>
        <p:spPr>
          <a:xfrm>
            <a:off x="152400" y="927786"/>
            <a:ext cx="5800165" cy="461665"/>
          </a:xfrm>
          <a:prstGeom prst="rect">
            <a:avLst/>
          </a:prstGeom>
          <a:noFill/>
        </p:spPr>
        <p:txBody>
          <a:bodyPr wrap="square" rtlCol="0">
            <a:spAutoFit/>
          </a:bodyPr>
          <a:lstStyle/>
          <a:p>
            <a:r>
              <a:rPr lang="en-IN" sz="2400" b="1" u="sng" dirty="0"/>
              <a:t>A) Ensemble Model </a:t>
            </a:r>
          </a:p>
        </p:txBody>
      </p:sp>
    </p:spTree>
    <p:extLst>
      <p:ext uri="{BB962C8B-B14F-4D97-AF65-F5344CB8AC3E}">
        <p14:creationId xmlns:p14="http://schemas.microsoft.com/office/powerpoint/2010/main" val="27626244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BE46DEA-16C9-2F2C-3285-EF4F9B30D9E2}"/>
              </a:ext>
            </a:extLst>
          </p:cNvPr>
          <p:cNvSpPr txBox="1"/>
          <p:nvPr/>
        </p:nvSpPr>
        <p:spPr>
          <a:xfrm>
            <a:off x="0" y="0"/>
            <a:ext cx="12192000" cy="707886"/>
          </a:xfrm>
          <a:prstGeom prst="rect">
            <a:avLst/>
          </a:prstGeom>
          <a:solidFill>
            <a:srgbClr val="5B9BD5"/>
          </a:solidFill>
        </p:spPr>
        <p:txBody>
          <a:bodyPr wrap="square" rtlCol="0">
            <a:spAutoFit/>
          </a:bodyPr>
          <a:lstStyle/>
          <a:p>
            <a:r>
              <a:rPr lang="en-US" sz="4000" b="1" dirty="0">
                <a:solidFill>
                  <a:schemeClr val="bg1"/>
                </a:solidFill>
              </a:rPr>
              <a:t>                                Proposed Methodology</a:t>
            </a:r>
          </a:p>
        </p:txBody>
      </p:sp>
      <p:sp>
        <p:nvSpPr>
          <p:cNvPr id="2" name="TextBox 1">
            <a:extLst>
              <a:ext uri="{FF2B5EF4-FFF2-40B4-BE49-F238E27FC236}">
                <a16:creationId xmlns:a16="http://schemas.microsoft.com/office/drawing/2014/main" id="{B7ED28F0-6012-9BCA-44F0-896D475CDF87}"/>
              </a:ext>
            </a:extLst>
          </p:cNvPr>
          <p:cNvSpPr txBox="1"/>
          <p:nvPr/>
        </p:nvSpPr>
        <p:spPr>
          <a:xfrm>
            <a:off x="0" y="6488668"/>
            <a:ext cx="12192000" cy="369332"/>
          </a:xfrm>
          <a:prstGeom prst="rect">
            <a:avLst/>
          </a:prstGeom>
          <a:solidFill>
            <a:srgbClr val="5B9BD5"/>
          </a:solidFill>
        </p:spPr>
        <p:txBody>
          <a:bodyPr wrap="square" rtlCol="0">
            <a:spAutoFit/>
          </a:bodyPr>
          <a:lstStyle/>
          <a:p>
            <a:pPr algn="r"/>
            <a:r>
              <a:rPr lang="en-US" b="1" dirty="0"/>
              <a:t>                                                                                                                                                                                                                                21</a:t>
            </a:r>
          </a:p>
        </p:txBody>
      </p:sp>
      <p:sp>
        <p:nvSpPr>
          <p:cNvPr id="5" name="TextBox 4">
            <a:extLst>
              <a:ext uri="{FF2B5EF4-FFF2-40B4-BE49-F238E27FC236}">
                <a16:creationId xmlns:a16="http://schemas.microsoft.com/office/drawing/2014/main" id="{FC008955-BC95-4003-A3D3-19E3AC157439}"/>
              </a:ext>
            </a:extLst>
          </p:cNvPr>
          <p:cNvSpPr txBox="1"/>
          <p:nvPr/>
        </p:nvSpPr>
        <p:spPr>
          <a:xfrm>
            <a:off x="4354854" y="5729565"/>
            <a:ext cx="3629212" cy="646331"/>
          </a:xfrm>
          <a:prstGeom prst="rect">
            <a:avLst/>
          </a:prstGeom>
          <a:noFill/>
        </p:spPr>
        <p:txBody>
          <a:bodyPr wrap="square" rtlCol="0">
            <a:spAutoFit/>
          </a:bodyPr>
          <a:lstStyle/>
          <a:p>
            <a:r>
              <a:rPr lang="en-IN" b="1" dirty="0"/>
              <a:t>Fig 4 : Ensemble Model Workflow</a:t>
            </a:r>
          </a:p>
          <a:p>
            <a:endParaRPr lang="en-IN" b="1" dirty="0"/>
          </a:p>
        </p:txBody>
      </p:sp>
      <p:sp>
        <p:nvSpPr>
          <p:cNvPr id="7" name="TextBox 6">
            <a:extLst>
              <a:ext uri="{FF2B5EF4-FFF2-40B4-BE49-F238E27FC236}">
                <a16:creationId xmlns:a16="http://schemas.microsoft.com/office/drawing/2014/main" id="{72EB121E-DBD5-4D48-A14F-A176BD6510C3}"/>
              </a:ext>
            </a:extLst>
          </p:cNvPr>
          <p:cNvSpPr txBox="1"/>
          <p:nvPr/>
        </p:nvSpPr>
        <p:spPr>
          <a:xfrm>
            <a:off x="121268" y="1051881"/>
            <a:ext cx="5800165" cy="461665"/>
          </a:xfrm>
          <a:prstGeom prst="rect">
            <a:avLst/>
          </a:prstGeom>
          <a:noFill/>
        </p:spPr>
        <p:txBody>
          <a:bodyPr wrap="square" rtlCol="0">
            <a:spAutoFit/>
          </a:bodyPr>
          <a:lstStyle/>
          <a:p>
            <a:r>
              <a:rPr lang="en-IN" sz="2400" b="1" u="sng" dirty="0"/>
              <a:t>A) Proposed Ensemble Model </a:t>
            </a:r>
          </a:p>
        </p:txBody>
      </p:sp>
      <p:pic>
        <p:nvPicPr>
          <p:cNvPr id="4" name="Picture 3">
            <a:extLst>
              <a:ext uri="{FF2B5EF4-FFF2-40B4-BE49-F238E27FC236}">
                <a16:creationId xmlns:a16="http://schemas.microsoft.com/office/drawing/2014/main" id="{E6437B83-D94C-4C58-942B-A661338E84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0284" y="1742004"/>
            <a:ext cx="10841769" cy="3602450"/>
          </a:xfrm>
          <a:prstGeom prst="rect">
            <a:avLst/>
          </a:prstGeom>
        </p:spPr>
      </p:pic>
      <p:sp>
        <p:nvSpPr>
          <p:cNvPr id="8" name="TextBox 7">
            <a:extLst>
              <a:ext uri="{FF2B5EF4-FFF2-40B4-BE49-F238E27FC236}">
                <a16:creationId xmlns:a16="http://schemas.microsoft.com/office/drawing/2014/main" id="{4BFBFC0C-C776-4C16-9EB5-58C15A62EC0F}"/>
              </a:ext>
            </a:extLst>
          </p:cNvPr>
          <p:cNvSpPr txBox="1"/>
          <p:nvPr/>
        </p:nvSpPr>
        <p:spPr>
          <a:xfrm>
            <a:off x="9382561" y="5300659"/>
            <a:ext cx="2411506" cy="369332"/>
          </a:xfrm>
          <a:prstGeom prst="rect">
            <a:avLst/>
          </a:prstGeom>
          <a:noFill/>
        </p:spPr>
        <p:txBody>
          <a:bodyPr wrap="square" rtlCol="0">
            <a:spAutoFit/>
          </a:bodyPr>
          <a:lstStyle/>
          <a:p>
            <a:r>
              <a:rPr lang="en-US" b="1" dirty="0"/>
              <a:t>(PROPOSED MODEL)</a:t>
            </a:r>
          </a:p>
        </p:txBody>
      </p:sp>
    </p:spTree>
    <p:extLst>
      <p:ext uri="{BB962C8B-B14F-4D97-AF65-F5344CB8AC3E}">
        <p14:creationId xmlns:p14="http://schemas.microsoft.com/office/powerpoint/2010/main" val="20105191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1087814-8982-5AAB-1B63-936FB54FA5AC}"/>
              </a:ext>
            </a:extLst>
          </p:cNvPr>
          <p:cNvSpPr txBox="1"/>
          <p:nvPr/>
        </p:nvSpPr>
        <p:spPr>
          <a:xfrm>
            <a:off x="0" y="-1"/>
            <a:ext cx="12192000" cy="707886"/>
          </a:xfrm>
          <a:prstGeom prst="rect">
            <a:avLst/>
          </a:prstGeom>
          <a:solidFill>
            <a:srgbClr val="5B9BD5"/>
          </a:solidFill>
        </p:spPr>
        <p:txBody>
          <a:bodyPr wrap="square" rtlCol="0">
            <a:spAutoFit/>
          </a:bodyPr>
          <a:lstStyle/>
          <a:p>
            <a:r>
              <a:rPr lang="en-US" sz="4000" b="1" dirty="0">
                <a:solidFill>
                  <a:schemeClr val="bg1"/>
                </a:solidFill>
              </a:rPr>
              <a:t>                               Proposed Methodology</a:t>
            </a:r>
          </a:p>
        </p:txBody>
      </p:sp>
      <p:sp>
        <p:nvSpPr>
          <p:cNvPr id="5" name="TextBox 4">
            <a:extLst>
              <a:ext uri="{FF2B5EF4-FFF2-40B4-BE49-F238E27FC236}">
                <a16:creationId xmlns:a16="http://schemas.microsoft.com/office/drawing/2014/main" id="{239D111A-655A-7326-75C4-E4CCA1EBC229}"/>
              </a:ext>
            </a:extLst>
          </p:cNvPr>
          <p:cNvSpPr txBox="1"/>
          <p:nvPr/>
        </p:nvSpPr>
        <p:spPr>
          <a:xfrm>
            <a:off x="0" y="6488668"/>
            <a:ext cx="12192000" cy="369332"/>
          </a:xfrm>
          <a:prstGeom prst="rect">
            <a:avLst/>
          </a:prstGeom>
          <a:solidFill>
            <a:srgbClr val="5B9BD5"/>
          </a:solidFill>
        </p:spPr>
        <p:txBody>
          <a:bodyPr wrap="square" rtlCol="0">
            <a:spAutoFit/>
          </a:bodyPr>
          <a:lstStyle/>
          <a:p>
            <a:pPr algn="r"/>
            <a:r>
              <a:rPr lang="en-US" b="1" dirty="0"/>
              <a:t>                                                                                                                                                                                                                               22</a:t>
            </a:r>
          </a:p>
        </p:txBody>
      </p:sp>
      <p:sp>
        <p:nvSpPr>
          <p:cNvPr id="11" name="TextBox 10">
            <a:extLst>
              <a:ext uri="{FF2B5EF4-FFF2-40B4-BE49-F238E27FC236}">
                <a16:creationId xmlns:a16="http://schemas.microsoft.com/office/drawing/2014/main" id="{FC5D98C3-46AF-4620-824F-A1F37430DAD8}"/>
              </a:ext>
            </a:extLst>
          </p:cNvPr>
          <p:cNvSpPr txBox="1"/>
          <p:nvPr/>
        </p:nvSpPr>
        <p:spPr>
          <a:xfrm>
            <a:off x="5097302" y="6027003"/>
            <a:ext cx="3064564" cy="646331"/>
          </a:xfrm>
          <a:prstGeom prst="rect">
            <a:avLst/>
          </a:prstGeom>
          <a:noFill/>
        </p:spPr>
        <p:txBody>
          <a:bodyPr wrap="square" rtlCol="0">
            <a:spAutoFit/>
          </a:bodyPr>
          <a:lstStyle/>
          <a:p>
            <a:r>
              <a:rPr lang="en-IN" b="1" dirty="0"/>
              <a:t>Fig 5 : XAI Model Workflow</a:t>
            </a:r>
          </a:p>
          <a:p>
            <a:endParaRPr lang="en-IN" b="1" dirty="0"/>
          </a:p>
        </p:txBody>
      </p:sp>
      <p:pic>
        <p:nvPicPr>
          <p:cNvPr id="3" name="Picture 2">
            <a:extLst>
              <a:ext uri="{FF2B5EF4-FFF2-40B4-BE49-F238E27FC236}">
                <a16:creationId xmlns:a16="http://schemas.microsoft.com/office/drawing/2014/main" id="{69C3DE21-7161-4876-A6A4-BB16E03C8D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5173" y="1527143"/>
            <a:ext cx="11577360" cy="4452021"/>
          </a:xfrm>
          <a:prstGeom prst="rect">
            <a:avLst/>
          </a:prstGeom>
        </p:spPr>
      </p:pic>
      <p:sp>
        <p:nvSpPr>
          <p:cNvPr id="8" name="TextBox 7">
            <a:extLst>
              <a:ext uri="{FF2B5EF4-FFF2-40B4-BE49-F238E27FC236}">
                <a16:creationId xmlns:a16="http://schemas.microsoft.com/office/drawing/2014/main" id="{41DB5098-5C6C-4BFF-B03A-5A8AB8E293D0}"/>
              </a:ext>
            </a:extLst>
          </p:cNvPr>
          <p:cNvSpPr txBox="1"/>
          <p:nvPr/>
        </p:nvSpPr>
        <p:spPr>
          <a:xfrm>
            <a:off x="121268" y="1051881"/>
            <a:ext cx="5800165" cy="461665"/>
          </a:xfrm>
          <a:prstGeom prst="rect">
            <a:avLst/>
          </a:prstGeom>
          <a:noFill/>
        </p:spPr>
        <p:txBody>
          <a:bodyPr wrap="square" rtlCol="0">
            <a:spAutoFit/>
          </a:bodyPr>
          <a:lstStyle/>
          <a:p>
            <a:r>
              <a:rPr lang="en-IN" sz="2400" b="1" u="sng" dirty="0"/>
              <a:t>B) Proposed XAI Model: </a:t>
            </a:r>
          </a:p>
        </p:txBody>
      </p:sp>
      <p:sp>
        <p:nvSpPr>
          <p:cNvPr id="9" name="TextBox 8">
            <a:extLst>
              <a:ext uri="{FF2B5EF4-FFF2-40B4-BE49-F238E27FC236}">
                <a16:creationId xmlns:a16="http://schemas.microsoft.com/office/drawing/2014/main" id="{3DE4BA72-AA30-4256-8FF7-CBC2C82949E1}"/>
              </a:ext>
            </a:extLst>
          </p:cNvPr>
          <p:cNvSpPr txBox="1"/>
          <p:nvPr/>
        </p:nvSpPr>
        <p:spPr>
          <a:xfrm>
            <a:off x="9712761" y="5963721"/>
            <a:ext cx="2411506" cy="369332"/>
          </a:xfrm>
          <a:prstGeom prst="rect">
            <a:avLst/>
          </a:prstGeom>
          <a:noFill/>
        </p:spPr>
        <p:txBody>
          <a:bodyPr wrap="square" rtlCol="0">
            <a:spAutoFit/>
          </a:bodyPr>
          <a:lstStyle/>
          <a:p>
            <a:r>
              <a:rPr lang="en-US" b="1" dirty="0"/>
              <a:t>(PROPOSED MODEL)</a:t>
            </a:r>
          </a:p>
        </p:txBody>
      </p:sp>
    </p:spTree>
    <p:extLst>
      <p:ext uri="{BB962C8B-B14F-4D97-AF65-F5344CB8AC3E}">
        <p14:creationId xmlns:p14="http://schemas.microsoft.com/office/powerpoint/2010/main" val="7749282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BE46DEA-16C9-2F2C-3285-EF4F9B30D9E2}"/>
              </a:ext>
            </a:extLst>
          </p:cNvPr>
          <p:cNvSpPr txBox="1"/>
          <p:nvPr/>
        </p:nvSpPr>
        <p:spPr>
          <a:xfrm>
            <a:off x="0" y="0"/>
            <a:ext cx="12192000" cy="707886"/>
          </a:xfrm>
          <a:prstGeom prst="rect">
            <a:avLst/>
          </a:prstGeom>
          <a:solidFill>
            <a:srgbClr val="5B9BD5"/>
          </a:solidFill>
        </p:spPr>
        <p:txBody>
          <a:bodyPr wrap="square" rtlCol="0">
            <a:spAutoFit/>
          </a:bodyPr>
          <a:lstStyle/>
          <a:p>
            <a:r>
              <a:rPr lang="en-US" sz="4000" b="1" dirty="0">
                <a:solidFill>
                  <a:schemeClr val="bg1"/>
                </a:solidFill>
              </a:rPr>
              <a:t>                               Results and Discussions</a:t>
            </a:r>
          </a:p>
        </p:txBody>
      </p:sp>
      <p:sp>
        <p:nvSpPr>
          <p:cNvPr id="2" name="TextBox 1">
            <a:extLst>
              <a:ext uri="{FF2B5EF4-FFF2-40B4-BE49-F238E27FC236}">
                <a16:creationId xmlns:a16="http://schemas.microsoft.com/office/drawing/2014/main" id="{B7ED28F0-6012-9BCA-44F0-896D475CDF87}"/>
              </a:ext>
            </a:extLst>
          </p:cNvPr>
          <p:cNvSpPr txBox="1"/>
          <p:nvPr/>
        </p:nvSpPr>
        <p:spPr>
          <a:xfrm>
            <a:off x="0" y="6488668"/>
            <a:ext cx="12192000" cy="369332"/>
          </a:xfrm>
          <a:prstGeom prst="rect">
            <a:avLst/>
          </a:prstGeom>
          <a:solidFill>
            <a:srgbClr val="5B9BD5"/>
          </a:solidFill>
        </p:spPr>
        <p:txBody>
          <a:bodyPr wrap="square" rtlCol="0">
            <a:spAutoFit/>
          </a:bodyPr>
          <a:lstStyle/>
          <a:p>
            <a:pPr algn="r"/>
            <a:r>
              <a:rPr lang="en-US" b="1" dirty="0"/>
              <a:t>                                                                                                                                                                                                                                23</a:t>
            </a:r>
          </a:p>
        </p:txBody>
      </p:sp>
      <p:pic>
        <p:nvPicPr>
          <p:cNvPr id="4" name="Picture 3">
            <a:extLst>
              <a:ext uri="{FF2B5EF4-FFF2-40B4-BE49-F238E27FC236}">
                <a16:creationId xmlns:a16="http://schemas.microsoft.com/office/drawing/2014/main" id="{3565C12C-389C-4C64-B862-E81DA732E6F2}"/>
              </a:ext>
            </a:extLst>
          </p:cNvPr>
          <p:cNvPicPr>
            <a:picLocks noChangeAspect="1"/>
          </p:cNvPicPr>
          <p:nvPr/>
        </p:nvPicPr>
        <p:blipFill rotWithShape="1">
          <a:blip r:embed="rId2">
            <a:extLst>
              <a:ext uri="{28A0092B-C50C-407E-A947-70E740481C1C}">
                <a14:useLocalDpi xmlns:a14="http://schemas.microsoft.com/office/drawing/2010/main" val="0"/>
              </a:ext>
            </a:extLst>
          </a:blip>
          <a:srcRect t="4615"/>
          <a:stretch/>
        </p:blipFill>
        <p:spPr>
          <a:xfrm>
            <a:off x="3241964" y="2314039"/>
            <a:ext cx="5443023" cy="366423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8" name="TextBox 7">
            <a:extLst>
              <a:ext uri="{FF2B5EF4-FFF2-40B4-BE49-F238E27FC236}">
                <a16:creationId xmlns:a16="http://schemas.microsoft.com/office/drawing/2014/main" id="{C14EA48A-BE7E-4167-86CE-80D8D6958FF9}"/>
              </a:ext>
            </a:extLst>
          </p:cNvPr>
          <p:cNvSpPr txBox="1"/>
          <p:nvPr/>
        </p:nvSpPr>
        <p:spPr>
          <a:xfrm>
            <a:off x="152400" y="1438183"/>
            <a:ext cx="11887200" cy="707886"/>
          </a:xfrm>
          <a:prstGeom prst="rect">
            <a:avLst/>
          </a:prstGeom>
          <a:noFill/>
        </p:spPr>
        <p:txBody>
          <a:bodyPr wrap="square" rtlCol="0">
            <a:spAutoFit/>
          </a:bodyPr>
          <a:lstStyle/>
          <a:p>
            <a:r>
              <a:rPr lang="en-US" sz="2000" dirty="0"/>
              <a:t>Before including ECG report data, the testing accuracies of the models were relatively lower as shown. After including ECG report data, there was an increase in the testing accuracies for all three models.</a:t>
            </a:r>
          </a:p>
        </p:txBody>
      </p:sp>
      <p:sp>
        <p:nvSpPr>
          <p:cNvPr id="7" name="TextBox 6">
            <a:extLst>
              <a:ext uri="{FF2B5EF4-FFF2-40B4-BE49-F238E27FC236}">
                <a16:creationId xmlns:a16="http://schemas.microsoft.com/office/drawing/2014/main" id="{D49DC4FD-61F0-44B8-8F68-3166A92053A8}"/>
              </a:ext>
            </a:extLst>
          </p:cNvPr>
          <p:cNvSpPr txBox="1"/>
          <p:nvPr/>
        </p:nvSpPr>
        <p:spPr>
          <a:xfrm>
            <a:off x="2231234" y="6027003"/>
            <a:ext cx="8225099" cy="646331"/>
          </a:xfrm>
          <a:prstGeom prst="rect">
            <a:avLst/>
          </a:prstGeom>
          <a:noFill/>
        </p:spPr>
        <p:txBody>
          <a:bodyPr wrap="square" rtlCol="0">
            <a:spAutoFit/>
          </a:bodyPr>
          <a:lstStyle/>
          <a:p>
            <a:r>
              <a:rPr lang="en-IN" b="1" dirty="0"/>
              <a:t>Fig 6  : </a:t>
            </a:r>
            <a:r>
              <a:rPr lang="en-US" b="1" dirty="0"/>
              <a:t>Comparison of testing accuracies before and after including ECG report data</a:t>
            </a:r>
            <a:endParaRPr lang="en-IN" b="1" dirty="0"/>
          </a:p>
          <a:p>
            <a:endParaRPr lang="en-IN" b="1" dirty="0"/>
          </a:p>
        </p:txBody>
      </p:sp>
      <p:sp>
        <p:nvSpPr>
          <p:cNvPr id="10" name="TextBox 9">
            <a:extLst>
              <a:ext uri="{FF2B5EF4-FFF2-40B4-BE49-F238E27FC236}">
                <a16:creationId xmlns:a16="http://schemas.microsoft.com/office/drawing/2014/main" id="{68B00398-4A6F-4182-AAEA-5A1A83477CD1}"/>
              </a:ext>
            </a:extLst>
          </p:cNvPr>
          <p:cNvSpPr txBox="1"/>
          <p:nvPr/>
        </p:nvSpPr>
        <p:spPr>
          <a:xfrm>
            <a:off x="152400" y="927786"/>
            <a:ext cx="5800165" cy="461665"/>
          </a:xfrm>
          <a:prstGeom prst="rect">
            <a:avLst/>
          </a:prstGeom>
          <a:noFill/>
        </p:spPr>
        <p:txBody>
          <a:bodyPr wrap="square" rtlCol="0">
            <a:spAutoFit/>
          </a:bodyPr>
          <a:lstStyle/>
          <a:p>
            <a:r>
              <a:rPr lang="en-IN" sz="2400" b="1" u="sng" dirty="0"/>
              <a:t>A) Ensemble Model: </a:t>
            </a:r>
          </a:p>
        </p:txBody>
      </p:sp>
    </p:spTree>
    <p:extLst>
      <p:ext uri="{BB962C8B-B14F-4D97-AF65-F5344CB8AC3E}">
        <p14:creationId xmlns:p14="http://schemas.microsoft.com/office/powerpoint/2010/main" val="15441536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BE46DEA-16C9-2F2C-3285-EF4F9B30D9E2}"/>
              </a:ext>
            </a:extLst>
          </p:cNvPr>
          <p:cNvSpPr txBox="1"/>
          <p:nvPr/>
        </p:nvSpPr>
        <p:spPr>
          <a:xfrm>
            <a:off x="0" y="0"/>
            <a:ext cx="12192000" cy="707886"/>
          </a:xfrm>
          <a:prstGeom prst="rect">
            <a:avLst/>
          </a:prstGeom>
          <a:solidFill>
            <a:srgbClr val="5B9BD5"/>
          </a:solidFill>
        </p:spPr>
        <p:txBody>
          <a:bodyPr wrap="square" rtlCol="0">
            <a:spAutoFit/>
          </a:bodyPr>
          <a:lstStyle/>
          <a:p>
            <a:r>
              <a:rPr lang="en-US" sz="4000" b="1" dirty="0">
                <a:solidFill>
                  <a:schemeClr val="bg1"/>
                </a:solidFill>
              </a:rPr>
              <a:t>                                Results and Discussions</a:t>
            </a:r>
          </a:p>
        </p:txBody>
      </p:sp>
      <p:sp>
        <p:nvSpPr>
          <p:cNvPr id="2" name="TextBox 1">
            <a:extLst>
              <a:ext uri="{FF2B5EF4-FFF2-40B4-BE49-F238E27FC236}">
                <a16:creationId xmlns:a16="http://schemas.microsoft.com/office/drawing/2014/main" id="{B7ED28F0-6012-9BCA-44F0-896D475CDF87}"/>
              </a:ext>
            </a:extLst>
          </p:cNvPr>
          <p:cNvSpPr txBox="1"/>
          <p:nvPr/>
        </p:nvSpPr>
        <p:spPr>
          <a:xfrm>
            <a:off x="0" y="6488668"/>
            <a:ext cx="12192000" cy="369332"/>
          </a:xfrm>
          <a:prstGeom prst="rect">
            <a:avLst/>
          </a:prstGeom>
          <a:solidFill>
            <a:srgbClr val="5B9BD5"/>
          </a:solidFill>
        </p:spPr>
        <p:txBody>
          <a:bodyPr wrap="square" rtlCol="0">
            <a:spAutoFit/>
          </a:bodyPr>
          <a:lstStyle/>
          <a:p>
            <a:pPr algn="r"/>
            <a:r>
              <a:rPr lang="en-US" b="1" dirty="0"/>
              <a:t>                                                                                                                                                                                                                                24</a:t>
            </a:r>
          </a:p>
        </p:txBody>
      </p:sp>
      <p:sp>
        <p:nvSpPr>
          <p:cNvPr id="8" name="TextBox 7">
            <a:extLst>
              <a:ext uri="{FF2B5EF4-FFF2-40B4-BE49-F238E27FC236}">
                <a16:creationId xmlns:a16="http://schemas.microsoft.com/office/drawing/2014/main" id="{C14EA48A-BE7E-4167-86CE-80D8D6958FF9}"/>
              </a:ext>
            </a:extLst>
          </p:cNvPr>
          <p:cNvSpPr txBox="1"/>
          <p:nvPr/>
        </p:nvSpPr>
        <p:spPr>
          <a:xfrm>
            <a:off x="152400" y="862405"/>
            <a:ext cx="11887200" cy="1354217"/>
          </a:xfrm>
          <a:prstGeom prst="rect">
            <a:avLst/>
          </a:prstGeom>
          <a:noFill/>
        </p:spPr>
        <p:txBody>
          <a:bodyPr wrap="square" rtlCol="0">
            <a:spAutoFit/>
          </a:bodyPr>
          <a:lstStyle/>
          <a:p>
            <a:r>
              <a:rPr lang="en-US" sz="2200" b="1" dirty="0" err="1"/>
              <a:t>Ensembling</a:t>
            </a:r>
            <a:r>
              <a:rPr lang="en-US" sz="2200" b="1" dirty="0"/>
              <a:t> Phase 1:</a:t>
            </a:r>
          </a:p>
          <a:p>
            <a:r>
              <a:rPr lang="en-US" sz="2000" b="1" dirty="0"/>
              <a:t>Voting Classifier:</a:t>
            </a:r>
          </a:p>
          <a:p>
            <a:r>
              <a:rPr lang="en-US" sz="2000" dirty="0"/>
              <a:t>Below is a bar graph titled “Comparison of Classifier Accuracies.” It represents the comparison of accuracies of an ensemble voting classifier with other classifiers.</a:t>
            </a:r>
          </a:p>
        </p:txBody>
      </p:sp>
      <p:sp>
        <p:nvSpPr>
          <p:cNvPr id="10" name="TextBox 9">
            <a:extLst>
              <a:ext uri="{FF2B5EF4-FFF2-40B4-BE49-F238E27FC236}">
                <a16:creationId xmlns:a16="http://schemas.microsoft.com/office/drawing/2014/main" id="{A666B270-2A9E-4180-8AA2-5B2A605D88DC}"/>
              </a:ext>
            </a:extLst>
          </p:cNvPr>
          <p:cNvSpPr txBox="1"/>
          <p:nvPr/>
        </p:nvSpPr>
        <p:spPr>
          <a:xfrm>
            <a:off x="8226521" y="3574805"/>
            <a:ext cx="3564467" cy="369332"/>
          </a:xfrm>
          <a:prstGeom prst="rect">
            <a:avLst/>
          </a:prstGeom>
          <a:solidFill>
            <a:schemeClr val="bg1"/>
          </a:solidFill>
        </p:spPr>
        <p:txBody>
          <a:bodyPr wrap="square" rtlCol="0">
            <a:spAutoFit/>
          </a:bodyPr>
          <a:lstStyle/>
          <a:p>
            <a:endParaRPr lang="en-US" dirty="0"/>
          </a:p>
        </p:txBody>
      </p:sp>
      <p:sp>
        <p:nvSpPr>
          <p:cNvPr id="7" name="TextBox 6">
            <a:extLst>
              <a:ext uri="{FF2B5EF4-FFF2-40B4-BE49-F238E27FC236}">
                <a16:creationId xmlns:a16="http://schemas.microsoft.com/office/drawing/2014/main" id="{38C1E2D9-F4D4-4EB4-912A-952A56035B98}"/>
              </a:ext>
            </a:extLst>
          </p:cNvPr>
          <p:cNvSpPr txBox="1"/>
          <p:nvPr/>
        </p:nvSpPr>
        <p:spPr>
          <a:xfrm>
            <a:off x="4320173" y="6111537"/>
            <a:ext cx="4112627" cy="646331"/>
          </a:xfrm>
          <a:prstGeom prst="rect">
            <a:avLst/>
          </a:prstGeom>
          <a:noFill/>
        </p:spPr>
        <p:txBody>
          <a:bodyPr wrap="square" rtlCol="0">
            <a:spAutoFit/>
          </a:bodyPr>
          <a:lstStyle/>
          <a:p>
            <a:r>
              <a:rPr lang="en-IN" b="1" dirty="0"/>
              <a:t>Fig 7  :Ensemble Model-1 Comparison </a:t>
            </a:r>
          </a:p>
          <a:p>
            <a:endParaRPr lang="en-IN" b="1" dirty="0"/>
          </a:p>
        </p:txBody>
      </p:sp>
      <p:pic>
        <p:nvPicPr>
          <p:cNvPr id="5" name="Picture 4">
            <a:extLst>
              <a:ext uri="{FF2B5EF4-FFF2-40B4-BE49-F238E27FC236}">
                <a16:creationId xmlns:a16="http://schemas.microsoft.com/office/drawing/2014/main" id="{14D5071E-1684-4553-9D90-FFF15489F3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61847" y="2216622"/>
            <a:ext cx="5916809" cy="382528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9365532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BE46DEA-16C9-2F2C-3285-EF4F9B30D9E2}"/>
              </a:ext>
            </a:extLst>
          </p:cNvPr>
          <p:cNvSpPr txBox="1"/>
          <p:nvPr/>
        </p:nvSpPr>
        <p:spPr>
          <a:xfrm>
            <a:off x="0" y="0"/>
            <a:ext cx="12192000" cy="707886"/>
          </a:xfrm>
          <a:prstGeom prst="rect">
            <a:avLst/>
          </a:prstGeom>
          <a:solidFill>
            <a:srgbClr val="5B9BD5"/>
          </a:solidFill>
        </p:spPr>
        <p:txBody>
          <a:bodyPr wrap="square" rtlCol="0">
            <a:spAutoFit/>
          </a:bodyPr>
          <a:lstStyle/>
          <a:p>
            <a:r>
              <a:rPr lang="en-US" sz="4000" b="1" dirty="0">
                <a:solidFill>
                  <a:schemeClr val="bg1"/>
                </a:solidFill>
              </a:rPr>
              <a:t>                               Results and Discussions</a:t>
            </a:r>
          </a:p>
        </p:txBody>
      </p:sp>
      <p:sp>
        <p:nvSpPr>
          <p:cNvPr id="2" name="TextBox 1">
            <a:extLst>
              <a:ext uri="{FF2B5EF4-FFF2-40B4-BE49-F238E27FC236}">
                <a16:creationId xmlns:a16="http://schemas.microsoft.com/office/drawing/2014/main" id="{B7ED28F0-6012-9BCA-44F0-896D475CDF87}"/>
              </a:ext>
            </a:extLst>
          </p:cNvPr>
          <p:cNvSpPr txBox="1"/>
          <p:nvPr/>
        </p:nvSpPr>
        <p:spPr>
          <a:xfrm>
            <a:off x="0" y="6488668"/>
            <a:ext cx="12192000" cy="369332"/>
          </a:xfrm>
          <a:prstGeom prst="rect">
            <a:avLst/>
          </a:prstGeom>
          <a:solidFill>
            <a:srgbClr val="5B9BD5"/>
          </a:solidFill>
        </p:spPr>
        <p:txBody>
          <a:bodyPr wrap="square" rtlCol="0">
            <a:spAutoFit/>
          </a:bodyPr>
          <a:lstStyle/>
          <a:p>
            <a:pPr algn="r"/>
            <a:r>
              <a:rPr lang="en-US" b="1" dirty="0"/>
              <a:t>                                                                                                                                                                                                                                25</a:t>
            </a:r>
          </a:p>
        </p:txBody>
      </p:sp>
      <p:sp>
        <p:nvSpPr>
          <p:cNvPr id="8" name="TextBox 7">
            <a:extLst>
              <a:ext uri="{FF2B5EF4-FFF2-40B4-BE49-F238E27FC236}">
                <a16:creationId xmlns:a16="http://schemas.microsoft.com/office/drawing/2014/main" id="{C14EA48A-BE7E-4167-86CE-80D8D6958FF9}"/>
              </a:ext>
            </a:extLst>
          </p:cNvPr>
          <p:cNvSpPr txBox="1"/>
          <p:nvPr/>
        </p:nvSpPr>
        <p:spPr>
          <a:xfrm>
            <a:off x="152400" y="999565"/>
            <a:ext cx="11887200" cy="707886"/>
          </a:xfrm>
          <a:prstGeom prst="rect">
            <a:avLst/>
          </a:prstGeom>
          <a:noFill/>
        </p:spPr>
        <p:txBody>
          <a:bodyPr wrap="square" rtlCol="0">
            <a:spAutoFit/>
          </a:bodyPr>
          <a:lstStyle/>
          <a:p>
            <a:r>
              <a:rPr lang="en-US" sz="2000" b="1" dirty="0" err="1"/>
              <a:t>Ensembling</a:t>
            </a:r>
            <a:r>
              <a:rPr lang="en-US" sz="2000" b="1" dirty="0"/>
              <a:t> Phase 2:</a:t>
            </a:r>
          </a:p>
          <a:p>
            <a:r>
              <a:rPr lang="en-US" sz="2000" b="1" dirty="0"/>
              <a:t> </a:t>
            </a:r>
          </a:p>
        </p:txBody>
      </p:sp>
      <p:sp>
        <p:nvSpPr>
          <p:cNvPr id="10" name="TextBox 9">
            <a:extLst>
              <a:ext uri="{FF2B5EF4-FFF2-40B4-BE49-F238E27FC236}">
                <a16:creationId xmlns:a16="http://schemas.microsoft.com/office/drawing/2014/main" id="{A666B270-2A9E-4180-8AA2-5B2A605D88DC}"/>
              </a:ext>
            </a:extLst>
          </p:cNvPr>
          <p:cNvSpPr txBox="1"/>
          <p:nvPr/>
        </p:nvSpPr>
        <p:spPr>
          <a:xfrm>
            <a:off x="8060266" y="1732015"/>
            <a:ext cx="3564467" cy="369332"/>
          </a:xfrm>
          <a:prstGeom prst="rect">
            <a:avLst/>
          </a:prstGeom>
          <a:solidFill>
            <a:schemeClr val="bg1"/>
          </a:solidFill>
        </p:spPr>
        <p:txBody>
          <a:bodyPr wrap="square" rtlCol="0">
            <a:spAutoFit/>
          </a:bodyPr>
          <a:lstStyle/>
          <a:p>
            <a:endParaRPr lang="en-US" dirty="0"/>
          </a:p>
        </p:txBody>
      </p:sp>
      <p:sp>
        <p:nvSpPr>
          <p:cNvPr id="9" name="TextBox 8">
            <a:extLst>
              <a:ext uri="{FF2B5EF4-FFF2-40B4-BE49-F238E27FC236}">
                <a16:creationId xmlns:a16="http://schemas.microsoft.com/office/drawing/2014/main" id="{6560C1DA-CA79-4605-B307-B21A5F7A1047}"/>
              </a:ext>
            </a:extLst>
          </p:cNvPr>
          <p:cNvSpPr txBox="1"/>
          <p:nvPr/>
        </p:nvSpPr>
        <p:spPr>
          <a:xfrm>
            <a:off x="3962341" y="6119336"/>
            <a:ext cx="4016929" cy="369332"/>
          </a:xfrm>
          <a:prstGeom prst="rect">
            <a:avLst/>
          </a:prstGeom>
          <a:noFill/>
        </p:spPr>
        <p:txBody>
          <a:bodyPr wrap="square" rtlCol="0">
            <a:spAutoFit/>
          </a:bodyPr>
          <a:lstStyle/>
          <a:p>
            <a:r>
              <a:rPr lang="en-IN" b="1" dirty="0"/>
              <a:t>Fig 8  : Ensemble Model-2 Comparison</a:t>
            </a:r>
          </a:p>
        </p:txBody>
      </p:sp>
      <p:pic>
        <p:nvPicPr>
          <p:cNvPr id="4" name="Picture 3">
            <a:extLst>
              <a:ext uri="{FF2B5EF4-FFF2-40B4-BE49-F238E27FC236}">
                <a16:creationId xmlns:a16="http://schemas.microsoft.com/office/drawing/2014/main" id="{073AF715-0B3D-4EEB-B37D-31A7B01175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34146" y="1837903"/>
            <a:ext cx="6211096" cy="428143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7" name="TextBox 6">
            <a:extLst>
              <a:ext uri="{FF2B5EF4-FFF2-40B4-BE49-F238E27FC236}">
                <a16:creationId xmlns:a16="http://schemas.microsoft.com/office/drawing/2014/main" id="{5A25B3FE-F4B8-45FE-804F-D2E6A9CF014A}"/>
              </a:ext>
            </a:extLst>
          </p:cNvPr>
          <p:cNvSpPr txBox="1"/>
          <p:nvPr/>
        </p:nvSpPr>
        <p:spPr>
          <a:xfrm>
            <a:off x="152400" y="1415627"/>
            <a:ext cx="11563004" cy="369332"/>
          </a:xfrm>
          <a:prstGeom prst="rect">
            <a:avLst/>
          </a:prstGeom>
          <a:noFill/>
        </p:spPr>
        <p:txBody>
          <a:bodyPr wrap="square" rtlCol="0">
            <a:spAutoFit/>
          </a:bodyPr>
          <a:lstStyle/>
          <a:p>
            <a:r>
              <a:rPr lang="en-US" dirty="0"/>
              <a:t>The below bar plot presents the comparison between the ensemble model-2 and other classifiers. </a:t>
            </a:r>
          </a:p>
        </p:txBody>
      </p:sp>
    </p:spTree>
    <p:extLst>
      <p:ext uri="{BB962C8B-B14F-4D97-AF65-F5344CB8AC3E}">
        <p14:creationId xmlns:p14="http://schemas.microsoft.com/office/powerpoint/2010/main" val="35591591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1087814-8982-5AAB-1B63-936FB54FA5AC}"/>
              </a:ext>
            </a:extLst>
          </p:cNvPr>
          <p:cNvSpPr txBox="1"/>
          <p:nvPr/>
        </p:nvSpPr>
        <p:spPr>
          <a:xfrm>
            <a:off x="0" y="0"/>
            <a:ext cx="12192000" cy="707886"/>
          </a:xfrm>
          <a:prstGeom prst="rect">
            <a:avLst/>
          </a:prstGeom>
          <a:solidFill>
            <a:srgbClr val="5B9BD5"/>
          </a:solidFill>
        </p:spPr>
        <p:txBody>
          <a:bodyPr wrap="square" rtlCol="0">
            <a:spAutoFit/>
          </a:bodyPr>
          <a:lstStyle/>
          <a:p>
            <a:r>
              <a:rPr lang="en-US" sz="4000" b="1" dirty="0">
                <a:solidFill>
                  <a:schemeClr val="bg1"/>
                </a:solidFill>
              </a:rPr>
              <a:t>             Evaluation metrics of Ensemble Model - 2</a:t>
            </a:r>
          </a:p>
        </p:txBody>
      </p:sp>
      <p:sp>
        <p:nvSpPr>
          <p:cNvPr id="5" name="TextBox 4">
            <a:extLst>
              <a:ext uri="{FF2B5EF4-FFF2-40B4-BE49-F238E27FC236}">
                <a16:creationId xmlns:a16="http://schemas.microsoft.com/office/drawing/2014/main" id="{239D111A-655A-7326-75C4-E4CCA1EBC229}"/>
              </a:ext>
            </a:extLst>
          </p:cNvPr>
          <p:cNvSpPr txBox="1"/>
          <p:nvPr/>
        </p:nvSpPr>
        <p:spPr>
          <a:xfrm>
            <a:off x="0" y="6488668"/>
            <a:ext cx="12192000" cy="369332"/>
          </a:xfrm>
          <a:prstGeom prst="rect">
            <a:avLst/>
          </a:prstGeom>
          <a:solidFill>
            <a:srgbClr val="5B9BD5"/>
          </a:solidFill>
        </p:spPr>
        <p:txBody>
          <a:bodyPr wrap="square" rtlCol="0">
            <a:spAutoFit/>
          </a:bodyPr>
          <a:lstStyle/>
          <a:p>
            <a:pPr algn="r"/>
            <a:r>
              <a:rPr lang="en-US" b="1" dirty="0"/>
              <a:t>                                                                                                                                                                                                                                26</a:t>
            </a:r>
          </a:p>
        </p:txBody>
      </p:sp>
      <p:pic>
        <p:nvPicPr>
          <p:cNvPr id="3" name="Picture 2">
            <a:extLst>
              <a:ext uri="{FF2B5EF4-FFF2-40B4-BE49-F238E27FC236}">
                <a16:creationId xmlns:a16="http://schemas.microsoft.com/office/drawing/2014/main" id="{1049C35D-C849-4A8C-B1AF-8E060655B5E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9692" y="1951567"/>
            <a:ext cx="3369224" cy="269833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6" name="TextBox 5">
            <a:extLst>
              <a:ext uri="{FF2B5EF4-FFF2-40B4-BE49-F238E27FC236}">
                <a16:creationId xmlns:a16="http://schemas.microsoft.com/office/drawing/2014/main" id="{2E4C08FB-8177-488D-85D7-7B1A461B9B3F}"/>
              </a:ext>
            </a:extLst>
          </p:cNvPr>
          <p:cNvSpPr txBox="1"/>
          <p:nvPr/>
        </p:nvSpPr>
        <p:spPr>
          <a:xfrm>
            <a:off x="971612" y="5140414"/>
            <a:ext cx="2827304" cy="369332"/>
          </a:xfrm>
          <a:prstGeom prst="rect">
            <a:avLst/>
          </a:prstGeom>
          <a:noFill/>
        </p:spPr>
        <p:txBody>
          <a:bodyPr wrap="square" rtlCol="0">
            <a:spAutoFit/>
          </a:bodyPr>
          <a:lstStyle/>
          <a:p>
            <a:r>
              <a:rPr lang="en-IN" b="1" dirty="0"/>
              <a:t>Fig 9  : Confusion Matrix </a:t>
            </a:r>
          </a:p>
        </p:txBody>
      </p:sp>
      <p:pic>
        <p:nvPicPr>
          <p:cNvPr id="8" name="Picture 7">
            <a:extLst>
              <a:ext uri="{FF2B5EF4-FFF2-40B4-BE49-F238E27FC236}">
                <a16:creationId xmlns:a16="http://schemas.microsoft.com/office/drawing/2014/main" id="{3C3C23A9-6EF7-4520-9E78-52538B982C6B}"/>
              </a:ext>
            </a:extLst>
          </p:cNvPr>
          <p:cNvPicPr>
            <a:picLocks noChangeAspect="1"/>
          </p:cNvPicPr>
          <p:nvPr/>
        </p:nvPicPr>
        <p:blipFill>
          <a:blip r:embed="rId3"/>
          <a:stretch>
            <a:fillRect/>
          </a:stretch>
        </p:blipFill>
        <p:spPr>
          <a:xfrm>
            <a:off x="4352737" y="1532920"/>
            <a:ext cx="3486526" cy="3535632"/>
          </a:xfrm>
          <a:prstGeom prst="rect">
            <a:avLst/>
          </a:prstGeom>
        </p:spPr>
      </p:pic>
      <p:pic>
        <p:nvPicPr>
          <p:cNvPr id="9" name="Picture 8">
            <a:extLst>
              <a:ext uri="{FF2B5EF4-FFF2-40B4-BE49-F238E27FC236}">
                <a16:creationId xmlns:a16="http://schemas.microsoft.com/office/drawing/2014/main" id="{9FD3A958-DE1B-4F9C-884C-CA86E48ECF5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25344" y="1596044"/>
            <a:ext cx="3360749" cy="340938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0" name="TextBox 9">
            <a:extLst>
              <a:ext uri="{FF2B5EF4-FFF2-40B4-BE49-F238E27FC236}">
                <a16:creationId xmlns:a16="http://schemas.microsoft.com/office/drawing/2014/main" id="{DB3F237F-5504-4F64-9792-0E426ED743D7}"/>
              </a:ext>
            </a:extLst>
          </p:cNvPr>
          <p:cNvSpPr txBox="1"/>
          <p:nvPr/>
        </p:nvSpPr>
        <p:spPr>
          <a:xfrm>
            <a:off x="4352737" y="5140414"/>
            <a:ext cx="3729318" cy="369332"/>
          </a:xfrm>
          <a:prstGeom prst="rect">
            <a:avLst/>
          </a:prstGeom>
          <a:noFill/>
        </p:spPr>
        <p:txBody>
          <a:bodyPr wrap="square" rtlCol="0">
            <a:spAutoFit/>
          </a:bodyPr>
          <a:lstStyle/>
          <a:p>
            <a:r>
              <a:rPr lang="en-IN" b="1" dirty="0"/>
              <a:t>Fig 10  : Precision-Recall Curve </a:t>
            </a:r>
          </a:p>
        </p:txBody>
      </p:sp>
      <p:sp>
        <p:nvSpPr>
          <p:cNvPr id="11" name="TextBox 10">
            <a:extLst>
              <a:ext uri="{FF2B5EF4-FFF2-40B4-BE49-F238E27FC236}">
                <a16:creationId xmlns:a16="http://schemas.microsoft.com/office/drawing/2014/main" id="{690089BD-6730-4CBA-8FD0-39A9BAE6AFA3}"/>
              </a:ext>
            </a:extLst>
          </p:cNvPr>
          <p:cNvSpPr txBox="1"/>
          <p:nvPr/>
        </p:nvSpPr>
        <p:spPr>
          <a:xfrm>
            <a:off x="8804482" y="5140414"/>
            <a:ext cx="2858274" cy="369332"/>
          </a:xfrm>
          <a:prstGeom prst="rect">
            <a:avLst/>
          </a:prstGeom>
          <a:noFill/>
        </p:spPr>
        <p:txBody>
          <a:bodyPr wrap="square" rtlCol="0">
            <a:spAutoFit/>
          </a:bodyPr>
          <a:lstStyle/>
          <a:p>
            <a:r>
              <a:rPr lang="en-IN" b="1" dirty="0"/>
              <a:t>Fig 11  : ROC Curve </a:t>
            </a:r>
          </a:p>
        </p:txBody>
      </p:sp>
    </p:spTree>
    <p:extLst>
      <p:ext uri="{BB962C8B-B14F-4D97-AF65-F5344CB8AC3E}">
        <p14:creationId xmlns:p14="http://schemas.microsoft.com/office/powerpoint/2010/main" val="26953372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1087814-8982-5AAB-1B63-936FB54FA5AC}"/>
              </a:ext>
            </a:extLst>
          </p:cNvPr>
          <p:cNvSpPr txBox="1"/>
          <p:nvPr/>
        </p:nvSpPr>
        <p:spPr>
          <a:xfrm>
            <a:off x="0" y="0"/>
            <a:ext cx="12192000" cy="707886"/>
          </a:xfrm>
          <a:prstGeom prst="rect">
            <a:avLst/>
          </a:prstGeom>
          <a:solidFill>
            <a:srgbClr val="5B9BD5"/>
          </a:solidFill>
        </p:spPr>
        <p:txBody>
          <a:bodyPr wrap="square" rtlCol="0">
            <a:spAutoFit/>
          </a:bodyPr>
          <a:lstStyle/>
          <a:p>
            <a:r>
              <a:rPr lang="en-US" sz="4000" b="1" dirty="0">
                <a:solidFill>
                  <a:schemeClr val="bg1"/>
                </a:solidFill>
              </a:rPr>
              <a:t>                               Results and Discussions</a:t>
            </a:r>
          </a:p>
        </p:txBody>
      </p:sp>
      <p:sp>
        <p:nvSpPr>
          <p:cNvPr id="5" name="TextBox 4">
            <a:extLst>
              <a:ext uri="{FF2B5EF4-FFF2-40B4-BE49-F238E27FC236}">
                <a16:creationId xmlns:a16="http://schemas.microsoft.com/office/drawing/2014/main" id="{239D111A-655A-7326-75C4-E4CCA1EBC229}"/>
              </a:ext>
            </a:extLst>
          </p:cNvPr>
          <p:cNvSpPr txBox="1"/>
          <p:nvPr/>
        </p:nvSpPr>
        <p:spPr>
          <a:xfrm>
            <a:off x="0" y="6488668"/>
            <a:ext cx="12192000" cy="369332"/>
          </a:xfrm>
          <a:prstGeom prst="rect">
            <a:avLst/>
          </a:prstGeom>
          <a:solidFill>
            <a:srgbClr val="5B9BD5"/>
          </a:solidFill>
        </p:spPr>
        <p:txBody>
          <a:bodyPr wrap="square" rtlCol="0">
            <a:spAutoFit/>
          </a:bodyPr>
          <a:lstStyle/>
          <a:p>
            <a:pPr algn="r"/>
            <a:r>
              <a:rPr lang="en-US" b="1" dirty="0"/>
              <a:t>                                                                                                                                                                                                                                27</a:t>
            </a:r>
          </a:p>
        </p:txBody>
      </p:sp>
      <p:sp>
        <p:nvSpPr>
          <p:cNvPr id="6" name="TextBox 5">
            <a:extLst>
              <a:ext uri="{FF2B5EF4-FFF2-40B4-BE49-F238E27FC236}">
                <a16:creationId xmlns:a16="http://schemas.microsoft.com/office/drawing/2014/main" id="{EB850F03-FA3D-4359-90E6-D6CD777EADCA}"/>
              </a:ext>
            </a:extLst>
          </p:cNvPr>
          <p:cNvSpPr txBox="1"/>
          <p:nvPr/>
        </p:nvSpPr>
        <p:spPr>
          <a:xfrm>
            <a:off x="377146" y="1506139"/>
            <a:ext cx="6272015" cy="369332"/>
          </a:xfrm>
          <a:prstGeom prst="rect">
            <a:avLst/>
          </a:prstGeom>
          <a:noFill/>
        </p:spPr>
        <p:txBody>
          <a:bodyPr wrap="square" rtlCol="0">
            <a:spAutoFit/>
          </a:bodyPr>
          <a:lstStyle/>
          <a:p>
            <a:r>
              <a:rPr lang="en-US" b="1" dirty="0"/>
              <a:t>Ensemble(proposed) Model Vs Traditional ML Models</a:t>
            </a:r>
          </a:p>
        </p:txBody>
      </p:sp>
      <p:sp>
        <p:nvSpPr>
          <p:cNvPr id="9" name="TextBox 8">
            <a:extLst>
              <a:ext uri="{FF2B5EF4-FFF2-40B4-BE49-F238E27FC236}">
                <a16:creationId xmlns:a16="http://schemas.microsoft.com/office/drawing/2014/main" id="{D213C684-0C2D-4CA9-BCD3-8AC17564A3E7}"/>
              </a:ext>
            </a:extLst>
          </p:cNvPr>
          <p:cNvSpPr txBox="1"/>
          <p:nvPr/>
        </p:nvSpPr>
        <p:spPr>
          <a:xfrm>
            <a:off x="6471515" y="1506139"/>
            <a:ext cx="5343339" cy="369332"/>
          </a:xfrm>
          <a:prstGeom prst="rect">
            <a:avLst/>
          </a:prstGeom>
          <a:noFill/>
        </p:spPr>
        <p:txBody>
          <a:bodyPr wrap="square" rtlCol="0">
            <a:spAutoFit/>
          </a:bodyPr>
          <a:lstStyle/>
          <a:p>
            <a:r>
              <a:rPr lang="en-US" b="1" dirty="0"/>
              <a:t>Ensemble (proposed) Model Vs Pre-Trained Models</a:t>
            </a:r>
          </a:p>
        </p:txBody>
      </p:sp>
      <p:sp>
        <p:nvSpPr>
          <p:cNvPr id="10" name="TextBox 9">
            <a:extLst>
              <a:ext uri="{FF2B5EF4-FFF2-40B4-BE49-F238E27FC236}">
                <a16:creationId xmlns:a16="http://schemas.microsoft.com/office/drawing/2014/main" id="{C9A18924-8670-461C-8EF2-26E53022C407}"/>
              </a:ext>
            </a:extLst>
          </p:cNvPr>
          <p:cNvSpPr txBox="1"/>
          <p:nvPr/>
        </p:nvSpPr>
        <p:spPr>
          <a:xfrm>
            <a:off x="922713" y="5958439"/>
            <a:ext cx="4147074" cy="369332"/>
          </a:xfrm>
          <a:prstGeom prst="rect">
            <a:avLst/>
          </a:prstGeom>
          <a:noFill/>
        </p:spPr>
        <p:txBody>
          <a:bodyPr wrap="square" rtlCol="0">
            <a:spAutoFit/>
          </a:bodyPr>
          <a:lstStyle/>
          <a:p>
            <a:r>
              <a:rPr lang="en-IN" b="1" dirty="0"/>
              <a:t>Fig 12  : Proposed Vs Traditional Models </a:t>
            </a:r>
          </a:p>
        </p:txBody>
      </p:sp>
      <p:sp>
        <p:nvSpPr>
          <p:cNvPr id="11" name="TextBox 10">
            <a:extLst>
              <a:ext uri="{FF2B5EF4-FFF2-40B4-BE49-F238E27FC236}">
                <a16:creationId xmlns:a16="http://schemas.microsoft.com/office/drawing/2014/main" id="{9DB99D7C-56D4-427D-8433-D814B1EB4EBF}"/>
              </a:ext>
            </a:extLst>
          </p:cNvPr>
          <p:cNvSpPr txBox="1"/>
          <p:nvPr/>
        </p:nvSpPr>
        <p:spPr>
          <a:xfrm>
            <a:off x="6612716" y="5987009"/>
            <a:ext cx="5202138" cy="369332"/>
          </a:xfrm>
          <a:prstGeom prst="rect">
            <a:avLst/>
          </a:prstGeom>
          <a:noFill/>
        </p:spPr>
        <p:txBody>
          <a:bodyPr wrap="square" rtlCol="0">
            <a:spAutoFit/>
          </a:bodyPr>
          <a:lstStyle/>
          <a:p>
            <a:r>
              <a:rPr lang="en-IN" b="1" dirty="0"/>
              <a:t>Fig 13  : Proposed Vs Pre-Trained Ensemble Models</a:t>
            </a:r>
          </a:p>
        </p:txBody>
      </p:sp>
      <p:pic>
        <p:nvPicPr>
          <p:cNvPr id="7" name="Picture 6">
            <a:extLst>
              <a:ext uri="{FF2B5EF4-FFF2-40B4-BE49-F238E27FC236}">
                <a16:creationId xmlns:a16="http://schemas.microsoft.com/office/drawing/2014/main" id="{43F5A7C3-8CBA-475D-A3D0-208E194434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5078" y="2188938"/>
            <a:ext cx="4849759" cy="367279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3" name="Picture 12">
            <a:extLst>
              <a:ext uri="{FF2B5EF4-FFF2-40B4-BE49-F238E27FC236}">
                <a16:creationId xmlns:a16="http://schemas.microsoft.com/office/drawing/2014/main" id="{2F820134-268C-45D7-833B-EA0FF901CCE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42116" y="2158709"/>
            <a:ext cx="5017370" cy="379972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94808108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1087814-8982-5AAB-1B63-936FB54FA5AC}"/>
              </a:ext>
            </a:extLst>
          </p:cNvPr>
          <p:cNvSpPr txBox="1"/>
          <p:nvPr/>
        </p:nvSpPr>
        <p:spPr>
          <a:xfrm>
            <a:off x="0" y="0"/>
            <a:ext cx="12192000" cy="707886"/>
          </a:xfrm>
          <a:prstGeom prst="rect">
            <a:avLst/>
          </a:prstGeom>
          <a:solidFill>
            <a:srgbClr val="5B9BD5"/>
          </a:solidFill>
        </p:spPr>
        <p:txBody>
          <a:bodyPr wrap="square" rtlCol="0">
            <a:spAutoFit/>
          </a:bodyPr>
          <a:lstStyle/>
          <a:p>
            <a:r>
              <a:rPr lang="en-US" sz="4000" b="1" dirty="0">
                <a:solidFill>
                  <a:schemeClr val="bg1"/>
                </a:solidFill>
              </a:rPr>
              <a:t>                                Results and Discussions</a:t>
            </a:r>
          </a:p>
        </p:txBody>
      </p:sp>
      <p:sp>
        <p:nvSpPr>
          <p:cNvPr id="5" name="TextBox 4">
            <a:extLst>
              <a:ext uri="{FF2B5EF4-FFF2-40B4-BE49-F238E27FC236}">
                <a16:creationId xmlns:a16="http://schemas.microsoft.com/office/drawing/2014/main" id="{239D111A-655A-7326-75C4-E4CCA1EBC229}"/>
              </a:ext>
            </a:extLst>
          </p:cNvPr>
          <p:cNvSpPr txBox="1"/>
          <p:nvPr/>
        </p:nvSpPr>
        <p:spPr>
          <a:xfrm>
            <a:off x="0" y="6488668"/>
            <a:ext cx="12192000" cy="369332"/>
          </a:xfrm>
          <a:prstGeom prst="rect">
            <a:avLst/>
          </a:prstGeom>
          <a:solidFill>
            <a:srgbClr val="5B9BD5"/>
          </a:solidFill>
        </p:spPr>
        <p:txBody>
          <a:bodyPr wrap="square" rtlCol="0">
            <a:spAutoFit/>
          </a:bodyPr>
          <a:lstStyle/>
          <a:p>
            <a:pPr algn="r"/>
            <a:r>
              <a:rPr lang="en-US" b="1" dirty="0"/>
              <a:t>                                                                                                                                                                                                                                28</a:t>
            </a:r>
          </a:p>
        </p:txBody>
      </p:sp>
      <p:sp>
        <p:nvSpPr>
          <p:cNvPr id="6" name="TextBox 5">
            <a:extLst>
              <a:ext uri="{FF2B5EF4-FFF2-40B4-BE49-F238E27FC236}">
                <a16:creationId xmlns:a16="http://schemas.microsoft.com/office/drawing/2014/main" id="{0A1B6C26-28DB-4495-B2F5-3D568E291624}"/>
              </a:ext>
            </a:extLst>
          </p:cNvPr>
          <p:cNvSpPr txBox="1"/>
          <p:nvPr/>
        </p:nvSpPr>
        <p:spPr>
          <a:xfrm>
            <a:off x="3723336" y="857260"/>
            <a:ext cx="4901738" cy="369332"/>
          </a:xfrm>
          <a:prstGeom prst="rect">
            <a:avLst/>
          </a:prstGeom>
          <a:noFill/>
        </p:spPr>
        <p:txBody>
          <a:bodyPr wrap="square" rtlCol="0">
            <a:spAutoFit/>
          </a:bodyPr>
          <a:lstStyle/>
          <a:p>
            <a:r>
              <a:rPr lang="en-US" b="1" dirty="0"/>
              <a:t>Ensemble (proposed) Model Vs Existing Models</a:t>
            </a:r>
          </a:p>
        </p:txBody>
      </p:sp>
      <p:sp>
        <p:nvSpPr>
          <p:cNvPr id="8" name="TextBox 7">
            <a:extLst>
              <a:ext uri="{FF2B5EF4-FFF2-40B4-BE49-F238E27FC236}">
                <a16:creationId xmlns:a16="http://schemas.microsoft.com/office/drawing/2014/main" id="{0BC9B562-7637-4184-B629-B06975C0FD69}"/>
              </a:ext>
            </a:extLst>
          </p:cNvPr>
          <p:cNvSpPr txBox="1"/>
          <p:nvPr/>
        </p:nvSpPr>
        <p:spPr>
          <a:xfrm>
            <a:off x="3857726" y="5867264"/>
            <a:ext cx="4661811" cy="369332"/>
          </a:xfrm>
          <a:prstGeom prst="rect">
            <a:avLst/>
          </a:prstGeom>
          <a:noFill/>
        </p:spPr>
        <p:txBody>
          <a:bodyPr wrap="square" rtlCol="0">
            <a:spAutoFit/>
          </a:bodyPr>
          <a:lstStyle/>
          <a:p>
            <a:r>
              <a:rPr lang="en-IN" b="1" dirty="0"/>
              <a:t>Fig 14  : Proposed Vs State of the art Models </a:t>
            </a:r>
          </a:p>
        </p:txBody>
      </p:sp>
      <p:pic>
        <p:nvPicPr>
          <p:cNvPr id="7" name="Picture 6">
            <a:extLst>
              <a:ext uri="{FF2B5EF4-FFF2-40B4-BE49-F238E27FC236}">
                <a16:creationId xmlns:a16="http://schemas.microsoft.com/office/drawing/2014/main" id="{D3AAD833-2822-4353-B1DB-46919E1DCE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57726" y="1375967"/>
            <a:ext cx="4476547" cy="449129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65870030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1087814-8982-5AAB-1B63-936FB54FA5AC}"/>
              </a:ext>
            </a:extLst>
          </p:cNvPr>
          <p:cNvSpPr txBox="1"/>
          <p:nvPr/>
        </p:nvSpPr>
        <p:spPr>
          <a:xfrm>
            <a:off x="0" y="-1"/>
            <a:ext cx="12192000" cy="707886"/>
          </a:xfrm>
          <a:prstGeom prst="rect">
            <a:avLst/>
          </a:prstGeom>
          <a:solidFill>
            <a:srgbClr val="5B9BD5"/>
          </a:solidFill>
        </p:spPr>
        <p:txBody>
          <a:bodyPr wrap="square" rtlCol="0">
            <a:spAutoFit/>
          </a:bodyPr>
          <a:lstStyle/>
          <a:p>
            <a:r>
              <a:rPr lang="en-US" sz="4000" b="1" dirty="0">
                <a:solidFill>
                  <a:schemeClr val="bg1"/>
                </a:solidFill>
              </a:rPr>
              <a:t>                            Results and Discussions</a:t>
            </a:r>
          </a:p>
        </p:txBody>
      </p:sp>
      <p:sp>
        <p:nvSpPr>
          <p:cNvPr id="5" name="TextBox 4">
            <a:extLst>
              <a:ext uri="{FF2B5EF4-FFF2-40B4-BE49-F238E27FC236}">
                <a16:creationId xmlns:a16="http://schemas.microsoft.com/office/drawing/2014/main" id="{239D111A-655A-7326-75C4-E4CCA1EBC229}"/>
              </a:ext>
            </a:extLst>
          </p:cNvPr>
          <p:cNvSpPr txBox="1"/>
          <p:nvPr/>
        </p:nvSpPr>
        <p:spPr>
          <a:xfrm>
            <a:off x="0" y="6488668"/>
            <a:ext cx="12192000" cy="369332"/>
          </a:xfrm>
          <a:prstGeom prst="rect">
            <a:avLst/>
          </a:prstGeom>
          <a:solidFill>
            <a:srgbClr val="5B9BD5"/>
          </a:solidFill>
        </p:spPr>
        <p:txBody>
          <a:bodyPr wrap="square" rtlCol="0">
            <a:spAutoFit/>
          </a:bodyPr>
          <a:lstStyle/>
          <a:p>
            <a:pPr algn="r"/>
            <a:r>
              <a:rPr lang="en-US" b="1" dirty="0"/>
              <a:t>                                                                                                                                                                                                                                29</a:t>
            </a:r>
          </a:p>
        </p:txBody>
      </p:sp>
      <p:pic>
        <p:nvPicPr>
          <p:cNvPr id="10" name="Picture 9">
            <a:extLst>
              <a:ext uri="{FF2B5EF4-FFF2-40B4-BE49-F238E27FC236}">
                <a16:creationId xmlns:a16="http://schemas.microsoft.com/office/drawing/2014/main" id="{950DCCE8-5EE9-4FEF-9B34-160B85FABE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961" y="1398267"/>
            <a:ext cx="6389177" cy="4558305"/>
          </a:xfrm>
          <a:prstGeom prst="rect">
            <a:avLst/>
          </a:prstGeom>
        </p:spPr>
      </p:pic>
      <p:sp>
        <p:nvSpPr>
          <p:cNvPr id="11" name="TextBox 10">
            <a:extLst>
              <a:ext uri="{FF2B5EF4-FFF2-40B4-BE49-F238E27FC236}">
                <a16:creationId xmlns:a16="http://schemas.microsoft.com/office/drawing/2014/main" id="{D3A7BC67-483E-459C-A3C7-FF9D84F29099}"/>
              </a:ext>
            </a:extLst>
          </p:cNvPr>
          <p:cNvSpPr txBox="1"/>
          <p:nvPr/>
        </p:nvSpPr>
        <p:spPr>
          <a:xfrm>
            <a:off x="6603077" y="1042315"/>
            <a:ext cx="5436523" cy="5262979"/>
          </a:xfrm>
          <a:prstGeom prst="rect">
            <a:avLst/>
          </a:prstGeom>
          <a:noFill/>
        </p:spPr>
        <p:txBody>
          <a:bodyPr wrap="square" rtlCol="0">
            <a:spAutoFit/>
          </a:bodyPr>
          <a:lstStyle/>
          <a:p>
            <a:pPr marL="285750" indent="-285750" algn="just">
              <a:buFont typeface="Arial" panose="020B0604020202020204" pitchFamily="34" charset="0"/>
              <a:buChar char="•"/>
            </a:pPr>
            <a:r>
              <a:rPr lang="en-US" sz="2400" dirty="0"/>
              <a:t>The graph shows a clear trend of increasing cardiovascular conditions with age, particularly evident after age 50</a:t>
            </a:r>
          </a:p>
          <a:p>
            <a:pPr marL="285750" indent="-285750" algn="just">
              <a:buFont typeface="Arial" panose="020B0604020202020204" pitchFamily="34" charset="0"/>
              <a:buChar char="•"/>
            </a:pPr>
            <a:endParaRPr lang="en-US" sz="2400" dirty="0"/>
          </a:p>
          <a:p>
            <a:pPr marL="285750" indent="-285750" algn="just">
              <a:buFont typeface="Arial" panose="020B0604020202020204" pitchFamily="34" charset="0"/>
              <a:buChar char="•"/>
            </a:pPr>
            <a:r>
              <a:rPr lang="en-US" sz="2400" dirty="0"/>
              <a:t>Younger age groups (39-49) predominantly display fewer cardiovascular conditions compared to older groups, where the prevalence significantly increases.</a:t>
            </a:r>
          </a:p>
          <a:p>
            <a:pPr marL="285750" indent="-285750" algn="just">
              <a:buFont typeface="Arial" panose="020B0604020202020204" pitchFamily="34" charset="0"/>
              <a:buChar char="•"/>
            </a:pPr>
            <a:endParaRPr lang="en-US" sz="2400" dirty="0"/>
          </a:p>
          <a:p>
            <a:pPr marL="285750" indent="-285750" algn="just">
              <a:buFont typeface="Arial" panose="020B0604020202020204" pitchFamily="34" charset="0"/>
              <a:buChar char="•"/>
            </a:pPr>
            <a:r>
              <a:rPr lang="en-US" sz="2400" dirty="0"/>
              <a:t>The highest prevalence of cardiovascular conditions is observed in the 60-64 age group.</a:t>
            </a:r>
          </a:p>
        </p:txBody>
      </p:sp>
      <p:sp>
        <p:nvSpPr>
          <p:cNvPr id="12" name="TextBox 11">
            <a:extLst>
              <a:ext uri="{FF2B5EF4-FFF2-40B4-BE49-F238E27FC236}">
                <a16:creationId xmlns:a16="http://schemas.microsoft.com/office/drawing/2014/main" id="{38FC23AE-9642-4B73-96D9-E760B24E58FE}"/>
              </a:ext>
            </a:extLst>
          </p:cNvPr>
          <p:cNvSpPr txBox="1"/>
          <p:nvPr/>
        </p:nvSpPr>
        <p:spPr>
          <a:xfrm>
            <a:off x="1481525" y="5851481"/>
            <a:ext cx="4970613" cy="369332"/>
          </a:xfrm>
          <a:prstGeom prst="rect">
            <a:avLst/>
          </a:prstGeom>
          <a:noFill/>
        </p:spPr>
        <p:txBody>
          <a:bodyPr wrap="square" rtlCol="0">
            <a:spAutoFit/>
          </a:bodyPr>
          <a:lstStyle/>
          <a:p>
            <a:r>
              <a:rPr lang="en-US" b="1" dirty="0"/>
              <a:t>                Fig 15 : AGE Vs CVD </a:t>
            </a:r>
          </a:p>
        </p:txBody>
      </p:sp>
      <p:sp>
        <p:nvSpPr>
          <p:cNvPr id="8" name="TextBox 7">
            <a:extLst>
              <a:ext uri="{FF2B5EF4-FFF2-40B4-BE49-F238E27FC236}">
                <a16:creationId xmlns:a16="http://schemas.microsoft.com/office/drawing/2014/main" id="{BA2C0AB9-FAFD-4C07-9007-E68CA185EC6F}"/>
              </a:ext>
            </a:extLst>
          </p:cNvPr>
          <p:cNvSpPr txBox="1"/>
          <p:nvPr/>
        </p:nvSpPr>
        <p:spPr>
          <a:xfrm>
            <a:off x="152400" y="901428"/>
            <a:ext cx="5800165" cy="461665"/>
          </a:xfrm>
          <a:prstGeom prst="rect">
            <a:avLst/>
          </a:prstGeom>
          <a:noFill/>
        </p:spPr>
        <p:txBody>
          <a:bodyPr wrap="square" rtlCol="0">
            <a:spAutoFit/>
          </a:bodyPr>
          <a:lstStyle/>
          <a:p>
            <a:r>
              <a:rPr lang="en-IN" sz="2400" b="1" u="sng" dirty="0"/>
              <a:t>B) XAI Model: </a:t>
            </a:r>
          </a:p>
        </p:txBody>
      </p:sp>
    </p:spTree>
    <p:extLst>
      <p:ext uri="{BB962C8B-B14F-4D97-AF65-F5344CB8AC3E}">
        <p14:creationId xmlns:p14="http://schemas.microsoft.com/office/powerpoint/2010/main" val="11057370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BA937C78-95F2-7569-4952-040B6544AA37}"/>
              </a:ext>
            </a:extLst>
          </p:cNvPr>
          <p:cNvSpPr txBox="1"/>
          <p:nvPr/>
        </p:nvSpPr>
        <p:spPr>
          <a:xfrm>
            <a:off x="0" y="0"/>
            <a:ext cx="12192000" cy="769441"/>
          </a:xfrm>
          <a:prstGeom prst="rect">
            <a:avLst/>
          </a:prstGeom>
          <a:solidFill>
            <a:srgbClr val="5B9BD5"/>
          </a:solidFill>
        </p:spPr>
        <p:txBody>
          <a:bodyPr wrap="square" rtlCol="0">
            <a:spAutoFit/>
          </a:bodyPr>
          <a:lstStyle/>
          <a:p>
            <a:pPr algn="just"/>
            <a:endParaRPr lang="en-US" sz="4400" dirty="0"/>
          </a:p>
        </p:txBody>
      </p:sp>
      <p:sp>
        <p:nvSpPr>
          <p:cNvPr id="10" name="TextBox 9">
            <a:extLst>
              <a:ext uri="{FF2B5EF4-FFF2-40B4-BE49-F238E27FC236}">
                <a16:creationId xmlns:a16="http://schemas.microsoft.com/office/drawing/2014/main" id="{15FCE995-4277-BC9A-9D81-AEC1EB88000D}"/>
              </a:ext>
            </a:extLst>
          </p:cNvPr>
          <p:cNvSpPr txBox="1"/>
          <p:nvPr/>
        </p:nvSpPr>
        <p:spPr>
          <a:xfrm>
            <a:off x="443883" y="0"/>
            <a:ext cx="3497802" cy="707886"/>
          </a:xfrm>
          <a:prstGeom prst="rect">
            <a:avLst/>
          </a:prstGeom>
          <a:noFill/>
        </p:spPr>
        <p:txBody>
          <a:bodyPr wrap="square" rtlCol="0">
            <a:spAutoFit/>
          </a:bodyPr>
          <a:lstStyle/>
          <a:p>
            <a:pPr algn="just"/>
            <a:r>
              <a:rPr lang="en-US" sz="4000" b="1" dirty="0">
                <a:solidFill>
                  <a:schemeClr val="bg1"/>
                </a:solidFill>
              </a:rPr>
              <a:t>Outline</a:t>
            </a:r>
          </a:p>
        </p:txBody>
      </p:sp>
      <p:sp>
        <p:nvSpPr>
          <p:cNvPr id="11" name="TextBox 10">
            <a:extLst>
              <a:ext uri="{FF2B5EF4-FFF2-40B4-BE49-F238E27FC236}">
                <a16:creationId xmlns:a16="http://schemas.microsoft.com/office/drawing/2014/main" id="{D0EEDC8A-3BCF-6408-9C74-81A18D16B4B9}"/>
              </a:ext>
            </a:extLst>
          </p:cNvPr>
          <p:cNvSpPr txBox="1"/>
          <p:nvPr/>
        </p:nvSpPr>
        <p:spPr>
          <a:xfrm>
            <a:off x="250720" y="997565"/>
            <a:ext cx="11690560" cy="1631216"/>
          </a:xfrm>
          <a:prstGeom prst="rect">
            <a:avLst/>
          </a:prstGeom>
          <a:noFill/>
        </p:spPr>
        <p:txBody>
          <a:bodyPr wrap="square" rtlCol="0">
            <a:spAutoFit/>
          </a:bodyPr>
          <a:lstStyle/>
          <a:p>
            <a:pPr marL="457200" indent="-457200">
              <a:buFont typeface="+mj-lt"/>
              <a:buAutoNum type="arabicPeriod" startAt="7"/>
            </a:pPr>
            <a:r>
              <a:rPr lang="en-US" sz="2000" dirty="0">
                <a:solidFill>
                  <a:schemeClr val="accent5">
                    <a:lumMod val="75000"/>
                  </a:schemeClr>
                </a:solidFill>
              </a:rPr>
              <a:t>CHAPTER 5 - Experimental Results and Discussions</a:t>
            </a:r>
          </a:p>
          <a:p>
            <a:pPr marL="457200" indent="-457200">
              <a:buFont typeface="+mj-lt"/>
              <a:buAutoNum type="arabicPeriod" startAt="7"/>
            </a:pPr>
            <a:endParaRPr lang="en-US" sz="2000" dirty="0">
              <a:solidFill>
                <a:schemeClr val="accent5">
                  <a:lumMod val="75000"/>
                </a:schemeClr>
              </a:solidFill>
            </a:endParaRPr>
          </a:p>
          <a:p>
            <a:pPr marL="457200" indent="-457200">
              <a:buFont typeface="+mj-lt"/>
              <a:buAutoNum type="arabicPeriod" startAt="7"/>
            </a:pPr>
            <a:r>
              <a:rPr lang="en-US" sz="2000" dirty="0">
                <a:solidFill>
                  <a:schemeClr val="accent5">
                    <a:lumMod val="75000"/>
                  </a:schemeClr>
                </a:solidFill>
              </a:rPr>
              <a:t>CHAPTER 6 - Conclusion and Future Work</a:t>
            </a:r>
          </a:p>
          <a:p>
            <a:pPr marL="457200" indent="-457200">
              <a:buFont typeface="+mj-lt"/>
              <a:buAutoNum type="arabicPeriod" startAt="7"/>
            </a:pPr>
            <a:endParaRPr lang="en-US" sz="2000" dirty="0">
              <a:solidFill>
                <a:schemeClr val="accent5">
                  <a:lumMod val="75000"/>
                </a:schemeClr>
              </a:solidFill>
            </a:endParaRPr>
          </a:p>
          <a:p>
            <a:pPr marL="457200" indent="-457200">
              <a:buFont typeface="+mj-lt"/>
              <a:buAutoNum type="arabicPeriod" startAt="7"/>
            </a:pPr>
            <a:r>
              <a:rPr lang="en-US" sz="2000" dirty="0">
                <a:solidFill>
                  <a:schemeClr val="accent5">
                    <a:lumMod val="75000"/>
                  </a:schemeClr>
                </a:solidFill>
              </a:rPr>
              <a:t>CHAPTER 7 - References</a:t>
            </a:r>
          </a:p>
        </p:txBody>
      </p:sp>
      <p:sp>
        <p:nvSpPr>
          <p:cNvPr id="2" name="TextBox 1">
            <a:extLst>
              <a:ext uri="{FF2B5EF4-FFF2-40B4-BE49-F238E27FC236}">
                <a16:creationId xmlns:a16="http://schemas.microsoft.com/office/drawing/2014/main" id="{9A305071-152D-E3DC-C50A-A05BC0309620}"/>
              </a:ext>
            </a:extLst>
          </p:cNvPr>
          <p:cNvSpPr txBox="1"/>
          <p:nvPr/>
        </p:nvSpPr>
        <p:spPr>
          <a:xfrm>
            <a:off x="0" y="6488668"/>
            <a:ext cx="12192000" cy="369332"/>
          </a:xfrm>
          <a:prstGeom prst="rect">
            <a:avLst/>
          </a:prstGeom>
          <a:solidFill>
            <a:srgbClr val="5B9BD5"/>
          </a:solidFill>
        </p:spPr>
        <p:txBody>
          <a:bodyPr wrap="square" rtlCol="0">
            <a:spAutoFit/>
          </a:bodyPr>
          <a:lstStyle/>
          <a:p>
            <a:pPr algn="r"/>
            <a:r>
              <a:rPr lang="en-US" b="1" dirty="0"/>
              <a:t>                                                                                                                                                                                                                                   3</a:t>
            </a:r>
          </a:p>
        </p:txBody>
      </p:sp>
    </p:spTree>
    <p:extLst>
      <p:ext uri="{BB962C8B-B14F-4D97-AF65-F5344CB8AC3E}">
        <p14:creationId xmlns:p14="http://schemas.microsoft.com/office/powerpoint/2010/main" val="34368155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1087814-8982-5AAB-1B63-936FB54FA5AC}"/>
              </a:ext>
            </a:extLst>
          </p:cNvPr>
          <p:cNvSpPr txBox="1"/>
          <p:nvPr/>
        </p:nvSpPr>
        <p:spPr>
          <a:xfrm>
            <a:off x="0" y="-1"/>
            <a:ext cx="12192000" cy="707886"/>
          </a:xfrm>
          <a:prstGeom prst="rect">
            <a:avLst/>
          </a:prstGeom>
          <a:solidFill>
            <a:srgbClr val="5B9BD5"/>
          </a:solidFill>
        </p:spPr>
        <p:txBody>
          <a:bodyPr wrap="square" rtlCol="0">
            <a:spAutoFit/>
          </a:bodyPr>
          <a:lstStyle/>
          <a:p>
            <a:r>
              <a:rPr lang="en-US" sz="4000" b="1" dirty="0">
                <a:solidFill>
                  <a:schemeClr val="bg1"/>
                </a:solidFill>
              </a:rPr>
              <a:t>                               Results and Discussions</a:t>
            </a:r>
          </a:p>
        </p:txBody>
      </p:sp>
      <p:sp>
        <p:nvSpPr>
          <p:cNvPr id="5" name="TextBox 4">
            <a:extLst>
              <a:ext uri="{FF2B5EF4-FFF2-40B4-BE49-F238E27FC236}">
                <a16:creationId xmlns:a16="http://schemas.microsoft.com/office/drawing/2014/main" id="{239D111A-655A-7326-75C4-E4CCA1EBC229}"/>
              </a:ext>
            </a:extLst>
          </p:cNvPr>
          <p:cNvSpPr txBox="1"/>
          <p:nvPr/>
        </p:nvSpPr>
        <p:spPr>
          <a:xfrm>
            <a:off x="0" y="6488668"/>
            <a:ext cx="12192000" cy="369332"/>
          </a:xfrm>
          <a:prstGeom prst="rect">
            <a:avLst/>
          </a:prstGeom>
          <a:solidFill>
            <a:srgbClr val="5B9BD5"/>
          </a:solidFill>
        </p:spPr>
        <p:txBody>
          <a:bodyPr wrap="square" rtlCol="0">
            <a:spAutoFit/>
          </a:bodyPr>
          <a:lstStyle/>
          <a:p>
            <a:pPr algn="r"/>
            <a:r>
              <a:rPr lang="en-US" b="1" dirty="0"/>
              <a:t>                                                                                                                                                                                                                                30</a:t>
            </a:r>
          </a:p>
        </p:txBody>
      </p:sp>
      <p:pic>
        <p:nvPicPr>
          <p:cNvPr id="10" name="Picture 9">
            <a:extLst>
              <a:ext uri="{FF2B5EF4-FFF2-40B4-BE49-F238E27FC236}">
                <a16:creationId xmlns:a16="http://schemas.microsoft.com/office/drawing/2014/main" id="{EEF8DEEF-06AC-4B7A-A7CC-6A7F9C10C2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17275" y="1094855"/>
            <a:ext cx="6610993" cy="4668289"/>
          </a:xfrm>
          <a:prstGeom prst="rect">
            <a:avLst/>
          </a:prstGeom>
        </p:spPr>
      </p:pic>
      <p:sp>
        <p:nvSpPr>
          <p:cNvPr id="11" name="TextBox 10">
            <a:extLst>
              <a:ext uri="{FF2B5EF4-FFF2-40B4-BE49-F238E27FC236}">
                <a16:creationId xmlns:a16="http://schemas.microsoft.com/office/drawing/2014/main" id="{1D0E7F3F-FF51-4A52-960B-CEE6D7D3EF77}"/>
              </a:ext>
            </a:extLst>
          </p:cNvPr>
          <p:cNvSpPr txBox="1"/>
          <p:nvPr/>
        </p:nvSpPr>
        <p:spPr>
          <a:xfrm>
            <a:off x="166255" y="782121"/>
            <a:ext cx="5351020" cy="5632311"/>
          </a:xfrm>
          <a:prstGeom prst="rect">
            <a:avLst/>
          </a:prstGeom>
          <a:noFill/>
        </p:spPr>
        <p:txBody>
          <a:bodyPr wrap="square" rtlCol="0">
            <a:spAutoFit/>
          </a:bodyPr>
          <a:lstStyle/>
          <a:p>
            <a:pPr marL="285750" indent="-285750" algn="just">
              <a:buFont typeface="Arial" panose="020B0604020202020204" pitchFamily="34" charset="0"/>
              <a:buChar char="•"/>
            </a:pPr>
            <a:r>
              <a:rPr lang="en-US" sz="2400" dirty="0"/>
              <a:t>Most individuals have normal cholesterol (value 1) and glucose (value 1) levels, do not smoke (value 0), do not consume alcohol (value 0), and are physically active (value 1).</a:t>
            </a:r>
          </a:p>
          <a:p>
            <a:pPr marL="285750" indent="-285750" algn="just">
              <a:buFont typeface="Arial" panose="020B0604020202020204" pitchFamily="34" charset="0"/>
              <a:buChar char="•"/>
            </a:pPr>
            <a:endParaRPr lang="en-US" sz="2400" dirty="0"/>
          </a:p>
          <a:p>
            <a:pPr marL="285750" indent="-285750" algn="just">
              <a:buFont typeface="Arial" panose="020B0604020202020204" pitchFamily="34" charset="0"/>
              <a:buChar char="•"/>
            </a:pPr>
            <a:r>
              <a:rPr lang="en-US" sz="2400" dirty="0"/>
              <a:t>Very few individuals fall into the high-risk categories for cholesterol (value 3) and glucose (value 3), indicating a smaller proportion with severe conditions.</a:t>
            </a:r>
          </a:p>
          <a:p>
            <a:pPr marL="285750" indent="-285750" algn="just">
              <a:buFont typeface="Arial" panose="020B0604020202020204" pitchFamily="34" charset="0"/>
              <a:buChar char="•"/>
            </a:pPr>
            <a:endParaRPr lang="en-US" sz="2400" dirty="0"/>
          </a:p>
          <a:p>
            <a:pPr marL="285750" indent="-285750" algn="just">
              <a:buFont typeface="Arial" panose="020B0604020202020204" pitchFamily="34" charset="0"/>
              <a:buChar char="•"/>
            </a:pPr>
            <a:r>
              <a:rPr lang="en-US" sz="2400" dirty="0"/>
              <a:t>Smoking and alcohol consumption data suggest that the majority are non-smokers and non-drinkers.</a:t>
            </a:r>
          </a:p>
        </p:txBody>
      </p:sp>
      <p:sp>
        <p:nvSpPr>
          <p:cNvPr id="12" name="TextBox 11">
            <a:extLst>
              <a:ext uri="{FF2B5EF4-FFF2-40B4-BE49-F238E27FC236}">
                <a16:creationId xmlns:a16="http://schemas.microsoft.com/office/drawing/2014/main" id="{EDA476E8-CFA0-43CC-A60F-0832F75F1BB6}"/>
              </a:ext>
            </a:extLst>
          </p:cNvPr>
          <p:cNvSpPr txBox="1"/>
          <p:nvPr/>
        </p:nvSpPr>
        <p:spPr>
          <a:xfrm>
            <a:off x="6674727" y="5780782"/>
            <a:ext cx="4970613" cy="369332"/>
          </a:xfrm>
          <a:prstGeom prst="rect">
            <a:avLst/>
          </a:prstGeom>
          <a:noFill/>
        </p:spPr>
        <p:txBody>
          <a:bodyPr wrap="square" rtlCol="0">
            <a:spAutoFit/>
          </a:bodyPr>
          <a:lstStyle/>
          <a:p>
            <a:r>
              <a:rPr lang="en-US" b="1" dirty="0"/>
              <a:t>                Fig 16 : Features Risk Comparison</a:t>
            </a:r>
          </a:p>
        </p:txBody>
      </p:sp>
    </p:spTree>
    <p:extLst>
      <p:ext uri="{BB962C8B-B14F-4D97-AF65-F5344CB8AC3E}">
        <p14:creationId xmlns:p14="http://schemas.microsoft.com/office/powerpoint/2010/main" val="312049572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1087814-8982-5AAB-1B63-936FB54FA5AC}"/>
              </a:ext>
            </a:extLst>
          </p:cNvPr>
          <p:cNvSpPr txBox="1"/>
          <p:nvPr/>
        </p:nvSpPr>
        <p:spPr>
          <a:xfrm>
            <a:off x="0" y="-1"/>
            <a:ext cx="12192000" cy="707886"/>
          </a:xfrm>
          <a:prstGeom prst="rect">
            <a:avLst/>
          </a:prstGeom>
          <a:solidFill>
            <a:srgbClr val="5B9BD5"/>
          </a:solidFill>
        </p:spPr>
        <p:txBody>
          <a:bodyPr wrap="square" rtlCol="0">
            <a:spAutoFit/>
          </a:bodyPr>
          <a:lstStyle/>
          <a:p>
            <a:r>
              <a:rPr lang="en-US" sz="4000" b="1" dirty="0">
                <a:solidFill>
                  <a:schemeClr val="bg1"/>
                </a:solidFill>
              </a:rPr>
              <a:t>                           Results and Discussions</a:t>
            </a:r>
          </a:p>
        </p:txBody>
      </p:sp>
      <p:sp>
        <p:nvSpPr>
          <p:cNvPr id="5" name="TextBox 4">
            <a:extLst>
              <a:ext uri="{FF2B5EF4-FFF2-40B4-BE49-F238E27FC236}">
                <a16:creationId xmlns:a16="http://schemas.microsoft.com/office/drawing/2014/main" id="{239D111A-655A-7326-75C4-E4CCA1EBC229}"/>
              </a:ext>
            </a:extLst>
          </p:cNvPr>
          <p:cNvSpPr txBox="1"/>
          <p:nvPr/>
        </p:nvSpPr>
        <p:spPr>
          <a:xfrm>
            <a:off x="0" y="6488668"/>
            <a:ext cx="12192000" cy="369332"/>
          </a:xfrm>
          <a:prstGeom prst="rect">
            <a:avLst/>
          </a:prstGeom>
          <a:solidFill>
            <a:srgbClr val="5B9BD5"/>
          </a:solidFill>
        </p:spPr>
        <p:txBody>
          <a:bodyPr wrap="square" rtlCol="0">
            <a:spAutoFit/>
          </a:bodyPr>
          <a:lstStyle/>
          <a:p>
            <a:pPr algn="r"/>
            <a:r>
              <a:rPr lang="en-US" b="1" dirty="0"/>
              <a:t>                                                                                                                                                                                                                                31</a:t>
            </a:r>
          </a:p>
        </p:txBody>
      </p:sp>
      <p:pic>
        <p:nvPicPr>
          <p:cNvPr id="10" name="Picture 9">
            <a:extLst>
              <a:ext uri="{FF2B5EF4-FFF2-40B4-BE49-F238E27FC236}">
                <a16:creationId xmlns:a16="http://schemas.microsoft.com/office/drawing/2014/main" id="{6477F19F-16E2-49D3-B9EB-FD33D8378C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63283" y="1351350"/>
            <a:ext cx="6928717" cy="4484185"/>
          </a:xfrm>
          <a:prstGeom prst="rect">
            <a:avLst/>
          </a:prstGeom>
        </p:spPr>
      </p:pic>
      <p:sp>
        <p:nvSpPr>
          <p:cNvPr id="11" name="TextBox 10">
            <a:extLst>
              <a:ext uri="{FF2B5EF4-FFF2-40B4-BE49-F238E27FC236}">
                <a16:creationId xmlns:a16="http://schemas.microsoft.com/office/drawing/2014/main" id="{C931E585-1503-4476-A8BD-8CBE04A1A235}"/>
              </a:ext>
            </a:extLst>
          </p:cNvPr>
          <p:cNvSpPr txBox="1"/>
          <p:nvPr/>
        </p:nvSpPr>
        <p:spPr>
          <a:xfrm>
            <a:off x="182727" y="1361018"/>
            <a:ext cx="4921134" cy="4524315"/>
          </a:xfrm>
          <a:prstGeom prst="rect">
            <a:avLst/>
          </a:prstGeom>
          <a:noFill/>
        </p:spPr>
        <p:txBody>
          <a:bodyPr wrap="square" rtlCol="0">
            <a:spAutoFit/>
          </a:bodyPr>
          <a:lstStyle/>
          <a:p>
            <a:pPr marL="285750" indent="-285750" algn="just">
              <a:buFont typeface="Arial" panose="020B0604020202020204" pitchFamily="34" charset="0"/>
              <a:buChar char="•"/>
            </a:pPr>
            <a:r>
              <a:rPr lang="en-US" sz="2400" dirty="0"/>
              <a:t>The Ensemble classifier shows the highest accuracy at 88.15%, slightly outperforming the other models.</a:t>
            </a:r>
          </a:p>
          <a:p>
            <a:pPr marL="285750" indent="-285750" algn="just">
              <a:buFont typeface="Arial" panose="020B0604020202020204" pitchFamily="34" charset="0"/>
              <a:buChar char="•"/>
            </a:pPr>
            <a:endParaRPr lang="en-US" sz="2400" dirty="0"/>
          </a:p>
          <a:p>
            <a:pPr marL="285750" indent="-285750" algn="just">
              <a:buFont typeface="Arial" panose="020B0604020202020204" pitchFamily="34" charset="0"/>
              <a:buChar char="•"/>
            </a:pPr>
            <a:r>
              <a:rPr lang="en-US" sz="2400" dirty="0"/>
              <a:t>Both the Gradient Boosting and SVM classifiers demonstrate strong performance, with accuracies close to 88%.</a:t>
            </a:r>
          </a:p>
          <a:p>
            <a:pPr marL="285750" indent="-285750" algn="just">
              <a:buFont typeface="Arial" panose="020B0604020202020204" pitchFamily="34" charset="0"/>
              <a:buChar char="•"/>
            </a:pPr>
            <a:endParaRPr lang="en-US" sz="2400" dirty="0"/>
          </a:p>
          <a:p>
            <a:pPr marL="285750" indent="-285750" algn="just">
              <a:buFont typeface="Arial" panose="020B0604020202020204" pitchFamily="34" charset="0"/>
              <a:buChar char="•"/>
            </a:pPr>
            <a:r>
              <a:rPr lang="en-US" sz="2400" dirty="0" err="1"/>
              <a:t>XGBoost</a:t>
            </a:r>
            <a:r>
              <a:rPr lang="en-US" sz="2400" dirty="0"/>
              <a:t>, while effective, has the lowest accuracy among the classifiers at 84.6%</a:t>
            </a:r>
          </a:p>
        </p:txBody>
      </p:sp>
      <p:sp>
        <p:nvSpPr>
          <p:cNvPr id="15" name="TextBox 14">
            <a:extLst>
              <a:ext uri="{FF2B5EF4-FFF2-40B4-BE49-F238E27FC236}">
                <a16:creationId xmlns:a16="http://schemas.microsoft.com/office/drawing/2014/main" id="{2DCEBEEF-742E-4AB0-B3D2-78F8AF930C28}"/>
              </a:ext>
            </a:extLst>
          </p:cNvPr>
          <p:cNvSpPr txBox="1"/>
          <p:nvPr/>
        </p:nvSpPr>
        <p:spPr>
          <a:xfrm>
            <a:off x="6650966" y="5822830"/>
            <a:ext cx="4970613" cy="369332"/>
          </a:xfrm>
          <a:prstGeom prst="rect">
            <a:avLst/>
          </a:prstGeom>
          <a:noFill/>
        </p:spPr>
        <p:txBody>
          <a:bodyPr wrap="square" rtlCol="0">
            <a:spAutoFit/>
          </a:bodyPr>
          <a:lstStyle/>
          <a:p>
            <a:r>
              <a:rPr lang="en-US" b="1" dirty="0"/>
              <a:t>                Fig 17 : Model Accuracies Comparison</a:t>
            </a:r>
          </a:p>
        </p:txBody>
      </p:sp>
    </p:spTree>
    <p:extLst>
      <p:ext uri="{BB962C8B-B14F-4D97-AF65-F5344CB8AC3E}">
        <p14:creationId xmlns:p14="http://schemas.microsoft.com/office/powerpoint/2010/main" val="318385385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1087814-8982-5AAB-1B63-936FB54FA5AC}"/>
              </a:ext>
            </a:extLst>
          </p:cNvPr>
          <p:cNvSpPr txBox="1"/>
          <p:nvPr/>
        </p:nvSpPr>
        <p:spPr>
          <a:xfrm>
            <a:off x="0" y="-1"/>
            <a:ext cx="12192000" cy="707886"/>
          </a:xfrm>
          <a:prstGeom prst="rect">
            <a:avLst/>
          </a:prstGeom>
          <a:solidFill>
            <a:srgbClr val="5B9BD5"/>
          </a:solidFill>
        </p:spPr>
        <p:txBody>
          <a:bodyPr wrap="square" rtlCol="0">
            <a:spAutoFit/>
          </a:bodyPr>
          <a:lstStyle/>
          <a:p>
            <a:r>
              <a:rPr lang="en-US" sz="4000" b="1" dirty="0">
                <a:solidFill>
                  <a:schemeClr val="bg1"/>
                </a:solidFill>
              </a:rPr>
              <a:t>                            Results and Discussions</a:t>
            </a:r>
          </a:p>
        </p:txBody>
      </p:sp>
      <p:sp>
        <p:nvSpPr>
          <p:cNvPr id="5" name="TextBox 4">
            <a:extLst>
              <a:ext uri="{FF2B5EF4-FFF2-40B4-BE49-F238E27FC236}">
                <a16:creationId xmlns:a16="http://schemas.microsoft.com/office/drawing/2014/main" id="{239D111A-655A-7326-75C4-E4CCA1EBC229}"/>
              </a:ext>
            </a:extLst>
          </p:cNvPr>
          <p:cNvSpPr txBox="1"/>
          <p:nvPr/>
        </p:nvSpPr>
        <p:spPr>
          <a:xfrm>
            <a:off x="0" y="6488668"/>
            <a:ext cx="12192000" cy="369332"/>
          </a:xfrm>
          <a:prstGeom prst="rect">
            <a:avLst/>
          </a:prstGeom>
          <a:solidFill>
            <a:srgbClr val="5B9BD5"/>
          </a:solidFill>
        </p:spPr>
        <p:txBody>
          <a:bodyPr wrap="square" rtlCol="0">
            <a:spAutoFit/>
          </a:bodyPr>
          <a:lstStyle/>
          <a:p>
            <a:pPr algn="r"/>
            <a:r>
              <a:rPr lang="en-US" b="1" dirty="0"/>
              <a:t>                                                                                                                                                                                                                                32</a:t>
            </a:r>
          </a:p>
        </p:txBody>
      </p:sp>
      <p:pic>
        <p:nvPicPr>
          <p:cNvPr id="11" name="Picture 10">
            <a:extLst>
              <a:ext uri="{FF2B5EF4-FFF2-40B4-BE49-F238E27FC236}">
                <a16:creationId xmlns:a16="http://schemas.microsoft.com/office/drawing/2014/main" id="{D9285351-F9DE-4F59-9190-6A7FF961B0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2502" y="1509387"/>
            <a:ext cx="4723809" cy="4177778"/>
          </a:xfrm>
          <a:prstGeom prst="rect">
            <a:avLst/>
          </a:prstGeom>
        </p:spPr>
      </p:pic>
      <p:pic>
        <p:nvPicPr>
          <p:cNvPr id="13" name="Picture 12">
            <a:extLst>
              <a:ext uri="{FF2B5EF4-FFF2-40B4-BE49-F238E27FC236}">
                <a16:creationId xmlns:a16="http://schemas.microsoft.com/office/drawing/2014/main" id="{BD283286-CE9D-4D10-AEE7-CFC8E11CACB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06604" y="1509387"/>
            <a:ext cx="5018433" cy="3907714"/>
          </a:xfrm>
          <a:prstGeom prst="rect">
            <a:avLst/>
          </a:prstGeom>
        </p:spPr>
      </p:pic>
      <p:sp>
        <p:nvSpPr>
          <p:cNvPr id="14" name="TextBox 13">
            <a:extLst>
              <a:ext uri="{FF2B5EF4-FFF2-40B4-BE49-F238E27FC236}">
                <a16:creationId xmlns:a16="http://schemas.microsoft.com/office/drawing/2014/main" id="{45D927D7-C58F-4C15-BD3D-ACDEDC841BFE}"/>
              </a:ext>
            </a:extLst>
          </p:cNvPr>
          <p:cNvSpPr txBox="1"/>
          <p:nvPr/>
        </p:nvSpPr>
        <p:spPr>
          <a:xfrm>
            <a:off x="342502" y="806309"/>
            <a:ext cx="6856320" cy="523220"/>
          </a:xfrm>
          <a:prstGeom prst="rect">
            <a:avLst/>
          </a:prstGeom>
          <a:noFill/>
        </p:spPr>
        <p:txBody>
          <a:bodyPr wrap="square" rtlCol="0">
            <a:spAutoFit/>
          </a:bodyPr>
          <a:lstStyle/>
          <a:p>
            <a:r>
              <a:rPr lang="en-US" sz="2800" b="1" dirty="0"/>
              <a:t>Evaluation Metrics of Ensemble Model:</a:t>
            </a:r>
          </a:p>
        </p:txBody>
      </p:sp>
      <p:sp>
        <p:nvSpPr>
          <p:cNvPr id="16" name="TextBox 15">
            <a:extLst>
              <a:ext uri="{FF2B5EF4-FFF2-40B4-BE49-F238E27FC236}">
                <a16:creationId xmlns:a16="http://schemas.microsoft.com/office/drawing/2014/main" id="{CA7961ED-944C-4237-BB3C-E0737BBFDB36}"/>
              </a:ext>
            </a:extLst>
          </p:cNvPr>
          <p:cNvSpPr txBox="1"/>
          <p:nvPr/>
        </p:nvSpPr>
        <p:spPr>
          <a:xfrm>
            <a:off x="6888033" y="5793766"/>
            <a:ext cx="4970613" cy="369332"/>
          </a:xfrm>
          <a:prstGeom prst="rect">
            <a:avLst/>
          </a:prstGeom>
          <a:noFill/>
        </p:spPr>
        <p:txBody>
          <a:bodyPr wrap="square" rtlCol="0">
            <a:spAutoFit/>
          </a:bodyPr>
          <a:lstStyle/>
          <a:p>
            <a:r>
              <a:rPr lang="en-US" b="1" dirty="0"/>
              <a:t>                Fig 19 : Ensemble Model ROC Curve</a:t>
            </a:r>
          </a:p>
        </p:txBody>
      </p:sp>
      <p:sp>
        <p:nvSpPr>
          <p:cNvPr id="17" name="TextBox 16">
            <a:extLst>
              <a:ext uri="{FF2B5EF4-FFF2-40B4-BE49-F238E27FC236}">
                <a16:creationId xmlns:a16="http://schemas.microsoft.com/office/drawing/2014/main" id="{8183572A-708F-4920-815D-15AB8A050870}"/>
              </a:ext>
            </a:extLst>
          </p:cNvPr>
          <p:cNvSpPr txBox="1"/>
          <p:nvPr/>
        </p:nvSpPr>
        <p:spPr>
          <a:xfrm>
            <a:off x="-231258" y="5837527"/>
            <a:ext cx="5297569" cy="369332"/>
          </a:xfrm>
          <a:prstGeom prst="rect">
            <a:avLst/>
          </a:prstGeom>
          <a:noFill/>
        </p:spPr>
        <p:txBody>
          <a:bodyPr wrap="square" rtlCol="0">
            <a:spAutoFit/>
          </a:bodyPr>
          <a:lstStyle/>
          <a:p>
            <a:r>
              <a:rPr lang="en-US" b="1" dirty="0"/>
              <a:t>                Fig 18 : Ensemble Model Confusion Matrix</a:t>
            </a:r>
          </a:p>
        </p:txBody>
      </p:sp>
    </p:spTree>
    <p:extLst>
      <p:ext uri="{BB962C8B-B14F-4D97-AF65-F5344CB8AC3E}">
        <p14:creationId xmlns:p14="http://schemas.microsoft.com/office/powerpoint/2010/main" val="146559085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1087814-8982-5AAB-1B63-936FB54FA5AC}"/>
              </a:ext>
            </a:extLst>
          </p:cNvPr>
          <p:cNvSpPr txBox="1"/>
          <p:nvPr/>
        </p:nvSpPr>
        <p:spPr>
          <a:xfrm>
            <a:off x="0" y="-1"/>
            <a:ext cx="12192000" cy="707886"/>
          </a:xfrm>
          <a:prstGeom prst="rect">
            <a:avLst/>
          </a:prstGeom>
          <a:solidFill>
            <a:srgbClr val="5B9BD5"/>
          </a:solidFill>
        </p:spPr>
        <p:txBody>
          <a:bodyPr wrap="square" rtlCol="0">
            <a:spAutoFit/>
          </a:bodyPr>
          <a:lstStyle/>
          <a:p>
            <a:r>
              <a:rPr lang="en-US" sz="4000" b="1" dirty="0">
                <a:solidFill>
                  <a:schemeClr val="bg1"/>
                </a:solidFill>
              </a:rPr>
              <a:t>                               Results and Discussions</a:t>
            </a:r>
          </a:p>
        </p:txBody>
      </p:sp>
      <p:sp>
        <p:nvSpPr>
          <p:cNvPr id="5" name="TextBox 4">
            <a:extLst>
              <a:ext uri="{FF2B5EF4-FFF2-40B4-BE49-F238E27FC236}">
                <a16:creationId xmlns:a16="http://schemas.microsoft.com/office/drawing/2014/main" id="{239D111A-655A-7326-75C4-E4CCA1EBC229}"/>
              </a:ext>
            </a:extLst>
          </p:cNvPr>
          <p:cNvSpPr txBox="1"/>
          <p:nvPr/>
        </p:nvSpPr>
        <p:spPr>
          <a:xfrm>
            <a:off x="0" y="6488668"/>
            <a:ext cx="12192000" cy="369332"/>
          </a:xfrm>
          <a:prstGeom prst="rect">
            <a:avLst/>
          </a:prstGeom>
          <a:solidFill>
            <a:srgbClr val="5B9BD5"/>
          </a:solidFill>
        </p:spPr>
        <p:txBody>
          <a:bodyPr wrap="square" rtlCol="0">
            <a:spAutoFit/>
          </a:bodyPr>
          <a:lstStyle/>
          <a:p>
            <a:pPr algn="r"/>
            <a:r>
              <a:rPr lang="en-US" b="1" dirty="0"/>
              <a:t>                                                                                                                                                                                                                                33</a:t>
            </a:r>
          </a:p>
        </p:txBody>
      </p:sp>
      <p:sp>
        <p:nvSpPr>
          <p:cNvPr id="26" name="TextBox 25">
            <a:extLst>
              <a:ext uri="{FF2B5EF4-FFF2-40B4-BE49-F238E27FC236}">
                <a16:creationId xmlns:a16="http://schemas.microsoft.com/office/drawing/2014/main" id="{6D4A75E5-DCF2-AA5C-4823-44C97D95E77A}"/>
              </a:ext>
            </a:extLst>
          </p:cNvPr>
          <p:cNvSpPr txBox="1"/>
          <p:nvPr/>
        </p:nvSpPr>
        <p:spPr>
          <a:xfrm>
            <a:off x="321683" y="935096"/>
            <a:ext cx="5496954" cy="461665"/>
          </a:xfrm>
          <a:prstGeom prst="rect">
            <a:avLst/>
          </a:prstGeom>
          <a:noFill/>
        </p:spPr>
        <p:txBody>
          <a:bodyPr wrap="none" rtlCol="0">
            <a:spAutoFit/>
          </a:bodyPr>
          <a:lstStyle/>
          <a:p>
            <a:r>
              <a:rPr lang="en-US" sz="2400" b="1" dirty="0"/>
              <a:t>Testing on patient data(High Risk of CVD):</a:t>
            </a:r>
          </a:p>
        </p:txBody>
      </p:sp>
      <p:pic>
        <p:nvPicPr>
          <p:cNvPr id="3" name="Picture 2">
            <a:extLst>
              <a:ext uri="{FF2B5EF4-FFF2-40B4-BE49-F238E27FC236}">
                <a16:creationId xmlns:a16="http://schemas.microsoft.com/office/drawing/2014/main" id="{F4B0FFCF-8D84-4B6B-B38E-5F2053E9A6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7519" y="1623973"/>
            <a:ext cx="10116962" cy="4296375"/>
          </a:xfrm>
          <a:prstGeom prst="rect">
            <a:avLst/>
          </a:prstGeom>
        </p:spPr>
      </p:pic>
      <p:sp>
        <p:nvSpPr>
          <p:cNvPr id="9" name="TextBox 8">
            <a:extLst>
              <a:ext uri="{FF2B5EF4-FFF2-40B4-BE49-F238E27FC236}">
                <a16:creationId xmlns:a16="http://schemas.microsoft.com/office/drawing/2014/main" id="{FF63764B-7024-402F-9414-E41886C4AAD3}"/>
              </a:ext>
            </a:extLst>
          </p:cNvPr>
          <p:cNvSpPr txBox="1"/>
          <p:nvPr/>
        </p:nvSpPr>
        <p:spPr>
          <a:xfrm>
            <a:off x="3333330" y="5920348"/>
            <a:ext cx="4970613" cy="369332"/>
          </a:xfrm>
          <a:prstGeom prst="rect">
            <a:avLst/>
          </a:prstGeom>
          <a:noFill/>
        </p:spPr>
        <p:txBody>
          <a:bodyPr wrap="square" rtlCol="0">
            <a:spAutoFit/>
          </a:bodyPr>
          <a:lstStyle/>
          <a:p>
            <a:r>
              <a:rPr lang="en-US" b="1" dirty="0"/>
              <a:t>                Fig 20 : LIME Representation of Patient 1</a:t>
            </a:r>
          </a:p>
        </p:txBody>
      </p:sp>
    </p:spTree>
    <p:extLst>
      <p:ext uri="{BB962C8B-B14F-4D97-AF65-F5344CB8AC3E}">
        <p14:creationId xmlns:p14="http://schemas.microsoft.com/office/powerpoint/2010/main" val="208233686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1087814-8982-5AAB-1B63-936FB54FA5AC}"/>
              </a:ext>
            </a:extLst>
          </p:cNvPr>
          <p:cNvSpPr txBox="1"/>
          <p:nvPr/>
        </p:nvSpPr>
        <p:spPr>
          <a:xfrm>
            <a:off x="0" y="-1"/>
            <a:ext cx="12192000" cy="707886"/>
          </a:xfrm>
          <a:prstGeom prst="rect">
            <a:avLst/>
          </a:prstGeom>
          <a:solidFill>
            <a:srgbClr val="5B9BD5"/>
          </a:solidFill>
        </p:spPr>
        <p:txBody>
          <a:bodyPr wrap="square" rtlCol="0">
            <a:spAutoFit/>
          </a:bodyPr>
          <a:lstStyle/>
          <a:p>
            <a:r>
              <a:rPr lang="en-US" sz="4000" b="1" dirty="0">
                <a:solidFill>
                  <a:schemeClr val="bg1"/>
                </a:solidFill>
              </a:rPr>
              <a:t>                               Results and Discussions</a:t>
            </a:r>
          </a:p>
        </p:txBody>
      </p:sp>
      <p:sp>
        <p:nvSpPr>
          <p:cNvPr id="5" name="TextBox 4">
            <a:extLst>
              <a:ext uri="{FF2B5EF4-FFF2-40B4-BE49-F238E27FC236}">
                <a16:creationId xmlns:a16="http://schemas.microsoft.com/office/drawing/2014/main" id="{239D111A-655A-7326-75C4-E4CCA1EBC229}"/>
              </a:ext>
            </a:extLst>
          </p:cNvPr>
          <p:cNvSpPr txBox="1"/>
          <p:nvPr/>
        </p:nvSpPr>
        <p:spPr>
          <a:xfrm>
            <a:off x="0" y="6488668"/>
            <a:ext cx="12192000" cy="369332"/>
          </a:xfrm>
          <a:prstGeom prst="rect">
            <a:avLst/>
          </a:prstGeom>
          <a:solidFill>
            <a:srgbClr val="5B9BD5"/>
          </a:solidFill>
        </p:spPr>
        <p:txBody>
          <a:bodyPr wrap="square" rtlCol="0">
            <a:spAutoFit/>
          </a:bodyPr>
          <a:lstStyle/>
          <a:p>
            <a:pPr algn="r"/>
            <a:r>
              <a:rPr lang="en-US" b="1" dirty="0"/>
              <a:t>                                                                                                                                                                                                                                34</a:t>
            </a:r>
          </a:p>
        </p:txBody>
      </p:sp>
      <p:sp>
        <p:nvSpPr>
          <p:cNvPr id="26" name="TextBox 25">
            <a:extLst>
              <a:ext uri="{FF2B5EF4-FFF2-40B4-BE49-F238E27FC236}">
                <a16:creationId xmlns:a16="http://schemas.microsoft.com/office/drawing/2014/main" id="{6D4A75E5-DCF2-AA5C-4823-44C97D95E77A}"/>
              </a:ext>
            </a:extLst>
          </p:cNvPr>
          <p:cNvSpPr txBox="1"/>
          <p:nvPr/>
        </p:nvSpPr>
        <p:spPr>
          <a:xfrm>
            <a:off x="110676" y="707885"/>
            <a:ext cx="3697935" cy="523220"/>
          </a:xfrm>
          <a:prstGeom prst="rect">
            <a:avLst/>
          </a:prstGeom>
          <a:noFill/>
        </p:spPr>
        <p:txBody>
          <a:bodyPr wrap="none" rtlCol="0">
            <a:spAutoFit/>
          </a:bodyPr>
          <a:lstStyle/>
          <a:p>
            <a:r>
              <a:rPr lang="en-US" sz="2800" b="1" dirty="0"/>
              <a:t>Testing on patient data:</a:t>
            </a:r>
          </a:p>
        </p:txBody>
      </p:sp>
      <p:pic>
        <p:nvPicPr>
          <p:cNvPr id="6" name="Picture 5">
            <a:extLst>
              <a:ext uri="{FF2B5EF4-FFF2-40B4-BE49-F238E27FC236}">
                <a16:creationId xmlns:a16="http://schemas.microsoft.com/office/drawing/2014/main" id="{C8277B2C-BE03-4227-8F0B-E792C020D6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89371" y="1727199"/>
            <a:ext cx="6402629" cy="3868255"/>
          </a:xfrm>
          <a:prstGeom prst="rect">
            <a:avLst/>
          </a:prstGeom>
        </p:spPr>
      </p:pic>
      <p:sp>
        <p:nvSpPr>
          <p:cNvPr id="7" name="TextBox 6">
            <a:extLst>
              <a:ext uri="{FF2B5EF4-FFF2-40B4-BE49-F238E27FC236}">
                <a16:creationId xmlns:a16="http://schemas.microsoft.com/office/drawing/2014/main" id="{051D3D91-CC24-4A8B-89FC-F1E55C0A06CE}"/>
              </a:ext>
            </a:extLst>
          </p:cNvPr>
          <p:cNvSpPr txBox="1"/>
          <p:nvPr/>
        </p:nvSpPr>
        <p:spPr>
          <a:xfrm>
            <a:off x="0" y="1394967"/>
            <a:ext cx="5854931" cy="4939814"/>
          </a:xfrm>
          <a:prstGeom prst="rect">
            <a:avLst/>
          </a:prstGeom>
          <a:noFill/>
        </p:spPr>
        <p:txBody>
          <a:bodyPr wrap="square" rtlCol="0">
            <a:spAutoFit/>
          </a:bodyPr>
          <a:lstStyle/>
          <a:p>
            <a:pPr marL="285750" indent="-285750" algn="just">
              <a:buFont typeface="Arial" panose="020B0604020202020204" pitchFamily="34" charset="0"/>
              <a:buChar char="•"/>
            </a:pPr>
            <a:r>
              <a:rPr lang="en-US" sz="2100" dirty="0"/>
              <a:t>The features 'age' and 'cholesterol' contribute significantly to the prediction of Class 1 (CVD presence), indicating that higher values of these attributes strongly suggest the likelihood of having CVD.</a:t>
            </a:r>
          </a:p>
          <a:p>
            <a:pPr marL="285750" indent="-285750" algn="just">
              <a:buFont typeface="Arial" panose="020B0604020202020204" pitchFamily="34" charset="0"/>
              <a:buChar char="•"/>
            </a:pPr>
            <a:endParaRPr lang="en-US" sz="2100" dirty="0"/>
          </a:p>
          <a:p>
            <a:pPr marL="285750" indent="-285750" algn="just">
              <a:buFont typeface="Arial" panose="020B0604020202020204" pitchFamily="34" charset="0"/>
              <a:buChar char="•"/>
            </a:pPr>
            <a:r>
              <a:rPr lang="en-US" sz="2100" dirty="0"/>
              <a:t>‘Weight' and ‘</a:t>
            </a:r>
            <a:r>
              <a:rPr lang="en-US" sz="2100" dirty="0" err="1"/>
              <a:t>ap_lo</a:t>
            </a:r>
            <a:r>
              <a:rPr lang="en-US" sz="2100" dirty="0"/>
              <a:t>' exhibit strong negative impacts on the prediction, indicating that their specific values decrease the likelihood of Class 1</a:t>
            </a:r>
          </a:p>
          <a:p>
            <a:pPr marL="285750" indent="-285750" algn="just">
              <a:buFont typeface="Arial" panose="020B0604020202020204" pitchFamily="34" charset="0"/>
              <a:buChar char="•"/>
            </a:pPr>
            <a:endParaRPr lang="en-US" sz="2100" dirty="0"/>
          </a:p>
          <a:p>
            <a:pPr marL="285750" indent="-285750" algn="just">
              <a:buFont typeface="Arial" panose="020B0604020202020204" pitchFamily="34" charset="0"/>
              <a:buChar char="•"/>
            </a:pPr>
            <a:r>
              <a:rPr lang="en-US" sz="2100" dirty="0"/>
              <a:t>Features such as '</a:t>
            </a:r>
            <a:r>
              <a:rPr lang="en-US" sz="2100" dirty="0" err="1"/>
              <a:t>alco</a:t>
            </a:r>
            <a:r>
              <a:rPr lang="en-US" sz="2100" dirty="0"/>
              <a:t>', 'smoke', and '</a:t>
            </a:r>
            <a:r>
              <a:rPr lang="en-US" sz="2100" dirty="0" err="1"/>
              <a:t>gluc</a:t>
            </a:r>
            <a:r>
              <a:rPr lang="en-US" sz="2100" dirty="0"/>
              <a:t>' show smaller positive contributions, implying that their lower values might slightly increase the probability of predicting CVD presence in the model's view.</a:t>
            </a:r>
          </a:p>
        </p:txBody>
      </p:sp>
      <p:sp>
        <p:nvSpPr>
          <p:cNvPr id="9" name="TextBox 8">
            <a:extLst>
              <a:ext uri="{FF2B5EF4-FFF2-40B4-BE49-F238E27FC236}">
                <a16:creationId xmlns:a16="http://schemas.microsoft.com/office/drawing/2014/main" id="{FEAB2E7B-5A5F-4632-A9D3-B81D76FDD6E8}"/>
              </a:ext>
            </a:extLst>
          </p:cNvPr>
          <p:cNvSpPr txBox="1"/>
          <p:nvPr/>
        </p:nvSpPr>
        <p:spPr>
          <a:xfrm>
            <a:off x="6932740" y="5675812"/>
            <a:ext cx="4970613" cy="369332"/>
          </a:xfrm>
          <a:prstGeom prst="rect">
            <a:avLst/>
          </a:prstGeom>
          <a:noFill/>
        </p:spPr>
        <p:txBody>
          <a:bodyPr wrap="square" rtlCol="0">
            <a:spAutoFit/>
          </a:bodyPr>
          <a:lstStyle/>
          <a:p>
            <a:r>
              <a:rPr lang="en-US" b="1" dirty="0"/>
              <a:t>                Fig 21 : Features Impact of Patient 1</a:t>
            </a:r>
          </a:p>
        </p:txBody>
      </p:sp>
    </p:spTree>
    <p:extLst>
      <p:ext uri="{BB962C8B-B14F-4D97-AF65-F5344CB8AC3E}">
        <p14:creationId xmlns:p14="http://schemas.microsoft.com/office/powerpoint/2010/main" val="32252505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1087814-8982-5AAB-1B63-936FB54FA5AC}"/>
              </a:ext>
            </a:extLst>
          </p:cNvPr>
          <p:cNvSpPr txBox="1"/>
          <p:nvPr/>
        </p:nvSpPr>
        <p:spPr>
          <a:xfrm>
            <a:off x="0" y="-1"/>
            <a:ext cx="12192000" cy="707886"/>
          </a:xfrm>
          <a:prstGeom prst="rect">
            <a:avLst/>
          </a:prstGeom>
          <a:solidFill>
            <a:srgbClr val="5B9BD5"/>
          </a:solidFill>
        </p:spPr>
        <p:txBody>
          <a:bodyPr wrap="square" rtlCol="0">
            <a:spAutoFit/>
          </a:bodyPr>
          <a:lstStyle/>
          <a:p>
            <a:r>
              <a:rPr lang="en-US" sz="4000" b="1" dirty="0">
                <a:solidFill>
                  <a:schemeClr val="bg1"/>
                </a:solidFill>
              </a:rPr>
              <a:t>                                Results and Discussions</a:t>
            </a:r>
          </a:p>
        </p:txBody>
      </p:sp>
      <p:sp>
        <p:nvSpPr>
          <p:cNvPr id="5" name="TextBox 4">
            <a:extLst>
              <a:ext uri="{FF2B5EF4-FFF2-40B4-BE49-F238E27FC236}">
                <a16:creationId xmlns:a16="http://schemas.microsoft.com/office/drawing/2014/main" id="{239D111A-655A-7326-75C4-E4CCA1EBC229}"/>
              </a:ext>
            </a:extLst>
          </p:cNvPr>
          <p:cNvSpPr txBox="1"/>
          <p:nvPr/>
        </p:nvSpPr>
        <p:spPr>
          <a:xfrm>
            <a:off x="0" y="6488668"/>
            <a:ext cx="12192000" cy="369332"/>
          </a:xfrm>
          <a:prstGeom prst="rect">
            <a:avLst/>
          </a:prstGeom>
          <a:solidFill>
            <a:srgbClr val="5B9BD5"/>
          </a:solidFill>
        </p:spPr>
        <p:txBody>
          <a:bodyPr wrap="square" rtlCol="0">
            <a:spAutoFit/>
          </a:bodyPr>
          <a:lstStyle/>
          <a:p>
            <a:pPr algn="r"/>
            <a:r>
              <a:rPr lang="en-US" b="1" dirty="0"/>
              <a:t>                                                                                                                                                                                                                                35</a:t>
            </a:r>
          </a:p>
        </p:txBody>
      </p:sp>
      <p:sp>
        <p:nvSpPr>
          <p:cNvPr id="26" name="TextBox 25">
            <a:extLst>
              <a:ext uri="{FF2B5EF4-FFF2-40B4-BE49-F238E27FC236}">
                <a16:creationId xmlns:a16="http://schemas.microsoft.com/office/drawing/2014/main" id="{6D4A75E5-DCF2-AA5C-4823-44C97D95E77A}"/>
              </a:ext>
            </a:extLst>
          </p:cNvPr>
          <p:cNvSpPr txBox="1"/>
          <p:nvPr/>
        </p:nvSpPr>
        <p:spPr>
          <a:xfrm>
            <a:off x="327767" y="1054587"/>
            <a:ext cx="5440272" cy="461665"/>
          </a:xfrm>
          <a:prstGeom prst="rect">
            <a:avLst/>
          </a:prstGeom>
          <a:noFill/>
        </p:spPr>
        <p:txBody>
          <a:bodyPr wrap="none" rtlCol="0">
            <a:spAutoFit/>
          </a:bodyPr>
          <a:lstStyle/>
          <a:p>
            <a:r>
              <a:rPr lang="en-US" sz="2400" b="1" dirty="0"/>
              <a:t>Testing on patient data(Low Risk of CVD):</a:t>
            </a:r>
          </a:p>
        </p:txBody>
      </p:sp>
      <p:pic>
        <p:nvPicPr>
          <p:cNvPr id="7" name="Picture 6">
            <a:extLst>
              <a:ext uri="{FF2B5EF4-FFF2-40B4-BE49-F238E27FC236}">
                <a16:creationId xmlns:a16="http://schemas.microsoft.com/office/drawing/2014/main" id="{55E54D0F-DBB4-4759-B709-D32CC8DC2FCC}"/>
              </a:ext>
            </a:extLst>
          </p:cNvPr>
          <p:cNvPicPr>
            <a:picLocks noChangeAspect="1"/>
          </p:cNvPicPr>
          <p:nvPr/>
        </p:nvPicPr>
        <p:blipFill rotWithShape="1">
          <a:blip r:embed="rId2">
            <a:extLst>
              <a:ext uri="{28A0092B-C50C-407E-A947-70E740481C1C}">
                <a14:useLocalDpi xmlns:a14="http://schemas.microsoft.com/office/drawing/2010/main" val="0"/>
              </a:ext>
            </a:extLst>
          </a:blip>
          <a:srcRect r="6416"/>
          <a:stretch/>
        </p:blipFill>
        <p:spPr>
          <a:xfrm>
            <a:off x="327767" y="1821865"/>
            <a:ext cx="11409803" cy="3750715"/>
          </a:xfrm>
          <a:prstGeom prst="rect">
            <a:avLst/>
          </a:prstGeom>
        </p:spPr>
      </p:pic>
      <p:sp>
        <p:nvSpPr>
          <p:cNvPr id="9" name="TextBox 8">
            <a:extLst>
              <a:ext uri="{FF2B5EF4-FFF2-40B4-BE49-F238E27FC236}">
                <a16:creationId xmlns:a16="http://schemas.microsoft.com/office/drawing/2014/main" id="{A530029A-7471-4A4C-AA1B-21239ED8D262}"/>
              </a:ext>
            </a:extLst>
          </p:cNvPr>
          <p:cNvSpPr txBox="1"/>
          <p:nvPr/>
        </p:nvSpPr>
        <p:spPr>
          <a:xfrm>
            <a:off x="3333330" y="5920348"/>
            <a:ext cx="4970613" cy="369332"/>
          </a:xfrm>
          <a:prstGeom prst="rect">
            <a:avLst/>
          </a:prstGeom>
          <a:noFill/>
        </p:spPr>
        <p:txBody>
          <a:bodyPr wrap="square" rtlCol="0">
            <a:spAutoFit/>
          </a:bodyPr>
          <a:lstStyle/>
          <a:p>
            <a:r>
              <a:rPr lang="en-US" b="1" dirty="0"/>
              <a:t>                Fig 22 : LIME Representation of Patient 2</a:t>
            </a:r>
          </a:p>
        </p:txBody>
      </p:sp>
    </p:spTree>
    <p:extLst>
      <p:ext uri="{BB962C8B-B14F-4D97-AF65-F5344CB8AC3E}">
        <p14:creationId xmlns:p14="http://schemas.microsoft.com/office/powerpoint/2010/main" val="346098320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1087814-8982-5AAB-1B63-936FB54FA5AC}"/>
              </a:ext>
            </a:extLst>
          </p:cNvPr>
          <p:cNvSpPr txBox="1"/>
          <p:nvPr/>
        </p:nvSpPr>
        <p:spPr>
          <a:xfrm>
            <a:off x="0" y="-1"/>
            <a:ext cx="12192000" cy="707886"/>
          </a:xfrm>
          <a:prstGeom prst="rect">
            <a:avLst/>
          </a:prstGeom>
          <a:solidFill>
            <a:srgbClr val="5B9BD5"/>
          </a:solidFill>
        </p:spPr>
        <p:txBody>
          <a:bodyPr wrap="square" rtlCol="0">
            <a:spAutoFit/>
          </a:bodyPr>
          <a:lstStyle/>
          <a:p>
            <a:r>
              <a:rPr lang="en-US" sz="4000" b="1" dirty="0">
                <a:solidFill>
                  <a:schemeClr val="bg1"/>
                </a:solidFill>
              </a:rPr>
              <a:t>                               Results and Discussions</a:t>
            </a:r>
          </a:p>
        </p:txBody>
      </p:sp>
      <p:sp>
        <p:nvSpPr>
          <p:cNvPr id="5" name="TextBox 4">
            <a:extLst>
              <a:ext uri="{FF2B5EF4-FFF2-40B4-BE49-F238E27FC236}">
                <a16:creationId xmlns:a16="http://schemas.microsoft.com/office/drawing/2014/main" id="{239D111A-655A-7326-75C4-E4CCA1EBC229}"/>
              </a:ext>
            </a:extLst>
          </p:cNvPr>
          <p:cNvSpPr txBox="1"/>
          <p:nvPr/>
        </p:nvSpPr>
        <p:spPr>
          <a:xfrm>
            <a:off x="0" y="6488668"/>
            <a:ext cx="12192000" cy="369332"/>
          </a:xfrm>
          <a:prstGeom prst="rect">
            <a:avLst/>
          </a:prstGeom>
          <a:solidFill>
            <a:srgbClr val="5B9BD5"/>
          </a:solidFill>
        </p:spPr>
        <p:txBody>
          <a:bodyPr wrap="square" rtlCol="0">
            <a:spAutoFit/>
          </a:bodyPr>
          <a:lstStyle/>
          <a:p>
            <a:pPr algn="r"/>
            <a:r>
              <a:rPr lang="en-US" b="1" dirty="0"/>
              <a:t>                                                                                                                                                                                                                                36</a:t>
            </a:r>
          </a:p>
        </p:txBody>
      </p:sp>
      <p:sp>
        <p:nvSpPr>
          <p:cNvPr id="26" name="TextBox 25">
            <a:extLst>
              <a:ext uri="{FF2B5EF4-FFF2-40B4-BE49-F238E27FC236}">
                <a16:creationId xmlns:a16="http://schemas.microsoft.com/office/drawing/2014/main" id="{6D4A75E5-DCF2-AA5C-4823-44C97D95E77A}"/>
              </a:ext>
            </a:extLst>
          </p:cNvPr>
          <p:cNvSpPr txBox="1"/>
          <p:nvPr/>
        </p:nvSpPr>
        <p:spPr>
          <a:xfrm>
            <a:off x="0" y="707885"/>
            <a:ext cx="3697935" cy="523220"/>
          </a:xfrm>
          <a:prstGeom prst="rect">
            <a:avLst/>
          </a:prstGeom>
          <a:noFill/>
        </p:spPr>
        <p:txBody>
          <a:bodyPr wrap="none" rtlCol="0">
            <a:spAutoFit/>
          </a:bodyPr>
          <a:lstStyle/>
          <a:p>
            <a:r>
              <a:rPr lang="en-US" sz="2800" b="1" dirty="0"/>
              <a:t>Testing on patient data:</a:t>
            </a:r>
          </a:p>
        </p:txBody>
      </p:sp>
      <p:pic>
        <p:nvPicPr>
          <p:cNvPr id="3" name="Picture 2">
            <a:extLst>
              <a:ext uri="{FF2B5EF4-FFF2-40B4-BE49-F238E27FC236}">
                <a16:creationId xmlns:a16="http://schemas.microsoft.com/office/drawing/2014/main" id="{2BF483C4-D5FB-4CD5-938E-68CA47FCA4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45202" y="1642254"/>
            <a:ext cx="6246798" cy="4012542"/>
          </a:xfrm>
          <a:prstGeom prst="rect">
            <a:avLst/>
          </a:prstGeom>
        </p:spPr>
      </p:pic>
      <p:sp>
        <p:nvSpPr>
          <p:cNvPr id="7" name="TextBox 6">
            <a:extLst>
              <a:ext uri="{FF2B5EF4-FFF2-40B4-BE49-F238E27FC236}">
                <a16:creationId xmlns:a16="http://schemas.microsoft.com/office/drawing/2014/main" id="{ADD1E6F5-0979-4BA3-B3EF-ABA085EED98D}"/>
              </a:ext>
            </a:extLst>
          </p:cNvPr>
          <p:cNvSpPr txBox="1"/>
          <p:nvPr/>
        </p:nvSpPr>
        <p:spPr>
          <a:xfrm>
            <a:off x="105511" y="1239640"/>
            <a:ext cx="5821155" cy="5262979"/>
          </a:xfrm>
          <a:prstGeom prst="rect">
            <a:avLst/>
          </a:prstGeom>
          <a:noFill/>
        </p:spPr>
        <p:txBody>
          <a:bodyPr wrap="square" rtlCol="0">
            <a:spAutoFit/>
          </a:bodyPr>
          <a:lstStyle/>
          <a:p>
            <a:pPr marL="285750" indent="-285750" algn="just">
              <a:buFont typeface="Arial" panose="020B0604020202020204" pitchFamily="34" charset="0"/>
              <a:buChar char="•"/>
            </a:pPr>
            <a:r>
              <a:rPr lang="en-US" sz="2100" dirty="0"/>
              <a:t>The features 'cholesterol', ‘</a:t>
            </a:r>
            <a:r>
              <a:rPr lang="en-US" sz="2100" dirty="0" err="1"/>
              <a:t>ap_hi</a:t>
            </a:r>
            <a:r>
              <a:rPr lang="en-US" sz="2100" dirty="0"/>
              <a:t> display strong negative influences on the prediction of CVD presence, suggesting that certain values of these attributes substantially decrease the likelihood of having CVD.</a:t>
            </a:r>
          </a:p>
          <a:p>
            <a:pPr marL="285750" indent="-285750" algn="just">
              <a:buFont typeface="Arial" panose="020B0604020202020204" pitchFamily="34" charset="0"/>
              <a:buChar char="•"/>
            </a:pPr>
            <a:endParaRPr lang="en-US" sz="2100" dirty="0"/>
          </a:p>
          <a:p>
            <a:pPr marL="285750" indent="-285750" algn="just">
              <a:buFont typeface="Arial" panose="020B0604020202020204" pitchFamily="34" charset="0"/>
              <a:buChar char="•"/>
            </a:pPr>
            <a:r>
              <a:rPr lang="en-US" sz="2100" dirty="0"/>
              <a:t>Several features such as ‘glucose', ‘gender', ‘weight', relatively minor negative impacts, suggesting that their specific values slightly reduce the model's prediction probability of CVD presence.</a:t>
            </a:r>
          </a:p>
          <a:p>
            <a:pPr marL="285750" indent="-285750" algn="just">
              <a:buFont typeface="Arial" panose="020B0604020202020204" pitchFamily="34" charset="0"/>
              <a:buChar char="•"/>
            </a:pPr>
            <a:endParaRPr lang="en-US" sz="2100" dirty="0"/>
          </a:p>
          <a:p>
            <a:pPr marL="285750" indent="-285750" algn="just">
              <a:buFont typeface="Arial" panose="020B0604020202020204" pitchFamily="34" charset="0"/>
              <a:buChar char="•"/>
            </a:pPr>
            <a:r>
              <a:rPr lang="en-US" sz="2100" dirty="0"/>
              <a:t>The features alcohol and smoke make a positive impact in prediction of </a:t>
            </a:r>
            <a:r>
              <a:rPr lang="en-US" sz="2100" dirty="0" err="1"/>
              <a:t>cvd</a:t>
            </a:r>
            <a:r>
              <a:rPr lang="en-US" sz="2100" dirty="0"/>
              <a:t> , suggesting that the patient habits having a little impact on having </a:t>
            </a:r>
            <a:r>
              <a:rPr lang="en-US" sz="2100" dirty="0" err="1"/>
              <a:t>cvd</a:t>
            </a:r>
            <a:r>
              <a:rPr lang="en-US" sz="2100" dirty="0"/>
              <a:t>.</a:t>
            </a:r>
          </a:p>
        </p:txBody>
      </p:sp>
      <p:sp>
        <p:nvSpPr>
          <p:cNvPr id="9" name="TextBox 8">
            <a:extLst>
              <a:ext uri="{FF2B5EF4-FFF2-40B4-BE49-F238E27FC236}">
                <a16:creationId xmlns:a16="http://schemas.microsoft.com/office/drawing/2014/main" id="{F11B42DE-2276-4387-A493-DE389E8B9A4E}"/>
              </a:ext>
            </a:extLst>
          </p:cNvPr>
          <p:cNvSpPr txBox="1"/>
          <p:nvPr/>
        </p:nvSpPr>
        <p:spPr>
          <a:xfrm>
            <a:off x="6957678" y="5887066"/>
            <a:ext cx="4970613" cy="369332"/>
          </a:xfrm>
          <a:prstGeom prst="rect">
            <a:avLst/>
          </a:prstGeom>
          <a:noFill/>
        </p:spPr>
        <p:txBody>
          <a:bodyPr wrap="square" rtlCol="0">
            <a:spAutoFit/>
          </a:bodyPr>
          <a:lstStyle/>
          <a:p>
            <a:r>
              <a:rPr lang="en-US" b="1" dirty="0"/>
              <a:t>                Fig 23 : Features Impact of Patient 2</a:t>
            </a:r>
          </a:p>
        </p:txBody>
      </p:sp>
    </p:spTree>
    <p:extLst>
      <p:ext uri="{BB962C8B-B14F-4D97-AF65-F5344CB8AC3E}">
        <p14:creationId xmlns:p14="http://schemas.microsoft.com/office/powerpoint/2010/main" val="269533120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1087814-8982-5AAB-1B63-936FB54FA5AC}"/>
              </a:ext>
            </a:extLst>
          </p:cNvPr>
          <p:cNvSpPr txBox="1"/>
          <p:nvPr/>
        </p:nvSpPr>
        <p:spPr>
          <a:xfrm>
            <a:off x="0" y="0"/>
            <a:ext cx="12192000" cy="707886"/>
          </a:xfrm>
          <a:prstGeom prst="rect">
            <a:avLst/>
          </a:prstGeom>
          <a:solidFill>
            <a:srgbClr val="5B9BD5"/>
          </a:solidFill>
        </p:spPr>
        <p:txBody>
          <a:bodyPr wrap="square" rtlCol="0">
            <a:spAutoFit/>
          </a:bodyPr>
          <a:lstStyle/>
          <a:p>
            <a:r>
              <a:rPr lang="en-US" sz="4000" b="1" dirty="0">
                <a:solidFill>
                  <a:schemeClr val="bg1"/>
                </a:solidFill>
              </a:rPr>
              <a:t>                          Conclusion and Future work</a:t>
            </a:r>
          </a:p>
        </p:txBody>
      </p:sp>
      <p:sp>
        <p:nvSpPr>
          <p:cNvPr id="5" name="TextBox 4">
            <a:extLst>
              <a:ext uri="{FF2B5EF4-FFF2-40B4-BE49-F238E27FC236}">
                <a16:creationId xmlns:a16="http://schemas.microsoft.com/office/drawing/2014/main" id="{239D111A-655A-7326-75C4-E4CCA1EBC229}"/>
              </a:ext>
            </a:extLst>
          </p:cNvPr>
          <p:cNvSpPr txBox="1"/>
          <p:nvPr/>
        </p:nvSpPr>
        <p:spPr>
          <a:xfrm>
            <a:off x="0" y="6488668"/>
            <a:ext cx="12192000" cy="369332"/>
          </a:xfrm>
          <a:prstGeom prst="rect">
            <a:avLst/>
          </a:prstGeom>
          <a:solidFill>
            <a:srgbClr val="5B9BD5"/>
          </a:solidFill>
        </p:spPr>
        <p:txBody>
          <a:bodyPr wrap="square" rtlCol="0">
            <a:spAutoFit/>
          </a:bodyPr>
          <a:lstStyle/>
          <a:p>
            <a:pPr algn="r"/>
            <a:r>
              <a:rPr lang="en-US" b="1" dirty="0"/>
              <a:t>                                                                                                                                                                                                                                37</a:t>
            </a:r>
          </a:p>
        </p:txBody>
      </p:sp>
    </p:spTree>
    <p:extLst>
      <p:ext uri="{BB962C8B-B14F-4D97-AF65-F5344CB8AC3E}">
        <p14:creationId xmlns:p14="http://schemas.microsoft.com/office/powerpoint/2010/main" val="317057300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Shape 335"/>
        <p:cNvGrpSpPr/>
        <p:nvPr/>
      </p:nvGrpSpPr>
      <p:grpSpPr>
        <a:xfrm>
          <a:off x="0" y="0"/>
          <a:ext cx="0" cy="0"/>
          <a:chOff x="0" y="0"/>
          <a:chExt cx="0" cy="0"/>
        </a:xfrm>
      </p:grpSpPr>
      <p:sp>
        <p:nvSpPr>
          <p:cNvPr id="337" name="Google Shape;337;p20"/>
          <p:cNvSpPr/>
          <p:nvPr/>
        </p:nvSpPr>
        <p:spPr>
          <a:xfrm>
            <a:off x="3403150" y="2702781"/>
            <a:ext cx="2078400" cy="540400"/>
          </a:xfrm>
          <a:prstGeom prst="rect">
            <a:avLst/>
          </a:prstGeom>
          <a:solidFill>
            <a:srgbClr val="EDEDED"/>
          </a:solidFill>
          <a:ln w="9525" cap="flat"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algn="ctr">
              <a:buClr>
                <a:srgbClr val="000000"/>
              </a:buClr>
              <a:buSzPts val="1400"/>
            </a:pPr>
            <a:endParaRPr sz="1867" dirty="0">
              <a:solidFill>
                <a:srgbClr val="000000"/>
              </a:solidFill>
              <a:latin typeface="Arial"/>
              <a:ea typeface="Arial"/>
              <a:cs typeface="Arial"/>
              <a:sym typeface="Arial"/>
            </a:endParaRPr>
          </a:p>
          <a:p>
            <a:pPr algn="ctr">
              <a:buClr>
                <a:srgbClr val="000000"/>
              </a:buClr>
              <a:buSzPts val="1400"/>
            </a:pPr>
            <a:endParaRPr sz="1867" dirty="0">
              <a:solidFill>
                <a:srgbClr val="000000"/>
              </a:solidFill>
              <a:latin typeface="Arial"/>
              <a:ea typeface="Arial"/>
              <a:cs typeface="Arial"/>
              <a:sym typeface="Arial"/>
            </a:endParaRPr>
          </a:p>
          <a:p>
            <a:pPr algn="ctr">
              <a:buClr>
                <a:srgbClr val="000000"/>
              </a:buClr>
              <a:buSzPts val="1400"/>
            </a:pPr>
            <a:endParaRPr sz="1867" dirty="0">
              <a:solidFill>
                <a:srgbClr val="000000"/>
              </a:solidFill>
              <a:latin typeface="Arial"/>
              <a:ea typeface="Arial"/>
              <a:cs typeface="Arial"/>
              <a:sym typeface="Arial"/>
            </a:endParaRPr>
          </a:p>
          <a:p>
            <a:pPr algn="ctr">
              <a:buClr>
                <a:srgbClr val="000000"/>
              </a:buClr>
              <a:buSzPts val="1400"/>
            </a:pPr>
            <a:endParaRPr sz="1867" dirty="0">
              <a:solidFill>
                <a:srgbClr val="000000"/>
              </a:solidFill>
              <a:latin typeface="Arial"/>
              <a:ea typeface="Arial"/>
              <a:cs typeface="Arial"/>
              <a:sym typeface="Arial"/>
            </a:endParaRPr>
          </a:p>
          <a:p>
            <a:pPr algn="ctr">
              <a:buClr>
                <a:srgbClr val="000000"/>
              </a:buClr>
              <a:buSzPts val="1400"/>
            </a:pPr>
            <a:endParaRPr sz="1867" dirty="0">
              <a:solidFill>
                <a:srgbClr val="000000"/>
              </a:solidFill>
              <a:latin typeface="Arial"/>
              <a:ea typeface="Arial"/>
              <a:cs typeface="Arial"/>
              <a:sym typeface="Arial"/>
            </a:endParaRPr>
          </a:p>
        </p:txBody>
      </p:sp>
      <p:sp>
        <p:nvSpPr>
          <p:cNvPr id="338" name="Google Shape;338;p20"/>
          <p:cNvSpPr/>
          <p:nvPr/>
        </p:nvSpPr>
        <p:spPr>
          <a:xfrm>
            <a:off x="3401737" y="3242604"/>
            <a:ext cx="2078400" cy="540400"/>
          </a:xfrm>
          <a:prstGeom prst="rect">
            <a:avLst/>
          </a:prstGeom>
          <a:solidFill>
            <a:srgbClr val="EDEDED"/>
          </a:solidFill>
          <a:ln w="9525" cap="flat"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algn="ctr">
              <a:buClr>
                <a:srgbClr val="000000"/>
              </a:buClr>
              <a:buSzPts val="1400"/>
            </a:pPr>
            <a:endParaRPr sz="1867" dirty="0">
              <a:solidFill>
                <a:srgbClr val="000000"/>
              </a:solidFill>
              <a:latin typeface="Arial"/>
              <a:ea typeface="Arial"/>
              <a:cs typeface="Arial"/>
              <a:sym typeface="Arial"/>
            </a:endParaRPr>
          </a:p>
        </p:txBody>
      </p:sp>
      <p:sp>
        <p:nvSpPr>
          <p:cNvPr id="339" name="Google Shape;339;p20"/>
          <p:cNvSpPr/>
          <p:nvPr/>
        </p:nvSpPr>
        <p:spPr>
          <a:xfrm>
            <a:off x="3401737" y="3782624"/>
            <a:ext cx="2078400" cy="540400"/>
          </a:xfrm>
          <a:prstGeom prst="rect">
            <a:avLst/>
          </a:prstGeom>
          <a:solidFill>
            <a:srgbClr val="EDEDED"/>
          </a:solidFill>
          <a:ln w="9525" cap="flat"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algn="ctr">
              <a:buClr>
                <a:srgbClr val="000000"/>
              </a:buClr>
              <a:buSzPts val="1400"/>
            </a:pPr>
            <a:r>
              <a:rPr lang="en-GB" sz="1867" dirty="0">
                <a:solidFill>
                  <a:srgbClr val="000000"/>
                </a:solidFill>
                <a:latin typeface="Arial"/>
                <a:ea typeface="Arial"/>
                <a:cs typeface="Arial"/>
                <a:sym typeface="Arial"/>
              </a:rPr>
              <a:t>   </a:t>
            </a:r>
            <a:endParaRPr sz="1867" dirty="0">
              <a:solidFill>
                <a:srgbClr val="000000"/>
              </a:solidFill>
              <a:latin typeface="Arial"/>
              <a:ea typeface="Arial"/>
              <a:cs typeface="Arial"/>
              <a:sym typeface="Arial"/>
            </a:endParaRPr>
          </a:p>
        </p:txBody>
      </p:sp>
      <p:sp>
        <p:nvSpPr>
          <p:cNvPr id="340" name="Google Shape;340;p20"/>
          <p:cNvSpPr/>
          <p:nvPr/>
        </p:nvSpPr>
        <p:spPr>
          <a:xfrm>
            <a:off x="3401737" y="4322447"/>
            <a:ext cx="2078400" cy="540400"/>
          </a:xfrm>
          <a:prstGeom prst="rect">
            <a:avLst/>
          </a:prstGeom>
          <a:solidFill>
            <a:srgbClr val="EDEDED"/>
          </a:solidFill>
          <a:ln w="9525" cap="flat"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algn="ctr">
              <a:buClr>
                <a:srgbClr val="000000"/>
              </a:buClr>
              <a:buSzPts val="1400"/>
            </a:pPr>
            <a:endParaRPr sz="1867" dirty="0">
              <a:solidFill>
                <a:srgbClr val="000000"/>
              </a:solidFill>
              <a:latin typeface="Arial"/>
              <a:ea typeface="Arial"/>
              <a:cs typeface="Arial"/>
              <a:sym typeface="Arial"/>
            </a:endParaRPr>
          </a:p>
        </p:txBody>
      </p:sp>
      <p:sp>
        <p:nvSpPr>
          <p:cNvPr id="341" name="Google Shape;341;p20"/>
          <p:cNvSpPr/>
          <p:nvPr/>
        </p:nvSpPr>
        <p:spPr>
          <a:xfrm>
            <a:off x="5482625" y="2702781"/>
            <a:ext cx="2078400" cy="540400"/>
          </a:xfrm>
          <a:prstGeom prst="rect">
            <a:avLst/>
          </a:prstGeom>
          <a:solidFill>
            <a:srgbClr val="EDEDED"/>
          </a:solidFill>
          <a:ln w="9525" cap="flat"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algn="ctr">
              <a:buClr>
                <a:srgbClr val="000000"/>
              </a:buClr>
              <a:buSzPts val="1400"/>
            </a:pPr>
            <a:endParaRPr sz="1867" dirty="0">
              <a:solidFill>
                <a:srgbClr val="000000"/>
              </a:solidFill>
              <a:latin typeface="Arial"/>
              <a:ea typeface="Arial"/>
              <a:cs typeface="Arial"/>
              <a:sym typeface="Arial"/>
            </a:endParaRPr>
          </a:p>
        </p:txBody>
      </p:sp>
      <p:sp>
        <p:nvSpPr>
          <p:cNvPr id="342" name="Google Shape;342;p20"/>
          <p:cNvSpPr/>
          <p:nvPr/>
        </p:nvSpPr>
        <p:spPr>
          <a:xfrm>
            <a:off x="5481212" y="3232935"/>
            <a:ext cx="2078400" cy="540400"/>
          </a:xfrm>
          <a:prstGeom prst="rect">
            <a:avLst/>
          </a:prstGeom>
          <a:solidFill>
            <a:srgbClr val="EDEDED"/>
          </a:solidFill>
          <a:ln w="9525" cap="flat"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algn="ctr">
              <a:buClr>
                <a:srgbClr val="000000"/>
              </a:buClr>
              <a:buSzPts val="1400"/>
            </a:pPr>
            <a:endParaRPr sz="1867" dirty="0">
              <a:solidFill>
                <a:srgbClr val="000000"/>
              </a:solidFill>
              <a:latin typeface="Arial"/>
              <a:ea typeface="Arial"/>
              <a:cs typeface="Arial"/>
              <a:sym typeface="Arial"/>
            </a:endParaRPr>
          </a:p>
        </p:txBody>
      </p:sp>
      <p:sp>
        <p:nvSpPr>
          <p:cNvPr id="343" name="Google Shape;343;p20"/>
          <p:cNvSpPr/>
          <p:nvPr/>
        </p:nvSpPr>
        <p:spPr>
          <a:xfrm>
            <a:off x="5481212" y="3782624"/>
            <a:ext cx="2078400" cy="540400"/>
          </a:xfrm>
          <a:prstGeom prst="rect">
            <a:avLst/>
          </a:prstGeom>
          <a:solidFill>
            <a:srgbClr val="EDEDED"/>
          </a:solidFill>
          <a:ln w="9525" cap="flat"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algn="ctr">
              <a:buClr>
                <a:srgbClr val="000000"/>
              </a:buClr>
              <a:buSzPts val="1400"/>
            </a:pPr>
            <a:endParaRPr sz="1867" dirty="0">
              <a:solidFill>
                <a:srgbClr val="000000"/>
              </a:solidFill>
              <a:latin typeface="Arial"/>
              <a:ea typeface="Arial"/>
              <a:cs typeface="Arial"/>
              <a:sym typeface="Arial"/>
            </a:endParaRPr>
          </a:p>
        </p:txBody>
      </p:sp>
      <p:sp>
        <p:nvSpPr>
          <p:cNvPr id="344" name="Google Shape;344;p20"/>
          <p:cNvSpPr/>
          <p:nvPr/>
        </p:nvSpPr>
        <p:spPr>
          <a:xfrm>
            <a:off x="5481212" y="4322447"/>
            <a:ext cx="2078400" cy="540400"/>
          </a:xfrm>
          <a:prstGeom prst="rect">
            <a:avLst/>
          </a:prstGeom>
          <a:solidFill>
            <a:srgbClr val="EDEDED"/>
          </a:solidFill>
          <a:ln w="9525" cap="flat"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algn="ctr">
              <a:buClr>
                <a:srgbClr val="000000"/>
              </a:buClr>
              <a:buSzPts val="1400"/>
            </a:pPr>
            <a:endParaRPr sz="1867" dirty="0">
              <a:solidFill>
                <a:srgbClr val="000000"/>
              </a:solidFill>
              <a:latin typeface="Arial"/>
              <a:ea typeface="Arial"/>
              <a:cs typeface="Arial"/>
              <a:sym typeface="Arial"/>
            </a:endParaRPr>
          </a:p>
        </p:txBody>
      </p:sp>
      <p:sp>
        <p:nvSpPr>
          <p:cNvPr id="345" name="Google Shape;345;p20"/>
          <p:cNvSpPr/>
          <p:nvPr/>
        </p:nvSpPr>
        <p:spPr>
          <a:xfrm>
            <a:off x="3404345" y="1984780"/>
            <a:ext cx="2078400" cy="718000"/>
          </a:xfrm>
          <a:prstGeom prst="rect">
            <a:avLst/>
          </a:prstGeom>
          <a:solidFill>
            <a:srgbClr val="2F2F2F"/>
          </a:solidFill>
          <a:ln w="9525" cap="flat"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algn="ctr">
              <a:buClr>
                <a:srgbClr val="000000"/>
              </a:buClr>
              <a:buSzPts val="1400"/>
            </a:pPr>
            <a:r>
              <a:rPr lang="en-GB" sz="1867" b="1" dirty="0">
                <a:solidFill>
                  <a:srgbClr val="FFFFFF"/>
                </a:solidFill>
                <a:latin typeface="Roboto"/>
                <a:ea typeface="Roboto"/>
                <a:cs typeface="Roboto"/>
                <a:sym typeface="Roboto"/>
              </a:rPr>
              <a:t>Aug-sept</a:t>
            </a:r>
            <a:endParaRPr sz="1867" b="1" dirty="0">
              <a:solidFill>
                <a:srgbClr val="FFFFFF"/>
              </a:solidFill>
              <a:latin typeface="Roboto"/>
              <a:ea typeface="Roboto"/>
              <a:cs typeface="Roboto"/>
              <a:sym typeface="Roboto"/>
            </a:endParaRPr>
          </a:p>
        </p:txBody>
      </p:sp>
      <p:sp>
        <p:nvSpPr>
          <p:cNvPr id="346" name="Google Shape;346;p20"/>
          <p:cNvSpPr/>
          <p:nvPr/>
        </p:nvSpPr>
        <p:spPr>
          <a:xfrm>
            <a:off x="5483801" y="1984780"/>
            <a:ext cx="2078400" cy="718000"/>
          </a:xfrm>
          <a:prstGeom prst="rect">
            <a:avLst/>
          </a:prstGeom>
          <a:solidFill>
            <a:srgbClr val="3D3D3D"/>
          </a:solidFill>
          <a:ln w="9525" cap="flat"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algn="ctr">
              <a:buClr>
                <a:srgbClr val="000000"/>
              </a:buClr>
              <a:buSzPts val="1400"/>
            </a:pPr>
            <a:r>
              <a:rPr lang="en-GB" sz="1867" b="1" dirty="0">
                <a:solidFill>
                  <a:srgbClr val="FFFFFF"/>
                </a:solidFill>
                <a:latin typeface="Roboto"/>
                <a:ea typeface="Roboto"/>
                <a:cs typeface="Roboto"/>
                <a:sym typeface="Roboto"/>
              </a:rPr>
              <a:t>Oct-Nov-D</a:t>
            </a:r>
            <a:r>
              <a:rPr lang="en-GB" sz="2400" b="1" dirty="0">
                <a:solidFill>
                  <a:srgbClr val="FFFFFF"/>
                </a:solidFill>
                <a:latin typeface="Roboto"/>
                <a:ea typeface="Roboto"/>
                <a:cs typeface="Roboto"/>
                <a:sym typeface="Roboto"/>
              </a:rPr>
              <a:t>ec</a:t>
            </a:r>
            <a:endParaRPr sz="1867" b="1" dirty="0">
              <a:solidFill>
                <a:srgbClr val="FFFFFF"/>
              </a:solidFill>
              <a:latin typeface="Roboto"/>
              <a:ea typeface="Roboto"/>
              <a:cs typeface="Roboto"/>
              <a:sym typeface="Roboto"/>
            </a:endParaRPr>
          </a:p>
        </p:txBody>
      </p:sp>
      <p:sp>
        <p:nvSpPr>
          <p:cNvPr id="347" name="Google Shape;347;p20"/>
          <p:cNvSpPr/>
          <p:nvPr/>
        </p:nvSpPr>
        <p:spPr>
          <a:xfrm>
            <a:off x="7562488" y="2702781"/>
            <a:ext cx="2078400" cy="540400"/>
          </a:xfrm>
          <a:prstGeom prst="rect">
            <a:avLst/>
          </a:prstGeom>
          <a:solidFill>
            <a:srgbClr val="EDEDED"/>
          </a:solidFill>
          <a:ln w="9525" cap="flat"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algn="ctr">
              <a:buClr>
                <a:srgbClr val="000000"/>
              </a:buClr>
              <a:buSzPts val="1400"/>
            </a:pPr>
            <a:endParaRPr sz="1867" dirty="0">
              <a:solidFill>
                <a:srgbClr val="000000"/>
              </a:solidFill>
              <a:latin typeface="Arial"/>
              <a:ea typeface="Arial"/>
              <a:cs typeface="Arial"/>
              <a:sym typeface="Arial"/>
            </a:endParaRPr>
          </a:p>
        </p:txBody>
      </p:sp>
      <p:sp>
        <p:nvSpPr>
          <p:cNvPr id="348" name="Google Shape;348;p20"/>
          <p:cNvSpPr/>
          <p:nvPr/>
        </p:nvSpPr>
        <p:spPr>
          <a:xfrm>
            <a:off x="7562640" y="3242604"/>
            <a:ext cx="2078400" cy="540400"/>
          </a:xfrm>
          <a:prstGeom prst="rect">
            <a:avLst/>
          </a:prstGeom>
          <a:solidFill>
            <a:srgbClr val="EDEDED"/>
          </a:solidFill>
          <a:ln w="9525" cap="flat"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algn="ctr">
              <a:buClr>
                <a:srgbClr val="000000"/>
              </a:buClr>
              <a:buSzPts val="1400"/>
            </a:pPr>
            <a:endParaRPr sz="1867" dirty="0">
              <a:solidFill>
                <a:srgbClr val="000000"/>
              </a:solidFill>
              <a:latin typeface="Arial"/>
              <a:ea typeface="Arial"/>
              <a:cs typeface="Arial"/>
              <a:sym typeface="Arial"/>
            </a:endParaRPr>
          </a:p>
        </p:txBody>
      </p:sp>
      <p:sp>
        <p:nvSpPr>
          <p:cNvPr id="349" name="Google Shape;349;p20"/>
          <p:cNvSpPr/>
          <p:nvPr/>
        </p:nvSpPr>
        <p:spPr>
          <a:xfrm>
            <a:off x="7562640" y="3782624"/>
            <a:ext cx="2078400" cy="540400"/>
          </a:xfrm>
          <a:prstGeom prst="rect">
            <a:avLst/>
          </a:prstGeom>
          <a:solidFill>
            <a:srgbClr val="EDEDED"/>
          </a:solidFill>
          <a:ln w="9525" cap="flat"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algn="ctr">
              <a:buClr>
                <a:srgbClr val="000000"/>
              </a:buClr>
              <a:buSzPts val="1400"/>
            </a:pPr>
            <a:endParaRPr sz="1867" dirty="0">
              <a:solidFill>
                <a:srgbClr val="000000"/>
              </a:solidFill>
              <a:latin typeface="Arial"/>
              <a:ea typeface="Arial"/>
              <a:cs typeface="Arial"/>
              <a:sym typeface="Arial"/>
            </a:endParaRPr>
          </a:p>
        </p:txBody>
      </p:sp>
      <p:sp>
        <p:nvSpPr>
          <p:cNvPr id="350" name="Google Shape;350;p20"/>
          <p:cNvSpPr/>
          <p:nvPr/>
        </p:nvSpPr>
        <p:spPr>
          <a:xfrm>
            <a:off x="7562640" y="4322447"/>
            <a:ext cx="2078400" cy="540400"/>
          </a:xfrm>
          <a:prstGeom prst="rect">
            <a:avLst/>
          </a:prstGeom>
          <a:solidFill>
            <a:srgbClr val="EDEDED"/>
          </a:solidFill>
          <a:ln w="9525" cap="flat"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algn="ctr">
              <a:buClr>
                <a:srgbClr val="000000"/>
              </a:buClr>
              <a:buSzPts val="1400"/>
            </a:pPr>
            <a:endParaRPr sz="1867" dirty="0">
              <a:solidFill>
                <a:srgbClr val="000000"/>
              </a:solidFill>
              <a:latin typeface="Arial"/>
              <a:ea typeface="Arial"/>
              <a:cs typeface="Arial"/>
              <a:sym typeface="Arial"/>
            </a:endParaRPr>
          </a:p>
        </p:txBody>
      </p:sp>
      <p:sp>
        <p:nvSpPr>
          <p:cNvPr id="351" name="Google Shape;351;p20"/>
          <p:cNvSpPr/>
          <p:nvPr/>
        </p:nvSpPr>
        <p:spPr>
          <a:xfrm>
            <a:off x="7563693" y="1984780"/>
            <a:ext cx="2078400" cy="718000"/>
          </a:xfrm>
          <a:prstGeom prst="rect">
            <a:avLst/>
          </a:prstGeom>
          <a:solidFill>
            <a:srgbClr val="464646"/>
          </a:solidFill>
          <a:ln w="9525" cap="flat"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algn="ctr">
              <a:buClr>
                <a:srgbClr val="000000"/>
              </a:buClr>
              <a:buSzPts val="1400"/>
            </a:pPr>
            <a:r>
              <a:rPr lang="en-GB" sz="1867" b="1" dirty="0">
                <a:solidFill>
                  <a:srgbClr val="FFFFFF"/>
                </a:solidFill>
                <a:latin typeface="Roboto"/>
                <a:ea typeface="Roboto"/>
                <a:cs typeface="Roboto"/>
                <a:sym typeface="Roboto"/>
              </a:rPr>
              <a:t>Jan-Feb</a:t>
            </a:r>
            <a:endParaRPr sz="1867" b="1" dirty="0">
              <a:solidFill>
                <a:srgbClr val="FFFFFF"/>
              </a:solidFill>
              <a:latin typeface="Roboto"/>
              <a:ea typeface="Roboto"/>
              <a:cs typeface="Roboto"/>
              <a:sym typeface="Roboto"/>
            </a:endParaRPr>
          </a:p>
        </p:txBody>
      </p:sp>
      <p:sp>
        <p:nvSpPr>
          <p:cNvPr id="352" name="Google Shape;352;p20"/>
          <p:cNvSpPr/>
          <p:nvPr/>
        </p:nvSpPr>
        <p:spPr>
          <a:xfrm>
            <a:off x="9641148" y="2702781"/>
            <a:ext cx="2078400" cy="540400"/>
          </a:xfrm>
          <a:prstGeom prst="rect">
            <a:avLst/>
          </a:prstGeom>
          <a:solidFill>
            <a:srgbClr val="EDEDED"/>
          </a:solidFill>
          <a:ln w="9525" cap="flat"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algn="ctr">
              <a:buClr>
                <a:srgbClr val="000000"/>
              </a:buClr>
              <a:buSzPts val="1400"/>
            </a:pPr>
            <a:endParaRPr sz="1867" dirty="0">
              <a:solidFill>
                <a:srgbClr val="000000"/>
              </a:solidFill>
              <a:latin typeface="Arial"/>
              <a:ea typeface="Arial"/>
              <a:cs typeface="Arial"/>
              <a:sym typeface="Arial"/>
            </a:endParaRPr>
          </a:p>
        </p:txBody>
      </p:sp>
      <p:sp>
        <p:nvSpPr>
          <p:cNvPr id="353" name="Google Shape;353;p20"/>
          <p:cNvSpPr/>
          <p:nvPr/>
        </p:nvSpPr>
        <p:spPr>
          <a:xfrm>
            <a:off x="9641300" y="3242604"/>
            <a:ext cx="2078400" cy="540400"/>
          </a:xfrm>
          <a:prstGeom prst="rect">
            <a:avLst/>
          </a:prstGeom>
          <a:solidFill>
            <a:srgbClr val="EDEDED"/>
          </a:solidFill>
          <a:ln w="9525" cap="flat"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algn="ctr">
              <a:buClr>
                <a:srgbClr val="000000"/>
              </a:buClr>
              <a:buSzPts val="1400"/>
            </a:pPr>
            <a:endParaRPr sz="1867" dirty="0">
              <a:solidFill>
                <a:srgbClr val="000000"/>
              </a:solidFill>
              <a:latin typeface="Arial"/>
              <a:ea typeface="Arial"/>
              <a:cs typeface="Arial"/>
              <a:sym typeface="Arial"/>
            </a:endParaRPr>
          </a:p>
        </p:txBody>
      </p:sp>
      <p:sp>
        <p:nvSpPr>
          <p:cNvPr id="354" name="Google Shape;354;p20"/>
          <p:cNvSpPr/>
          <p:nvPr/>
        </p:nvSpPr>
        <p:spPr>
          <a:xfrm>
            <a:off x="9641148" y="3782624"/>
            <a:ext cx="2078400" cy="540400"/>
          </a:xfrm>
          <a:prstGeom prst="rect">
            <a:avLst/>
          </a:prstGeom>
          <a:solidFill>
            <a:srgbClr val="EDEDED"/>
          </a:solidFill>
          <a:ln w="9525" cap="flat"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algn="ctr">
              <a:buClr>
                <a:srgbClr val="000000"/>
              </a:buClr>
              <a:buSzPts val="1400"/>
            </a:pPr>
            <a:endParaRPr sz="1867" dirty="0">
              <a:solidFill>
                <a:srgbClr val="000000"/>
              </a:solidFill>
              <a:latin typeface="Arial"/>
              <a:ea typeface="Arial"/>
              <a:cs typeface="Arial"/>
              <a:sym typeface="Arial"/>
            </a:endParaRPr>
          </a:p>
        </p:txBody>
      </p:sp>
      <p:sp>
        <p:nvSpPr>
          <p:cNvPr id="355" name="Google Shape;355;p20"/>
          <p:cNvSpPr/>
          <p:nvPr/>
        </p:nvSpPr>
        <p:spPr>
          <a:xfrm>
            <a:off x="9641148" y="4322447"/>
            <a:ext cx="2078400" cy="540400"/>
          </a:xfrm>
          <a:prstGeom prst="rect">
            <a:avLst/>
          </a:prstGeom>
          <a:solidFill>
            <a:srgbClr val="EDEDED"/>
          </a:solidFill>
          <a:ln w="9525" cap="flat"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algn="ctr">
              <a:buClr>
                <a:srgbClr val="000000"/>
              </a:buClr>
              <a:buSzPts val="1400"/>
            </a:pPr>
            <a:endParaRPr sz="1867" dirty="0">
              <a:solidFill>
                <a:srgbClr val="000000"/>
              </a:solidFill>
              <a:latin typeface="Arial"/>
              <a:ea typeface="Arial"/>
              <a:cs typeface="Arial"/>
              <a:sym typeface="Arial"/>
            </a:endParaRPr>
          </a:p>
        </p:txBody>
      </p:sp>
      <p:sp>
        <p:nvSpPr>
          <p:cNvPr id="356" name="Google Shape;356;p20"/>
          <p:cNvSpPr/>
          <p:nvPr/>
        </p:nvSpPr>
        <p:spPr>
          <a:xfrm>
            <a:off x="9642337" y="1984780"/>
            <a:ext cx="2078400" cy="718000"/>
          </a:xfrm>
          <a:prstGeom prst="rect">
            <a:avLst/>
          </a:prstGeom>
          <a:solidFill>
            <a:srgbClr val="505050"/>
          </a:solidFill>
          <a:ln w="9525" cap="flat"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algn="ctr">
              <a:buClr>
                <a:srgbClr val="000000"/>
              </a:buClr>
              <a:buSzPts val="1400"/>
            </a:pPr>
            <a:r>
              <a:rPr lang="en-GB" sz="1867" b="1" dirty="0">
                <a:solidFill>
                  <a:srgbClr val="FFFFFF"/>
                </a:solidFill>
                <a:latin typeface="Roboto"/>
                <a:ea typeface="Roboto"/>
                <a:cs typeface="Roboto"/>
                <a:sym typeface="Roboto"/>
              </a:rPr>
              <a:t>March-April-May</a:t>
            </a:r>
            <a:endParaRPr sz="1867" b="1" dirty="0">
              <a:solidFill>
                <a:srgbClr val="FFFFFF"/>
              </a:solidFill>
              <a:latin typeface="Roboto"/>
              <a:ea typeface="Roboto"/>
              <a:cs typeface="Roboto"/>
              <a:sym typeface="Roboto"/>
            </a:endParaRPr>
          </a:p>
        </p:txBody>
      </p:sp>
      <p:sp>
        <p:nvSpPr>
          <p:cNvPr id="359" name="Google Shape;359;p20"/>
          <p:cNvSpPr/>
          <p:nvPr/>
        </p:nvSpPr>
        <p:spPr>
          <a:xfrm rot="5400000" flipH="1">
            <a:off x="6409770" y="2645513"/>
            <a:ext cx="170400" cy="1728800"/>
          </a:xfrm>
          <a:prstGeom prst="round2SameRect">
            <a:avLst>
              <a:gd name="adj1" fmla="val 50000"/>
              <a:gd name="adj2" fmla="val 34221"/>
            </a:avLst>
          </a:prstGeom>
          <a:solidFill>
            <a:srgbClr val="CCCCCC"/>
          </a:solidFill>
          <a:ln>
            <a:noFill/>
          </a:ln>
        </p:spPr>
        <p:txBody>
          <a:bodyPr spcFirstLastPara="1" wrap="square" lIns="121900" tIns="121900" rIns="121900" bIns="121900" anchor="ctr" anchorCtr="0">
            <a:noAutofit/>
          </a:bodyPr>
          <a:lstStyle/>
          <a:p>
            <a:pPr algn="ctr">
              <a:buClr>
                <a:srgbClr val="000000"/>
              </a:buClr>
              <a:buSzPts val="1400"/>
            </a:pPr>
            <a:endParaRPr sz="1867" dirty="0">
              <a:solidFill>
                <a:srgbClr val="000000"/>
              </a:solidFill>
              <a:latin typeface="Arial"/>
              <a:ea typeface="Arial"/>
              <a:cs typeface="Arial"/>
              <a:sym typeface="Arial"/>
            </a:endParaRPr>
          </a:p>
        </p:txBody>
      </p:sp>
      <p:sp>
        <p:nvSpPr>
          <p:cNvPr id="360" name="Google Shape;360;p20"/>
          <p:cNvSpPr/>
          <p:nvPr/>
        </p:nvSpPr>
        <p:spPr>
          <a:xfrm rot="5400000" flipH="1">
            <a:off x="6403457" y="2664558"/>
            <a:ext cx="154637" cy="1706471"/>
          </a:xfrm>
          <a:prstGeom prst="round2SameRect">
            <a:avLst>
              <a:gd name="adj1" fmla="val 50000"/>
              <a:gd name="adj2" fmla="val 50000"/>
            </a:avLst>
          </a:prstGeom>
          <a:solidFill>
            <a:srgbClr val="2F2F2F"/>
          </a:solidFill>
          <a:ln>
            <a:noFill/>
          </a:ln>
        </p:spPr>
        <p:txBody>
          <a:bodyPr spcFirstLastPara="1" wrap="square" lIns="121900" tIns="121900" rIns="121900" bIns="121900" anchor="ctr" anchorCtr="0">
            <a:noAutofit/>
          </a:bodyPr>
          <a:lstStyle/>
          <a:p>
            <a:pPr algn="ctr">
              <a:buClr>
                <a:srgbClr val="000000"/>
              </a:buClr>
              <a:buSzPts val="1400"/>
            </a:pPr>
            <a:endParaRPr sz="1867" dirty="0">
              <a:solidFill>
                <a:srgbClr val="000000"/>
              </a:solidFill>
              <a:latin typeface="Arial"/>
              <a:ea typeface="Arial"/>
              <a:cs typeface="Arial"/>
              <a:sym typeface="Arial"/>
            </a:endParaRPr>
          </a:p>
        </p:txBody>
      </p:sp>
      <p:sp>
        <p:nvSpPr>
          <p:cNvPr id="361" name="Google Shape;361;p20"/>
          <p:cNvSpPr/>
          <p:nvPr/>
        </p:nvSpPr>
        <p:spPr>
          <a:xfrm>
            <a:off x="353433" y="2683245"/>
            <a:ext cx="3048400" cy="540400"/>
          </a:xfrm>
          <a:prstGeom prst="rect">
            <a:avLst/>
          </a:prstGeom>
          <a:solidFill>
            <a:srgbClr val="333333"/>
          </a:solidFill>
          <a:ln w="9525" cap="flat"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algn="ctr">
              <a:buClr>
                <a:srgbClr val="000000"/>
              </a:buClr>
              <a:buSzPts val="1400"/>
            </a:pPr>
            <a:r>
              <a:rPr lang="en-GB" sz="1867" dirty="0">
                <a:solidFill>
                  <a:srgbClr val="FFFFFF"/>
                </a:solidFill>
                <a:latin typeface="Roboto"/>
                <a:ea typeface="Roboto"/>
                <a:cs typeface="Roboto"/>
                <a:sym typeface="Roboto"/>
              </a:rPr>
              <a:t>Literature survey</a:t>
            </a:r>
            <a:endParaRPr sz="1867" dirty="0">
              <a:solidFill>
                <a:srgbClr val="FFFFFF"/>
              </a:solidFill>
              <a:latin typeface="Roboto"/>
              <a:ea typeface="Roboto"/>
              <a:cs typeface="Roboto"/>
              <a:sym typeface="Roboto"/>
            </a:endParaRPr>
          </a:p>
        </p:txBody>
      </p:sp>
      <p:sp>
        <p:nvSpPr>
          <p:cNvPr id="362" name="Google Shape;362;p20"/>
          <p:cNvSpPr/>
          <p:nvPr/>
        </p:nvSpPr>
        <p:spPr>
          <a:xfrm>
            <a:off x="351070" y="3204789"/>
            <a:ext cx="3048400" cy="540400"/>
          </a:xfrm>
          <a:prstGeom prst="rect">
            <a:avLst/>
          </a:prstGeom>
          <a:solidFill>
            <a:srgbClr val="333333"/>
          </a:solidFill>
          <a:ln w="9525" cap="flat"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algn="ctr">
              <a:buClr>
                <a:srgbClr val="000000"/>
              </a:buClr>
              <a:buSzPts val="1400"/>
            </a:pPr>
            <a:r>
              <a:rPr lang="en-GB" sz="1867" dirty="0">
                <a:solidFill>
                  <a:srgbClr val="FFFFFF"/>
                </a:solidFill>
                <a:latin typeface="Roboto"/>
                <a:ea typeface="Roboto"/>
                <a:cs typeface="Roboto"/>
                <a:sym typeface="Roboto"/>
              </a:rPr>
              <a:t>  Objective - 1</a:t>
            </a:r>
            <a:endParaRPr sz="1600" dirty="0">
              <a:solidFill>
                <a:srgbClr val="FFFFFF"/>
              </a:solidFill>
              <a:latin typeface="Roboto"/>
              <a:ea typeface="Roboto"/>
              <a:cs typeface="Roboto"/>
              <a:sym typeface="Roboto"/>
            </a:endParaRPr>
          </a:p>
        </p:txBody>
      </p:sp>
      <p:sp>
        <p:nvSpPr>
          <p:cNvPr id="363" name="Google Shape;363;p20"/>
          <p:cNvSpPr/>
          <p:nvPr/>
        </p:nvSpPr>
        <p:spPr>
          <a:xfrm>
            <a:off x="351070" y="3745164"/>
            <a:ext cx="3048400" cy="540400"/>
          </a:xfrm>
          <a:prstGeom prst="rect">
            <a:avLst/>
          </a:prstGeom>
          <a:solidFill>
            <a:srgbClr val="333333"/>
          </a:solidFill>
          <a:ln w="9525" cap="flat"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algn="ctr">
              <a:buClr>
                <a:srgbClr val="000000"/>
              </a:buClr>
              <a:buSzPts val="1200"/>
            </a:pPr>
            <a:r>
              <a:rPr lang="en-GB" sz="1870" dirty="0">
                <a:solidFill>
                  <a:srgbClr val="FFFFFF"/>
                </a:solidFill>
                <a:latin typeface="Roboto"/>
                <a:ea typeface="Roboto"/>
                <a:cs typeface="Roboto"/>
                <a:sym typeface="Roboto"/>
              </a:rPr>
              <a:t> Objective - 2</a:t>
            </a:r>
            <a:endParaRPr sz="1870" b="1" dirty="0">
              <a:solidFill>
                <a:srgbClr val="FFFFFF"/>
              </a:solidFill>
              <a:latin typeface="Roboto"/>
              <a:ea typeface="Roboto"/>
              <a:cs typeface="Roboto"/>
              <a:sym typeface="Roboto"/>
            </a:endParaRPr>
          </a:p>
        </p:txBody>
      </p:sp>
      <p:sp>
        <p:nvSpPr>
          <p:cNvPr id="364" name="Google Shape;364;p20"/>
          <p:cNvSpPr/>
          <p:nvPr/>
        </p:nvSpPr>
        <p:spPr>
          <a:xfrm>
            <a:off x="349337" y="4285580"/>
            <a:ext cx="3048400" cy="578000"/>
          </a:xfrm>
          <a:prstGeom prst="rect">
            <a:avLst/>
          </a:prstGeom>
          <a:solidFill>
            <a:srgbClr val="333333"/>
          </a:solidFill>
          <a:ln w="9525" cap="flat"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algn="ctr">
              <a:buClr>
                <a:srgbClr val="000000"/>
              </a:buClr>
              <a:buSzPts val="1400"/>
            </a:pPr>
            <a:r>
              <a:rPr lang="en-GB" sz="1867" dirty="0">
                <a:solidFill>
                  <a:srgbClr val="FFFFFF"/>
                </a:solidFill>
                <a:latin typeface="Roboto"/>
                <a:ea typeface="Roboto"/>
                <a:cs typeface="Roboto"/>
                <a:sym typeface="Roboto"/>
              </a:rPr>
              <a:t> Objective - 3</a:t>
            </a:r>
            <a:endParaRPr sz="1867" b="1" dirty="0">
              <a:solidFill>
                <a:srgbClr val="FFFFFF"/>
              </a:solidFill>
              <a:latin typeface="Roboto"/>
              <a:ea typeface="Roboto"/>
              <a:cs typeface="Roboto"/>
              <a:sym typeface="Roboto"/>
            </a:endParaRPr>
          </a:p>
        </p:txBody>
      </p:sp>
      <p:sp>
        <p:nvSpPr>
          <p:cNvPr id="365" name="Google Shape;365;p20"/>
          <p:cNvSpPr/>
          <p:nvPr/>
        </p:nvSpPr>
        <p:spPr>
          <a:xfrm>
            <a:off x="353276" y="1984647"/>
            <a:ext cx="3048400" cy="718000"/>
          </a:xfrm>
          <a:prstGeom prst="rect">
            <a:avLst/>
          </a:prstGeom>
          <a:solidFill>
            <a:srgbClr val="2F2F2F"/>
          </a:solidFill>
          <a:ln w="9525" cap="flat"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algn="ctr">
              <a:lnSpc>
                <a:spcPct val="115000"/>
              </a:lnSpc>
              <a:spcBef>
                <a:spcPts val="1333"/>
              </a:spcBef>
              <a:buClr>
                <a:srgbClr val="000000"/>
              </a:buClr>
              <a:buSzPts val="1600"/>
            </a:pPr>
            <a:r>
              <a:rPr lang="en-GB" sz="2133" b="1" dirty="0">
                <a:solidFill>
                  <a:srgbClr val="FFFFFF"/>
                </a:solidFill>
                <a:latin typeface="Roboto"/>
                <a:ea typeface="Roboto"/>
                <a:cs typeface="Roboto"/>
                <a:sym typeface="Roboto"/>
              </a:rPr>
              <a:t>Activities </a:t>
            </a:r>
            <a:endParaRPr sz="2133" b="1" dirty="0">
              <a:solidFill>
                <a:srgbClr val="FFFFFF"/>
              </a:solidFill>
              <a:latin typeface="Roboto"/>
              <a:ea typeface="Roboto"/>
              <a:cs typeface="Roboto"/>
              <a:sym typeface="Roboto"/>
            </a:endParaRPr>
          </a:p>
          <a:p>
            <a:pPr algn="ctr">
              <a:buClr>
                <a:srgbClr val="000000"/>
              </a:buClr>
              <a:buSzPts val="1400"/>
            </a:pPr>
            <a:endParaRPr sz="1867" dirty="0">
              <a:solidFill>
                <a:srgbClr val="FFFFFF"/>
              </a:solidFill>
              <a:latin typeface="Roboto"/>
              <a:ea typeface="Roboto"/>
              <a:cs typeface="Roboto"/>
              <a:sym typeface="Roboto"/>
            </a:endParaRPr>
          </a:p>
        </p:txBody>
      </p:sp>
      <p:sp>
        <p:nvSpPr>
          <p:cNvPr id="366" name="Google Shape;366;p20"/>
          <p:cNvSpPr/>
          <p:nvPr/>
        </p:nvSpPr>
        <p:spPr>
          <a:xfrm rot="5400000" flipH="1">
            <a:off x="4464041" y="2172248"/>
            <a:ext cx="191600" cy="1627200"/>
          </a:xfrm>
          <a:prstGeom prst="round2SameRect">
            <a:avLst>
              <a:gd name="adj1" fmla="val 50000"/>
              <a:gd name="adj2" fmla="val 50000"/>
            </a:avLst>
          </a:prstGeom>
          <a:solidFill>
            <a:srgbClr val="CCCCCC"/>
          </a:solidFill>
          <a:ln>
            <a:noFill/>
          </a:ln>
        </p:spPr>
        <p:txBody>
          <a:bodyPr spcFirstLastPara="1" wrap="square" lIns="121900" tIns="121900" rIns="121900" bIns="121900" anchor="ctr" anchorCtr="0">
            <a:noAutofit/>
          </a:bodyPr>
          <a:lstStyle/>
          <a:p>
            <a:pPr algn="ctr">
              <a:buClr>
                <a:srgbClr val="000000"/>
              </a:buClr>
              <a:buSzPts val="1400"/>
            </a:pPr>
            <a:endParaRPr sz="1867" dirty="0">
              <a:solidFill>
                <a:srgbClr val="000000"/>
              </a:solidFill>
              <a:latin typeface="Arial"/>
              <a:ea typeface="Arial"/>
              <a:cs typeface="Arial"/>
              <a:sym typeface="Arial"/>
            </a:endParaRPr>
          </a:p>
        </p:txBody>
      </p:sp>
      <p:sp>
        <p:nvSpPr>
          <p:cNvPr id="367" name="Google Shape;367;p20"/>
          <p:cNvSpPr/>
          <p:nvPr/>
        </p:nvSpPr>
        <p:spPr>
          <a:xfrm rot="5400000" flipH="1">
            <a:off x="3894564" y="2739055"/>
            <a:ext cx="210559" cy="512543"/>
          </a:xfrm>
          <a:prstGeom prst="round2SameRect">
            <a:avLst>
              <a:gd name="adj1" fmla="val 46742"/>
              <a:gd name="adj2" fmla="val 50000"/>
            </a:avLst>
          </a:prstGeom>
          <a:solidFill>
            <a:srgbClr val="2F2F2F"/>
          </a:solidFill>
          <a:ln>
            <a:noFill/>
          </a:ln>
        </p:spPr>
        <p:txBody>
          <a:bodyPr spcFirstLastPara="1" wrap="square" lIns="121900" tIns="121900" rIns="121900" bIns="121900" anchor="ctr" anchorCtr="0">
            <a:noAutofit/>
          </a:bodyPr>
          <a:lstStyle/>
          <a:p>
            <a:pPr algn="ctr">
              <a:buClr>
                <a:srgbClr val="000000"/>
              </a:buClr>
              <a:buSzPts val="1400"/>
            </a:pPr>
            <a:endParaRPr sz="1867" dirty="0">
              <a:solidFill>
                <a:srgbClr val="000000"/>
              </a:solidFill>
              <a:latin typeface="Arial"/>
              <a:ea typeface="Arial"/>
              <a:cs typeface="Arial"/>
              <a:sym typeface="Arial"/>
            </a:endParaRPr>
          </a:p>
        </p:txBody>
      </p:sp>
      <p:sp>
        <p:nvSpPr>
          <p:cNvPr id="36" name="TextBox 35">
            <a:extLst>
              <a:ext uri="{FF2B5EF4-FFF2-40B4-BE49-F238E27FC236}">
                <a16:creationId xmlns:a16="http://schemas.microsoft.com/office/drawing/2014/main" id="{F261D946-ED66-4587-B790-AA6E9CA0EDFF}"/>
              </a:ext>
            </a:extLst>
          </p:cNvPr>
          <p:cNvSpPr txBox="1"/>
          <p:nvPr/>
        </p:nvSpPr>
        <p:spPr>
          <a:xfrm>
            <a:off x="0" y="0"/>
            <a:ext cx="12192000" cy="707886"/>
          </a:xfrm>
          <a:prstGeom prst="rect">
            <a:avLst/>
          </a:prstGeom>
          <a:solidFill>
            <a:srgbClr val="5B9BD5"/>
          </a:solidFill>
        </p:spPr>
        <p:txBody>
          <a:bodyPr wrap="square" rtlCol="0">
            <a:spAutoFit/>
          </a:bodyPr>
          <a:lstStyle/>
          <a:p>
            <a:r>
              <a:rPr lang="en-US" sz="4000" b="1" dirty="0">
                <a:solidFill>
                  <a:schemeClr val="bg1"/>
                </a:solidFill>
              </a:rPr>
              <a:t>                             Work Plan and Progress </a:t>
            </a:r>
          </a:p>
        </p:txBody>
      </p:sp>
      <p:sp>
        <p:nvSpPr>
          <p:cNvPr id="37" name="TextBox 36">
            <a:extLst>
              <a:ext uri="{FF2B5EF4-FFF2-40B4-BE49-F238E27FC236}">
                <a16:creationId xmlns:a16="http://schemas.microsoft.com/office/drawing/2014/main" id="{92078377-A46F-4DDE-A636-12AC6E934F27}"/>
              </a:ext>
            </a:extLst>
          </p:cNvPr>
          <p:cNvSpPr txBox="1"/>
          <p:nvPr/>
        </p:nvSpPr>
        <p:spPr>
          <a:xfrm>
            <a:off x="0" y="6488668"/>
            <a:ext cx="12192000" cy="369332"/>
          </a:xfrm>
          <a:prstGeom prst="rect">
            <a:avLst/>
          </a:prstGeom>
          <a:solidFill>
            <a:srgbClr val="5B9BD5"/>
          </a:solidFill>
        </p:spPr>
        <p:txBody>
          <a:bodyPr wrap="square" rtlCol="0">
            <a:spAutoFit/>
          </a:bodyPr>
          <a:lstStyle/>
          <a:p>
            <a:pPr algn="r"/>
            <a:r>
              <a:rPr lang="en-US" b="1" dirty="0"/>
              <a:t>                                                                                                                                                                                                                                44</a:t>
            </a:r>
          </a:p>
        </p:txBody>
      </p:sp>
      <p:sp>
        <p:nvSpPr>
          <p:cNvPr id="42" name="Google Shape;366;p20">
            <a:extLst>
              <a:ext uri="{FF2B5EF4-FFF2-40B4-BE49-F238E27FC236}">
                <a16:creationId xmlns:a16="http://schemas.microsoft.com/office/drawing/2014/main" id="{A693DABC-D3BA-48EE-8901-B1E811EA99E0}"/>
              </a:ext>
            </a:extLst>
          </p:cNvPr>
          <p:cNvSpPr/>
          <p:nvPr/>
        </p:nvSpPr>
        <p:spPr>
          <a:xfrm rot="5400000" flipH="1">
            <a:off x="6399170" y="2182274"/>
            <a:ext cx="191600" cy="1627200"/>
          </a:xfrm>
          <a:prstGeom prst="round2SameRect">
            <a:avLst>
              <a:gd name="adj1" fmla="val 50000"/>
              <a:gd name="adj2" fmla="val 50000"/>
            </a:avLst>
          </a:prstGeom>
          <a:solidFill>
            <a:srgbClr val="CCCCCC"/>
          </a:solidFill>
          <a:ln>
            <a:noFill/>
          </a:ln>
        </p:spPr>
        <p:txBody>
          <a:bodyPr spcFirstLastPara="1" wrap="square" lIns="121900" tIns="121900" rIns="121900" bIns="121900" anchor="ctr" anchorCtr="0">
            <a:noAutofit/>
          </a:bodyPr>
          <a:lstStyle/>
          <a:p>
            <a:pPr algn="ctr">
              <a:buClr>
                <a:srgbClr val="000000"/>
              </a:buClr>
              <a:buSzPts val="1400"/>
            </a:pPr>
            <a:endParaRPr sz="1867" dirty="0">
              <a:solidFill>
                <a:srgbClr val="000000"/>
              </a:solidFill>
              <a:latin typeface="Arial"/>
              <a:ea typeface="Arial"/>
              <a:cs typeface="Arial"/>
              <a:sym typeface="Arial"/>
            </a:endParaRPr>
          </a:p>
        </p:txBody>
      </p:sp>
      <p:sp>
        <p:nvSpPr>
          <p:cNvPr id="43" name="Google Shape;360;p20">
            <a:extLst>
              <a:ext uri="{FF2B5EF4-FFF2-40B4-BE49-F238E27FC236}">
                <a16:creationId xmlns:a16="http://schemas.microsoft.com/office/drawing/2014/main" id="{46125551-BA02-45C6-8927-2D2D7D483C88}"/>
              </a:ext>
            </a:extLst>
          </p:cNvPr>
          <p:cNvSpPr/>
          <p:nvPr/>
        </p:nvSpPr>
        <p:spPr>
          <a:xfrm rot="5400000" flipH="1">
            <a:off x="6068132" y="2469620"/>
            <a:ext cx="166393" cy="1047581"/>
          </a:xfrm>
          <a:prstGeom prst="round2SameRect">
            <a:avLst>
              <a:gd name="adj1" fmla="val 50000"/>
              <a:gd name="adj2" fmla="val 50000"/>
            </a:avLst>
          </a:prstGeom>
          <a:solidFill>
            <a:srgbClr val="2F2F2F"/>
          </a:solidFill>
          <a:ln>
            <a:noFill/>
          </a:ln>
        </p:spPr>
        <p:txBody>
          <a:bodyPr spcFirstLastPara="1" wrap="square" lIns="121900" tIns="121900" rIns="121900" bIns="121900" anchor="ctr" anchorCtr="0">
            <a:noAutofit/>
          </a:bodyPr>
          <a:lstStyle/>
          <a:p>
            <a:pPr algn="ctr">
              <a:buClr>
                <a:srgbClr val="000000"/>
              </a:buClr>
              <a:buSzPts val="1400"/>
            </a:pPr>
            <a:endParaRPr sz="1867" dirty="0">
              <a:solidFill>
                <a:srgbClr val="000000"/>
              </a:solidFill>
              <a:latin typeface="Arial"/>
              <a:ea typeface="Arial"/>
              <a:cs typeface="Arial"/>
              <a:sym typeface="Arial"/>
            </a:endParaRPr>
          </a:p>
        </p:txBody>
      </p:sp>
      <p:sp>
        <p:nvSpPr>
          <p:cNvPr id="39" name="Google Shape;366;p20">
            <a:extLst>
              <a:ext uri="{FF2B5EF4-FFF2-40B4-BE49-F238E27FC236}">
                <a16:creationId xmlns:a16="http://schemas.microsoft.com/office/drawing/2014/main" id="{53556522-98C1-4DB1-85C7-C42CB351AD8A}"/>
              </a:ext>
            </a:extLst>
          </p:cNvPr>
          <p:cNvSpPr/>
          <p:nvPr/>
        </p:nvSpPr>
        <p:spPr>
          <a:xfrm rot="5400000" flipH="1">
            <a:off x="8477570" y="2192414"/>
            <a:ext cx="191600" cy="1627200"/>
          </a:xfrm>
          <a:prstGeom prst="round2SameRect">
            <a:avLst>
              <a:gd name="adj1" fmla="val 50000"/>
              <a:gd name="adj2" fmla="val 50000"/>
            </a:avLst>
          </a:prstGeom>
          <a:solidFill>
            <a:srgbClr val="CCCCCC"/>
          </a:solidFill>
          <a:ln>
            <a:noFill/>
          </a:ln>
        </p:spPr>
        <p:txBody>
          <a:bodyPr spcFirstLastPara="1" wrap="square" lIns="121900" tIns="121900" rIns="121900" bIns="121900" anchor="ctr" anchorCtr="0">
            <a:noAutofit/>
          </a:bodyPr>
          <a:lstStyle/>
          <a:p>
            <a:pPr algn="ctr">
              <a:buClr>
                <a:srgbClr val="000000"/>
              </a:buClr>
              <a:buSzPts val="1400"/>
            </a:pPr>
            <a:endParaRPr sz="1867" dirty="0">
              <a:solidFill>
                <a:srgbClr val="000000"/>
              </a:solidFill>
              <a:latin typeface="Arial"/>
              <a:ea typeface="Arial"/>
              <a:cs typeface="Arial"/>
              <a:sym typeface="Arial"/>
            </a:endParaRPr>
          </a:p>
        </p:txBody>
      </p:sp>
      <p:sp>
        <p:nvSpPr>
          <p:cNvPr id="40" name="Google Shape;360;p20">
            <a:extLst>
              <a:ext uri="{FF2B5EF4-FFF2-40B4-BE49-F238E27FC236}">
                <a16:creationId xmlns:a16="http://schemas.microsoft.com/office/drawing/2014/main" id="{B10B4769-C8F8-4DDC-A2C8-790D3A452FC3}"/>
              </a:ext>
            </a:extLst>
          </p:cNvPr>
          <p:cNvSpPr/>
          <p:nvPr/>
        </p:nvSpPr>
        <p:spPr>
          <a:xfrm rot="5400000" flipH="1">
            <a:off x="8315412" y="2378314"/>
            <a:ext cx="141188" cy="1255399"/>
          </a:xfrm>
          <a:prstGeom prst="round2SameRect">
            <a:avLst>
              <a:gd name="adj1" fmla="val 50000"/>
              <a:gd name="adj2" fmla="val 50000"/>
            </a:avLst>
          </a:prstGeom>
          <a:solidFill>
            <a:srgbClr val="2F2F2F"/>
          </a:solidFill>
          <a:ln>
            <a:noFill/>
          </a:ln>
        </p:spPr>
        <p:txBody>
          <a:bodyPr spcFirstLastPara="1" wrap="square" lIns="121900" tIns="121900" rIns="121900" bIns="121900" anchor="ctr" anchorCtr="0">
            <a:noAutofit/>
          </a:bodyPr>
          <a:lstStyle/>
          <a:p>
            <a:pPr algn="ctr">
              <a:buClr>
                <a:srgbClr val="000000"/>
              </a:buClr>
              <a:buSzPts val="1400"/>
            </a:pPr>
            <a:endParaRPr sz="1867" dirty="0">
              <a:solidFill>
                <a:srgbClr val="000000"/>
              </a:solidFill>
              <a:latin typeface="Arial"/>
              <a:ea typeface="Arial"/>
              <a:cs typeface="Arial"/>
              <a:sym typeface="Arial"/>
            </a:endParaRPr>
          </a:p>
        </p:txBody>
      </p:sp>
      <p:sp>
        <p:nvSpPr>
          <p:cNvPr id="41" name="Google Shape;366;p20">
            <a:extLst>
              <a:ext uri="{FF2B5EF4-FFF2-40B4-BE49-F238E27FC236}">
                <a16:creationId xmlns:a16="http://schemas.microsoft.com/office/drawing/2014/main" id="{89BE17C4-EC18-47BB-AAAA-7AA36348ED12}"/>
              </a:ext>
            </a:extLst>
          </p:cNvPr>
          <p:cNvSpPr/>
          <p:nvPr/>
        </p:nvSpPr>
        <p:spPr>
          <a:xfrm rot="5400000" flipH="1">
            <a:off x="8505888" y="3275236"/>
            <a:ext cx="191600" cy="1627200"/>
          </a:xfrm>
          <a:prstGeom prst="round2SameRect">
            <a:avLst>
              <a:gd name="adj1" fmla="val 50000"/>
              <a:gd name="adj2" fmla="val 50000"/>
            </a:avLst>
          </a:prstGeom>
          <a:solidFill>
            <a:srgbClr val="CCCCCC"/>
          </a:solidFill>
          <a:ln>
            <a:noFill/>
          </a:ln>
        </p:spPr>
        <p:txBody>
          <a:bodyPr spcFirstLastPara="1" wrap="square" lIns="121900" tIns="121900" rIns="121900" bIns="121900" anchor="ctr" anchorCtr="0">
            <a:noAutofit/>
          </a:bodyPr>
          <a:lstStyle/>
          <a:p>
            <a:pPr algn="ctr">
              <a:buClr>
                <a:srgbClr val="000000"/>
              </a:buClr>
              <a:buSzPts val="1400"/>
            </a:pPr>
            <a:endParaRPr sz="1867" dirty="0">
              <a:solidFill>
                <a:srgbClr val="000000"/>
              </a:solidFill>
              <a:latin typeface="Arial"/>
              <a:ea typeface="Arial"/>
              <a:cs typeface="Arial"/>
              <a:sym typeface="Arial"/>
            </a:endParaRPr>
          </a:p>
        </p:txBody>
      </p:sp>
      <p:sp>
        <p:nvSpPr>
          <p:cNvPr id="44" name="Google Shape;366;p20">
            <a:extLst>
              <a:ext uri="{FF2B5EF4-FFF2-40B4-BE49-F238E27FC236}">
                <a16:creationId xmlns:a16="http://schemas.microsoft.com/office/drawing/2014/main" id="{2557F531-F432-4F6B-8F13-520180B3F09F}"/>
              </a:ext>
            </a:extLst>
          </p:cNvPr>
          <p:cNvSpPr/>
          <p:nvPr/>
        </p:nvSpPr>
        <p:spPr>
          <a:xfrm rot="5400000" flipH="1">
            <a:off x="8476106" y="3760980"/>
            <a:ext cx="191600" cy="1627200"/>
          </a:xfrm>
          <a:prstGeom prst="round2SameRect">
            <a:avLst>
              <a:gd name="adj1" fmla="val 50000"/>
              <a:gd name="adj2" fmla="val 50000"/>
            </a:avLst>
          </a:prstGeom>
          <a:solidFill>
            <a:srgbClr val="CCCCCC"/>
          </a:solidFill>
          <a:ln>
            <a:noFill/>
          </a:ln>
        </p:spPr>
        <p:txBody>
          <a:bodyPr spcFirstLastPara="1" wrap="square" lIns="121900" tIns="121900" rIns="121900" bIns="121900" anchor="ctr" anchorCtr="0">
            <a:noAutofit/>
          </a:bodyPr>
          <a:lstStyle/>
          <a:p>
            <a:pPr algn="ctr">
              <a:buClr>
                <a:srgbClr val="000000"/>
              </a:buClr>
              <a:buSzPts val="1400"/>
            </a:pPr>
            <a:endParaRPr sz="1867" dirty="0">
              <a:solidFill>
                <a:srgbClr val="000000"/>
              </a:solidFill>
              <a:latin typeface="Arial"/>
              <a:ea typeface="Arial"/>
              <a:cs typeface="Arial"/>
              <a:sym typeface="Arial"/>
            </a:endParaRPr>
          </a:p>
        </p:txBody>
      </p:sp>
      <p:sp>
        <p:nvSpPr>
          <p:cNvPr id="45" name="Google Shape;360;p20">
            <a:extLst>
              <a:ext uri="{FF2B5EF4-FFF2-40B4-BE49-F238E27FC236}">
                <a16:creationId xmlns:a16="http://schemas.microsoft.com/office/drawing/2014/main" id="{A1C1593B-9FF7-40EF-AAE3-D4CA8113C86C}"/>
              </a:ext>
            </a:extLst>
          </p:cNvPr>
          <p:cNvSpPr/>
          <p:nvPr/>
        </p:nvSpPr>
        <p:spPr>
          <a:xfrm rot="5400000" flipH="1">
            <a:off x="8513867" y="3262243"/>
            <a:ext cx="173655" cy="1635241"/>
          </a:xfrm>
          <a:prstGeom prst="round2SameRect">
            <a:avLst>
              <a:gd name="adj1" fmla="val 50000"/>
              <a:gd name="adj2" fmla="val 50000"/>
            </a:avLst>
          </a:prstGeom>
          <a:solidFill>
            <a:srgbClr val="2F2F2F"/>
          </a:solidFill>
          <a:ln>
            <a:noFill/>
          </a:ln>
        </p:spPr>
        <p:txBody>
          <a:bodyPr spcFirstLastPara="1" wrap="square" lIns="121900" tIns="121900" rIns="121900" bIns="121900" anchor="ctr" anchorCtr="0">
            <a:noAutofit/>
          </a:bodyPr>
          <a:lstStyle/>
          <a:p>
            <a:pPr algn="ctr">
              <a:buClr>
                <a:srgbClr val="000000"/>
              </a:buClr>
              <a:buSzPts val="1400"/>
            </a:pPr>
            <a:endParaRPr sz="1867" dirty="0">
              <a:solidFill>
                <a:srgbClr val="000000"/>
              </a:solidFill>
              <a:latin typeface="Arial"/>
              <a:ea typeface="Arial"/>
              <a:cs typeface="Arial"/>
              <a:sym typeface="Arial"/>
            </a:endParaRPr>
          </a:p>
        </p:txBody>
      </p:sp>
      <p:sp>
        <p:nvSpPr>
          <p:cNvPr id="46" name="Google Shape;360;p20">
            <a:extLst>
              <a:ext uri="{FF2B5EF4-FFF2-40B4-BE49-F238E27FC236}">
                <a16:creationId xmlns:a16="http://schemas.microsoft.com/office/drawing/2014/main" id="{3C5266E2-7972-42CF-A2E2-E336A4D16E2E}"/>
              </a:ext>
            </a:extLst>
          </p:cNvPr>
          <p:cNvSpPr/>
          <p:nvPr/>
        </p:nvSpPr>
        <p:spPr>
          <a:xfrm rot="5400000" flipH="1">
            <a:off x="8327844" y="3946880"/>
            <a:ext cx="141188" cy="1255399"/>
          </a:xfrm>
          <a:prstGeom prst="round2SameRect">
            <a:avLst>
              <a:gd name="adj1" fmla="val 50000"/>
              <a:gd name="adj2" fmla="val 50000"/>
            </a:avLst>
          </a:prstGeom>
          <a:solidFill>
            <a:srgbClr val="2F2F2F"/>
          </a:solidFill>
          <a:ln>
            <a:noFill/>
          </a:ln>
        </p:spPr>
        <p:txBody>
          <a:bodyPr spcFirstLastPara="1" wrap="square" lIns="121900" tIns="121900" rIns="121900" bIns="121900" anchor="ctr" anchorCtr="0">
            <a:noAutofit/>
          </a:bodyPr>
          <a:lstStyle/>
          <a:p>
            <a:pPr algn="ctr">
              <a:buClr>
                <a:srgbClr val="000000"/>
              </a:buClr>
              <a:buSzPts val="1400"/>
            </a:pPr>
            <a:endParaRPr sz="1867" dirty="0">
              <a:solidFill>
                <a:srgbClr val="000000"/>
              </a:solidFill>
              <a:latin typeface="Arial"/>
              <a:ea typeface="Arial"/>
              <a:cs typeface="Arial"/>
              <a:sym typeface="Arial"/>
            </a:endParaRPr>
          </a:p>
        </p:txBody>
      </p:sp>
      <p:sp>
        <p:nvSpPr>
          <p:cNvPr id="47" name="Google Shape;360;p20">
            <a:extLst>
              <a:ext uri="{FF2B5EF4-FFF2-40B4-BE49-F238E27FC236}">
                <a16:creationId xmlns:a16="http://schemas.microsoft.com/office/drawing/2014/main" id="{CCD519BC-FDB9-4381-A39C-E5076F79D352}"/>
              </a:ext>
            </a:extLst>
          </p:cNvPr>
          <p:cNvSpPr/>
          <p:nvPr/>
        </p:nvSpPr>
        <p:spPr>
          <a:xfrm rot="5400000" flipH="1">
            <a:off x="10593520" y="2159406"/>
            <a:ext cx="173655" cy="1635241"/>
          </a:xfrm>
          <a:prstGeom prst="round2SameRect">
            <a:avLst>
              <a:gd name="adj1" fmla="val 50000"/>
              <a:gd name="adj2" fmla="val 50000"/>
            </a:avLst>
          </a:prstGeom>
          <a:solidFill>
            <a:srgbClr val="2F2F2F"/>
          </a:solidFill>
          <a:ln>
            <a:noFill/>
          </a:ln>
        </p:spPr>
        <p:txBody>
          <a:bodyPr spcFirstLastPara="1" wrap="square" lIns="121900" tIns="121900" rIns="121900" bIns="121900" anchor="ctr" anchorCtr="0">
            <a:noAutofit/>
          </a:bodyPr>
          <a:lstStyle/>
          <a:p>
            <a:pPr algn="ctr">
              <a:buClr>
                <a:srgbClr val="000000"/>
              </a:buClr>
              <a:buSzPts val="1400"/>
            </a:pPr>
            <a:endParaRPr sz="1867" dirty="0">
              <a:solidFill>
                <a:srgbClr val="000000"/>
              </a:solidFill>
              <a:latin typeface="Arial"/>
              <a:ea typeface="Arial"/>
              <a:cs typeface="Arial"/>
              <a:sym typeface="Arial"/>
            </a:endParaRPr>
          </a:p>
        </p:txBody>
      </p:sp>
      <p:sp>
        <p:nvSpPr>
          <p:cNvPr id="48" name="Google Shape;360;p20">
            <a:extLst>
              <a:ext uri="{FF2B5EF4-FFF2-40B4-BE49-F238E27FC236}">
                <a16:creationId xmlns:a16="http://schemas.microsoft.com/office/drawing/2014/main" id="{03A1CEA6-0F98-4E71-891E-93D2CAC8FB55}"/>
              </a:ext>
            </a:extLst>
          </p:cNvPr>
          <p:cNvSpPr/>
          <p:nvPr/>
        </p:nvSpPr>
        <p:spPr>
          <a:xfrm rot="5400000" flipH="1">
            <a:off x="10593520" y="3793227"/>
            <a:ext cx="173655" cy="1635241"/>
          </a:xfrm>
          <a:prstGeom prst="round2SameRect">
            <a:avLst>
              <a:gd name="adj1" fmla="val 50000"/>
              <a:gd name="adj2" fmla="val 50000"/>
            </a:avLst>
          </a:prstGeom>
          <a:solidFill>
            <a:srgbClr val="2F2F2F"/>
          </a:solidFill>
          <a:ln>
            <a:noFill/>
          </a:ln>
        </p:spPr>
        <p:txBody>
          <a:bodyPr spcFirstLastPara="1" wrap="square" lIns="121900" tIns="121900" rIns="121900" bIns="121900" anchor="ctr" anchorCtr="0">
            <a:noAutofit/>
          </a:bodyPr>
          <a:lstStyle/>
          <a:p>
            <a:pPr algn="ctr">
              <a:buClr>
                <a:srgbClr val="000000"/>
              </a:buClr>
              <a:buSzPts val="1400"/>
            </a:pPr>
            <a:endParaRPr sz="1867" dirty="0">
              <a:solidFill>
                <a:srgbClr val="000000"/>
              </a:solidFill>
              <a:latin typeface="Arial"/>
              <a:ea typeface="Arial"/>
              <a:cs typeface="Arial"/>
              <a:sym typeface="Arial"/>
            </a:endParaRPr>
          </a:p>
        </p:txBody>
      </p:sp>
      <p:sp>
        <p:nvSpPr>
          <p:cNvPr id="49" name="Google Shape;360;p20">
            <a:extLst>
              <a:ext uri="{FF2B5EF4-FFF2-40B4-BE49-F238E27FC236}">
                <a16:creationId xmlns:a16="http://schemas.microsoft.com/office/drawing/2014/main" id="{A7BBA6C1-DA7D-4EE8-96B0-26FDD1F22E5D}"/>
              </a:ext>
            </a:extLst>
          </p:cNvPr>
          <p:cNvSpPr/>
          <p:nvPr/>
        </p:nvSpPr>
        <p:spPr>
          <a:xfrm rot="5400000" flipH="1">
            <a:off x="10593520" y="3280188"/>
            <a:ext cx="173655" cy="1635241"/>
          </a:xfrm>
          <a:prstGeom prst="round2SameRect">
            <a:avLst>
              <a:gd name="adj1" fmla="val 50000"/>
              <a:gd name="adj2" fmla="val 50000"/>
            </a:avLst>
          </a:prstGeom>
          <a:solidFill>
            <a:srgbClr val="2F2F2F"/>
          </a:solidFill>
          <a:ln>
            <a:noFill/>
          </a:ln>
        </p:spPr>
        <p:txBody>
          <a:bodyPr spcFirstLastPara="1" wrap="square" lIns="121900" tIns="121900" rIns="121900" bIns="121900" anchor="ctr" anchorCtr="0">
            <a:noAutofit/>
          </a:bodyPr>
          <a:lstStyle/>
          <a:p>
            <a:pPr algn="ctr">
              <a:buClr>
                <a:srgbClr val="000000"/>
              </a:buClr>
              <a:buSzPts val="1400"/>
            </a:pPr>
            <a:endParaRPr sz="1867" dirty="0">
              <a:solidFill>
                <a:srgbClr val="000000"/>
              </a:solidFill>
              <a:latin typeface="Arial"/>
              <a:ea typeface="Arial"/>
              <a:cs typeface="Arial"/>
              <a:sym typeface="Arial"/>
            </a:endParaRPr>
          </a:p>
        </p:txBody>
      </p:sp>
      <p:sp>
        <p:nvSpPr>
          <p:cNvPr id="50" name="Google Shape;360;p20">
            <a:extLst>
              <a:ext uri="{FF2B5EF4-FFF2-40B4-BE49-F238E27FC236}">
                <a16:creationId xmlns:a16="http://schemas.microsoft.com/office/drawing/2014/main" id="{235F72F6-0A26-4A25-A2F7-E775B02215D1}"/>
              </a:ext>
            </a:extLst>
          </p:cNvPr>
          <p:cNvSpPr/>
          <p:nvPr/>
        </p:nvSpPr>
        <p:spPr>
          <a:xfrm rot="5400000" flipH="1">
            <a:off x="10593520" y="2676289"/>
            <a:ext cx="173655" cy="1635241"/>
          </a:xfrm>
          <a:prstGeom prst="round2SameRect">
            <a:avLst>
              <a:gd name="adj1" fmla="val 50000"/>
              <a:gd name="adj2" fmla="val 50000"/>
            </a:avLst>
          </a:prstGeom>
          <a:solidFill>
            <a:srgbClr val="2F2F2F"/>
          </a:solidFill>
          <a:ln>
            <a:noFill/>
          </a:ln>
        </p:spPr>
        <p:txBody>
          <a:bodyPr spcFirstLastPara="1" wrap="square" lIns="121900" tIns="121900" rIns="121900" bIns="121900" anchor="ctr" anchorCtr="0">
            <a:noAutofit/>
          </a:bodyPr>
          <a:lstStyle/>
          <a:p>
            <a:pPr algn="ctr">
              <a:buClr>
                <a:srgbClr val="000000"/>
              </a:buClr>
              <a:buSzPts val="1400"/>
            </a:pPr>
            <a:endParaRPr sz="1867"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55487962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66320FC-CEC6-4675-196F-D04928EE7B43}"/>
              </a:ext>
            </a:extLst>
          </p:cNvPr>
          <p:cNvSpPr txBox="1"/>
          <p:nvPr/>
        </p:nvSpPr>
        <p:spPr>
          <a:xfrm>
            <a:off x="0" y="0"/>
            <a:ext cx="12192000" cy="584775"/>
          </a:xfrm>
          <a:prstGeom prst="rect">
            <a:avLst/>
          </a:prstGeom>
          <a:solidFill>
            <a:srgbClr val="5B9BD5"/>
          </a:solidFill>
        </p:spPr>
        <p:txBody>
          <a:bodyPr wrap="square" rtlCol="0">
            <a:spAutoFit/>
          </a:bodyPr>
          <a:lstStyle/>
          <a:p>
            <a:r>
              <a:rPr lang="en-US" sz="3200" b="1" dirty="0">
                <a:solidFill>
                  <a:schemeClr val="bg1"/>
                </a:solidFill>
              </a:rPr>
              <a:t>    References</a:t>
            </a:r>
          </a:p>
        </p:txBody>
      </p:sp>
      <p:sp>
        <p:nvSpPr>
          <p:cNvPr id="3" name="TextBox 2">
            <a:extLst>
              <a:ext uri="{FF2B5EF4-FFF2-40B4-BE49-F238E27FC236}">
                <a16:creationId xmlns:a16="http://schemas.microsoft.com/office/drawing/2014/main" id="{C53D3EA6-E8EB-1527-5DEC-0762CD214BA0}"/>
              </a:ext>
            </a:extLst>
          </p:cNvPr>
          <p:cNvSpPr txBox="1"/>
          <p:nvPr/>
        </p:nvSpPr>
        <p:spPr>
          <a:xfrm>
            <a:off x="248093" y="584775"/>
            <a:ext cx="11695813" cy="5355312"/>
          </a:xfrm>
          <a:prstGeom prst="rect">
            <a:avLst/>
          </a:prstGeom>
          <a:noFill/>
        </p:spPr>
        <p:txBody>
          <a:bodyPr wrap="square" rtlCol="0">
            <a:spAutoFit/>
          </a:bodyPr>
          <a:lstStyle/>
          <a:p>
            <a:pPr marL="342900" indent="-342900" algn="just">
              <a:buFont typeface="+mj-lt"/>
              <a:buAutoNum type="arabicPeriod"/>
            </a:pPr>
            <a:r>
              <a:rPr lang="en-US" dirty="0"/>
              <a:t>https://www.who.int/news-room/fact-sheets/detail/cardiovascular-diseases-(cvds)</a:t>
            </a:r>
          </a:p>
          <a:p>
            <a:pPr marL="342900" indent="-342900" algn="just">
              <a:buFont typeface="+mj-lt"/>
              <a:buAutoNum type="arabicPeriod"/>
            </a:pPr>
            <a:r>
              <a:rPr lang="en-US" dirty="0"/>
              <a:t>https://www.nature.com/articles/d41586-022-02074-3</a:t>
            </a:r>
          </a:p>
          <a:p>
            <a:pPr marL="342900" indent="-342900" algn="just">
              <a:buFont typeface="+mj-lt"/>
              <a:buAutoNum type="arabicPeriod"/>
            </a:pPr>
            <a:r>
              <a:rPr lang="en-US" dirty="0"/>
              <a:t>Gao, </a:t>
            </a:r>
            <a:r>
              <a:rPr lang="en-US" dirty="0" err="1"/>
              <a:t>Yifeng</a:t>
            </a:r>
            <a:r>
              <a:rPr lang="en-US" dirty="0"/>
              <a:t>, et al. "Deep learning-based prognostic model using non-enhanced cardiac cine MRI for outcome prediction in patients with heart failure." European Radiology (2023): 1-11.</a:t>
            </a:r>
          </a:p>
          <a:p>
            <a:pPr marL="342900" indent="-342900" algn="just">
              <a:buFont typeface="+mj-lt"/>
              <a:buAutoNum type="arabicPeriod"/>
            </a:pPr>
            <a:r>
              <a:rPr lang="en-US" dirty="0"/>
              <a:t>Brown, Sherry-Ann, et al. "Patient similarity and other artificial intelligence machine learning algorithms in clinical decision aid for shared decision-making in the Prevention of Cardiovascular Toxicity (PACT): A feasibility trial design." Cardio-Oncology 9.1 (2023): 7.</a:t>
            </a:r>
          </a:p>
          <a:p>
            <a:pPr marL="342900" indent="-342900" algn="just">
              <a:buFont typeface="+mj-lt"/>
              <a:buAutoNum type="arabicPeriod"/>
            </a:pPr>
            <a:r>
              <a:rPr lang="en-US" dirty="0"/>
              <a:t>Wang, </a:t>
            </a:r>
            <a:r>
              <a:rPr lang="en-US" dirty="0" err="1"/>
              <a:t>Zekai</a:t>
            </a:r>
            <a:r>
              <a:rPr lang="en-US" dirty="0"/>
              <a:t>, Stavros Stavrakis, and Bing Yao. "Hierarchical deep learning with Generative Adversarial Network for automatic cardiac diagnosis from ECG signals." Computers in Biology and Medicine 155 (2023): 106641.</a:t>
            </a:r>
          </a:p>
          <a:p>
            <a:pPr marL="342900" indent="-342900" algn="just">
              <a:buFont typeface="+mj-lt"/>
              <a:buAutoNum type="arabicPeriod"/>
            </a:pPr>
            <a:r>
              <a:rPr lang="en-US" dirty="0" err="1"/>
              <a:t>Kresoja</a:t>
            </a:r>
            <a:r>
              <a:rPr lang="en-US" dirty="0"/>
              <a:t>, Karl-Patrik, et al. "A cardiologist’s guide to machine learning in cardiovascular disease prognosis prediction." Basic research in cardiology 118.1 (2023): 10.</a:t>
            </a:r>
          </a:p>
          <a:p>
            <a:pPr marL="342900" indent="-342900" algn="just">
              <a:buFont typeface="+mj-lt"/>
              <a:buAutoNum type="arabicPeriod"/>
            </a:pPr>
            <a:r>
              <a:rPr lang="en-US" dirty="0"/>
              <a:t>Hossain, </a:t>
            </a:r>
            <a:r>
              <a:rPr lang="en-US" dirty="0" err="1"/>
              <a:t>Adiba</a:t>
            </a:r>
            <a:r>
              <a:rPr lang="en-US" dirty="0"/>
              <a:t> </a:t>
            </a:r>
            <a:r>
              <a:rPr lang="en-US" dirty="0" err="1"/>
              <a:t>Ibnat</a:t>
            </a:r>
            <a:r>
              <a:rPr lang="en-US" dirty="0"/>
              <a:t>, et al. "Applying machine learning classifiers on ECG dataset for predicting heart disease." 2021 International Conference on Automation, Control and Mechatronics for Industry 4.0 (ACMI). IEEE, 2021.AlArfaj, </a:t>
            </a:r>
            <a:r>
              <a:rPr lang="en-US" dirty="0" err="1"/>
              <a:t>Abeer</a:t>
            </a:r>
            <a:r>
              <a:rPr lang="en-US" dirty="0"/>
              <a:t> </a:t>
            </a:r>
            <a:r>
              <a:rPr lang="en-US" dirty="0" err="1"/>
              <a:t>Abdulaziz</a:t>
            </a:r>
            <a:r>
              <a:rPr lang="en-US" dirty="0"/>
              <a:t>, and Hanan Ahmed Hosni Mahmoud. "Deep Learning Prediction Model for Heart Disease for Elderly Patients." Intelligent Automation and Soft Computing 35.2 (2023): 2527-2540.Hfhch</a:t>
            </a:r>
          </a:p>
          <a:p>
            <a:pPr marL="342900" indent="-342900" algn="just">
              <a:buFont typeface="+mj-lt"/>
              <a:buAutoNum type="arabicPeriod"/>
            </a:pPr>
            <a:r>
              <a:rPr lang="en-US" dirty="0" err="1"/>
              <a:t>Dalal</a:t>
            </a:r>
            <a:r>
              <a:rPr lang="en-US" dirty="0"/>
              <a:t>, Surjeet, et al. "Application of Machine Learning for Cardiovascular Disease Risk Prediction." Computational Intelligence and Neuroscience 2023 (2023).</a:t>
            </a:r>
          </a:p>
          <a:p>
            <a:pPr marL="342900" indent="-342900" algn="just">
              <a:buFont typeface="+mj-lt"/>
              <a:buAutoNum type="arabicPeriod"/>
            </a:pPr>
            <a:r>
              <a:rPr lang="en-US" dirty="0"/>
              <a:t>Biswas, </a:t>
            </a:r>
            <a:r>
              <a:rPr lang="en-US" dirty="0" err="1"/>
              <a:t>Niloy</a:t>
            </a:r>
            <a:r>
              <a:rPr lang="en-US" dirty="0"/>
              <a:t>, et al. "Machine Learning-Based Model to Predict Heart Disease in Early Stage Employing Different Feature Selection Techniques." BioMed Research International 2023 (2023).</a:t>
            </a:r>
          </a:p>
        </p:txBody>
      </p:sp>
      <p:sp>
        <p:nvSpPr>
          <p:cNvPr id="2" name="TextBox 1">
            <a:extLst>
              <a:ext uri="{FF2B5EF4-FFF2-40B4-BE49-F238E27FC236}">
                <a16:creationId xmlns:a16="http://schemas.microsoft.com/office/drawing/2014/main" id="{6C842712-3CF0-6003-6975-C20F4556427F}"/>
              </a:ext>
            </a:extLst>
          </p:cNvPr>
          <p:cNvSpPr txBox="1"/>
          <p:nvPr/>
        </p:nvSpPr>
        <p:spPr>
          <a:xfrm>
            <a:off x="0" y="6488668"/>
            <a:ext cx="12192000" cy="369332"/>
          </a:xfrm>
          <a:prstGeom prst="rect">
            <a:avLst/>
          </a:prstGeom>
          <a:solidFill>
            <a:srgbClr val="5B9BD5"/>
          </a:solidFill>
        </p:spPr>
        <p:txBody>
          <a:bodyPr wrap="square" rtlCol="0">
            <a:spAutoFit/>
          </a:bodyPr>
          <a:lstStyle/>
          <a:p>
            <a:pPr algn="r"/>
            <a:r>
              <a:rPr lang="en-US" b="1" dirty="0"/>
              <a:t>                                                                                                                                                                                                                                38</a:t>
            </a:r>
          </a:p>
        </p:txBody>
      </p:sp>
    </p:spTree>
    <p:extLst>
      <p:ext uri="{BB962C8B-B14F-4D97-AF65-F5344CB8AC3E}">
        <p14:creationId xmlns:p14="http://schemas.microsoft.com/office/powerpoint/2010/main" val="32461760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graphicFrame>
        <p:nvGraphicFramePr>
          <p:cNvPr id="5" name="Diagram 4">
            <a:extLst>
              <a:ext uri="{FF2B5EF4-FFF2-40B4-BE49-F238E27FC236}">
                <a16:creationId xmlns:a16="http://schemas.microsoft.com/office/drawing/2014/main" id="{808560F1-3C6D-4731-BEB2-8DDEB7C4C84E}"/>
              </a:ext>
            </a:extLst>
          </p:cNvPr>
          <p:cNvGraphicFramePr/>
          <p:nvPr>
            <p:extLst>
              <p:ext uri="{D42A27DB-BD31-4B8C-83A1-F6EECF244321}">
                <p14:modId xmlns:p14="http://schemas.microsoft.com/office/powerpoint/2010/main" val="508990958"/>
              </p:ext>
            </p:extLst>
          </p:nvPr>
        </p:nvGraphicFramePr>
        <p:xfrm>
          <a:off x="715782" y="2348513"/>
          <a:ext cx="10760436" cy="14497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Box 2">
            <a:extLst>
              <a:ext uri="{FF2B5EF4-FFF2-40B4-BE49-F238E27FC236}">
                <a16:creationId xmlns:a16="http://schemas.microsoft.com/office/drawing/2014/main" id="{4B384BBF-24C7-FAD3-4175-9988955759B0}"/>
              </a:ext>
            </a:extLst>
          </p:cNvPr>
          <p:cNvSpPr txBox="1"/>
          <p:nvPr/>
        </p:nvSpPr>
        <p:spPr>
          <a:xfrm>
            <a:off x="0" y="6488668"/>
            <a:ext cx="12192000" cy="369332"/>
          </a:xfrm>
          <a:prstGeom prst="rect">
            <a:avLst/>
          </a:prstGeom>
          <a:solidFill>
            <a:srgbClr val="5B9BD5"/>
          </a:solidFill>
        </p:spPr>
        <p:txBody>
          <a:bodyPr wrap="square" rtlCol="0">
            <a:spAutoFit/>
          </a:bodyPr>
          <a:lstStyle/>
          <a:p>
            <a:pPr algn="r"/>
            <a:r>
              <a:rPr lang="en-US" b="1" dirty="0"/>
              <a:t>                                                                                                                                                                                                                                   4</a:t>
            </a:r>
          </a:p>
        </p:txBody>
      </p:sp>
      <p:sp>
        <p:nvSpPr>
          <p:cNvPr id="4" name="TextBox 3">
            <a:extLst>
              <a:ext uri="{FF2B5EF4-FFF2-40B4-BE49-F238E27FC236}">
                <a16:creationId xmlns:a16="http://schemas.microsoft.com/office/drawing/2014/main" id="{543A9DE4-1F51-4A78-4C78-8DFF62750F18}"/>
              </a:ext>
            </a:extLst>
          </p:cNvPr>
          <p:cNvSpPr txBox="1"/>
          <p:nvPr/>
        </p:nvSpPr>
        <p:spPr>
          <a:xfrm>
            <a:off x="0" y="0"/>
            <a:ext cx="12192000" cy="369332"/>
          </a:xfrm>
          <a:prstGeom prst="rect">
            <a:avLst/>
          </a:prstGeom>
          <a:solidFill>
            <a:srgbClr val="5B9BD5"/>
          </a:solidFill>
        </p:spPr>
        <p:txBody>
          <a:bodyPr wrap="square" rtlCol="0">
            <a:spAutoFit/>
          </a:bodyPr>
          <a:lstStyle/>
          <a:p>
            <a:pPr algn="r"/>
            <a:r>
              <a:rPr lang="en-US" b="1" dirty="0"/>
              <a:t>                                                                                                                                                                                                                                   </a:t>
            </a:r>
          </a:p>
        </p:txBody>
      </p:sp>
    </p:spTree>
    <p:extLst>
      <p:ext uri="{BB962C8B-B14F-4D97-AF65-F5344CB8AC3E}">
        <p14:creationId xmlns:p14="http://schemas.microsoft.com/office/powerpoint/2010/main" val="161589295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66320FC-CEC6-4675-196F-D04928EE7B43}"/>
              </a:ext>
            </a:extLst>
          </p:cNvPr>
          <p:cNvSpPr txBox="1"/>
          <p:nvPr/>
        </p:nvSpPr>
        <p:spPr>
          <a:xfrm>
            <a:off x="0" y="0"/>
            <a:ext cx="12192000" cy="584775"/>
          </a:xfrm>
          <a:prstGeom prst="rect">
            <a:avLst/>
          </a:prstGeom>
          <a:solidFill>
            <a:srgbClr val="5B9BD5"/>
          </a:solidFill>
        </p:spPr>
        <p:txBody>
          <a:bodyPr wrap="square" rtlCol="0">
            <a:spAutoFit/>
          </a:bodyPr>
          <a:lstStyle/>
          <a:p>
            <a:r>
              <a:rPr lang="en-US" sz="3200" b="1" dirty="0">
                <a:solidFill>
                  <a:schemeClr val="bg1"/>
                </a:solidFill>
              </a:rPr>
              <a:t>    References</a:t>
            </a:r>
          </a:p>
        </p:txBody>
      </p:sp>
      <p:sp>
        <p:nvSpPr>
          <p:cNvPr id="3" name="TextBox 2">
            <a:extLst>
              <a:ext uri="{FF2B5EF4-FFF2-40B4-BE49-F238E27FC236}">
                <a16:creationId xmlns:a16="http://schemas.microsoft.com/office/drawing/2014/main" id="{C53D3EA6-E8EB-1527-5DEC-0762CD214BA0}"/>
              </a:ext>
            </a:extLst>
          </p:cNvPr>
          <p:cNvSpPr txBox="1"/>
          <p:nvPr/>
        </p:nvSpPr>
        <p:spPr>
          <a:xfrm>
            <a:off x="248093" y="584775"/>
            <a:ext cx="11695813" cy="5355312"/>
          </a:xfrm>
          <a:prstGeom prst="rect">
            <a:avLst/>
          </a:prstGeom>
          <a:noFill/>
        </p:spPr>
        <p:txBody>
          <a:bodyPr wrap="square" rtlCol="0">
            <a:spAutoFit/>
          </a:bodyPr>
          <a:lstStyle/>
          <a:p>
            <a:pPr marL="342900" indent="-342900" algn="just">
              <a:buFont typeface="+mj-lt"/>
              <a:buAutoNum type="arabicPeriod" startAt="10"/>
            </a:pPr>
            <a:r>
              <a:rPr lang="en-US" dirty="0"/>
              <a:t>Ospina, </a:t>
            </a:r>
            <a:r>
              <a:rPr lang="en-US" dirty="0" err="1"/>
              <a:t>Raydonal</a:t>
            </a:r>
            <a:r>
              <a:rPr lang="en-US" dirty="0"/>
              <a:t>, et al. "On the Use of Machine Learning Techniques and Non-Invasive Indicators for Classifying and Predicting Cardiac Disorders." Biomedicines 11.10 (2023): 2604.</a:t>
            </a:r>
          </a:p>
          <a:p>
            <a:pPr marL="342900" indent="-342900" algn="just">
              <a:buFont typeface="+mj-lt"/>
              <a:buAutoNum type="arabicPeriod" startAt="10"/>
            </a:pPr>
            <a:r>
              <a:rPr lang="en-US" dirty="0"/>
              <a:t>Tiwari, </a:t>
            </a:r>
            <a:r>
              <a:rPr lang="en-US" dirty="0" err="1"/>
              <a:t>Achyut</a:t>
            </a:r>
            <a:r>
              <a:rPr lang="en-US" dirty="0"/>
              <a:t>, Aryan </a:t>
            </a:r>
            <a:r>
              <a:rPr lang="en-US" dirty="0" err="1"/>
              <a:t>Chugh</a:t>
            </a:r>
            <a:r>
              <a:rPr lang="en-US" dirty="0"/>
              <a:t>, and Aman Sharma. "Ensemble framework for cardiovascular disease prediction." Computers in Biology and Medicine 146 (2022): 105624.Jafari, </a:t>
            </a:r>
            <a:r>
              <a:rPr lang="en-US" dirty="0" err="1"/>
              <a:t>Mahboobeh</a:t>
            </a:r>
            <a:r>
              <a:rPr lang="en-US" dirty="0"/>
              <a:t>, et al. "Automated diagnosis of cardiovascular diseases from cardiac magnetic resonance imaging using deep learning models: A review." Computers in Biology and Medicine (2023): 106998.</a:t>
            </a:r>
          </a:p>
          <a:p>
            <a:pPr marL="342900" indent="-342900" algn="just">
              <a:buFont typeface="+mj-lt"/>
              <a:buAutoNum type="arabicPeriod" startAt="10"/>
            </a:pPr>
            <a:r>
              <a:rPr lang="en-US" dirty="0"/>
              <a:t>Wu, </a:t>
            </a:r>
            <a:r>
              <a:rPr lang="en-US" dirty="0" err="1"/>
              <a:t>Bingzheng</a:t>
            </a:r>
            <a:r>
              <a:rPr lang="en-US" dirty="0"/>
              <a:t>, et al. "An Effective Machine-Learning Based Feature Extraction/Recognition Model for Fetal Heart Defect Detection from 2D Ultrasonic Imageries." CMES-Computer Modeling in Engineering &amp; Sciences 134.2 (2023).</a:t>
            </a:r>
          </a:p>
          <a:p>
            <a:pPr marL="342900" indent="-342900" algn="just">
              <a:buFont typeface="+mj-lt"/>
              <a:buAutoNum type="arabicPeriod" startAt="10"/>
            </a:pPr>
            <a:r>
              <a:rPr lang="en-US" dirty="0"/>
              <a:t>Al </a:t>
            </a:r>
            <a:r>
              <a:rPr lang="en-US" dirty="0" err="1"/>
              <a:t>Ahdal</a:t>
            </a:r>
            <a:r>
              <a:rPr lang="en-US" dirty="0"/>
              <a:t>, Ahmed, et al. "Monitoring Cardiovascular Problems in Heart Patients Using Machine Learning." Journal of Healthcare Engineering 2023 (2023).</a:t>
            </a:r>
          </a:p>
          <a:p>
            <a:pPr marL="342900" indent="-342900" algn="just">
              <a:buFont typeface="+mj-lt"/>
              <a:buAutoNum type="arabicPeriod" startAt="10"/>
            </a:pPr>
            <a:r>
              <a:rPr lang="en-US" dirty="0"/>
              <a:t>Bhatt, Chintan M., et al. "Effective heart disease prediction using machine learning techniques." Algorithms 16.2 (2023): 88.</a:t>
            </a:r>
          </a:p>
          <a:p>
            <a:pPr marL="342900" indent="-342900" algn="just">
              <a:buFont typeface="+mj-lt"/>
              <a:buAutoNum type="arabicPeriod" startAt="10"/>
            </a:pPr>
            <a:r>
              <a:rPr lang="en-US" dirty="0" err="1"/>
              <a:t>Cyriac</a:t>
            </a:r>
            <a:r>
              <a:rPr lang="en-US" dirty="0"/>
              <a:t>, S., R., S. &amp; Raju, N. (2022). Cardiovascular Disease Prediction through Ensembled Transfer Learning on Cardiac Magnetic Resonance Imaging. Journal of Computer Science, 18(11), 1005-1020.</a:t>
            </a:r>
          </a:p>
          <a:p>
            <a:pPr marL="342900" indent="-342900" algn="just">
              <a:buFont typeface="+mj-lt"/>
              <a:buAutoNum type="arabicPeriod" startAt="10"/>
            </a:pPr>
            <a:r>
              <a:rPr lang="en-US" dirty="0"/>
              <a:t>Ng, Frederick &amp; Jiang, </a:t>
            </a:r>
            <a:r>
              <a:rPr lang="en-US" dirty="0" err="1"/>
              <a:t>Ruihan</a:t>
            </a:r>
            <a:r>
              <a:rPr lang="en-US" dirty="0"/>
              <a:t> &amp; Chow, James. (2020). Predicting radiation treatment planning evaluation parameter using artificial intelligence and machine learning. IOP </a:t>
            </a:r>
            <a:r>
              <a:rPr lang="en-US" dirty="0" err="1"/>
              <a:t>SciNotes</a:t>
            </a:r>
            <a:r>
              <a:rPr lang="en-US" dirty="0"/>
              <a:t>. 1. 014003. 10.1088/2633-1357/ab805d.</a:t>
            </a:r>
          </a:p>
          <a:p>
            <a:pPr marL="342900" indent="-342900" algn="just">
              <a:buFont typeface="+mj-lt"/>
              <a:buAutoNum type="arabicPeriod" startAt="10"/>
            </a:pPr>
            <a:r>
              <a:rPr lang="en-US" dirty="0"/>
              <a:t> Mahmud, </a:t>
            </a:r>
            <a:r>
              <a:rPr lang="en-US" dirty="0" err="1"/>
              <a:t>Istiak</a:t>
            </a:r>
            <a:r>
              <a:rPr lang="en-US" dirty="0"/>
              <a:t>, et al. "Cardiac Failure Forecasting Based on Clinical Data Using a Lightweight Machine Learning Metamodel." Diagnostics 13.15 (2023): 2540.</a:t>
            </a:r>
          </a:p>
          <a:p>
            <a:pPr marL="342900" indent="-342900" algn="just">
              <a:buFont typeface="+mj-lt"/>
              <a:buAutoNum type="arabicPeriod" startAt="10"/>
            </a:pPr>
            <a:r>
              <a:rPr lang="en-US" dirty="0"/>
              <a:t>https://www.cardiacatlas.org/amrg-cardiac-atlas/</a:t>
            </a:r>
          </a:p>
        </p:txBody>
      </p:sp>
      <p:sp>
        <p:nvSpPr>
          <p:cNvPr id="2" name="TextBox 1">
            <a:extLst>
              <a:ext uri="{FF2B5EF4-FFF2-40B4-BE49-F238E27FC236}">
                <a16:creationId xmlns:a16="http://schemas.microsoft.com/office/drawing/2014/main" id="{6C842712-3CF0-6003-6975-C20F4556427F}"/>
              </a:ext>
            </a:extLst>
          </p:cNvPr>
          <p:cNvSpPr txBox="1"/>
          <p:nvPr/>
        </p:nvSpPr>
        <p:spPr>
          <a:xfrm>
            <a:off x="0" y="6488668"/>
            <a:ext cx="12192000" cy="369332"/>
          </a:xfrm>
          <a:prstGeom prst="rect">
            <a:avLst/>
          </a:prstGeom>
          <a:solidFill>
            <a:srgbClr val="5B9BD5"/>
          </a:solidFill>
        </p:spPr>
        <p:txBody>
          <a:bodyPr wrap="square" rtlCol="0">
            <a:spAutoFit/>
          </a:bodyPr>
          <a:lstStyle/>
          <a:p>
            <a:pPr algn="r"/>
            <a:r>
              <a:rPr lang="en-US" b="1" dirty="0"/>
              <a:t>                                                                                                                                                                                                                                39</a:t>
            </a:r>
          </a:p>
        </p:txBody>
      </p:sp>
    </p:spTree>
    <p:extLst>
      <p:ext uri="{BB962C8B-B14F-4D97-AF65-F5344CB8AC3E}">
        <p14:creationId xmlns:p14="http://schemas.microsoft.com/office/powerpoint/2010/main" val="147503643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9E1E378-22E6-40EE-3FF7-8998D7BF4989}"/>
              </a:ext>
            </a:extLst>
          </p:cNvPr>
          <p:cNvSpPr txBox="1"/>
          <p:nvPr/>
        </p:nvSpPr>
        <p:spPr>
          <a:xfrm>
            <a:off x="2812869" y="2369195"/>
            <a:ext cx="8090263" cy="1446550"/>
          </a:xfrm>
          <a:prstGeom prst="rect">
            <a:avLst/>
          </a:prstGeom>
          <a:noFill/>
        </p:spPr>
        <p:txBody>
          <a:bodyPr wrap="square" rtlCol="0">
            <a:spAutoFit/>
          </a:bodyPr>
          <a:lstStyle/>
          <a:p>
            <a:r>
              <a:rPr lang="en-US" sz="8800" dirty="0"/>
              <a:t>THANK YOU!</a:t>
            </a:r>
          </a:p>
        </p:txBody>
      </p:sp>
      <p:sp>
        <p:nvSpPr>
          <p:cNvPr id="3" name="TextBox 2">
            <a:extLst>
              <a:ext uri="{FF2B5EF4-FFF2-40B4-BE49-F238E27FC236}">
                <a16:creationId xmlns:a16="http://schemas.microsoft.com/office/drawing/2014/main" id="{1A11D28B-18C9-3C78-12BE-372B64B3E524}"/>
              </a:ext>
            </a:extLst>
          </p:cNvPr>
          <p:cNvSpPr txBox="1"/>
          <p:nvPr/>
        </p:nvSpPr>
        <p:spPr>
          <a:xfrm>
            <a:off x="0" y="6488668"/>
            <a:ext cx="12192000" cy="369332"/>
          </a:xfrm>
          <a:prstGeom prst="rect">
            <a:avLst/>
          </a:prstGeom>
          <a:solidFill>
            <a:srgbClr val="5B9BD5"/>
          </a:solidFill>
        </p:spPr>
        <p:txBody>
          <a:bodyPr wrap="square" rtlCol="0">
            <a:spAutoFit/>
          </a:bodyPr>
          <a:lstStyle/>
          <a:p>
            <a:pPr algn="r"/>
            <a:r>
              <a:rPr lang="en-US" b="1" dirty="0"/>
              <a:t>                                                                                                                                                                                                                                40</a:t>
            </a:r>
          </a:p>
        </p:txBody>
      </p:sp>
      <p:sp>
        <p:nvSpPr>
          <p:cNvPr id="4" name="TextBox 3">
            <a:extLst>
              <a:ext uri="{FF2B5EF4-FFF2-40B4-BE49-F238E27FC236}">
                <a16:creationId xmlns:a16="http://schemas.microsoft.com/office/drawing/2014/main" id="{5C06B517-5F9E-4680-A85D-44C5A738011B}"/>
              </a:ext>
            </a:extLst>
          </p:cNvPr>
          <p:cNvSpPr txBox="1"/>
          <p:nvPr/>
        </p:nvSpPr>
        <p:spPr>
          <a:xfrm>
            <a:off x="0" y="0"/>
            <a:ext cx="12192000" cy="369332"/>
          </a:xfrm>
          <a:prstGeom prst="rect">
            <a:avLst/>
          </a:prstGeom>
          <a:solidFill>
            <a:srgbClr val="5B9BD5"/>
          </a:solidFill>
        </p:spPr>
        <p:txBody>
          <a:bodyPr wrap="square" rtlCol="0">
            <a:spAutoFit/>
          </a:bodyPr>
          <a:lstStyle/>
          <a:p>
            <a:pPr algn="r"/>
            <a:r>
              <a:rPr lang="en-US" b="1" dirty="0"/>
              <a:t>                                                                                                                                                                                                                                   </a:t>
            </a:r>
          </a:p>
        </p:txBody>
      </p:sp>
    </p:spTree>
    <p:extLst>
      <p:ext uri="{BB962C8B-B14F-4D97-AF65-F5344CB8AC3E}">
        <p14:creationId xmlns:p14="http://schemas.microsoft.com/office/powerpoint/2010/main" val="17319473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444D1DE-DDC3-4364-9983-96A093DA4540}"/>
              </a:ext>
            </a:extLst>
          </p:cNvPr>
          <p:cNvSpPr>
            <a:spLocks noGrp="1"/>
          </p:cNvSpPr>
          <p:nvPr>
            <p:ph idx="1"/>
          </p:nvPr>
        </p:nvSpPr>
        <p:spPr>
          <a:xfrm>
            <a:off x="341052" y="1839440"/>
            <a:ext cx="7377560" cy="4410439"/>
          </a:xfrm>
        </p:spPr>
        <p:txBody>
          <a:bodyPr>
            <a:normAutofit/>
          </a:bodyPr>
          <a:lstStyle/>
          <a:p>
            <a:pPr algn="just"/>
            <a:r>
              <a:rPr lang="en-US" sz="2400" dirty="0"/>
              <a:t>Cardiovascular disease is a group of diseases affecting your heart and blood vessels. These diseases can affect one or many parts of your heart and/or blood vessels. </a:t>
            </a:r>
          </a:p>
          <a:p>
            <a:pPr algn="just"/>
            <a:r>
              <a:rPr lang="en-US" sz="2400" b="1" dirty="0"/>
              <a:t>Types: </a:t>
            </a:r>
            <a:r>
              <a:rPr lang="en-US" sz="2400" dirty="0"/>
              <a:t>They include coronary heart disease, cerebrovascular disease, peripheral arterial disease, rheumatic heart disease, congenital heart disease, and deep vein thrombosis and pulmonary embolism.</a:t>
            </a:r>
          </a:p>
          <a:p>
            <a:pPr algn="just"/>
            <a:r>
              <a:rPr lang="en-US" sz="2400" b="1" dirty="0"/>
              <a:t>Causes:</a:t>
            </a:r>
            <a:r>
              <a:rPr lang="en-US" sz="2400" dirty="0"/>
              <a:t> The most common cause of heart attacks and strokes is a blockage that prevents blood from flowing to the heart or brain. The most common reason for this is a build-up of fatty deposits on the inner walls of the blood vessels that supply the heart or brain.</a:t>
            </a:r>
          </a:p>
          <a:p>
            <a:pPr algn="just"/>
            <a:endParaRPr lang="en-US" sz="2400" dirty="0"/>
          </a:p>
          <a:p>
            <a:pPr algn="just"/>
            <a:endParaRPr lang="en-US" sz="2400" dirty="0"/>
          </a:p>
        </p:txBody>
      </p:sp>
      <p:sp>
        <p:nvSpPr>
          <p:cNvPr id="4" name="TextBox 3">
            <a:extLst>
              <a:ext uri="{FF2B5EF4-FFF2-40B4-BE49-F238E27FC236}">
                <a16:creationId xmlns:a16="http://schemas.microsoft.com/office/drawing/2014/main" id="{77989A44-7FA0-0C36-71D2-0F11A8E45BEA}"/>
              </a:ext>
            </a:extLst>
          </p:cNvPr>
          <p:cNvSpPr txBox="1"/>
          <p:nvPr/>
        </p:nvSpPr>
        <p:spPr>
          <a:xfrm>
            <a:off x="0" y="0"/>
            <a:ext cx="12192000" cy="707886"/>
          </a:xfrm>
          <a:prstGeom prst="rect">
            <a:avLst/>
          </a:prstGeom>
          <a:solidFill>
            <a:srgbClr val="5B9BD5"/>
          </a:solidFill>
        </p:spPr>
        <p:txBody>
          <a:bodyPr wrap="square" rtlCol="0">
            <a:spAutoFit/>
          </a:bodyPr>
          <a:lstStyle/>
          <a:p>
            <a:r>
              <a:rPr lang="en-US" sz="3200" b="1" dirty="0">
                <a:solidFill>
                  <a:schemeClr val="bg1"/>
                </a:solidFill>
              </a:rPr>
              <a:t>                                                   </a:t>
            </a:r>
            <a:r>
              <a:rPr lang="en-US" sz="4000" b="1" dirty="0">
                <a:solidFill>
                  <a:schemeClr val="bg1"/>
                </a:solidFill>
              </a:rPr>
              <a:t>Introduction</a:t>
            </a:r>
            <a:endParaRPr lang="en-US" sz="3200" b="1" dirty="0">
              <a:solidFill>
                <a:schemeClr val="bg1"/>
              </a:solidFill>
            </a:endParaRPr>
          </a:p>
        </p:txBody>
      </p:sp>
      <p:sp>
        <p:nvSpPr>
          <p:cNvPr id="7" name="TextBox 6">
            <a:extLst>
              <a:ext uri="{FF2B5EF4-FFF2-40B4-BE49-F238E27FC236}">
                <a16:creationId xmlns:a16="http://schemas.microsoft.com/office/drawing/2014/main" id="{CBB60028-6F04-FEBB-D7F2-7CDCD4A842CD}"/>
              </a:ext>
            </a:extLst>
          </p:cNvPr>
          <p:cNvSpPr txBox="1"/>
          <p:nvPr/>
        </p:nvSpPr>
        <p:spPr>
          <a:xfrm>
            <a:off x="341051" y="1012053"/>
            <a:ext cx="8820704" cy="523220"/>
          </a:xfrm>
          <a:prstGeom prst="rect">
            <a:avLst/>
          </a:prstGeom>
          <a:noFill/>
        </p:spPr>
        <p:txBody>
          <a:bodyPr wrap="square" rtlCol="0">
            <a:spAutoFit/>
          </a:bodyPr>
          <a:lstStyle/>
          <a:p>
            <a:pPr algn="just"/>
            <a:r>
              <a:rPr lang="en-US" sz="2800" b="1" dirty="0"/>
              <a:t>Cardiovascular Diseases: Understanding the Silent Killers:</a:t>
            </a:r>
            <a:endParaRPr lang="en-US" sz="2800" b="1" i="0" dirty="0">
              <a:effectLst/>
            </a:endParaRPr>
          </a:p>
        </p:txBody>
      </p:sp>
      <p:pic>
        <p:nvPicPr>
          <p:cNvPr id="1026" name="Picture 2" descr="Am I at Risk for Cardiovascular Disease? - University Diagnostic Medical  Imaging">
            <a:extLst>
              <a:ext uri="{FF2B5EF4-FFF2-40B4-BE49-F238E27FC236}">
                <a16:creationId xmlns:a16="http://schemas.microsoft.com/office/drawing/2014/main" id="{B3D0A13F-6C9E-459B-8BE5-0120BEB1E9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79976" y="2072743"/>
            <a:ext cx="4131049" cy="3225399"/>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3A07488D-F42D-4A9E-9B75-B0B90A1EB727}"/>
              </a:ext>
            </a:extLst>
          </p:cNvPr>
          <p:cNvSpPr txBox="1"/>
          <p:nvPr/>
        </p:nvSpPr>
        <p:spPr>
          <a:xfrm>
            <a:off x="8815525" y="5466280"/>
            <a:ext cx="2503504" cy="369332"/>
          </a:xfrm>
          <a:prstGeom prst="rect">
            <a:avLst/>
          </a:prstGeom>
          <a:noFill/>
        </p:spPr>
        <p:txBody>
          <a:bodyPr wrap="square" rtlCol="0">
            <a:spAutoFit/>
          </a:bodyPr>
          <a:lstStyle/>
          <a:p>
            <a:r>
              <a:rPr lang="en-IN" b="1" dirty="0"/>
              <a:t>Fig 1  :Types of CVDs [1]</a:t>
            </a:r>
          </a:p>
        </p:txBody>
      </p:sp>
      <p:sp>
        <p:nvSpPr>
          <p:cNvPr id="5" name="TextBox 4">
            <a:extLst>
              <a:ext uri="{FF2B5EF4-FFF2-40B4-BE49-F238E27FC236}">
                <a16:creationId xmlns:a16="http://schemas.microsoft.com/office/drawing/2014/main" id="{ED09AC63-A377-266A-6802-34DE32C2CE02}"/>
              </a:ext>
            </a:extLst>
          </p:cNvPr>
          <p:cNvSpPr txBox="1"/>
          <p:nvPr/>
        </p:nvSpPr>
        <p:spPr>
          <a:xfrm>
            <a:off x="0" y="6488668"/>
            <a:ext cx="12192000" cy="369332"/>
          </a:xfrm>
          <a:prstGeom prst="rect">
            <a:avLst/>
          </a:prstGeom>
          <a:solidFill>
            <a:srgbClr val="5B9BD5"/>
          </a:solidFill>
        </p:spPr>
        <p:txBody>
          <a:bodyPr wrap="square" rtlCol="0">
            <a:spAutoFit/>
          </a:bodyPr>
          <a:lstStyle/>
          <a:p>
            <a:pPr algn="r"/>
            <a:r>
              <a:rPr lang="en-US" b="1" dirty="0"/>
              <a:t>                                                                                                                                                                                                                                  5</a:t>
            </a:r>
          </a:p>
        </p:txBody>
      </p:sp>
    </p:spTree>
    <p:extLst>
      <p:ext uri="{BB962C8B-B14F-4D97-AF65-F5344CB8AC3E}">
        <p14:creationId xmlns:p14="http://schemas.microsoft.com/office/powerpoint/2010/main" val="22657619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444D1DE-DDC3-4364-9983-96A093DA4540}"/>
              </a:ext>
            </a:extLst>
          </p:cNvPr>
          <p:cNvSpPr>
            <a:spLocks noGrp="1"/>
          </p:cNvSpPr>
          <p:nvPr>
            <p:ph idx="1"/>
          </p:nvPr>
        </p:nvSpPr>
        <p:spPr>
          <a:xfrm>
            <a:off x="367313" y="2005789"/>
            <a:ext cx="11457743" cy="3995516"/>
          </a:xfrm>
        </p:spPr>
        <p:txBody>
          <a:bodyPr>
            <a:normAutofit/>
          </a:bodyPr>
          <a:lstStyle/>
          <a:p>
            <a:pPr algn="just">
              <a:buFont typeface="Arial" panose="020B0604020202020204" pitchFamily="34" charset="0"/>
              <a:buChar char="•"/>
            </a:pPr>
            <a:r>
              <a:rPr lang="en-US" sz="2400" b="0" i="0" dirty="0">
                <a:effectLst/>
              </a:rPr>
              <a:t>The COVID-19 pandemic has introduced new challenges to global healthcare systems.</a:t>
            </a:r>
          </a:p>
          <a:p>
            <a:pPr algn="just">
              <a:buFont typeface="Arial" panose="020B0604020202020204" pitchFamily="34" charset="0"/>
              <a:buChar char="•"/>
            </a:pPr>
            <a:r>
              <a:rPr lang="en-US" sz="2400" b="0" i="0" dirty="0">
                <a:effectLst/>
              </a:rPr>
              <a:t>While the virus itself posed a significant threat, an unexpected consequence has been the rise in cardiovascular cases.</a:t>
            </a:r>
          </a:p>
          <a:p>
            <a:pPr algn="just">
              <a:buFont typeface="Arial" panose="020B0604020202020204" pitchFamily="34" charset="0"/>
              <a:buChar char="•"/>
            </a:pPr>
            <a:r>
              <a:rPr lang="en-US" sz="2400" b="0" i="0" dirty="0">
                <a:effectLst/>
              </a:rPr>
              <a:t>Studies and reports have indicated a noticeable increase in CVDs after the onset of the pandemic.</a:t>
            </a:r>
          </a:p>
          <a:p>
            <a:pPr algn="just">
              <a:buFont typeface="Arial" panose="020B0604020202020204" pitchFamily="34" charset="0"/>
              <a:buChar char="•"/>
            </a:pPr>
            <a:r>
              <a:rPr lang="en-US" sz="2400" b="0" i="0" dirty="0">
                <a:effectLst/>
              </a:rPr>
              <a:t>The exact causes and mechanisms behind this surge are under investigation.</a:t>
            </a:r>
          </a:p>
          <a:p>
            <a:pPr algn="just">
              <a:buFont typeface="Arial" panose="020B0604020202020204" pitchFamily="34" charset="0"/>
              <a:buChar char="•"/>
            </a:pPr>
            <a:r>
              <a:rPr lang="en-US" sz="2400" b="0" i="0" dirty="0">
                <a:effectLst/>
              </a:rPr>
              <a:t>It is crucial to explore these trends and their implications for public health to develop effective strategies for addressing the post-pandemic cardiovascular challenges.</a:t>
            </a:r>
          </a:p>
        </p:txBody>
      </p:sp>
      <p:sp>
        <p:nvSpPr>
          <p:cNvPr id="4" name="TextBox 3">
            <a:extLst>
              <a:ext uri="{FF2B5EF4-FFF2-40B4-BE49-F238E27FC236}">
                <a16:creationId xmlns:a16="http://schemas.microsoft.com/office/drawing/2014/main" id="{77989A44-7FA0-0C36-71D2-0F11A8E45BEA}"/>
              </a:ext>
            </a:extLst>
          </p:cNvPr>
          <p:cNvSpPr txBox="1"/>
          <p:nvPr/>
        </p:nvSpPr>
        <p:spPr>
          <a:xfrm>
            <a:off x="0" y="0"/>
            <a:ext cx="12192000" cy="707886"/>
          </a:xfrm>
          <a:prstGeom prst="rect">
            <a:avLst/>
          </a:prstGeom>
          <a:solidFill>
            <a:srgbClr val="5B9BD5"/>
          </a:solidFill>
        </p:spPr>
        <p:txBody>
          <a:bodyPr wrap="square" rtlCol="0">
            <a:spAutoFit/>
          </a:bodyPr>
          <a:lstStyle/>
          <a:p>
            <a:r>
              <a:rPr lang="en-US" sz="3200" b="1" dirty="0">
                <a:solidFill>
                  <a:schemeClr val="bg1"/>
                </a:solidFill>
              </a:rPr>
              <a:t>                                          </a:t>
            </a:r>
            <a:r>
              <a:rPr lang="en-US" sz="4000" b="1" dirty="0">
                <a:solidFill>
                  <a:schemeClr val="bg1"/>
                </a:solidFill>
              </a:rPr>
              <a:t>Introduction(</a:t>
            </a:r>
            <a:r>
              <a:rPr lang="en-US" sz="4000" b="1" dirty="0" err="1">
                <a:solidFill>
                  <a:schemeClr val="bg1"/>
                </a:solidFill>
              </a:rPr>
              <a:t>contd</a:t>
            </a:r>
            <a:r>
              <a:rPr lang="en-US" sz="4000" b="1" dirty="0">
                <a:solidFill>
                  <a:schemeClr val="bg1"/>
                </a:solidFill>
              </a:rPr>
              <a:t>)</a:t>
            </a:r>
            <a:endParaRPr lang="en-US" sz="3200" b="1" dirty="0">
              <a:solidFill>
                <a:schemeClr val="bg1"/>
              </a:solidFill>
            </a:endParaRPr>
          </a:p>
        </p:txBody>
      </p:sp>
      <p:sp>
        <p:nvSpPr>
          <p:cNvPr id="7" name="TextBox 6">
            <a:extLst>
              <a:ext uri="{FF2B5EF4-FFF2-40B4-BE49-F238E27FC236}">
                <a16:creationId xmlns:a16="http://schemas.microsoft.com/office/drawing/2014/main" id="{CBB60028-6F04-FEBB-D7F2-7CDCD4A842CD}"/>
              </a:ext>
            </a:extLst>
          </p:cNvPr>
          <p:cNvSpPr txBox="1"/>
          <p:nvPr/>
        </p:nvSpPr>
        <p:spPr>
          <a:xfrm>
            <a:off x="367313" y="1136340"/>
            <a:ext cx="8820704" cy="523220"/>
          </a:xfrm>
          <a:prstGeom prst="rect">
            <a:avLst/>
          </a:prstGeom>
          <a:noFill/>
        </p:spPr>
        <p:txBody>
          <a:bodyPr wrap="square" rtlCol="0">
            <a:spAutoFit/>
          </a:bodyPr>
          <a:lstStyle/>
          <a:p>
            <a:pPr algn="l"/>
            <a:r>
              <a:rPr lang="en-US" sz="2800" b="1" i="0" dirty="0">
                <a:effectLst/>
              </a:rPr>
              <a:t>The Escalation of Cardiovascular Cases Post-COVID-19:</a:t>
            </a:r>
          </a:p>
        </p:txBody>
      </p:sp>
      <p:sp>
        <p:nvSpPr>
          <p:cNvPr id="2" name="TextBox 1">
            <a:extLst>
              <a:ext uri="{FF2B5EF4-FFF2-40B4-BE49-F238E27FC236}">
                <a16:creationId xmlns:a16="http://schemas.microsoft.com/office/drawing/2014/main" id="{91B89D1F-A72D-4E06-6975-58974F44981F}"/>
              </a:ext>
            </a:extLst>
          </p:cNvPr>
          <p:cNvSpPr txBox="1"/>
          <p:nvPr/>
        </p:nvSpPr>
        <p:spPr>
          <a:xfrm>
            <a:off x="0" y="6488668"/>
            <a:ext cx="12192000" cy="369332"/>
          </a:xfrm>
          <a:prstGeom prst="rect">
            <a:avLst/>
          </a:prstGeom>
          <a:solidFill>
            <a:srgbClr val="5B9BD5"/>
          </a:solidFill>
        </p:spPr>
        <p:txBody>
          <a:bodyPr wrap="square" rtlCol="0">
            <a:spAutoFit/>
          </a:bodyPr>
          <a:lstStyle/>
          <a:p>
            <a:pPr algn="r"/>
            <a:r>
              <a:rPr lang="en-US" b="1" dirty="0"/>
              <a:t>                                                                                                                                                                                                                                   6</a:t>
            </a:r>
          </a:p>
        </p:txBody>
      </p:sp>
    </p:spTree>
    <p:extLst>
      <p:ext uri="{BB962C8B-B14F-4D97-AF65-F5344CB8AC3E}">
        <p14:creationId xmlns:p14="http://schemas.microsoft.com/office/powerpoint/2010/main" val="17393516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7989A44-7FA0-0C36-71D2-0F11A8E45BEA}"/>
              </a:ext>
            </a:extLst>
          </p:cNvPr>
          <p:cNvSpPr txBox="1"/>
          <p:nvPr/>
        </p:nvSpPr>
        <p:spPr>
          <a:xfrm>
            <a:off x="0" y="0"/>
            <a:ext cx="12192000" cy="707886"/>
          </a:xfrm>
          <a:prstGeom prst="rect">
            <a:avLst/>
          </a:prstGeom>
          <a:solidFill>
            <a:srgbClr val="5B9BD5"/>
          </a:solidFill>
        </p:spPr>
        <p:txBody>
          <a:bodyPr wrap="square" rtlCol="0">
            <a:spAutoFit/>
          </a:bodyPr>
          <a:lstStyle/>
          <a:p>
            <a:r>
              <a:rPr lang="en-US" sz="3200" b="1" dirty="0">
                <a:solidFill>
                  <a:schemeClr val="bg1"/>
                </a:solidFill>
              </a:rPr>
              <a:t>                                        </a:t>
            </a:r>
            <a:r>
              <a:rPr lang="en-US" sz="4000" b="1" dirty="0">
                <a:solidFill>
                  <a:schemeClr val="bg1"/>
                </a:solidFill>
              </a:rPr>
              <a:t>Introduction(</a:t>
            </a:r>
            <a:r>
              <a:rPr lang="en-US" sz="4000" b="1" dirty="0" err="1">
                <a:solidFill>
                  <a:schemeClr val="bg1"/>
                </a:solidFill>
              </a:rPr>
              <a:t>contd</a:t>
            </a:r>
            <a:r>
              <a:rPr lang="en-US" sz="4000" b="1" dirty="0">
                <a:solidFill>
                  <a:schemeClr val="bg1"/>
                </a:solidFill>
              </a:rPr>
              <a:t>)</a:t>
            </a:r>
            <a:endParaRPr lang="en-US" sz="3200" b="1" dirty="0">
              <a:solidFill>
                <a:schemeClr val="bg1"/>
              </a:solidFill>
            </a:endParaRPr>
          </a:p>
        </p:txBody>
      </p:sp>
      <p:pic>
        <p:nvPicPr>
          <p:cNvPr id="8" name="Picture 7">
            <a:extLst>
              <a:ext uri="{FF2B5EF4-FFF2-40B4-BE49-F238E27FC236}">
                <a16:creationId xmlns:a16="http://schemas.microsoft.com/office/drawing/2014/main" id="{A5EE2B3E-E853-FDDC-C870-ACCAE67720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96200" y="1783408"/>
            <a:ext cx="4495800" cy="3519385"/>
          </a:xfrm>
          <a:prstGeom prst="rect">
            <a:avLst/>
          </a:prstGeom>
        </p:spPr>
      </p:pic>
      <p:sp>
        <p:nvSpPr>
          <p:cNvPr id="9" name="TextBox 8">
            <a:extLst>
              <a:ext uri="{FF2B5EF4-FFF2-40B4-BE49-F238E27FC236}">
                <a16:creationId xmlns:a16="http://schemas.microsoft.com/office/drawing/2014/main" id="{772E46D7-2D1B-3A1F-BDD6-AE678108629B}"/>
              </a:ext>
            </a:extLst>
          </p:cNvPr>
          <p:cNvSpPr txBox="1"/>
          <p:nvPr/>
        </p:nvSpPr>
        <p:spPr>
          <a:xfrm>
            <a:off x="154897" y="1709002"/>
            <a:ext cx="7177236" cy="4154984"/>
          </a:xfrm>
          <a:prstGeom prst="rect">
            <a:avLst/>
          </a:prstGeom>
          <a:noFill/>
        </p:spPr>
        <p:txBody>
          <a:bodyPr wrap="square" rtlCol="0">
            <a:spAutoFit/>
          </a:bodyPr>
          <a:lstStyle/>
          <a:p>
            <a:pPr marL="285750" indent="-285750" algn="just">
              <a:buFont typeface="Arial" panose="020B0604020202020204" pitchFamily="34" charset="0"/>
              <a:buChar char="•"/>
            </a:pPr>
            <a:r>
              <a:rPr lang="en-US" sz="2400" b="0" i="0" dirty="0">
                <a:effectLst/>
              </a:rPr>
              <a:t>COVID-19 elevates the risk of various cardiovascular problems, especially for those who were hospitalized or in intensive care.</a:t>
            </a:r>
          </a:p>
          <a:p>
            <a:pPr marL="285750" indent="-285750" algn="just">
              <a:buFont typeface="Arial" panose="020B0604020202020204" pitchFamily="34" charset="0"/>
              <a:buChar char="•"/>
            </a:pPr>
            <a:r>
              <a:rPr lang="en-US" sz="2400" b="0" i="0" dirty="0">
                <a:effectLst/>
              </a:rPr>
              <a:t>Risk levels correlate with COVID-19 severity - highest for ICU admissions, followed by hospitalization without ICU care, and lower for non-hospitalized cases.</a:t>
            </a:r>
          </a:p>
          <a:p>
            <a:pPr marL="285750" indent="-285750" algn="just">
              <a:buFont typeface="Arial" panose="020B0604020202020204" pitchFamily="34" charset="0"/>
              <a:buChar char="•"/>
            </a:pPr>
            <a:r>
              <a:rPr lang="en-US" sz="2400" b="0" i="0" dirty="0">
                <a:effectLst/>
              </a:rPr>
              <a:t>All post-COVID patients are at risk of major adverse cardiac events, with higher risk tied to hospitalization and ICU admission.</a:t>
            </a:r>
          </a:p>
          <a:p>
            <a:pPr marL="285750" indent="-285750" algn="just">
              <a:buFont typeface="Arial" panose="020B0604020202020204" pitchFamily="34" charset="0"/>
              <a:buChar char="•"/>
            </a:pPr>
            <a:endParaRPr lang="en-US" sz="2400" dirty="0"/>
          </a:p>
        </p:txBody>
      </p:sp>
      <p:sp>
        <p:nvSpPr>
          <p:cNvPr id="10" name="TextBox 9">
            <a:extLst>
              <a:ext uri="{FF2B5EF4-FFF2-40B4-BE49-F238E27FC236}">
                <a16:creationId xmlns:a16="http://schemas.microsoft.com/office/drawing/2014/main" id="{C7BCDC44-F93E-AAA7-3893-7FD224FA87A7}"/>
              </a:ext>
            </a:extLst>
          </p:cNvPr>
          <p:cNvSpPr txBox="1"/>
          <p:nvPr/>
        </p:nvSpPr>
        <p:spPr>
          <a:xfrm>
            <a:off x="154897" y="820172"/>
            <a:ext cx="10309903" cy="523220"/>
          </a:xfrm>
          <a:prstGeom prst="rect">
            <a:avLst/>
          </a:prstGeom>
          <a:noFill/>
        </p:spPr>
        <p:txBody>
          <a:bodyPr wrap="square" rtlCol="0">
            <a:spAutoFit/>
          </a:bodyPr>
          <a:lstStyle/>
          <a:p>
            <a:r>
              <a:rPr lang="en-US" sz="2800" b="1" dirty="0"/>
              <a:t>Understanding the Post-COVID Cardiovascular Landscape :</a:t>
            </a:r>
          </a:p>
        </p:txBody>
      </p:sp>
      <p:sp>
        <p:nvSpPr>
          <p:cNvPr id="2" name="TextBox 1">
            <a:extLst>
              <a:ext uri="{FF2B5EF4-FFF2-40B4-BE49-F238E27FC236}">
                <a16:creationId xmlns:a16="http://schemas.microsoft.com/office/drawing/2014/main" id="{BFE3071D-E4F1-9332-0463-74512309F04E}"/>
              </a:ext>
            </a:extLst>
          </p:cNvPr>
          <p:cNvSpPr txBox="1"/>
          <p:nvPr/>
        </p:nvSpPr>
        <p:spPr>
          <a:xfrm>
            <a:off x="0" y="6488668"/>
            <a:ext cx="12192000" cy="369332"/>
          </a:xfrm>
          <a:prstGeom prst="rect">
            <a:avLst/>
          </a:prstGeom>
          <a:solidFill>
            <a:srgbClr val="5B9BD5"/>
          </a:solidFill>
        </p:spPr>
        <p:txBody>
          <a:bodyPr wrap="square" rtlCol="0">
            <a:spAutoFit/>
          </a:bodyPr>
          <a:lstStyle/>
          <a:p>
            <a:pPr algn="r"/>
            <a:r>
              <a:rPr lang="en-US" b="1" dirty="0"/>
              <a:t>                                                                                                                                                                                                                                   7</a:t>
            </a:r>
          </a:p>
        </p:txBody>
      </p:sp>
      <p:sp>
        <p:nvSpPr>
          <p:cNvPr id="3" name="TextBox 2">
            <a:extLst>
              <a:ext uri="{FF2B5EF4-FFF2-40B4-BE49-F238E27FC236}">
                <a16:creationId xmlns:a16="http://schemas.microsoft.com/office/drawing/2014/main" id="{D51244C5-578C-11C1-41DD-01AB63484CD3}"/>
              </a:ext>
            </a:extLst>
          </p:cNvPr>
          <p:cNvSpPr txBox="1"/>
          <p:nvPr/>
        </p:nvSpPr>
        <p:spPr>
          <a:xfrm>
            <a:off x="8584090" y="5679320"/>
            <a:ext cx="2974019" cy="369332"/>
          </a:xfrm>
          <a:prstGeom prst="rect">
            <a:avLst/>
          </a:prstGeom>
          <a:noFill/>
        </p:spPr>
        <p:txBody>
          <a:bodyPr wrap="square" rtlCol="0">
            <a:spAutoFit/>
          </a:bodyPr>
          <a:lstStyle/>
          <a:p>
            <a:r>
              <a:rPr lang="en-US" b="1" dirty="0"/>
              <a:t>Fig 2 : Cardiac Concerns[2]</a:t>
            </a:r>
          </a:p>
        </p:txBody>
      </p:sp>
    </p:spTree>
    <p:extLst>
      <p:ext uri="{BB962C8B-B14F-4D97-AF65-F5344CB8AC3E}">
        <p14:creationId xmlns:p14="http://schemas.microsoft.com/office/powerpoint/2010/main" val="9580017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444D1DE-DDC3-4364-9983-96A093DA4540}"/>
              </a:ext>
            </a:extLst>
          </p:cNvPr>
          <p:cNvSpPr>
            <a:spLocks noGrp="1"/>
          </p:cNvSpPr>
          <p:nvPr>
            <p:ph idx="1"/>
          </p:nvPr>
        </p:nvSpPr>
        <p:spPr>
          <a:xfrm>
            <a:off x="372533" y="1399308"/>
            <a:ext cx="11370734" cy="3587559"/>
          </a:xfrm>
        </p:spPr>
        <p:txBody>
          <a:bodyPr>
            <a:noAutofit/>
          </a:bodyPr>
          <a:lstStyle/>
          <a:p>
            <a:pPr marL="0" indent="0" algn="just">
              <a:buNone/>
            </a:pPr>
            <a:r>
              <a:rPr lang="en-US" sz="2400" dirty="0"/>
              <a:t>This research project focused on three key objectives in medical diagnosis:</a:t>
            </a:r>
          </a:p>
          <a:p>
            <a:pPr marL="0" indent="0" algn="just">
              <a:buNone/>
            </a:pPr>
            <a:endParaRPr lang="en-US" sz="2400" dirty="0"/>
          </a:p>
          <a:p>
            <a:pPr marL="514350" indent="-514350" algn="just">
              <a:buFont typeface="+mj-lt"/>
              <a:buAutoNum type="arabicPeriod"/>
            </a:pPr>
            <a:r>
              <a:rPr lang="en-US" sz="2400" dirty="0"/>
              <a:t>Developed an ensemble predictive model using ECG data, achieving 93.11% accuracy for early detection of right ventricle abnormalities.</a:t>
            </a:r>
          </a:p>
          <a:p>
            <a:pPr marL="514350" indent="-514350" algn="just">
              <a:buFont typeface="+mj-lt"/>
              <a:buAutoNum type="arabicPeriod"/>
            </a:pPr>
            <a:r>
              <a:rPr lang="en-US" sz="2400" dirty="0"/>
              <a:t>Constructed a cardiovascular disease model from a dataset of 70,000, integrated with LIME for enhanced </a:t>
            </a:r>
            <a:r>
              <a:rPr lang="en-US" sz="2400" dirty="0" err="1"/>
              <a:t>explainability</a:t>
            </a:r>
            <a:r>
              <a:rPr lang="en-US" sz="2400" dirty="0"/>
              <a:t>, reaching an 88.15% accuracy.</a:t>
            </a:r>
          </a:p>
          <a:p>
            <a:pPr marL="514350" indent="-514350" algn="just">
              <a:buFont typeface="+mj-lt"/>
              <a:buAutoNum type="arabicPeriod"/>
            </a:pPr>
            <a:r>
              <a:rPr lang="en-US" sz="2400" dirty="0"/>
              <a:t>Advanced medical diagnostic predictions by incorporating explainable AI, improving decision-making and efficiency in patient care.</a:t>
            </a:r>
            <a:endParaRPr lang="en-US" sz="2400" i="0" dirty="0">
              <a:effectLst/>
            </a:endParaRPr>
          </a:p>
        </p:txBody>
      </p:sp>
      <p:sp>
        <p:nvSpPr>
          <p:cNvPr id="4" name="TextBox 3">
            <a:extLst>
              <a:ext uri="{FF2B5EF4-FFF2-40B4-BE49-F238E27FC236}">
                <a16:creationId xmlns:a16="http://schemas.microsoft.com/office/drawing/2014/main" id="{77989A44-7FA0-0C36-71D2-0F11A8E45BEA}"/>
              </a:ext>
            </a:extLst>
          </p:cNvPr>
          <p:cNvSpPr txBox="1"/>
          <p:nvPr/>
        </p:nvSpPr>
        <p:spPr>
          <a:xfrm>
            <a:off x="0" y="0"/>
            <a:ext cx="12192000" cy="584775"/>
          </a:xfrm>
          <a:prstGeom prst="rect">
            <a:avLst/>
          </a:prstGeom>
          <a:solidFill>
            <a:srgbClr val="5B9BD5"/>
          </a:solidFill>
        </p:spPr>
        <p:txBody>
          <a:bodyPr wrap="square" rtlCol="0">
            <a:spAutoFit/>
          </a:bodyPr>
          <a:lstStyle/>
          <a:p>
            <a:r>
              <a:rPr lang="en-US" sz="3200" b="1" dirty="0">
                <a:solidFill>
                  <a:schemeClr val="bg1"/>
                </a:solidFill>
              </a:rPr>
              <a:t>                                                    ABSTRACT</a:t>
            </a:r>
          </a:p>
        </p:txBody>
      </p:sp>
      <p:sp>
        <p:nvSpPr>
          <p:cNvPr id="2" name="TextBox 1">
            <a:extLst>
              <a:ext uri="{FF2B5EF4-FFF2-40B4-BE49-F238E27FC236}">
                <a16:creationId xmlns:a16="http://schemas.microsoft.com/office/drawing/2014/main" id="{790824A1-4F13-0FBB-9402-145FC5A13D7A}"/>
              </a:ext>
            </a:extLst>
          </p:cNvPr>
          <p:cNvSpPr txBox="1"/>
          <p:nvPr/>
        </p:nvSpPr>
        <p:spPr>
          <a:xfrm>
            <a:off x="0" y="6488668"/>
            <a:ext cx="12192000" cy="369332"/>
          </a:xfrm>
          <a:prstGeom prst="rect">
            <a:avLst/>
          </a:prstGeom>
          <a:solidFill>
            <a:srgbClr val="5B9BD5"/>
          </a:solidFill>
        </p:spPr>
        <p:txBody>
          <a:bodyPr wrap="square" rtlCol="0">
            <a:spAutoFit/>
          </a:bodyPr>
          <a:lstStyle/>
          <a:p>
            <a:pPr algn="r"/>
            <a:r>
              <a:rPr lang="en-US" b="1" dirty="0"/>
              <a:t>                                                                                                                                                                                                                                   8</a:t>
            </a:r>
          </a:p>
        </p:txBody>
      </p:sp>
    </p:spTree>
    <p:extLst>
      <p:ext uri="{BB962C8B-B14F-4D97-AF65-F5344CB8AC3E}">
        <p14:creationId xmlns:p14="http://schemas.microsoft.com/office/powerpoint/2010/main" val="9560262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5C15AC-56FC-4CB6-8B5D-4F32F29A5E24}"/>
              </a:ext>
            </a:extLst>
          </p:cNvPr>
          <p:cNvSpPr>
            <a:spLocks noGrp="1"/>
          </p:cNvSpPr>
          <p:nvPr>
            <p:ph type="ctrTitle"/>
          </p:nvPr>
        </p:nvSpPr>
        <p:spPr>
          <a:xfrm>
            <a:off x="1524000" y="1450837"/>
            <a:ext cx="9144000" cy="2387600"/>
          </a:xfrm>
        </p:spPr>
        <p:txBody>
          <a:bodyPr/>
          <a:lstStyle/>
          <a:p>
            <a:r>
              <a:rPr lang="en-IN" b="1" dirty="0"/>
              <a:t>Literature Survey</a:t>
            </a:r>
          </a:p>
        </p:txBody>
      </p:sp>
      <p:sp>
        <p:nvSpPr>
          <p:cNvPr id="3" name="TextBox 2">
            <a:extLst>
              <a:ext uri="{FF2B5EF4-FFF2-40B4-BE49-F238E27FC236}">
                <a16:creationId xmlns:a16="http://schemas.microsoft.com/office/drawing/2014/main" id="{72A0DB1F-64CE-D265-A165-5A5F8A8CB789}"/>
              </a:ext>
            </a:extLst>
          </p:cNvPr>
          <p:cNvSpPr txBox="1"/>
          <p:nvPr/>
        </p:nvSpPr>
        <p:spPr>
          <a:xfrm>
            <a:off x="0" y="6488668"/>
            <a:ext cx="12192000" cy="369332"/>
          </a:xfrm>
          <a:prstGeom prst="rect">
            <a:avLst/>
          </a:prstGeom>
          <a:solidFill>
            <a:srgbClr val="5B9BD5"/>
          </a:solidFill>
        </p:spPr>
        <p:txBody>
          <a:bodyPr wrap="square" rtlCol="0">
            <a:spAutoFit/>
          </a:bodyPr>
          <a:lstStyle/>
          <a:p>
            <a:pPr algn="r"/>
            <a:r>
              <a:rPr lang="en-US" b="1" dirty="0"/>
              <a:t>                                                                                                                                                                                                                                   9</a:t>
            </a:r>
          </a:p>
        </p:txBody>
      </p:sp>
      <p:sp>
        <p:nvSpPr>
          <p:cNvPr id="4" name="TextBox 3">
            <a:extLst>
              <a:ext uri="{FF2B5EF4-FFF2-40B4-BE49-F238E27FC236}">
                <a16:creationId xmlns:a16="http://schemas.microsoft.com/office/drawing/2014/main" id="{CA6F3245-BA6B-1DEA-76BB-D12254C2DFD5}"/>
              </a:ext>
            </a:extLst>
          </p:cNvPr>
          <p:cNvSpPr txBox="1"/>
          <p:nvPr/>
        </p:nvSpPr>
        <p:spPr>
          <a:xfrm>
            <a:off x="0" y="0"/>
            <a:ext cx="12192000" cy="369332"/>
          </a:xfrm>
          <a:prstGeom prst="rect">
            <a:avLst/>
          </a:prstGeom>
          <a:solidFill>
            <a:srgbClr val="5B9BD5"/>
          </a:solidFill>
        </p:spPr>
        <p:txBody>
          <a:bodyPr wrap="square" rtlCol="0">
            <a:spAutoFit/>
          </a:bodyPr>
          <a:lstStyle/>
          <a:p>
            <a:pPr algn="r"/>
            <a:r>
              <a:rPr lang="en-US" b="1" dirty="0"/>
              <a:t>                                                                                                                                                                                                                                   </a:t>
            </a:r>
          </a:p>
        </p:txBody>
      </p:sp>
    </p:spTree>
    <p:extLst>
      <p:ext uri="{BB962C8B-B14F-4D97-AF65-F5344CB8AC3E}">
        <p14:creationId xmlns:p14="http://schemas.microsoft.com/office/powerpoint/2010/main" val="3144105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8797</TotalTime>
  <Words>3244</Words>
  <Application>Microsoft Office PowerPoint</Application>
  <PresentationFormat>Widescreen</PresentationFormat>
  <Paragraphs>391</Paragraphs>
  <Slides>41</Slides>
  <Notes>1</Notes>
  <HiddenSlides>1</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41</vt:i4>
      </vt:variant>
    </vt:vector>
  </HeadingPairs>
  <TitlesOfParts>
    <vt:vector size="46" baseType="lpstr">
      <vt:lpstr>Arial</vt:lpstr>
      <vt:lpstr>Calibri</vt:lpstr>
      <vt:lpstr>Calibri Light</vt:lpstr>
      <vt:lpstr>Roboto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Literature Survey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Prem Babu Kanaparthi</dc:creator>
  <cp:lastModifiedBy>DELL</cp:lastModifiedBy>
  <cp:revision>288</cp:revision>
  <dcterms:created xsi:type="dcterms:W3CDTF">2023-10-07T16:57:34Z</dcterms:created>
  <dcterms:modified xsi:type="dcterms:W3CDTF">2024-05-15T06:06:20Z</dcterms:modified>
</cp:coreProperties>
</file>