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42275" y="454025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789"/>
                </a:lnTo>
                <a:lnTo>
                  <a:pt x="3703320" y="97789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4640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614"/>
                </a:lnTo>
                <a:lnTo>
                  <a:pt x="3703320" y="94614"/>
                </a:lnTo>
                <a:lnTo>
                  <a:pt x="3703320" y="0"/>
                </a:lnTo>
                <a:close/>
              </a:path>
            </a:pathLst>
          </a:custGeom>
          <a:solidFill>
            <a:srgbClr val="4D12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16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02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1714" y="3017456"/>
            <a:ext cx="3880484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9101" y="2852673"/>
            <a:ext cx="5161280" cy="234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" y="-1269"/>
            <a:ext cx="11745595" cy="6855459"/>
            <a:chOff x="446405" y="-1269"/>
            <a:chExt cx="11745595" cy="6855459"/>
          </a:xfrm>
        </p:grpSpPr>
        <p:sp>
          <p:nvSpPr>
            <p:cNvPr id="3" name="object 3"/>
            <p:cNvSpPr/>
            <p:nvPr/>
          </p:nvSpPr>
          <p:spPr>
            <a:xfrm>
              <a:off x="446405" y="-1257"/>
              <a:ext cx="11745595" cy="6855459"/>
            </a:xfrm>
            <a:custGeom>
              <a:avLst/>
              <a:gdLst/>
              <a:ahLst/>
              <a:cxnLst/>
              <a:rect l="l" t="t" r="r" b="b"/>
              <a:pathLst>
                <a:path w="11745595" h="6855459">
                  <a:moveTo>
                    <a:pt x="11745595" y="0"/>
                  </a:moveTo>
                  <a:lnTo>
                    <a:pt x="483235" y="0"/>
                  </a:lnTo>
                  <a:lnTo>
                    <a:pt x="483235" y="458457"/>
                  </a:lnTo>
                  <a:lnTo>
                    <a:pt x="0" y="458457"/>
                  </a:lnTo>
                  <a:lnTo>
                    <a:pt x="0" y="553072"/>
                  </a:lnTo>
                  <a:lnTo>
                    <a:pt x="483235" y="553072"/>
                  </a:lnTo>
                  <a:lnTo>
                    <a:pt x="483235" y="6855460"/>
                  </a:lnTo>
                  <a:lnTo>
                    <a:pt x="11745595" y="6855460"/>
                  </a:lnTo>
                  <a:lnTo>
                    <a:pt x="11745595" y="0"/>
                  </a:lnTo>
                  <a:close/>
                </a:path>
              </a:pathLst>
            </a:custGeom>
            <a:solidFill>
              <a:srgbClr val="4D12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71344" y="438785"/>
              <a:ext cx="5323839" cy="60020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5600" y="6661150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7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052698"/>
            <a:ext cx="5257165" cy="194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 marR="5080" indent="-307975">
              <a:lnSpc>
                <a:spcPct val="100000"/>
              </a:lnSpc>
              <a:spcBef>
                <a:spcPts val="10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developed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grouped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bar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graph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analyse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months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highest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lowest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levels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according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status.</a:t>
            </a:r>
            <a:r>
              <a:rPr sz="1800" spc="-3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seen,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both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confirmed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largest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month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August,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whereas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January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month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0890" y="2726689"/>
            <a:ext cx="5007610" cy="26123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328923"/>
            <a:ext cx="523303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080" indent="-307975">
              <a:lnSpc>
                <a:spcPct val="100000"/>
              </a:lnSpc>
              <a:spcBef>
                <a:spcPts val="10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bar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graph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demonstrates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prices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greatest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least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lowest.Therefore,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cost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accommodation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solely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responsible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4694" y="2705735"/>
            <a:ext cx="5156454" cy="2654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605529"/>
            <a:ext cx="5046980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marR="5080" indent="-306705" algn="just">
              <a:lnSpc>
                <a:spcPct val="100000"/>
              </a:lnSpc>
              <a:spcBef>
                <a:spcPts val="10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pie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chart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shows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country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highest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cancelled.The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country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Portugal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highest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8239" y="2512948"/>
            <a:ext cx="4206748" cy="2925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 marR="66675" indent="-307975">
              <a:lnSpc>
                <a:spcPct val="100000"/>
              </a:lnSpc>
              <a:spcBef>
                <a:spcPts val="10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pc="-120" dirty="0"/>
              <a:t>The</a:t>
            </a:r>
            <a:r>
              <a:rPr spc="-30" dirty="0"/>
              <a:t> </a:t>
            </a:r>
            <a:r>
              <a:rPr spc="-85" dirty="0"/>
              <a:t>table</a:t>
            </a:r>
            <a:r>
              <a:rPr spc="-10" dirty="0"/>
              <a:t> </a:t>
            </a:r>
            <a:r>
              <a:rPr spc="-105" dirty="0"/>
              <a:t>shows</a:t>
            </a:r>
            <a:r>
              <a:rPr spc="-25" dirty="0"/>
              <a:t> </a:t>
            </a:r>
            <a:r>
              <a:rPr spc="-100" dirty="0"/>
              <a:t>the</a:t>
            </a:r>
            <a:r>
              <a:rPr spc="-10" dirty="0"/>
              <a:t> </a:t>
            </a:r>
            <a:r>
              <a:rPr spc="-110" dirty="0"/>
              <a:t>areas</a:t>
            </a:r>
            <a:r>
              <a:rPr spc="-60" dirty="0"/>
              <a:t> </a:t>
            </a:r>
            <a:r>
              <a:rPr spc="-95" dirty="0"/>
              <a:t>from</a:t>
            </a:r>
            <a:r>
              <a:rPr spc="5" dirty="0"/>
              <a:t> </a:t>
            </a:r>
            <a:r>
              <a:rPr spc="-120" dirty="0"/>
              <a:t>where</a:t>
            </a:r>
            <a:r>
              <a:rPr spc="-25" dirty="0"/>
              <a:t> </a:t>
            </a:r>
            <a:r>
              <a:rPr spc="-95" dirty="0"/>
              <a:t>guests</a:t>
            </a:r>
            <a:r>
              <a:rPr spc="-25" dirty="0"/>
              <a:t> are </a:t>
            </a:r>
            <a:r>
              <a:rPr spc="-90" dirty="0"/>
              <a:t>visiting</a:t>
            </a:r>
            <a:r>
              <a:rPr spc="-45" dirty="0"/>
              <a:t> </a:t>
            </a:r>
            <a:r>
              <a:rPr spc="-60" dirty="0"/>
              <a:t>the</a:t>
            </a:r>
            <a:r>
              <a:rPr spc="-20" dirty="0"/>
              <a:t> </a:t>
            </a:r>
            <a:r>
              <a:rPr spc="-90" dirty="0"/>
              <a:t>hotels</a:t>
            </a:r>
            <a:r>
              <a:rPr spc="30" dirty="0"/>
              <a:t> </a:t>
            </a:r>
            <a:r>
              <a:rPr spc="-80" dirty="0"/>
              <a:t>and</a:t>
            </a:r>
            <a:r>
              <a:rPr spc="15" dirty="0"/>
              <a:t> </a:t>
            </a:r>
            <a:r>
              <a:rPr spc="-120" dirty="0"/>
              <a:t>making</a:t>
            </a:r>
            <a:r>
              <a:rPr spc="50" dirty="0"/>
              <a:t> </a:t>
            </a:r>
            <a:r>
              <a:rPr spc="-135" dirty="0"/>
              <a:t>reservations,</a:t>
            </a:r>
            <a:r>
              <a:rPr spc="-65" dirty="0"/>
              <a:t> </a:t>
            </a:r>
            <a:r>
              <a:rPr spc="-120" dirty="0"/>
              <a:t>whether </a:t>
            </a:r>
            <a:r>
              <a:rPr dirty="0"/>
              <a:t>it</a:t>
            </a:r>
            <a:r>
              <a:rPr spc="-13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-100" dirty="0"/>
              <a:t>coming</a:t>
            </a:r>
            <a:r>
              <a:rPr spc="-35" dirty="0"/>
              <a:t> </a:t>
            </a:r>
            <a:r>
              <a:rPr spc="-75" dirty="0"/>
              <a:t>from</a:t>
            </a:r>
            <a:r>
              <a:rPr spc="-25" dirty="0"/>
              <a:t> </a:t>
            </a:r>
            <a:r>
              <a:rPr spc="-80" dirty="0"/>
              <a:t>Direct</a:t>
            </a:r>
            <a:r>
              <a:rPr spc="-50" dirty="0"/>
              <a:t> </a:t>
            </a:r>
            <a:r>
              <a:rPr spc="-10" dirty="0"/>
              <a:t>or</a:t>
            </a:r>
            <a:r>
              <a:rPr spc="-35" dirty="0"/>
              <a:t> </a:t>
            </a:r>
            <a:r>
              <a:rPr spc="-105" dirty="0"/>
              <a:t>Groups,</a:t>
            </a:r>
            <a:r>
              <a:rPr spc="-165" dirty="0"/>
              <a:t> </a:t>
            </a:r>
            <a:r>
              <a:rPr spc="-80" dirty="0"/>
              <a:t>Online</a:t>
            </a:r>
            <a:r>
              <a:rPr spc="5" dirty="0"/>
              <a:t> </a:t>
            </a:r>
            <a:r>
              <a:rPr spc="-25" dirty="0"/>
              <a:t>or </a:t>
            </a:r>
            <a:r>
              <a:rPr spc="-130" dirty="0"/>
              <a:t>Offline</a:t>
            </a:r>
            <a:r>
              <a:rPr spc="-225" dirty="0"/>
              <a:t> </a:t>
            </a:r>
            <a:r>
              <a:rPr spc="-145" dirty="0"/>
              <a:t>Travel</a:t>
            </a:r>
            <a:r>
              <a:rPr spc="-165" dirty="0"/>
              <a:t> </a:t>
            </a:r>
            <a:r>
              <a:rPr spc="-25" dirty="0"/>
              <a:t>Agencies.</a:t>
            </a:r>
            <a:endParaRPr spc="-25" dirty="0"/>
          </a:p>
          <a:p>
            <a:pPr marL="320675" marR="5080" indent="-307975">
              <a:lnSpc>
                <a:spcPct val="100000"/>
              </a:lnSpc>
              <a:spcBef>
                <a:spcPts val="107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pc="-155" dirty="0"/>
              <a:t>We</a:t>
            </a:r>
            <a:r>
              <a:rPr spc="20" dirty="0"/>
              <a:t> </a:t>
            </a:r>
            <a:r>
              <a:rPr spc="-70" dirty="0"/>
              <a:t>can</a:t>
            </a:r>
            <a:r>
              <a:rPr spc="-65" dirty="0"/>
              <a:t> </a:t>
            </a:r>
            <a:r>
              <a:rPr spc="-80" dirty="0"/>
              <a:t>see</a:t>
            </a:r>
            <a:r>
              <a:rPr spc="-55" dirty="0"/>
              <a:t> </a:t>
            </a:r>
            <a:r>
              <a:rPr spc="-95" dirty="0"/>
              <a:t>around</a:t>
            </a:r>
            <a:r>
              <a:rPr spc="-40" dirty="0"/>
              <a:t> </a:t>
            </a:r>
            <a:r>
              <a:rPr spc="-85" dirty="0"/>
              <a:t>47%</a:t>
            </a:r>
            <a:r>
              <a:rPr spc="-35" dirty="0"/>
              <a:t> </a:t>
            </a:r>
            <a:r>
              <a:rPr spc="-50" dirty="0"/>
              <a:t>of</a:t>
            </a:r>
            <a:r>
              <a:rPr spc="-40" dirty="0"/>
              <a:t> </a:t>
            </a:r>
            <a:r>
              <a:rPr spc="-70" dirty="0"/>
              <a:t>clients</a:t>
            </a:r>
            <a:r>
              <a:rPr spc="-15" dirty="0"/>
              <a:t> </a:t>
            </a:r>
            <a:r>
              <a:rPr spc="-125" dirty="0"/>
              <a:t>come</a:t>
            </a:r>
            <a:r>
              <a:rPr spc="-5" dirty="0"/>
              <a:t> </a:t>
            </a:r>
            <a:r>
              <a:rPr spc="-80" dirty="0"/>
              <a:t>from</a:t>
            </a:r>
            <a:r>
              <a:rPr spc="-20" dirty="0"/>
              <a:t> </a:t>
            </a:r>
            <a:r>
              <a:rPr spc="-60" dirty="0"/>
              <a:t>online </a:t>
            </a:r>
            <a:r>
              <a:rPr spc="-100" dirty="0"/>
              <a:t>travel</a:t>
            </a:r>
            <a:r>
              <a:rPr spc="-30" dirty="0"/>
              <a:t> </a:t>
            </a:r>
            <a:r>
              <a:rPr spc="-105" dirty="0"/>
              <a:t>agencies,</a:t>
            </a:r>
            <a:r>
              <a:rPr spc="-15" dirty="0"/>
              <a:t> </a:t>
            </a:r>
            <a:r>
              <a:rPr spc="-120" dirty="0"/>
              <a:t>whereas</a:t>
            </a:r>
            <a:r>
              <a:rPr spc="10" dirty="0"/>
              <a:t> </a:t>
            </a:r>
            <a:r>
              <a:rPr spc="-120" dirty="0"/>
              <a:t>27%</a:t>
            </a:r>
            <a:r>
              <a:rPr spc="-10" dirty="0"/>
              <a:t> </a:t>
            </a:r>
            <a:r>
              <a:rPr spc="-130" dirty="0"/>
              <a:t>come</a:t>
            </a:r>
            <a:r>
              <a:rPr spc="5" dirty="0"/>
              <a:t> </a:t>
            </a:r>
            <a:r>
              <a:rPr spc="-114" dirty="0"/>
              <a:t>from</a:t>
            </a:r>
            <a:r>
              <a:rPr dirty="0"/>
              <a:t> </a:t>
            </a:r>
            <a:r>
              <a:rPr spc="-10" dirty="0"/>
              <a:t>groups. </a:t>
            </a:r>
            <a:r>
              <a:rPr spc="-95" dirty="0"/>
              <a:t>Only</a:t>
            </a:r>
            <a:r>
              <a:rPr spc="-30" dirty="0"/>
              <a:t> </a:t>
            </a:r>
            <a:r>
              <a:rPr spc="-125" dirty="0"/>
              <a:t>4%</a:t>
            </a:r>
            <a:r>
              <a:rPr spc="-20" dirty="0"/>
              <a:t> </a:t>
            </a:r>
            <a:r>
              <a:rPr spc="-95" dirty="0"/>
              <a:t>of</a:t>
            </a:r>
            <a:r>
              <a:rPr spc="-40" dirty="0"/>
              <a:t> </a:t>
            </a:r>
            <a:r>
              <a:rPr spc="-80" dirty="0"/>
              <a:t>clients</a:t>
            </a:r>
            <a:r>
              <a:rPr spc="-15" dirty="0"/>
              <a:t> </a:t>
            </a:r>
            <a:r>
              <a:rPr spc="-105" dirty="0"/>
              <a:t>book</a:t>
            </a:r>
            <a:r>
              <a:rPr spc="-10" dirty="0"/>
              <a:t> </a:t>
            </a:r>
            <a:r>
              <a:rPr spc="-90" dirty="0"/>
              <a:t>hotels</a:t>
            </a:r>
            <a:r>
              <a:rPr spc="-45" dirty="0"/>
              <a:t> </a:t>
            </a:r>
            <a:r>
              <a:rPr spc="-85" dirty="0"/>
              <a:t>directly</a:t>
            </a:r>
            <a:r>
              <a:rPr spc="-15" dirty="0"/>
              <a:t> </a:t>
            </a:r>
            <a:r>
              <a:rPr spc="-85" dirty="0"/>
              <a:t>by</a:t>
            </a:r>
            <a:r>
              <a:rPr spc="5" dirty="0"/>
              <a:t> </a:t>
            </a:r>
            <a:r>
              <a:rPr spc="-10" dirty="0"/>
              <a:t>visiting them</a:t>
            </a:r>
            <a:r>
              <a:rPr spc="-110" dirty="0"/>
              <a:t> </a:t>
            </a:r>
            <a:r>
              <a:rPr spc="-20" dirty="0"/>
              <a:t>and</a:t>
            </a:r>
            <a:r>
              <a:rPr spc="-125" dirty="0"/>
              <a:t> </a:t>
            </a:r>
            <a:r>
              <a:rPr spc="-10" dirty="0"/>
              <a:t>making</a:t>
            </a:r>
            <a:r>
              <a:rPr spc="-114" dirty="0"/>
              <a:t> </a:t>
            </a:r>
            <a:r>
              <a:rPr spc="-10" dirty="0"/>
              <a:t>reservations.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0064" y="3257169"/>
            <a:ext cx="2610866" cy="15703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465829"/>
            <a:ext cx="5139055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080" indent="-307975">
              <a:lnSpc>
                <a:spcPct val="100000"/>
              </a:lnSpc>
              <a:spcBef>
                <a:spcPts val="10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seen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graph,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2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 </a:t>
            </a:r>
            <a:r>
              <a:rPr sz="1800" spc="-1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800" spc="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average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daily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higher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800" spc="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cancelled.</a:t>
            </a:r>
            <a:r>
              <a:rPr sz="1800" spc="-1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clearly</a:t>
            </a:r>
            <a:r>
              <a:rPr sz="1800" spc="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proves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above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analysis,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higher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leads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higher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0875" y="3148457"/>
            <a:ext cx="5144643" cy="17614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2275" y="454025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789"/>
                </a:lnTo>
                <a:lnTo>
                  <a:pt x="3703320" y="97789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640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614"/>
                </a:lnTo>
                <a:lnTo>
                  <a:pt x="3703320" y="94614"/>
                </a:lnTo>
                <a:lnTo>
                  <a:pt x="3703320" y="0"/>
                </a:lnTo>
                <a:close/>
              </a:path>
            </a:pathLst>
          </a:custGeom>
          <a:solidFill>
            <a:srgbClr val="4D12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4116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02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0690" y="614044"/>
            <a:ext cx="11309350" cy="1189990"/>
          </a:xfrm>
          <a:custGeom>
            <a:avLst/>
            <a:gdLst/>
            <a:ahLst/>
            <a:cxnLst/>
            <a:rect l="l" t="t" r="r" b="b"/>
            <a:pathLst>
              <a:path w="11309350" h="1189989">
                <a:moveTo>
                  <a:pt x="11309350" y="0"/>
                </a:moveTo>
                <a:lnTo>
                  <a:pt x="0" y="0"/>
                </a:lnTo>
                <a:lnTo>
                  <a:pt x="0" y="1189989"/>
                </a:lnTo>
                <a:lnTo>
                  <a:pt x="11309350" y="1189989"/>
                </a:lnTo>
                <a:lnTo>
                  <a:pt x="11309350" y="0"/>
                </a:lnTo>
                <a:close/>
              </a:path>
            </a:pathLst>
          </a:custGeom>
          <a:solidFill>
            <a:srgbClr val="4D12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0717" y="2566670"/>
            <a:ext cx="10729595" cy="2885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7500" marR="5080" indent="-304800">
              <a:lnSpc>
                <a:spcPts val="2150"/>
              </a:lnSpc>
              <a:spcBef>
                <a:spcPts val="18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rise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dates.</a:t>
            </a:r>
            <a:r>
              <a:rPr sz="1800" spc="-2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order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prevent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reservations,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could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work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pricing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strategies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try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lower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rates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based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locations.They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provide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discounts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consumers.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7500" marR="99695" indent="-304800">
              <a:lnSpc>
                <a:spcPct val="100000"/>
              </a:lnSpc>
              <a:spcBef>
                <a:spcPts val="97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ratio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higher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than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hotels.</a:t>
            </a:r>
            <a:r>
              <a:rPr sz="1800" spc="-1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provide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reasonable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discount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room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prices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weekends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holidays.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7500" marR="586740" indent="-304800">
              <a:lnSpc>
                <a:spcPts val="2150"/>
              </a:lnSpc>
              <a:spcBef>
                <a:spcPts val="111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month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January,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campaigns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marketing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800" spc="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reasonable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amount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revenue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highest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month.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7500" marR="191135" indent="-304800">
              <a:lnSpc>
                <a:spcPts val="2130"/>
              </a:lnSpc>
              <a:spcBef>
                <a:spcPts val="109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quality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mainly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Portugal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reduce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5" dirty="0"/>
              <a:t>T</a:t>
            </a:r>
            <a:r>
              <a:rPr spc="550" dirty="0"/>
              <a:t>H</a:t>
            </a:r>
            <a:r>
              <a:rPr spc="575" dirty="0"/>
              <a:t>A</a:t>
            </a:r>
            <a:r>
              <a:rPr spc="550" dirty="0"/>
              <a:t>N</a:t>
            </a:r>
            <a:r>
              <a:rPr spc="1085" dirty="0"/>
              <a:t>K</a:t>
            </a:r>
            <a:r>
              <a:rPr spc="575" dirty="0"/>
              <a:t>Y</a:t>
            </a:r>
            <a:r>
              <a:rPr spc="555" dirty="0"/>
              <a:t>O</a:t>
            </a:r>
            <a:r>
              <a:rPr spc="580" dirty="0"/>
              <a:t>U</a:t>
            </a:r>
            <a:endParaRPr spc="5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717" y="1487755"/>
            <a:ext cx="7620000" cy="115189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3600" b="0" spc="75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3600" b="0" spc="-95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0" spc="80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BOOKING</a:t>
            </a:r>
            <a:r>
              <a:rPr sz="3600" b="0" spc="-459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0" spc="75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ANALYSIS</a:t>
            </a:r>
            <a:r>
              <a:rPr sz="3600" b="0" spc="-70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0" spc="70" dirty="0">
                <a:solidFill>
                  <a:srgbClr val="4D1234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600" b="0" spc="6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600" b="0" spc="-4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0" spc="7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PYTHON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3732530"/>
            <a:ext cx="489585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1600" spc="9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" sz="1600" spc="9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Rahulprasath</a:t>
            </a:r>
            <a:r>
              <a:rPr sz="1600" spc="5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lang="en-US" altLang="" sz="1600" spc="5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9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60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(Arunai</a:t>
            </a:r>
            <a:r>
              <a:rPr sz="1600" spc="9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60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Engineering</a:t>
            </a:r>
            <a:r>
              <a:rPr sz="1600" spc="10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45" dirty="0">
                <a:solidFill>
                  <a:srgbClr val="902F61"/>
                </a:solidFill>
                <a:latin typeface="Trebuchet MS" panose="020B0603020202020204"/>
                <a:cs typeface="Trebuchet MS" panose="020B0603020202020204"/>
              </a:rPr>
              <a:t>College)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717" y="2887598"/>
            <a:ext cx="10718165" cy="220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101600" indent="-304800">
              <a:lnSpc>
                <a:spcPct val="100000"/>
              </a:lnSpc>
              <a:spcBef>
                <a:spcPts val="10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recent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years,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seen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rates.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now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dealing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1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issues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result,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including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fewer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revenues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less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than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ideal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room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use.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Consequently,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lowering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rates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both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hotels’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primary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goal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order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efficiency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generating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revenue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offer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thorough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advice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address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problem.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analysis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booking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well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factors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bearing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yearly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revenue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generation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topics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report.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" y="608330"/>
            <a:ext cx="11309985" cy="1190625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05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33045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2800" b="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717" y="2491486"/>
            <a:ext cx="9887585" cy="286575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unusual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occurrences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2015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2017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substantial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impact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still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current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analyse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hotel’s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plans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efficient</a:t>
            </a:r>
            <a:r>
              <a:rPr sz="1800" spc="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manner.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unanticipated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negatives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employing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advised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technique.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2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currently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suggested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solutions.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biggest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factor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affecting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effectiveness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earnings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income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booking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vacant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rooms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booked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length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time.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1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year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" y="608330"/>
            <a:ext cx="11309985" cy="1190625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05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33045">
              <a:lnSpc>
                <a:spcPct val="100000"/>
              </a:lnSpc>
            </a:pPr>
            <a:r>
              <a:rPr sz="2800" b="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ASSUMPTIONS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614044"/>
            <a:ext cx="11309350" cy="118999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06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32410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RESEARCH</a:t>
            </a:r>
            <a:r>
              <a:rPr sz="2800" b="0" spc="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QUESTIONS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717" y="3323463"/>
            <a:ext cx="7036434" cy="12458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variables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affect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cancellations?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better?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assisted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making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pricing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promotional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decisions?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614044"/>
            <a:ext cx="11309350" cy="118999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06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32410">
              <a:lnSpc>
                <a:spcPct val="100000"/>
              </a:lnSpc>
            </a:pP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HYPOTHESIS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717" y="3323463"/>
            <a:ext cx="8427085" cy="12458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cancellations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occur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prices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higher.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800" spc="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longer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waiting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list,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customers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tend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frequently.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16865" indent="-304165">
              <a:lnSpc>
                <a:spcPct val="100000"/>
              </a:lnSpc>
              <a:spcBef>
                <a:spcPts val="104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16865" algn="l"/>
              </a:tabLst>
            </a:pP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majority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coming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offline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travel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agents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052698"/>
            <a:ext cx="5155565" cy="194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 marR="5080" indent="-307975">
              <a:lnSpc>
                <a:spcPct val="100000"/>
              </a:lnSpc>
              <a:spcBef>
                <a:spcPts val="105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accompanying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bar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graph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shows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percentage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those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not.</a:t>
            </a:r>
            <a:r>
              <a:rPr sz="1800" spc="-2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obvious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still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significant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nit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been</a:t>
            </a:r>
            <a:r>
              <a:rPr sz="1800" spc="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cancelled.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still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37%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who</a:t>
            </a:r>
            <a:r>
              <a:rPr sz="1800" spc="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cancelled</a:t>
            </a:r>
            <a:r>
              <a:rPr sz="1800" spc="-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their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reservations,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significant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impact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hotels’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earnings.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4979" y="2825114"/>
            <a:ext cx="3041649" cy="23849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605529"/>
            <a:ext cx="5250815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080" indent="-307975">
              <a:lnSpc>
                <a:spcPct val="100000"/>
              </a:lnSpc>
              <a:spcBef>
                <a:spcPts val="10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comparison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hotels,</a:t>
            </a:r>
            <a:r>
              <a:rPr sz="1800" spc="-1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more 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bookings.</a:t>
            </a:r>
            <a:r>
              <a:rPr sz="1800" spc="-2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4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resorts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hotels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more expensive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than</a:t>
            </a:r>
            <a:r>
              <a:rPr sz="1800" spc="-1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those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8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cities.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39" y="2772155"/>
            <a:ext cx="4779010" cy="25220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606425"/>
            <a:ext cx="11299190" cy="1258570"/>
          </a:xfrm>
          <a:prstGeom prst="rect">
            <a:avLst/>
          </a:prstGeom>
          <a:solidFill>
            <a:srgbClr val="4D1234"/>
          </a:solidFill>
        </p:spPr>
        <p:txBody>
          <a:bodyPr vert="horz" wrap="square" lIns="0" tIns="217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  <a:tabLst>
                <a:tab pos="4259580" algn="l"/>
              </a:tabLst>
            </a:pP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AND</a:t>
            </a:r>
            <a:r>
              <a:rPr sz="2800" b="0" spc="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800" b="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-</a:t>
            </a:r>
            <a:r>
              <a:rPr sz="2800" b="0" spc="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9101" y="3328923"/>
            <a:ext cx="524700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080" indent="-307975">
              <a:lnSpc>
                <a:spcPct val="100000"/>
              </a:lnSpc>
              <a:spcBef>
                <a:spcPts val="100"/>
              </a:spcBef>
              <a:buClr>
                <a:srgbClr val="902F61"/>
              </a:buClr>
              <a:buSzPct val="92000"/>
              <a:buFont typeface="Cambria" panose="02040503050406030204"/>
              <a:buChar char="◾"/>
              <a:tabLst>
                <a:tab pos="320675" algn="l"/>
              </a:tabLst>
            </a:pPr>
            <a:r>
              <a:rPr sz="1800" spc="-1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graph</a:t>
            </a:r>
            <a:r>
              <a:rPr sz="1800" spc="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shows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certain</a:t>
            </a:r>
            <a:r>
              <a:rPr sz="1800" spc="1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days,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average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daily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1800" spc="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less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than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</a:t>
            </a:r>
            <a:r>
              <a:rPr sz="1800" spc="-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hotel,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1800" spc="-1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days,</a:t>
            </a:r>
            <a:r>
              <a:rPr sz="1800" spc="-1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even</a:t>
            </a:r>
            <a:r>
              <a:rPr sz="1800" spc="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less,</a:t>
            </a:r>
            <a:r>
              <a:rPr sz="1800" spc="-1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spc="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goes 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800" spc="-5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saying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weekends</a:t>
            </a:r>
            <a:r>
              <a:rPr sz="1800" spc="-6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6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holidays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1800" spc="-7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1800" spc="-7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rise</a:t>
            </a:r>
            <a:r>
              <a:rPr sz="1800" spc="-1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3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resort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hotel</a:t>
            </a:r>
            <a:r>
              <a:rPr sz="1800" spc="-105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Trebuchet MS" panose="020B0603020202020204"/>
                <a:cs typeface="Trebuchet MS" panose="020B0603020202020204"/>
              </a:rPr>
              <a:t>rates.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0390" y="2864485"/>
            <a:ext cx="5423154" cy="2292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4665</Words>
  <Application>WPS Presentation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Cambria</vt:lpstr>
      <vt:lpstr>Microsoft YaHei</vt:lpstr>
      <vt:lpstr>Arial Unicode MS</vt:lpstr>
      <vt:lpstr>Calibri</vt:lpstr>
      <vt:lpstr>Office Theme</vt:lpstr>
      <vt:lpstr>PowerPoint 演示文稿</vt:lpstr>
      <vt:lpstr>USING PYTHON</vt:lpstr>
      <vt:lpstr>BUSINESS PROBLEM</vt:lpstr>
      <vt:lpstr>ASSUMPTIONS</vt:lpstr>
      <vt:lpstr>RESEARCH QUESTIONS</vt:lpstr>
      <vt:lpstr>HYPOTHESIS</vt:lpstr>
      <vt:lpstr>ANALYSIS AND FINDINGS	- 1</vt:lpstr>
      <vt:lpstr>ANALYSIS AND FINDINGS	- 2</vt:lpstr>
      <vt:lpstr>ANALYSIS AND FINDINGS	- 3</vt:lpstr>
      <vt:lpstr>ANALYSIS AND FINDINGS	- 4</vt:lpstr>
      <vt:lpstr>ANALYSIS AND FINDINGS	- 5</vt:lpstr>
      <vt:lpstr>ANALYSIS AND FINDINGS	- 6</vt:lpstr>
      <vt:lpstr>ANALYSIS AND FINDINGS	- 7</vt:lpstr>
      <vt:lpstr>ANALYSIS AND FINDINGS	- 8</vt:lpstr>
      <vt:lpstr>PowerPoint 演示文稿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project</dc:title>
  <dc:creator>ANANWITA SARKAR</dc:creator>
  <cp:lastModifiedBy>Rahul Prasath</cp:lastModifiedBy>
  <cp:revision>2</cp:revision>
  <dcterms:created xsi:type="dcterms:W3CDTF">2024-04-04T15:20:49Z</dcterms:created>
  <dcterms:modified xsi:type="dcterms:W3CDTF">2024-04-04T15:21:38Z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2024-04-04T05:30:00Z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2024-04-04T05:30:00Z</vt:filetime>
  </property>
  <property fmtid="{D5CDD505-2E9C-101B-9397-08002B2CF9AE}" pid="5" name="ICV">
    <vt:lpwstr>DCF95E8CBBDD4976AA9AC9EFAB4A602C_13</vt:lpwstr>
  </property>
  <property fmtid="{D5CDD505-2E9C-101B-9397-08002B2CF9AE}" pid="6" name="KSOProductBuildVer">
    <vt:lpwstr>1033-12.2.0.13518</vt:lpwstr>
  </property>
</Properties>
</file>