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8" r:id="rId9"/>
    <p:sldId id="296" r:id="rId10"/>
    <p:sldId id="297" r:id="rId11"/>
    <p:sldId id="286" r:id="rId12"/>
    <p:sldId id="292" r:id="rId13"/>
    <p:sldId id="262" r:id="rId14"/>
    <p:sldId id="289" r:id="rId15"/>
    <p:sldId id="287" r:id="rId16"/>
    <p:sldId id="291" r:id="rId17"/>
    <p:sldId id="263" r:id="rId18"/>
    <p:sldId id="290" r:id="rId19"/>
    <p:sldId id="269" r:id="rId20"/>
    <p:sldId id="278" r:id="rId21"/>
    <p:sldId id="293" r:id="rId22"/>
    <p:sldId id="279" r:id="rId23"/>
    <p:sldId id="294" r:id="rId24"/>
    <p:sldId id="295" r:id="rId25"/>
    <p:sldId id="270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POWER-BI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3912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ANALYSIS ON SUPERSTORE DATA, CAME UP WITH THE VALUEABLE INSIGHTS IN A DASHBOARD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13 COLUMNS AND TOTAL 9994 ROWS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SHIPMODE,SEGMENT,COUNTRY,CITY,STATE,POSTALCODE,REGION,CATEGORY,SUB-CATEGORY,SALES,QUANTITY,DISCOUNT,PROFIT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937858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SHIP MODE  - 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STANDARD CLASS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13,58,215.74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SHIP MODE –</a:t>
            </a:r>
            <a:r>
              <a:rPr lang="en-IN" dirty="0">
                <a:solidFill>
                  <a:srgbClr val="0C0B0B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SAME 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128363.12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173" y="296001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799" y="3436316"/>
            <a:ext cx="927278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Class Is The Dominant Ship Mode In Terms Of Sales, Contributing Significantly To The Total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Day, While Providing Quick Delivery, Has The Lowest Sales Compared To Other Ship Modes.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And Promoting Standard Class Shipments May Be Beneficial For Increasing Overall Sales.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9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6AFF5-FBD7-DF5A-91CE-759CD6B2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29" y="1940323"/>
            <a:ext cx="5050221" cy="2799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D907BD-E135-FD19-EDC5-6D902ABEE881}"/>
              </a:ext>
            </a:extLst>
          </p:cNvPr>
          <p:cNvSpPr txBox="1"/>
          <p:nvPr/>
        </p:nvSpPr>
        <p:spPr>
          <a:xfrm>
            <a:off x="1539118" y="1181795"/>
            <a:ext cx="7544873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CITIES BY SALES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4B085-8272-9231-B7A2-B38E34F27747}"/>
              </a:ext>
            </a:extLst>
          </p:cNvPr>
          <p:cNvSpPr txBox="1"/>
          <p:nvPr/>
        </p:nvSpPr>
        <p:spPr>
          <a:xfrm>
            <a:off x="6880445" y="1159941"/>
            <a:ext cx="7544873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WORST CITIES BY SALES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6B693-ED61-6024-F62D-32B3C1B3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40" y="1940323"/>
            <a:ext cx="5204203" cy="2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63816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CITY  -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YORK CITY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2,56,368.16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CITY –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ABILENE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1173" y="296001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800" y="3507535"/>
            <a:ext cx="92727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YORK CITY ACCOUNTED FOR THE LARGEST SHARE OF SALES AT 11.16%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CONTRAST, ABILENE HAD THE LOWEST SALES, FACING CHALLENGES WITH JUST 1.39 IN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SALES DISTRIBUTION ACROSS ALL 531 CITIES VARIES WIDELY, HIGHLIGHTING THE DIVERSITY IN MARKET PERFORMANCE.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8045"/>
            <a:ext cx="840990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799" y="587852"/>
            <a:ext cx="898806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Technology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 -1,45,454.95  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Office Supplies 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-1,22,490.80  </a:t>
            </a:r>
            <a:r>
              <a:rPr lang="en-US" b="1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Furniture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 - 18,451.27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4B789-F44F-4D45-A152-531886BC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23" y="1237909"/>
            <a:ext cx="7015893" cy="51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97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  -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1,45,454.95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CATEGORY –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FURNITURE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18,451.27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97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97" y="3436316"/>
            <a:ext cx="961849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DOMINATES THE PROFIT LANDSCAPE WITH 50.79% OF THE TOTAL PROFIT.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SUPPLIES ALSO PLAY A SIGNIFICANT ROLE IN PROFIT GENERATION, REPRESENTING A SUBSTANTIAL SHARE.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FURNITURE, ALTHOUGH PROFITABLE, HAS A RELATIVELY SMALLER IMPACT ON THE OVERALL PROFIT.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2FAC-D3BE-A724-9D14-6B0C7914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79" y="1031484"/>
            <a:ext cx="9310885" cy="51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97" y="764629"/>
            <a:ext cx="691115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SUB-CATEGORY  - </a:t>
            </a:r>
            <a:r>
              <a:rPr lang="en-IN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55,617.82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SUB-CATEGORY – </a:t>
            </a:r>
            <a:r>
              <a:rPr lang="en-US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(-17,725.48)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8397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97" y="3436316"/>
            <a:ext cx="961849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COPIERS STAND OUT AS THE MOST PROFITABLE SUB-CATEGORY, WITH A PROFIT OF $55,617.82.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TABLES, ON THE OTHER HAND, FACED A LOSS OF -$17,725.48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VAST DIFFERENCE IN PROFITABILITY BETWEEN COPIERS AND TABLES HIGHLIGHTS THE IMPORTANCE OF ANALYZING SUB-CATEGORY PERFORMANCE FOR MAKING STRATEGIC DECISIONS.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9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ROFIT VS STATES AND REGION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56930-0DD2-6AF9-0A99-78374CF2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97" y="847281"/>
            <a:ext cx="8778293" cy="48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702" y="112662"/>
            <a:ext cx="458929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 VS STATE AND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114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 - </a:t>
            </a:r>
            <a:r>
              <a:rPr lang="en-US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CALIFORNIA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76381.38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–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TEXAS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C0B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-25729.79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0114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0114" y="3436316"/>
            <a:ext cx="935852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 IS OUR MOST PROFITABLE STATE, WITH A PROFIT OF 76,381.38.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UNFORTUNATELY, TEXAS IS OUR LEAST PROFITABLE STATE, WITH A LOSS OF   -25,729.79.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3351D-8ED2-4D15-982E-BB845B098DA0}"/>
              </a:ext>
            </a:extLst>
          </p:cNvPr>
          <p:cNvSpPr txBox="1"/>
          <p:nvPr/>
        </p:nvSpPr>
        <p:spPr>
          <a:xfrm>
            <a:off x="824223" y="1171704"/>
            <a:ext cx="57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REGION – WEST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7,25,457.82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REGION - SOUTH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-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3,91,721.91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37DA7-41FB-5B1A-4FDD-81F35E7F591A}"/>
              </a:ext>
            </a:extLst>
          </p:cNvPr>
          <p:cNvSpPr txBox="1"/>
          <p:nvPr/>
        </p:nvSpPr>
        <p:spPr>
          <a:xfrm>
            <a:off x="3721970" y="684027"/>
            <a:ext cx="474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AND PROFIT VS REGION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A305A-E281-C99B-C820-B1A0A128A2CB}"/>
              </a:ext>
            </a:extLst>
          </p:cNvPr>
          <p:cNvSpPr txBox="1"/>
          <p:nvPr/>
        </p:nvSpPr>
        <p:spPr>
          <a:xfrm>
            <a:off x="6096000" y="1171704"/>
            <a:ext cx="57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PROFITABLE REGION – WEST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1,08,418.45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PROFITABLE REGION - SOUTH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46,749.43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FE07F-174B-1EC4-DC09-B2B21EB54975}"/>
              </a:ext>
            </a:extLst>
          </p:cNvPr>
          <p:cNvSpPr txBox="1"/>
          <p:nvPr/>
        </p:nvSpPr>
        <p:spPr>
          <a:xfrm>
            <a:off x="4305835" y="2859709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CATEGORY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2F09B-2E9D-CF4D-27FD-9A9302ED191A}"/>
              </a:ext>
            </a:extLst>
          </p:cNvPr>
          <p:cNvSpPr txBox="1"/>
          <p:nvPr/>
        </p:nvSpPr>
        <p:spPr>
          <a:xfrm>
            <a:off x="2999006" y="3229041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CATEGORY  - </a:t>
            </a:r>
            <a:r>
              <a:rPr lang="en-IN" dirty="0"/>
              <a:t>TECHNOLOGY</a:t>
            </a:r>
            <a:r>
              <a:rPr lang="en-US" dirty="0"/>
              <a:t> SALES (</a:t>
            </a:r>
            <a:r>
              <a:rPr lang="en-IN" dirty="0"/>
              <a:t>8,36,154.03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CATEGORY – </a:t>
            </a:r>
            <a:r>
              <a:rPr lang="en-IN" dirty="0"/>
              <a:t>OFFICE SUPPLIES</a:t>
            </a:r>
            <a:r>
              <a:rPr lang="en-US" dirty="0"/>
              <a:t> SALES(</a:t>
            </a:r>
            <a:r>
              <a:rPr lang="en-IN" dirty="0"/>
              <a:t>7,19,047.03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A8A54-FAA8-3579-5A05-33559E65441D}"/>
              </a:ext>
            </a:extLst>
          </p:cNvPr>
          <p:cNvSpPr txBox="1"/>
          <p:nvPr/>
        </p:nvSpPr>
        <p:spPr>
          <a:xfrm>
            <a:off x="4305834" y="4732380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SEGMENT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682AD-59D1-FF3C-9052-B20AA4D63E65}"/>
              </a:ext>
            </a:extLst>
          </p:cNvPr>
          <p:cNvSpPr txBox="1"/>
          <p:nvPr/>
        </p:nvSpPr>
        <p:spPr>
          <a:xfrm>
            <a:off x="3276912" y="5127723"/>
            <a:ext cx="5638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SEGMENT  - </a:t>
            </a:r>
            <a:r>
              <a:rPr lang="en-IN" dirty="0"/>
              <a:t>CONSUMER        </a:t>
            </a:r>
            <a:r>
              <a:rPr lang="en-US" dirty="0"/>
              <a:t>SALES (</a:t>
            </a:r>
            <a:r>
              <a:rPr lang="en-IN" dirty="0"/>
              <a:t>11,61,401.35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SEGMENT –</a:t>
            </a:r>
            <a:r>
              <a:rPr lang="en-IN" dirty="0"/>
              <a:t>HOME OFFICE </a:t>
            </a:r>
            <a:r>
              <a:rPr lang="en-US" dirty="0"/>
              <a:t>SALES(</a:t>
            </a:r>
            <a:r>
              <a:rPr lang="en-IN" dirty="0"/>
              <a:t>4,29,653.15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5464" y="968358"/>
            <a:ext cx="9865216" cy="615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AND PROFIT VS REGION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VS CITY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SUB-CATEGORY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VS STATES AND REGION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AD8F5-A564-6816-797D-0D8127B77299}"/>
              </a:ext>
            </a:extLst>
          </p:cNvPr>
          <p:cNvSpPr txBox="1"/>
          <p:nvPr/>
        </p:nvSpPr>
        <p:spPr>
          <a:xfrm>
            <a:off x="5070169" y="2311175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SALES VS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6AE6F-C621-E582-DACB-BE04FD963311}"/>
              </a:ext>
            </a:extLst>
          </p:cNvPr>
          <p:cNvSpPr txBox="1"/>
          <p:nvPr/>
        </p:nvSpPr>
        <p:spPr>
          <a:xfrm>
            <a:off x="4041249" y="2790570"/>
            <a:ext cx="5638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SALES CITY  - </a:t>
            </a:r>
            <a:r>
              <a:rPr lang="en-IN" dirty="0"/>
              <a:t>NEW YORK CITY        </a:t>
            </a:r>
            <a:r>
              <a:rPr lang="en-US" dirty="0"/>
              <a:t>SALES (</a:t>
            </a:r>
            <a:r>
              <a:rPr lang="en-IN" dirty="0"/>
              <a:t>2,56,368.16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SALES CITY – </a:t>
            </a:r>
            <a:r>
              <a:rPr lang="en-IN" dirty="0"/>
              <a:t>ABILENE      </a:t>
            </a:r>
            <a:r>
              <a:rPr lang="en-US" dirty="0"/>
              <a:t>SALES(</a:t>
            </a:r>
            <a:r>
              <a:rPr lang="en-IN" dirty="0"/>
              <a:t>1.39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BE8B-048D-C857-8513-D3C3A3254B84}"/>
              </a:ext>
            </a:extLst>
          </p:cNvPr>
          <p:cNvSpPr txBox="1"/>
          <p:nvPr/>
        </p:nvSpPr>
        <p:spPr>
          <a:xfrm>
            <a:off x="4966000" y="4582198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C09C9-8422-8B5F-7A0F-95E9F96BEC7E}"/>
              </a:ext>
            </a:extLst>
          </p:cNvPr>
          <p:cNvSpPr txBox="1"/>
          <p:nvPr/>
        </p:nvSpPr>
        <p:spPr>
          <a:xfrm>
            <a:off x="3763343" y="5061593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CATEGORY  - </a:t>
            </a:r>
            <a:r>
              <a:rPr lang="en-IN" dirty="0"/>
              <a:t>TECHNOLOGY</a:t>
            </a:r>
            <a:r>
              <a:rPr lang="en-US" dirty="0"/>
              <a:t> PROFIT (1,45,454.95)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CATEGORY – FURNITURE PROFIT(18,451.27)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3E33D-674A-2EC0-5E92-9EE881759308}"/>
              </a:ext>
            </a:extLst>
          </p:cNvPr>
          <p:cNvSpPr txBox="1"/>
          <p:nvPr/>
        </p:nvSpPr>
        <p:spPr>
          <a:xfrm>
            <a:off x="4959729" y="183116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VS SHIP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AD7EF-F654-9D00-C3C2-BCC5A6F6343C}"/>
              </a:ext>
            </a:extLst>
          </p:cNvPr>
          <p:cNvSpPr txBox="1"/>
          <p:nvPr/>
        </p:nvSpPr>
        <p:spPr>
          <a:xfrm>
            <a:off x="3891403" y="723784"/>
            <a:ext cx="593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HIGHEST SALES SHIP MODE  - </a:t>
            </a:r>
            <a:r>
              <a:rPr lang="en-IN" dirty="0"/>
              <a:t>STANDARD CLASS        </a:t>
            </a:r>
            <a:r>
              <a:rPr lang="en-US" dirty="0"/>
              <a:t>SALES (</a:t>
            </a:r>
            <a:r>
              <a:rPr lang="en-IN" dirty="0"/>
              <a:t>13,58,215.74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LOWEST SALES SHIP MODE –</a:t>
            </a:r>
            <a:r>
              <a:rPr lang="en-IN" dirty="0"/>
              <a:t>SAME DAY </a:t>
            </a:r>
            <a:r>
              <a:rPr lang="en-US" dirty="0"/>
              <a:t>SALES(</a:t>
            </a:r>
            <a:r>
              <a:rPr lang="en-IN" dirty="0"/>
              <a:t>128363.12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AE888-D444-A520-0B5B-5564CDBEF667}"/>
              </a:ext>
            </a:extLst>
          </p:cNvPr>
          <p:cNvSpPr txBox="1"/>
          <p:nvPr/>
        </p:nvSpPr>
        <p:spPr>
          <a:xfrm>
            <a:off x="4207095" y="2742345"/>
            <a:ext cx="45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STATE AND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1EC8-DF21-E365-E6BE-D3A601544F48}"/>
              </a:ext>
            </a:extLst>
          </p:cNvPr>
          <p:cNvSpPr txBox="1"/>
          <p:nvPr/>
        </p:nvSpPr>
        <p:spPr>
          <a:xfrm>
            <a:off x="3404754" y="3292591"/>
            <a:ext cx="619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STATE  - CALIFORNIA PROFIT (76381.38)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STATE – TEXAS </a:t>
            </a:r>
          </a:p>
          <a:p>
            <a:pPr marL="0" indent="0" algn="ctr">
              <a:buNone/>
            </a:pPr>
            <a:r>
              <a:rPr lang="en-US" dirty="0"/>
              <a:t>     PROFIT(-25729.79)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5E8AF-77B0-7858-0B21-71B11E38F1EB}"/>
              </a:ext>
            </a:extLst>
          </p:cNvPr>
          <p:cNvSpPr txBox="1"/>
          <p:nvPr/>
        </p:nvSpPr>
        <p:spPr>
          <a:xfrm>
            <a:off x="4595608" y="402996"/>
            <a:ext cx="35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Wingdings" panose="05000000000000000000" pitchFamily="2" charset="2"/>
              <a:buChar char="q"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PROFIT VS SUB-CATEGORY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A9FA-EFC7-D1E3-B7BF-EA099B64F415}"/>
              </a:ext>
            </a:extLst>
          </p:cNvPr>
          <p:cNvSpPr txBox="1"/>
          <p:nvPr/>
        </p:nvSpPr>
        <p:spPr>
          <a:xfrm>
            <a:off x="2930194" y="862785"/>
            <a:ext cx="6911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HIGHEST PROFITABLE SUB-CATEGORY  - </a:t>
            </a:r>
            <a:r>
              <a:rPr lang="en-IN" dirty="0"/>
              <a:t>COPIERS</a:t>
            </a:r>
            <a:r>
              <a:rPr lang="en-US" dirty="0"/>
              <a:t> PROFIT (55,617.82)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LOWEST PROFITABLE SUB-CATEGORY – TABLES PROFIT(-17,725.48)</a:t>
            </a:r>
          </a:p>
        </p:txBody>
      </p:sp>
    </p:spTree>
    <p:extLst>
      <p:ext uri="{BB962C8B-B14F-4D97-AF65-F5344CB8AC3E}">
        <p14:creationId xmlns:p14="http://schemas.microsoft.com/office/powerpoint/2010/main" val="354674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7C66A-D387-CC6F-E006-0B9B0B19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8574"/>
            <a:ext cx="12174649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169AD-B6B5-F74F-B78B-EE7D7DC0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10" y="1208744"/>
            <a:ext cx="10759699" cy="444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253" y="2494571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https://drive.google.com/file/d/1lV7is1B566UQPYzzY8R2ZmOritTW299S/view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753678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6823" y="382403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6823" y="4442346"/>
            <a:ext cx="80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https://github.com/Rahul9766/Superstore-Sales-Analysis-using-PowerBI.git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386365"/>
            <a:ext cx="567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AND PROFIT VS REGION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20C8-AB26-CDB1-5918-EB04CF3A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/>
          <a:stretch/>
        </p:blipFill>
        <p:spPr>
          <a:xfrm>
            <a:off x="2106336" y="1138518"/>
            <a:ext cx="8535140" cy="48223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A93B34-BC4E-F2DB-08E8-C4ADC327D330}"/>
              </a:ext>
            </a:extLst>
          </p:cNvPr>
          <p:cNvSpPr/>
          <p:nvPr/>
        </p:nvSpPr>
        <p:spPr>
          <a:xfrm>
            <a:off x="2241176" y="1255059"/>
            <a:ext cx="1237130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0316" y="787999"/>
            <a:ext cx="579549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REGION – WEST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7,25,457.82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REGION - SOUTH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-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3,91,721.91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8292" y="307944"/>
            <a:ext cx="782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AND PROFIT VS REGION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6858" y="3161513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6858" y="3751470"/>
            <a:ext cx="916420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HAD THE HIGHEST SALES AND SOUTH HAD THE LOWEST SALES AND TOTAL PROFIT.﻿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AND PROFIT DIVERGED THE MOST WHEN THE REGION WAS WEST.﻿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WEST REGION IS ALSO THE MOST PROFITABLE AND CONVERSELY, THE SOUTH REGION HAS THE LOWEST PROFIT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216E0-BCBF-CCFC-05C5-3E9E86B25A4C}"/>
              </a:ext>
            </a:extLst>
          </p:cNvPr>
          <p:cNvSpPr txBox="1"/>
          <p:nvPr/>
        </p:nvSpPr>
        <p:spPr>
          <a:xfrm>
            <a:off x="6598024" y="787999"/>
            <a:ext cx="579549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PROFITABLE REGION – WEST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PROFIT- </a:t>
            </a:r>
            <a:r>
              <a:rPr lang="en-US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1,08,418.45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PROFITABLE REGION - SOUTH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PROFIT –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46,749.43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3B0C0-E436-D6CE-78CC-AE8D723C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10" y="824324"/>
            <a:ext cx="7954485" cy="56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807" y="158441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2185" y="764629"/>
            <a:ext cx="619398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CATEGORY  -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8,36,154.03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CATEGORY – </a:t>
            </a:r>
            <a:r>
              <a:rPr lang="en-IN" b="0" i="0" dirty="0">
                <a:solidFill>
                  <a:srgbClr val="0C0B0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SUPPLIES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7,19,047.03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2185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2185" y="3436316"/>
            <a:ext cx="927278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HAD THE HIGHEST SUM OF SALES AT 8,36,154.03, FOLLOWED BY FURNITURE AT 7,41,999.80 AND OFFICE SUPPLIES AT 7,19,047.03.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ECHNOLOGY HOLDS THE LARGEST SHARE OF SALES AT 36.40%, FOLLOWED CLOSELY BY FURNITURE AND OFFICE SUPPLIES.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A361E-3BA5-4370-5F29-17AF7990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59" y="850462"/>
            <a:ext cx="9316279" cy="51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1173" y="116203"/>
            <a:ext cx="3580327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VS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0800" y="764629"/>
            <a:ext cx="5638168" cy="212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SALES SEGMENT  - 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CONSUMER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11,61,401.35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LOWEST SALES SEGMENT –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HOME OFFICE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SALES(</a:t>
            </a:r>
            <a:r>
              <a:rPr lang="en-IN" b="0" i="0" dirty="0">
                <a:solidFill>
                  <a:srgbClr val="0C0B0B"/>
                </a:solidFill>
                <a:effectLst/>
                <a:latin typeface="Segoe UI" panose="020B0502040204020203" pitchFamily="34" charset="0"/>
              </a:rPr>
              <a:t>4,29,653.15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0799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799" y="3436316"/>
            <a:ext cx="9272789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holds the largest share of sales at 50.56%, indicating a significant portion of your customer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Office, while lower in sales compared to the other segments, still makes a notable contribution.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8619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VS SHIP MODE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CC14F-CC18-0C41-7AC2-63FC1116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0" y="815806"/>
            <a:ext cx="7627716" cy="54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7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808</TotalTime>
  <Words>956</Words>
  <Application>Microsoft Office PowerPoint</Application>
  <PresentationFormat>Widescreen</PresentationFormat>
  <Paragraphs>146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Segoe UI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Rahul Bhujbal</cp:lastModifiedBy>
  <cp:revision>41</cp:revision>
  <dcterms:created xsi:type="dcterms:W3CDTF">2021-09-17T16:56:11Z</dcterms:created>
  <dcterms:modified xsi:type="dcterms:W3CDTF">2023-09-14T10:04:14Z</dcterms:modified>
</cp:coreProperties>
</file>