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9"/>
  </p:notesMasterIdLst>
  <p:sldIdLst>
    <p:sldId id="298" r:id="rId2"/>
    <p:sldId id="256" r:id="rId3"/>
    <p:sldId id="257" r:id="rId4"/>
    <p:sldId id="258" r:id="rId5"/>
    <p:sldId id="259" r:id="rId6"/>
    <p:sldId id="260" r:id="rId7"/>
    <p:sldId id="261" r:id="rId8"/>
    <p:sldId id="285" r:id="rId9"/>
    <p:sldId id="288" r:id="rId10"/>
    <p:sldId id="296" r:id="rId11"/>
    <p:sldId id="297" r:id="rId12"/>
    <p:sldId id="286" r:id="rId13"/>
    <p:sldId id="292" r:id="rId14"/>
    <p:sldId id="262" r:id="rId15"/>
    <p:sldId id="289" r:id="rId16"/>
    <p:sldId id="287" r:id="rId17"/>
    <p:sldId id="291" r:id="rId18"/>
    <p:sldId id="263" r:id="rId19"/>
    <p:sldId id="290" r:id="rId20"/>
    <p:sldId id="269" r:id="rId21"/>
    <p:sldId id="278" r:id="rId22"/>
    <p:sldId id="293" r:id="rId23"/>
    <p:sldId id="279" r:id="rId24"/>
    <p:sldId id="294" r:id="rId25"/>
    <p:sldId id="295" r:id="rId26"/>
    <p:sldId id="270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16E2-EDD5-4955-AE8A-014A9022063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1922-FDDB-4FFB-8A54-BCAF539E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4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1922-FDDB-4FFB-8A54-BCAF539EB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1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7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13F41D-5B05-4B82-9EAE-6BF87806652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6E1A10-325A-685F-D000-B290AE9548E1}"/>
              </a:ext>
            </a:extLst>
          </p:cNvPr>
          <p:cNvSpPr txBox="1"/>
          <p:nvPr/>
        </p:nvSpPr>
        <p:spPr>
          <a:xfrm>
            <a:off x="2001986" y="5615188"/>
            <a:ext cx="8188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GRIP@ The Sparks Foundation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00FB0-FD33-0A38-0F43-E4F25E0A731E}"/>
              </a:ext>
            </a:extLst>
          </p:cNvPr>
          <p:cNvSpPr txBox="1"/>
          <p:nvPr/>
        </p:nvSpPr>
        <p:spPr>
          <a:xfrm>
            <a:off x="2154386" y="534926"/>
            <a:ext cx="8188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 : Rahul Bhujbal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E30A9-5BA3-1D17-3F24-FA30A81A6BA0}"/>
              </a:ext>
            </a:extLst>
          </p:cNvPr>
          <p:cNvSpPr txBox="1"/>
          <p:nvPr/>
        </p:nvSpPr>
        <p:spPr>
          <a:xfrm>
            <a:off x="1095659" y="1687546"/>
            <a:ext cx="1045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1: Exploratory Data Analysis - Retail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D5108-00F6-0DA2-87D9-555EE41D4DD4}"/>
              </a:ext>
            </a:extLst>
          </p:cNvPr>
          <p:cNvSpPr txBox="1"/>
          <p:nvPr/>
        </p:nvSpPr>
        <p:spPr>
          <a:xfrm>
            <a:off x="1727568" y="2876931"/>
            <a:ext cx="97151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: </a:t>
            </a:r>
          </a:p>
          <a:p>
            <a:endParaRPr lang="en-US" sz="16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Exploratory Data Analysis on dataset of ‘SampleSuperstore’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Business Manager task is to find out weak areas where we can work to make more profit. </a:t>
            </a:r>
          </a:p>
        </p:txBody>
      </p:sp>
    </p:spTree>
    <p:extLst>
      <p:ext uri="{BB962C8B-B14F-4D97-AF65-F5344CB8AC3E}">
        <p14:creationId xmlns:p14="http://schemas.microsoft.com/office/powerpoint/2010/main" val="308835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86190"/>
            <a:ext cx="795914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VS SHIP MODE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CC14F-CC18-0C41-7AC2-63FC1116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80" y="815806"/>
            <a:ext cx="7627716" cy="54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7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1173" y="116203"/>
            <a:ext cx="3580327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SALES VS SHIP MODE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0800" y="764629"/>
            <a:ext cx="5937858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SALES SHIP MODE  - </a:t>
            </a:r>
            <a:r>
              <a:rPr lang="en-IN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STANDARD CLASS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(</a:t>
            </a:r>
            <a:r>
              <a:rPr lang="en-IN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13,58,215.74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SALES SHIP MODE –</a:t>
            </a:r>
            <a:r>
              <a:rPr lang="en-IN" dirty="0">
                <a:solidFill>
                  <a:srgbClr val="0C0B0B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SAME DAY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SALES(</a:t>
            </a:r>
            <a:r>
              <a:rPr lang="en-IN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128363.12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1173" y="2960019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0799" y="3436316"/>
            <a:ext cx="9272789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Class Is The Dominant Ship Mode In Terms Of Sales, Contributing Significantly To The Total Sales.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 Day, While Providing Quick Delivery, Has The Lowest Sales Compared To Other Ship Modes.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Optimizing And Promoting Standard Class Shipments May Be Beneficial For Increasing Overall Sales.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9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0"/>
            <a:ext cx="795914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SALES VS CITY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36AFF5-FBD7-DF5A-91CE-759CD6B25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29" y="1940323"/>
            <a:ext cx="5050221" cy="27996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D907BD-E135-FD19-EDC5-6D902ABEE881}"/>
              </a:ext>
            </a:extLst>
          </p:cNvPr>
          <p:cNvSpPr txBox="1"/>
          <p:nvPr/>
        </p:nvSpPr>
        <p:spPr>
          <a:xfrm>
            <a:off x="1539118" y="1181795"/>
            <a:ext cx="7544873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CITIES BY SALES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4B085-8272-9231-B7A2-B38E34F27747}"/>
              </a:ext>
            </a:extLst>
          </p:cNvPr>
          <p:cNvSpPr txBox="1"/>
          <p:nvPr/>
        </p:nvSpPr>
        <p:spPr>
          <a:xfrm>
            <a:off x="6880445" y="1159941"/>
            <a:ext cx="7544873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WORST CITIES BY SALES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6B693-ED61-6024-F62D-32B3C1B3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40" y="1940323"/>
            <a:ext cx="5204203" cy="27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6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1173" y="116203"/>
            <a:ext cx="3580327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SALES VS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0800" y="764629"/>
            <a:ext cx="563816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SALES CITY  -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YORK CITY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(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2,56,368.16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SALES CITY –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ABILENE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SALES(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1.39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1173" y="2960019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0800" y="3507535"/>
            <a:ext cx="927278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YORK CITY ACCOUNTED FOR THE LARGEST SHARE OF SALES AT 11.16%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CONTRAST, ABILENE HAD THE LOWEST SALES, FACING CHALLENGES WITH JUST 1.39 IN SALES.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SALES DISTRIBUTION ACROSS ALL 531 CITIES VARIES WIDELY, HIGHLIGHTING THE DIVERSITY IN MARKET PERFORMANCE.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2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5" y="28045"/>
            <a:ext cx="840990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 VS CATEGORY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799" y="587852"/>
            <a:ext cx="8988065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Technology</a:t>
            </a:r>
            <a:r>
              <a:rPr lang="en-US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 -1,45,454.95  </a:t>
            </a:r>
            <a:r>
              <a:rPr lang="en-US" b="1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Office Supplies </a:t>
            </a:r>
            <a:r>
              <a:rPr lang="en-US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-1,22,490.80  </a:t>
            </a:r>
            <a:r>
              <a:rPr lang="en-US" b="1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Furniture</a:t>
            </a:r>
            <a:r>
              <a:rPr lang="en-US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 - 18,451.27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4B789-F44F-4D45-A152-531886BCD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023" y="1237909"/>
            <a:ext cx="7015893" cy="51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4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112662"/>
            <a:ext cx="3580327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 VS CATEGORY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97" y="764629"/>
            <a:ext cx="6193981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CATEGORY  - </a:t>
            </a:r>
            <a:r>
              <a:rPr lang="en-IN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1,45,454.95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CATEGORY – </a:t>
            </a:r>
            <a:r>
              <a:rPr lang="en-US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FURNITURE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18,451.27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3197" y="297465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3197" y="3436316"/>
            <a:ext cx="961849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 DOMINATES THE PROFIT LANDSCAPE WITH 50.79% OF THE TOTAL PROFIT.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OFFICE SUPPLIES ALSO PLAY A SIGNIFICANT ROLE IN PROFIT GENERATION, REPRESENTING A SUBSTANTIAL SHARE.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FURNITURE, ALTHOUGH PROFITABLE, HAS A RELATIVELY SMALLER IMPACT ON THE OVERALL PROFIT.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8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0"/>
            <a:ext cx="795914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 VS SUB-CATEGORY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D2FAC-D3BE-A724-9D14-6B0C7914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79" y="1031484"/>
            <a:ext cx="9310885" cy="518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53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112662"/>
            <a:ext cx="3580327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 VS SUB-CATEGORY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97" y="764629"/>
            <a:ext cx="6911156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SUB-CATEGORY  - </a:t>
            </a:r>
            <a:r>
              <a:rPr lang="en-IN" dirty="0">
                <a:solidFill>
                  <a:srgbClr val="0C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55,617.82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SUB-CATEGORY – </a:t>
            </a:r>
            <a:r>
              <a:rPr lang="en-US" dirty="0">
                <a:solidFill>
                  <a:srgbClr val="0C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en-US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(-17,725.48)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8397" y="297465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3197" y="3436316"/>
            <a:ext cx="961849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COPIERS STAND OUT AS THE MOST PROFITABLE SUB-CATEGORY, WITH A PROFIT OF $55,617.82.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TABLES, ON THE OTHER HAND, FACED A LOSS OF -$17,725.48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VAST DIFFERENCE IN PROFITABILITY BETWEEN COPIERS AND TABLES HIGHLIGHTS THE IMPORTANCE OF ANALYZING SUB-CATEGORY PERFORMANCE FOR MAKING STRATEGIC DECISIONS.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190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0"/>
            <a:ext cx="795914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ROFIT VS STATES AND REGION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156930-0DD2-6AF9-0A99-78374CF2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97" y="847281"/>
            <a:ext cx="8778293" cy="48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26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6702" y="112662"/>
            <a:ext cx="4589298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 VS STATE AND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0114" y="764629"/>
            <a:ext cx="6193981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  - </a:t>
            </a:r>
            <a:r>
              <a:rPr lang="en-US" dirty="0">
                <a:solidFill>
                  <a:srgbClr val="0C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CALIFORNIA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76381.38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 – </a:t>
            </a:r>
            <a:r>
              <a:rPr lang="en-US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TEXAS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C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-25729.79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0114" y="297465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0114" y="3436316"/>
            <a:ext cx="9358521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CALIFORNIA IS OUR MOST PROFITABLE STATE, WITH A PROFIT OF 76,381.38.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UNFORTUNATELY, TEXAS IS OUR LEAST PROFITABLE STATE, WITH A LOSS OF   -25,729.79.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1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113" y="206062"/>
            <a:ext cx="556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POWER-BI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356" y="1622737"/>
            <a:ext cx="103912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PROJECT IS ABOUT THE SALES ANALYSIS ON SUPERSTORE DATA, CAME UP WITH THE VALUEABLE INSIGHTS IN A DASHBOARD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DATA SET HAS 13 COLUMNS AND TOTAL 9994 ROWS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THE FIELDS OR TERMS WHICH THIS DATASET HAS ARE AS FOLLOWS: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SHIPMODE,SEGMENT,COUNTRY,CITY,STATE,POSTALCODE,REGION,CATEGORY,SUB-CATEGORY,SALES,QUANTITY,DISCOUNT,PROFIT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17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1165" y="-80649"/>
            <a:ext cx="341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3351D-8ED2-4D15-982E-BB845B098DA0}"/>
              </a:ext>
            </a:extLst>
          </p:cNvPr>
          <p:cNvSpPr txBox="1"/>
          <p:nvPr/>
        </p:nvSpPr>
        <p:spPr>
          <a:xfrm>
            <a:off x="824223" y="1171704"/>
            <a:ext cx="5795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SALES REGION – WEST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SALES- </a:t>
            </a:r>
            <a:r>
              <a:rPr lang="en-US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7,25,457.82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SALES REGION - SOUTH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SALES -</a:t>
            </a:r>
            <a:r>
              <a:rPr lang="en-IN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3,91,721.91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37DA7-41FB-5B1A-4FDD-81F35E7F591A}"/>
              </a:ext>
            </a:extLst>
          </p:cNvPr>
          <p:cNvSpPr txBox="1"/>
          <p:nvPr/>
        </p:nvSpPr>
        <p:spPr>
          <a:xfrm>
            <a:off x="3721970" y="684027"/>
            <a:ext cx="474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 AND PROFIT VS REGION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A305A-E281-C99B-C820-B1A0A128A2CB}"/>
              </a:ext>
            </a:extLst>
          </p:cNvPr>
          <p:cNvSpPr txBox="1"/>
          <p:nvPr/>
        </p:nvSpPr>
        <p:spPr>
          <a:xfrm>
            <a:off x="6096000" y="1171704"/>
            <a:ext cx="5795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PROFITABLE REGION – WEST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PROFIT- </a:t>
            </a:r>
            <a:r>
              <a:rPr lang="en-US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1,08,418.45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PROFITABLE REGION - SOUTH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PROFIT –</a:t>
            </a:r>
            <a:r>
              <a:rPr lang="en-IN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46,749.43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FFE07F-174B-1EC4-DC09-B2B21EB54975}"/>
              </a:ext>
            </a:extLst>
          </p:cNvPr>
          <p:cNvSpPr txBox="1"/>
          <p:nvPr/>
        </p:nvSpPr>
        <p:spPr>
          <a:xfrm>
            <a:off x="4305835" y="2859709"/>
            <a:ext cx="358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SALES VS CATEGORY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C2F09B-2E9D-CF4D-27FD-9A9302ED191A}"/>
              </a:ext>
            </a:extLst>
          </p:cNvPr>
          <p:cNvSpPr txBox="1"/>
          <p:nvPr/>
        </p:nvSpPr>
        <p:spPr>
          <a:xfrm>
            <a:off x="2999006" y="3229041"/>
            <a:ext cx="6193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HIGHEST SALES CATEGORY  - </a:t>
            </a:r>
            <a:r>
              <a:rPr lang="en-IN" dirty="0"/>
              <a:t>TECHNOLOGY</a:t>
            </a:r>
            <a:r>
              <a:rPr lang="en-US" dirty="0"/>
              <a:t> SALES (</a:t>
            </a:r>
            <a:r>
              <a:rPr lang="en-IN" dirty="0"/>
              <a:t>8,36,154.03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LOWEST SALES CATEGORY – </a:t>
            </a:r>
            <a:r>
              <a:rPr lang="en-IN" dirty="0"/>
              <a:t>OFFICE SUPPLIES</a:t>
            </a:r>
            <a:r>
              <a:rPr lang="en-US" dirty="0"/>
              <a:t> SALES(</a:t>
            </a:r>
            <a:r>
              <a:rPr lang="en-IN" dirty="0"/>
              <a:t>7,19,047.03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FA8A54-FAA8-3579-5A05-33559E65441D}"/>
              </a:ext>
            </a:extLst>
          </p:cNvPr>
          <p:cNvSpPr txBox="1"/>
          <p:nvPr/>
        </p:nvSpPr>
        <p:spPr>
          <a:xfrm>
            <a:off x="4305834" y="4732380"/>
            <a:ext cx="358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SALES VS SEGMENT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9682AD-59D1-FF3C-9052-B20AA4D63E65}"/>
              </a:ext>
            </a:extLst>
          </p:cNvPr>
          <p:cNvSpPr txBox="1"/>
          <p:nvPr/>
        </p:nvSpPr>
        <p:spPr>
          <a:xfrm>
            <a:off x="3276912" y="5127723"/>
            <a:ext cx="5638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HIGHEST SALES SEGMENT  - </a:t>
            </a:r>
            <a:r>
              <a:rPr lang="en-IN" dirty="0"/>
              <a:t>CONSUMER        </a:t>
            </a:r>
            <a:r>
              <a:rPr lang="en-US" dirty="0"/>
              <a:t>SALES (</a:t>
            </a:r>
            <a:r>
              <a:rPr lang="en-IN" dirty="0"/>
              <a:t>11,61,401.35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LOWEST SALES SEGMENT –</a:t>
            </a:r>
            <a:r>
              <a:rPr lang="en-IN" dirty="0"/>
              <a:t>HOME OFFICE </a:t>
            </a:r>
            <a:r>
              <a:rPr lang="en-US" dirty="0"/>
              <a:t>SALES(</a:t>
            </a:r>
            <a:r>
              <a:rPr lang="en-IN" dirty="0"/>
              <a:t>4,29,653.15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5071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3AD8F5-A564-6816-797D-0D8127B77299}"/>
              </a:ext>
            </a:extLst>
          </p:cNvPr>
          <p:cNvSpPr txBox="1"/>
          <p:nvPr/>
        </p:nvSpPr>
        <p:spPr>
          <a:xfrm>
            <a:off x="5070169" y="2311175"/>
            <a:ext cx="358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SALES VS 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6AE6F-C621-E582-DACB-BE04FD963311}"/>
              </a:ext>
            </a:extLst>
          </p:cNvPr>
          <p:cNvSpPr txBox="1"/>
          <p:nvPr/>
        </p:nvSpPr>
        <p:spPr>
          <a:xfrm>
            <a:off x="4041249" y="2790570"/>
            <a:ext cx="5638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HIGHEST SALES CITY  - </a:t>
            </a:r>
            <a:r>
              <a:rPr lang="en-IN" dirty="0"/>
              <a:t>NEW YORK CITY        </a:t>
            </a:r>
            <a:r>
              <a:rPr lang="en-US" dirty="0"/>
              <a:t>SALES (</a:t>
            </a:r>
            <a:r>
              <a:rPr lang="en-IN" dirty="0"/>
              <a:t>2,56,368.16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LOWEST SALES CITY – </a:t>
            </a:r>
            <a:r>
              <a:rPr lang="en-IN" dirty="0"/>
              <a:t>ABILENE      </a:t>
            </a:r>
            <a:r>
              <a:rPr lang="en-US" dirty="0"/>
              <a:t>SALES(</a:t>
            </a:r>
            <a:r>
              <a:rPr lang="en-IN" dirty="0"/>
              <a:t>1.39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3BE8B-048D-C857-8513-D3C3A3254B84}"/>
              </a:ext>
            </a:extLst>
          </p:cNvPr>
          <p:cNvSpPr txBox="1"/>
          <p:nvPr/>
        </p:nvSpPr>
        <p:spPr>
          <a:xfrm>
            <a:off x="4966000" y="4582198"/>
            <a:ext cx="358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ctr">
              <a:buFont typeface="Wingdings" panose="05000000000000000000" pitchFamily="2" charset="2"/>
              <a:buChar char="q"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PROFIT VS CATEGORY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C09C9-8422-8B5F-7A0F-95E9F96BEC7E}"/>
              </a:ext>
            </a:extLst>
          </p:cNvPr>
          <p:cNvSpPr txBox="1"/>
          <p:nvPr/>
        </p:nvSpPr>
        <p:spPr>
          <a:xfrm>
            <a:off x="3763343" y="5061593"/>
            <a:ext cx="6193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HIGHEST PROFITABLE CATEGORY  - </a:t>
            </a:r>
            <a:r>
              <a:rPr lang="en-IN" dirty="0"/>
              <a:t>TECHNOLOGY</a:t>
            </a:r>
            <a:r>
              <a:rPr lang="en-US" dirty="0"/>
              <a:t> PROFIT (1,45,454.95)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LOWEST PROFITABLE CATEGORY – FURNITURE PROFIT(18,451.27)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3E33D-674A-2EC0-5E92-9EE881759308}"/>
              </a:ext>
            </a:extLst>
          </p:cNvPr>
          <p:cNvSpPr txBox="1"/>
          <p:nvPr/>
        </p:nvSpPr>
        <p:spPr>
          <a:xfrm>
            <a:off x="4959729" y="183116"/>
            <a:ext cx="358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ctr">
              <a:buFont typeface="Wingdings" panose="05000000000000000000" pitchFamily="2" charset="2"/>
              <a:buChar char="q"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SALES VS SHIP MODE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AAD7EF-F654-9D00-C3C2-BCC5A6F6343C}"/>
              </a:ext>
            </a:extLst>
          </p:cNvPr>
          <p:cNvSpPr txBox="1"/>
          <p:nvPr/>
        </p:nvSpPr>
        <p:spPr>
          <a:xfrm>
            <a:off x="3891403" y="723784"/>
            <a:ext cx="5937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ctr"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HIGHEST SALES SHIP MODE  - </a:t>
            </a:r>
            <a:r>
              <a:rPr lang="en-IN" dirty="0"/>
              <a:t>STANDARD CLASS        </a:t>
            </a:r>
            <a:r>
              <a:rPr lang="en-US" dirty="0"/>
              <a:t>SALES (</a:t>
            </a:r>
            <a:r>
              <a:rPr lang="en-IN" dirty="0"/>
              <a:t>13,58,215.74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LOWEST SALES SHIP MODE –</a:t>
            </a:r>
            <a:r>
              <a:rPr lang="en-IN" dirty="0"/>
              <a:t>SAME DAY </a:t>
            </a:r>
            <a:r>
              <a:rPr lang="en-US" dirty="0"/>
              <a:t>SALES(</a:t>
            </a:r>
            <a:r>
              <a:rPr lang="en-IN" dirty="0"/>
              <a:t>128363.12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1114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BAE888-D444-A520-0B5B-5564CDBEF667}"/>
              </a:ext>
            </a:extLst>
          </p:cNvPr>
          <p:cNvSpPr txBox="1"/>
          <p:nvPr/>
        </p:nvSpPr>
        <p:spPr>
          <a:xfrm>
            <a:off x="4207095" y="2742345"/>
            <a:ext cx="458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ctr">
              <a:buFont typeface="Wingdings" panose="05000000000000000000" pitchFamily="2" charset="2"/>
              <a:buChar char="q"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PROFIT VS STATE AND 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21EC8-DF21-E365-E6BE-D3A601544F48}"/>
              </a:ext>
            </a:extLst>
          </p:cNvPr>
          <p:cNvSpPr txBox="1"/>
          <p:nvPr/>
        </p:nvSpPr>
        <p:spPr>
          <a:xfrm>
            <a:off x="3404754" y="3292591"/>
            <a:ext cx="6193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HIGHEST PROFITABLE STATE  - CALIFORNIA PROFIT (76381.38)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LOWEST PROFITABLE STATE – TEXAS </a:t>
            </a:r>
          </a:p>
          <a:p>
            <a:pPr marL="0" indent="0" algn="ctr">
              <a:buNone/>
            </a:pPr>
            <a:r>
              <a:rPr lang="en-US" dirty="0"/>
              <a:t>     PROFIT(-25729.79)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5E8AF-77B0-7858-0B21-71B11E38F1EB}"/>
              </a:ext>
            </a:extLst>
          </p:cNvPr>
          <p:cNvSpPr txBox="1"/>
          <p:nvPr/>
        </p:nvSpPr>
        <p:spPr>
          <a:xfrm>
            <a:off x="4595608" y="402996"/>
            <a:ext cx="358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ctr">
              <a:buFont typeface="Wingdings" panose="05000000000000000000" pitchFamily="2" charset="2"/>
              <a:buChar char="q"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PROFIT VS SUB-CATEGORY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6A9FA-EFC7-D1E3-B7BF-EA099B64F415}"/>
              </a:ext>
            </a:extLst>
          </p:cNvPr>
          <p:cNvSpPr txBox="1"/>
          <p:nvPr/>
        </p:nvSpPr>
        <p:spPr>
          <a:xfrm>
            <a:off x="2930194" y="862785"/>
            <a:ext cx="6911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HIGHEST PROFITABLE SUB-CATEGORY  - </a:t>
            </a:r>
            <a:r>
              <a:rPr lang="en-IN" dirty="0"/>
              <a:t>COPIERS</a:t>
            </a:r>
            <a:r>
              <a:rPr lang="en-US" dirty="0"/>
              <a:t> PROFIT (55,617.82)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LOWEST PROFITABLE SUB-CATEGORY – TABLES PROFIT(-17,725.48)</a:t>
            </a:r>
          </a:p>
        </p:txBody>
      </p:sp>
    </p:spTree>
    <p:extLst>
      <p:ext uri="{BB962C8B-B14F-4D97-AF65-F5344CB8AC3E}">
        <p14:creationId xmlns:p14="http://schemas.microsoft.com/office/powerpoint/2010/main" val="3546742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6378" y="2781835"/>
            <a:ext cx="8718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3561212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7C66A-D387-CC6F-E006-0B9B0B194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" y="18574"/>
            <a:ext cx="12174649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42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169AD-B6B5-F74F-B78B-EE7D7DC0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10" y="1208744"/>
            <a:ext cx="10759699" cy="444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8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53" y="339458"/>
            <a:ext cx="7353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4253" y="2494571"/>
            <a:ext cx="905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https://drive.google.com/file/d/1lV7is1B566UQPYzzY8R2ZmOritTW299S/view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4253" y="1753678"/>
            <a:ext cx="597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6823" y="3824037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SOURCE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4253" y="3870204"/>
            <a:ext cx="937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6823" y="4442346"/>
            <a:ext cx="80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https://github.com/Rahul9766/Superstore-Sales-Analysis-using-PowerBI.git</a:t>
            </a:r>
          </a:p>
        </p:txBody>
      </p:sp>
    </p:spTree>
    <p:extLst>
      <p:ext uri="{BB962C8B-B14F-4D97-AF65-F5344CB8AC3E}">
        <p14:creationId xmlns:p14="http://schemas.microsoft.com/office/powerpoint/2010/main" val="1692750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97" y="2511380"/>
            <a:ext cx="6671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599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4" y="128789"/>
            <a:ext cx="600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5464" y="968358"/>
            <a:ext cx="9865216" cy="615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SALES AND PROFIT VS REGION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SALES VS CATEGORY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SALES VS SEGMENT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SALES VS SHIP MODE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SALES VS CITY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PROFIT VS CATEGORY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PROFIT VS SUB-CATEGORY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PROFIT VS STATES AND REGION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1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79" y="386365"/>
            <a:ext cx="567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SALES AND PROFIT VS REGION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120C8-AB26-CDB1-5918-EB04CF3A5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9"/>
          <a:stretch/>
        </p:blipFill>
        <p:spPr>
          <a:xfrm>
            <a:off x="2106336" y="1138518"/>
            <a:ext cx="8535140" cy="48223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A93B34-BC4E-F2DB-08E8-C4ADC327D330}"/>
              </a:ext>
            </a:extLst>
          </p:cNvPr>
          <p:cNvSpPr/>
          <p:nvPr/>
        </p:nvSpPr>
        <p:spPr>
          <a:xfrm>
            <a:off x="2241176" y="1255059"/>
            <a:ext cx="123713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2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0316" y="787999"/>
            <a:ext cx="579549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SALES REGION – WEST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SALES- </a:t>
            </a:r>
            <a:r>
              <a:rPr lang="en-US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7,25,457.82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SALES REGION - SOUTH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SALES -</a:t>
            </a:r>
            <a:r>
              <a:rPr lang="en-IN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3,91,721.91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8292" y="307944"/>
            <a:ext cx="782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 AND PROFIT VS REGION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STORY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6858" y="3161513"/>
            <a:ext cx="180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INSIGHTS: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46858" y="3751470"/>
            <a:ext cx="9164203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 HAD THE HIGHEST SALES AND SOUTH HAD THE LOWEST SALES AND TOTAL PROFIT.﻿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AND PROFIT DIVERGED THE MOST WHEN THE REGION WAS WEST.﻿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WEST REGION IS ALSO THE MOST PROFITABLE AND CONVERSELY, THE SOUTH REGION HAS THE LOWEST PROFIT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216E0-BCBF-CCFC-05C5-3E9E86B25A4C}"/>
              </a:ext>
            </a:extLst>
          </p:cNvPr>
          <p:cNvSpPr txBox="1"/>
          <p:nvPr/>
        </p:nvSpPr>
        <p:spPr>
          <a:xfrm>
            <a:off x="6598024" y="787999"/>
            <a:ext cx="5795493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PROFITABLE REGION – WEST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PROFIT- </a:t>
            </a:r>
            <a:r>
              <a:rPr lang="en-US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1,08,418.45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PROFITABLE REGION - SOUTH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PROFIT –</a:t>
            </a:r>
            <a:r>
              <a:rPr lang="en-IN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46,749.43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585" y="263914"/>
            <a:ext cx="3335628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SALES VS CATEGORY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63B0C0-E436-D6CE-78CC-AE8D723C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310" y="824324"/>
            <a:ext cx="7954485" cy="56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9807" y="158441"/>
            <a:ext cx="3580327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SALES VS CATEGORY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2185" y="764629"/>
            <a:ext cx="6193981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SALES CATEGORY  - </a:t>
            </a:r>
            <a:r>
              <a:rPr lang="en-IN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SALES (</a:t>
            </a:r>
            <a:r>
              <a:rPr lang="en-IN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8,36,154.03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SALES CATEGORY – </a:t>
            </a:r>
            <a:r>
              <a:rPr lang="en-IN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OFFICE SUPPLIES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SALES(</a:t>
            </a:r>
            <a:r>
              <a:rPr lang="en-IN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7,19,047.03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2185" y="297465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2185" y="3436316"/>
            <a:ext cx="927278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HAD THE HIGHEST SUM OF SALES AT 8,36,154.03, FOLLOWED BY FURNITURE AT 7,41,999.80 AND OFFICE SUPPLIES AT 7,19,047.03.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ECHNOLOGY HOLDS THE LARGEST SHARE OF SALES AT 36.40%, FOLLOWED CLOSELY BY FURNITURE AND OFFICE SUPPLIES.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4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0"/>
            <a:ext cx="795914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VS SEGMENT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A361E-3BA5-4370-5F29-17AF79904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59" y="850462"/>
            <a:ext cx="9316279" cy="515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5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1173" y="116203"/>
            <a:ext cx="3580327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SALES VS SEGMENT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0800" y="764629"/>
            <a:ext cx="5638168" cy="212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SALES SEGMENT  - </a:t>
            </a:r>
            <a:r>
              <a:rPr lang="en-IN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CONSUMER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(</a:t>
            </a:r>
            <a:r>
              <a:rPr lang="en-IN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11,61,401.35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SALES SEGMENT –</a:t>
            </a:r>
            <a:r>
              <a:rPr lang="en-IN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HOME OFFICE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SALES(</a:t>
            </a:r>
            <a:r>
              <a:rPr lang="en-IN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4,29,653.15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0799" y="297465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0799" y="3436316"/>
            <a:ext cx="9272789" cy="170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Consumer holds the largest share of sales at 50.56%, indicating a significant portion of your customer base.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Home Office, while lower in sales compared to the other segments, still makes a notable contribution.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75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873</TotalTime>
  <Words>1005</Words>
  <Application>Microsoft Office PowerPoint</Application>
  <PresentationFormat>Widescreen</PresentationFormat>
  <Paragraphs>153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Corbel</vt:lpstr>
      <vt:lpstr>Segoe UI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Kardile</dc:creator>
  <cp:lastModifiedBy>Rahul Bhujbal</cp:lastModifiedBy>
  <cp:revision>42</cp:revision>
  <dcterms:created xsi:type="dcterms:W3CDTF">2021-09-17T16:56:11Z</dcterms:created>
  <dcterms:modified xsi:type="dcterms:W3CDTF">2023-09-17T13:28:16Z</dcterms:modified>
</cp:coreProperties>
</file>