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2" r:id="rId9"/>
    <p:sldId id="263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15" autoAdjust="0"/>
  </p:normalViewPr>
  <p:slideViewPr>
    <p:cSldViewPr>
      <p:cViewPr varScale="1">
        <p:scale>
          <a:sx n="74" d="100"/>
          <a:sy n="74" d="100"/>
        </p:scale>
        <p:origin x="-19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sisfun.com/games/towerofhanoi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UNIT-2</a:t>
            </a:r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>Part-1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mtClean="0"/>
              <a:t>Recurrence Relations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049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334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EXAMPLE  </a:t>
            </a:r>
            <a:r>
              <a:rPr lang="en-US" sz="2400" dirty="0"/>
              <a:t>Find </a:t>
            </a:r>
            <a:r>
              <a:rPr lang="en-US" sz="2400"/>
              <a:t>the </a:t>
            </a:r>
            <a:r>
              <a:rPr lang="en-US" sz="2400" smtClean="0"/>
              <a:t>Fibonacci </a:t>
            </a:r>
            <a:r>
              <a:rPr lang="en-US" sz="2400" dirty="0"/>
              <a:t>numbers f</a:t>
            </a:r>
            <a:r>
              <a:rPr lang="en-US" sz="2400" baseline="-25000" dirty="0"/>
              <a:t>2</a:t>
            </a:r>
            <a:r>
              <a:rPr lang="en-US" sz="2400" dirty="0"/>
              <a:t>, f</a:t>
            </a:r>
            <a:r>
              <a:rPr lang="en-US" sz="2400" baseline="-25000" dirty="0"/>
              <a:t>3</a:t>
            </a:r>
            <a:r>
              <a:rPr lang="en-US" sz="2400" dirty="0"/>
              <a:t>, f</a:t>
            </a:r>
            <a:r>
              <a:rPr lang="en-US" sz="2400" baseline="-25000" dirty="0"/>
              <a:t>4</a:t>
            </a:r>
            <a:r>
              <a:rPr lang="en-US" sz="2400" dirty="0"/>
              <a:t>, f</a:t>
            </a:r>
            <a:r>
              <a:rPr lang="en-US" sz="2400" baseline="-25000" dirty="0"/>
              <a:t>5</a:t>
            </a:r>
            <a:r>
              <a:rPr lang="en-US" sz="2400"/>
              <a:t>, </a:t>
            </a:r>
            <a:r>
              <a:rPr lang="en-US" sz="2400" smtClean="0"/>
              <a:t>and </a:t>
            </a:r>
            <a:r>
              <a:rPr lang="en-US" sz="2400" dirty="0"/>
              <a:t>f</a:t>
            </a:r>
            <a:r>
              <a:rPr lang="en-US" sz="2400" baseline="-25000" dirty="0"/>
              <a:t>6</a:t>
            </a:r>
            <a:r>
              <a:rPr lang="en-US" sz="2400" dirty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Solution</a:t>
            </a:r>
            <a:r>
              <a:rPr lang="en-US" sz="2400" dirty="0"/>
              <a:t>: The </a:t>
            </a:r>
            <a:r>
              <a:rPr lang="en-US" sz="2400"/>
              <a:t>recurrence </a:t>
            </a:r>
            <a:r>
              <a:rPr lang="en-US" sz="2400" smtClean="0"/>
              <a:t>relation </a:t>
            </a:r>
            <a:r>
              <a:rPr lang="en-US" sz="2400" dirty="0"/>
              <a:t>for </a:t>
            </a:r>
            <a:r>
              <a:rPr lang="en-US" sz="2400"/>
              <a:t>the </a:t>
            </a:r>
            <a:r>
              <a:rPr lang="en-US" sz="2400" smtClean="0"/>
              <a:t>Fibonacci </a:t>
            </a:r>
            <a:r>
              <a:rPr lang="en-US" sz="2400" dirty="0"/>
              <a:t>sequence tells </a:t>
            </a:r>
            <a:r>
              <a:rPr lang="en-US" sz="2400"/>
              <a:t>us </a:t>
            </a:r>
            <a:r>
              <a:rPr lang="en-US" sz="2400" smtClean="0"/>
              <a:t>that </a:t>
            </a:r>
            <a:r>
              <a:rPr lang="en-US" sz="2400" dirty="0"/>
              <a:t>we ﬁnd successive terms </a:t>
            </a:r>
            <a:r>
              <a:rPr lang="en-US" sz="2400"/>
              <a:t>by </a:t>
            </a:r>
            <a:r>
              <a:rPr lang="en-US" sz="2400" smtClean="0"/>
              <a:t>adding </a:t>
            </a:r>
            <a:r>
              <a:rPr lang="en-US" sz="2400" dirty="0"/>
              <a:t>the previous two terms</a:t>
            </a:r>
            <a:r>
              <a:rPr lang="en-US" sz="2400"/>
              <a:t>. </a:t>
            </a:r>
            <a:r>
              <a:rPr lang="en-US" sz="2400" smtClean="0"/>
              <a:t>Because </a:t>
            </a:r>
            <a:r>
              <a:rPr lang="en-US" sz="2400"/>
              <a:t>the </a:t>
            </a:r>
            <a:r>
              <a:rPr lang="en-US" sz="2400" smtClean="0"/>
              <a:t>initial </a:t>
            </a:r>
            <a:r>
              <a:rPr lang="en-US" sz="2400" dirty="0"/>
              <a:t>conditions tell </a:t>
            </a:r>
            <a:r>
              <a:rPr lang="en-US" sz="2400"/>
              <a:t>us </a:t>
            </a:r>
            <a:r>
              <a:rPr lang="en-US" sz="2400" smtClean="0"/>
              <a:t>that </a:t>
            </a:r>
            <a:r>
              <a:rPr lang="en-US" sz="2400" dirty="0"/>
              <a:t>f</a:t>
            </a:r>
            <a:r>
              <a:rPr lang="en-US" sz="2400" baseline="-25000" dirty="0"/>
              <a:t>0 </a:t>
            </a:r>
            <a:r>
              <a:rPr lang="en-US" sz="2400" dirty="0"/>
              <a:t>= </a:t>
            </a:r>
            <a:r>
              <a:rPr lang="en-US" sz="2400"/>
              <a:t>0 </a:t>
            </a:r>
            <a:r>
              <a:rPr lang="en-US" sz="2400" smtClean="0"/>
              <a:t>and </a:t>
            </a:r>
            <a:r>
              <a:rPr lang="en-US" sz="2400" dirty="0"/>
              <a:t>f</a:t>
            </a:r>
            <a:r>
              <a:rPr lang="en-US" sz="2400" baseline="-25000" dirty="0"/>
              <a:t>1</a:t>
            </a:r>
            <a:r>
              <a:rPr lang="en-US" sz="2400" dirty="0"/>
              <a:t> = 1, using the </a:t>
            </a:r>
            <a:r>
              <a:rPr lang="en-US" sz="2400"/>
              <a:t>recurrence </a:t>
            </a:r>
            <a:r>
              <a:rPr lang="en-US" sz="2400" smtClean="0"/>
              <a:t>relation </a:t>
            </a:r>
            <a:r>
              <a:rPr lang="en-US" sz="2400" dirty="0"/>
              <a:t>in the deﬁnition we </a:t>
            </a:r>
            <a:r>
              <a:rPr lang="en-US" sz="2400"/>
              <a:t>ﬁnd </a:t>
            </a:r>
            <a:r>
              <a:rPr lang="en-US" sz="2400" smtClean="0"/>
              <a:t>that </a:t>
            </a:r>
            <a:endParaRPr lang="en-US" sz="2400" dirty="0" smtClean="0"/>
          </a:p>
          <a:p>
            <a:r>
              <a:rPr lang="en-US" sz="2400" dirty="0" smtClean="0"/>
              <a:t>f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= f</a:t>
            </a:r>
            <a:r>
              <a:rPr lang="en-US" sz="2400" baseline="-25000" dirty="0"/>
              <a:t>1</a:t>
            </a:r>
            <a:r>
              <a:rPr lang="en-US" sz="2400" dirty="0"/>
              <a:t> +f</a:t>
            </a:r>
            <a:r>
              <a:rPr lang="en-US" sz="2400" baseline="-25000" dirty="0"/>
              <a:t>0</a:t>
            </a:r>
            <a:r>
              <a:rPr lang="en-US" sz="2400" dirty="0"/>
              <a:t> = 1+0 = 1, </a:t>
            </a:r>
            <a:endParaRPr lang="en-US" sz="2400" dirty="0" smtClean="0"/>
          </a:p>
          <a:p>
            <a:r>
              <a:rPr lang="en-US" sz="2400" dirty="0" smtClean="0"/>
              <a:t>f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</a:t>
            </a:r>
            <a:r>
              <a:rPr lang="en-US" sz="2400" dirty="0"/>
              <a:t>= f</a:t>
            </a:r>
            <a:r>
              <a:rPr lang="en-US" sz="2400" baseline="-25000" dirty="0"/>
              <a:t>2 </a:t>
            </a:r>
            <a:r>
              <a:rPr lang="en-US" sz="2400" dirty="0"/>
              <a:t>+f</a:t>
            </a:r>
            <a:r>
              <a:rPr lang="en-US" sz="2400" baseline="-25000" dirty="0"/>
              <a:t>1 </a:t>
            </a:r>
            <a:r>
              <a:rPr lang="en-US" sz="2400" dirty="0"/>
              <a:t>= 1+1 = 2, </a:t>
            </a:r>
            <a:endParaRPr lang="en-US" sz="2400" dirty="0" smtClean="0"/>
          </a:p>
          <a:p>
            <a:r>
              <a:rPr lang="en-US" sz="2400" dirty="0" smtClean="0"/>
              <a:t>f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</a:t>
            </a:r>
            <a:r>
              <a:rPr lang="en-US" sz="2400" dirty="0"/>
              <a:t>= f</a:t>
            </a:r>
            <a:r>
              <a:rPr lang="en-US" sz="2400" baseline="-25000" dirty="0"/>
              <a:t>3</a:t>
            </a:r>
            <a:r>
              <a:rPr lang="en-US" sz="2400" dirty="0"/>
              <a:t> +f</a:t>
            </a:r>
            <a:r>
              <a:rPr lang="en-US" sz="2400" baseline="-25000" dirty="0"/>
              <a:t>2</a:t>
            </a:r>
            <a:r>
              <a:rPr lang="en-US" sz="2400" dirty="0"/>
              <a:t> = 2+1 = 3, </a:t>
            </a:r>
            <a:endParaRPr lang="en-US" sz="2400" dirty="0" smtClean="0"/>
          </a:p>
          <a:p>
            <a:r>
              <a:rPr lang="en-US" sz="2400" dirty="0" smtClean="0"/>
              <a:t>f</a:t>
            </a:r>
            <a:r>
              <a:rPr lang="en-US" sz="2400" baseline="-25000" dirty="0" smtClean="0"/>
              <a:t>5</a:t>
            </a:r>
            <a:r>
              <a:rPr lang="en-US" sz="2400" dirty="0" smtClean="0"/>
              <a:t> </a:t>
            </a:r>
            <a:r>
              <a:rPr lang="en-US" sz="2400" dirty="0"/>
              <a:t>= f</a:t>
            </a:r>
            <a:r>
              <a:rPr lang="en-US" sz="2400" baseline="-25000" dirty="0"/>
              <a:t>4 </a:t>
            </a:r>
            <a:r>
              <a:rPr lang="en-US" sz="2400" dirty="0"/>
              <a:t>+f</a:t>
            </a:r>
            <a:r>
              <a:rPr lang="en-US" sz="2400" baseline="-25000" dirty="0"/>
              <a:t>3 </a:t>
            </a:r>
            <a:r>
              <a:rPr lang="en-US" sz="2400" dirty="0"/>
              <a:t>= 3+2 = 5, </a:t>
            </a:r>
            <a:endParaRPr lang="en-US" sz="2400" dirty="0" smtClean="0"/>
          </a:p>
          <a:p>
            <a:r>
              <a:rPr lang="en-US" sz="2400" dirty="0" smtClean="0"/>
              <a:t>f</a:t>
            </a:r>
            <a:r>
              <a:rPr lang="en-US" sz="2400" baseline="-25000" dirty="0" smtClean="0"/>
              <a:t>6 </a:t>
            </a:r>
            <a:r>
              <a:rPr lang="en-US" sz="2400" dirty="0"/>
              <a:t>= f</a:t>
            </a:r>
            <a:r>
              <a:rPr lang="en-US" sz="2400" baseline="-25000" dirty="0"/>
              <a:t>5 </a:t>
            </a:r>
            <a:r>
              <a:rPr lang="en-US" sz="2400" dirty="0"/>
              <a:t>+f</a:t>
            </a:r>
            <a:r>
              <a:rPr lang="en-US" sz="2400" baseline="-25000" dirty="0"/>
              <a:t>4 </a:t>
            </a:r>
            <a:r>
              <a:rPr lang="en-US" sz="2400" dirty="0"/>
              <a:t>= 5+3 = 8. </a:t>
            </a:r>
          </a:p>
        </p:txBody>
      </p:sp>
    </p:spTree>
    <p:extLst>
      <p:ext uri="{BB962C8B-B14F-4D97-AF65-F5344CB8AC3E}">
        <p14:creationId xmlns:p14="http://schemas.microsoft.com/office/powerpoint/2010/main" val="124869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1885" y="326961"/>
            <a:ext cx="8001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EXAMPLE</a:t>
            </a:r>
            <a:r>
              <a:rPr lang="en-US" sz="2400"/>
              <a:t>: </a:t>
            </a:r>
            <a:r>
              <a:rPr lang="en-US" sz="2400" smtClean="0"/>
              <a:t>Let{a</a:t>
            </a:r>
            <a:r>
              <a:rPr lang="en-US" sz="2400" baseline="-25000" smtClean="0"/>
              <a:t>n</a:t>
            </a:r>
            <a:r>
              <a:rPr lang="en-US" sz="2400" smtClean="0"/>
              <a:t>}be a </a:t>
            </a:r>
            <a:r>
              <a:rPr lang="en-US" sz="2400"/>
              <a:t>sequence </a:t>
            </a:r>
            <a:r>
              <a:rPr lang="en-US" sz="2400" smtClean="0"/>
              <a:t>that satisﬁes </a:t>
            </a:r>
            <a:r>
              <a:rPr lang="en-US" sz="2400" dirty="0"/>
              <a:t>the </a:t>
            </a:r>
            <a:r>
              <a:rPr lang="en-US" sz="2400"/>
              <a:t>recurrence </a:t>
            </a:r>
            <a:r>
              <a:rPr lang="en-US" sz="2400" smtClean="0"/>
              <a:t>relation a</a:t>
            </a:r>
            <a:r>
              <a:rPr lang="en-US" sz="2400" baseline="-25000" smtClean="0"/>
              <a:t>n</a:t>
            </a:r>
            <a:r>
              <a:rPr lang="en-US" sz="2400" smtClean="0"/>
              <a:t> </a:t>
            </a:r>
            <a:r>
              <a:rPr lang="en-US" sz="2400"/>
              <a:t>= </a:t>
            </a:r>
            <a:r>
              <a:rPr lang="en-US" sz="2400" smtClean="0"/>
              <a:t>a</a:t>
            </a:r>
            <a:r>
              <a:rPr lang="en-US" sz="2400" baseline="-25000" smtClean="0"/>
              <a:t>n</a:t>
            </a:r>
            <a:r>
              <a:rPr lang="en-US" sz="2400" baseline="-25000" dirty="0"/>
              <a:t>−1</a:t>
            </a:r>
            <a:r>
              <a:rPr lang="en-US" sz="2400" dirty="0"/>
              <a:t> +3  for n = 1,2,3</a:t>
            </a:r>
            <a:r>
              <a:rPr lang="en-US" sz="2400"/>
              <a:t>,..., </a:t>
            </a:r>
            <a:r>
              <a:rPr lang="en-US" sz="2400" smtClean="0"/>
              <a:t>and </a:t>
            </a:r>
            <a:r>
              <a:rPr lang="en-US" sz="2400"/>
              <a:t>suppose </a:t>
            </a:r>
            <a:r>
              <a:rPr lang="en-US" sz="2400" smtClean="0"/>
              <a:t>that a</a:t>
            </a:r>
            <a:r>
              <a:rPr lang="en-US" sz="2400" baseline="-25000" smtClean="0"/>
              <a:t>0</a:t>
            </a:r>
            <a:r>
              <a:rPr lang="en-US" sz="2400" smtClean="0"/>
              <a:t> </a:t>
            </a:r>
            <a:r>
              <a:rPr lang="en-US" sz="2400" dirty="0"/>
              <a:t>= 2</a:t>
            </a:r>
            <a:r>
              <a:rPr lang="en-US" sz="2400"/>
              <a:t>. </a:t>
            </a:r>
            <a:r>
              <a:rPr lang="en-US" sz="2400" smtClean="0"/>
              <a:t>What are a</a:t>
            </a:r>
            <a:r>
              <a:rPr lang="en-US" sz="2400" baseline="-25000" smtClean="0"/>
              <a:t>1</a:t>
            </a:r>
            <a:r>
              <a:rPr lang="en-US" sz="2400"/>
              <a:t>, </a:t>
            </a:r>
            <a:r>
              <a:rPr lang="en-US" sz="2400" smtClean="0"/>
              <a:t>a</a:t>
            </a:r>
            <a:r>
              <a:rPr lang="en-US" sz="2400" baseline="-25000" smtClean="0"/>
              <a:t>2</a:t>
            </a:r>
            <a:r>
              <a:rPr lang="en-US" sz="2400"/>
              <a:t>, </a:t>
            </a:r>
            <a:r>
              <a:rPr lang="en-US" sz="2400" smtClean="0"/>
              <a:t>and a</a:t>
            </a:r>
            <a:r>
              <a:rPr lang="en-US" sz="2400" baseline="-25000" smtClean="0"/>
              <a:t>3</a:t>
            </a:r>
            <a:r>
              <a:rPr lang="en-US" sz="2400" dirty="0"/>
              <a:t>? </a:t>
            </a:r>
          </a:p>
          <a:p>
            <a:endParaRPr lang="en-US" sz="2400" dirty="0"/>
          </a:p>
          <a:p>
            <a:r>
              <a:rPr lang="en-US" sz="2400" dirty="0"/>
              <a:t>Solution: We see from the </a:t>
            </a:r>
            <a:r>
              <a:rPr lang="en-US" sz="2400"/>
              <a:t>recurrence </a:t>
            </a:r>
            <a:r>
              <a:rPr lang="en-US" sz="2400" smtClean="0"/>
              <a:t>relation that a</a:t>
            </a:r>
            <a:r>
              <a:rPr lang="en-US" sz="2400" baseline="-25000" smtClean="0"/>
              <a:t>1</a:t>
            </a:r>
            <a:r>
              <a:rPr lang="en-US" sz="2400" smtClean="0"/>
              <a:t> </a:t>
            </a:r>
            <a:r>
              <a:rPr lang="en-US" sz="2400"/>
              <a:t>= </a:t>
            </a:r>
            <a:r>
              <a:rPr lang="en-US" sz="2400" smtClean="0"/>
              <a:t>a</a:t>
            </a:r>
            <a:r>
              <a:rPr lang="en-US" sz="2400" baseline="-25000" smtClean="0"/>
              <a:t>0</a:t>
            </a:r>
            <a:r>
              <a:rPr lang="en-US" sz="2400" smtClean="0"/>
              <a:t> </a:t>
            </a:r>
            <a:r>
              <a:rPr lang="en-US" sz="2400" dirty="0"/>
              <a:t>+3 = 2+3 = 5. It then </a:t>
            </a:r>
            <a:r>
              <a:rPr lang="en-US" sz="2400"/>
              <a:t>follows </a:t>
            </a:r>
            <a:r>
              <a:rPr lang="en-US" sz="2400" smtClean="0"/>
              <a:t>that a</a:t>
            </a:r>
            <a:r>
              <a:rPr lang="en-US" sz="2400" baseline="-25000" smtClean="0"/>
              <a:t>2</a:t>
            </a:r>
            <a:r>
              <a:rPr lang="en-US" sz="2400" smtClean="0"/>
              <a:t> </a:t>
            </a:r>
            <a:r>
              <a:rPr lang="en-US" sz="2400" dirty="0"/>
              <a:t>= 5+3 = </a:t>
            </a:r>
            <a:r>
              <a:rPr lang="en-US" sz="2400"/>
              <a:t>8 </a:t>
            </a:r>
            <a:r>
              <a:rPr lang="en-US" sz="2400" smtClean="0"/>
              <a:t>and a</a:t>
            </a:r>
            <a:r>
              <a:rPr lang="en-US" sz="2400" baseline="-25000" smtClean="0"/>
              <a:t>3</a:t>
            </a:r>
            <a:r>
              <a:rPr lang="en-US" sz="2400" smtClean="0"/>
              <a:t> </a:t>
            </a:r>
            <a:r>
              <a:rPr lang="en-US" sz="2400" dirty="0"/>
              <a:t>= 8+3 = 11. </a:t>
            </a:r>
          </a:p>
          <a:p>
            <a:endParaRPr lang="en-US" sz="2400" dirty="0"/>
          </a:p>
          <a:p>
            <a:r>
              <a:rPr lang="en-US" sz="2400" smtClean="0"/>
              <a:t>EXAMPLE</a:t>
            </a:r>
            <a:r>
              <a:rPr lang="en-US" sz="2400" dirty="0"/>
              <a:t>: </a:t>
            </a:r>
            <a:r>
              <a:rPr lang="en-US" sz="2400"/>
              <a:t>Let </a:t>
            </a:r>
            <a:r>
              <a:rPr lang="en-US" sz="2400" smtClean="0"/>
              <a:t>{a</a:t>
            </a:r>
            <a:r>
              <a:rPr lang="en-US" sz="2400" baseline="-25000" smtClean="0"/>
              <a:t>n</a:t>
            </a:r>
            <a:r>
              <a:rPr lang="en-US" sz="2400" dirty="0"/>
              <a:t>} </a:t>
            </a:r>
            <a:r>
              <a:rPr lang="en-US" sz="2400"/>
              <a:t>be </a:t>
            </a:r>
            <a:r>
              <a:rPr lang="en-US" sz="2400" smtClean="0"/>
              <a:t>a </a:t>
            </a:r>
            <a:r>
              <a:rPr lang="en-US" sz="2400"/>
              <a:t>sequence </a:t>
            </a:r>
            <a:r>
              <a:rPr lang="en-US" sz="2400" smtClean="0"/>
              <a:t>that satisﬁes </a:t>
            </a:r>
            <a:r>
              <a:rPr lang="en-US" sz="2400" dirty="0"/>
              <a:t>the </a:t>
            </a:r>
            <a:r>
              <a:rPr lang="en-US" sz="2400"/>
              <a:t>recurrence </a:t>
            </a:r>
            <a:r>
              <a:rPr lang="en-US" sz="2400" smtClean="0"/>
              <a:t>relation a</a:t>
            </a:r>
            <a:r>
              <a:rPr lang="en-US" sz="2400" baseline="-25000" smtClean="0"/>
              <a:t>n </a:t>
            </a:r>
            <a:r>
              <a:rPr lang="en-US" sz="2400"/>
              <a:t>= </a:t>
            </a:r>
            <a:r>
              <a:rPr lang="en-US" sz="2400" smtClean="0"/>
              <a:t>a</a:t>
            </a:r>
            <a:r>
              <a:rPr lang="en-US" sz="2400" baseline="-25000" smtClean="0"/>
              <a:t>n</a:t>
            </a:r>
            <a:r>
              <a:rPr lang="en-US" sz="2400" baseline="-25000" dirty="0"/>
              <a:t>−</a:t>
            </a:r>
            <a:r>
              <a:rPr lang="en-US" sz="2400" baseline="-25000"/>
              <a:t>1 </a:t>
            </a:r>
            <a:r>
              <a:rPr lang="en-US" sz="2400" smtClean="0"/>
              <a:t>−a</a:t>
            </a:r>
            <a:r>
              <a:rPr lang="en-US" sz="2400" baseline="-25000" smtClean="0"/>
              <a:t>n</a:t>
            </a:r>
            <a:r>
              <a:rPr lang="en-US" sz="2400" baseline="-25000" dirty="0"/>
              <a:t>−2 </a:t>
            </a:r>
            <a:r>
              <a:rPr lang="en-US" sz="2400" dirty="0"/>
              <a:t>for n = </a:t>
            </a:r>
            <a:r>
              <a:rPr lang="en-US" sz="2400"/>
              <a:t>2,3,4</a:t>
            </a:r>
            <a:r>
              <a:rPr lang="en-US" sz="2400" smtClean="0"/>
              <a:t>,...,and </a:t>
            </a:r>
            <a:r>
              <a:rPr lang="en-US" sz="2400"/>
              <a:t>suppose </a:t>
            </a:r>
            <a:r>
              <a:rPr lang="en-US" sz="2400" smtClean="0"/>
              <a:t>that a</a:t>
            </a:r>
            <a:r>
              <a:rPr lang="en-US" sz="2400" baseline="-25000" smtClean="0"/>
              <a:t>0</a:t>
            </a:r>
            <a:r>
              <a:rPr lang="en-US" sz="2400" smtClean="0"/>
              <a:t> </a:t>
            </a:r>
            <a:r>
              <a:rPr lang="en-US" sz="2400" dirty="0"/>
              <a:t>= </a:t>
            </a:r>
            <a:r>
              <a:rPr lang="en-US" sz="2400"/>
              <a:t>3 </a:t>
            </a:r>
            <a:r>
              <a:rPr lang="en-US" sz="2400" smtClean="0"/>
              <a:t>and a</a:t>
            </a:r>
            <a:r>
              <a:rPr lang="en-US" sz="2400" baseline="-25000" smtClean="0"/>
              <a:t>1</a:t>
            </a:r>
            <a:r>
              <a:rPr lang="en-US" sz="2400" smtClean="0"/>
              <a:t> </a:t>
            </a:r>
            <a:r>
              <a:rPr lang="en-US" sz="2400" dirty="0"/>
              <a:t>= 5</a:t>
            </a:r>
            <a:r>
              <a:rPr lang="en-US" sz="2400"/>
              <a:t>. </a:t>
            </a:r>
            <a:r>
              <a:rPr lang="en-US" sz="2400" smtClean="0"/>
              <a:t>What are a</a:t>
            </a:r>
            <a:r>
              <a:rPr lang="en-US" sz="2400" baseline="-25000" smtClean="0"/>
              <a:t>2</a:t>
            </a:r>
            <a:r>
              <a:rPr lang="en-US" sz="2400" smtClean="0"/>
              <a:t> and a</a:t>
            </a:r>
            <a:r>
              <a:rPr lang="en-US" sz="2400" baseline="-25000" smtClean="0"/>
              <a:t>3</a:t>
            </a:r>
            <a:r>
              <a:rPr lang="en-US" sz="2400" dirty="0"/>
              <a:t>?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Solution</a:t>
            </a:r>
            <a:r>
              <a:rPr lang="en-US" sz="2400" dirty="0"/>
              <a:t>: We see from the </a:t>
            </a:r>
            <a:r>
              <a:rPr lang="en-US" sz="2400"/>
              <a:t>recurrence </a:t>
            </a:r>
            <a:r>
              <a:rPr lang="en-US" sz="2400" smtClean="0"/>
              <a:t>relation that a</a:t>
            </a:r>
            <a:r>
              <a:rPr lang="en-US" sz="2400" baseline="-25000" smtClean="0"/>
              <a:t>2</a:t>
            </a:r>
            <a:r>
              <a:rPr lang="en-US" sz="2400" smtClean="0"/>
              <a:t> </a:t>
            </a:r>
            <a:r>
              <a:rPr lang="en-US" sz="2400"/>
              <a:t>= </a:t>
            </a:r>
            <a:r>
              <a:rPr lang="en-US" sz="2400" smtClean="0"/>
              <a:t>a</a:t>
            </a:r>
            <a:r>
              <a:rPr lang="en-US" sz="2400" baseline="-25000" smtClean="0"/>
              <a:t>1</a:t>
            </a:r>
            <a:r>
              <a:rPr lang="en-US" sz="2400" smtClean="0"/>
              <a:t> −a</a:t>
            </a:r>
            <a:r>
              <a:rPr lang="en-US" sz="2400" baseline="-25000" smtClean="0"/>
              <a:t>0</a:t>
            </a:r>
            <a:r>
              <a:rPr lang="en-US" sz="2400" smtClean="0"/>
              <a:t> </a:t>
            </a:r>
            <a:r>
              <a:rPr lang="en-US" sz="2400" dirty="0"/>
              <a:t>= 5−3 = </a:t>
            </a:r>
            <a:r>
              <a:rPr lang="en-US" sz="2400"/>
              <a:t>2 </a:t>
            </a:r>
            <a:r>
              <a:rPr lang="en-US" sz="2400" smtClean="0"/>
              <a:t>and a</a:t>
            </a:r>
            <a:r>
              <a:rPr lang="en-US" sz="2400" baseline="-25000" smtClean="0"/>
              <a:t>3 </a:t>
            </a:r>
            <a:r>
              <a:rPr lang="en-US" sz="2400"/>
              <a:t>= </a:t>
            </a:r>
            <a:r>
              <a:rPr lang="en-US" sz="2400" smtClean="0"/>
              <a:t>a</a:t>
            </a:r>
            <a:r>
              <a:rPr lang="en-US" sz="2400" baseline="-25000" smtClean="0"/>
              <a:t>2</a:t>
            </a:r>
            <a:r>
              <a:rPr lang="en-US" sz="2400" smtClean="0"/>
              <a:t> </a:t>
            </a:r>
            <a:r>
              <a:rPr lang="en-US" sz="2400"/>
              <a:t>− </a:t>
            </a:r>
            <a:r>
              <a:rPr lang="en-US" sz="2400" smtClean="0"/>
              <a:t>a</a:t>
            </a:r>
            <a:r>
              <a:rPr lang="en-US" sz="2400" baseline="-25000" smtClean="0"/>
              <a:t>1</a:t>
            </a:r>
            <a:r>
              <a:rPr lang="en-US" sz="2400" smtClean="0"/>
              <a:t> </a:t>
            </a:r>
            <a:r>
              <a:rPr lang="en-US" sz="2400" dirty="0"/>
              <a:t>= 2−5 =−3. </a:t>
            </a:r>
            <a:r>
              <a:rPr lang="en-US" sz="2400"/>
              <a:t>We </a:t>
            </a:r>
            <a:r>
              <a:rPr lang="en-US" sz="2400" smtClean="0"/>
              <a:t>can </a:t>
            </a:r>
            <a:r>
              <a:rPr lang="en-US" sz="2400"/>
              <a:t>ﬁnd </a:t>
            </a:r>
            <a:r>
              <a:rPr lang="en-US" sz="2400" smtClean="0"/>
              <a:t>a</a:t>
            </a:r>
            <a:r>
              <a:rPr lang="en-US" sz="2400" baseline="-25000" smtClean="0"/>
              <a:t>4</a:t>
            </a:r>
            <a:r>
              <a:rPr lang="en-US" sz="2400"/>
              <a:t>, </a:t>
            </a:r>
            <a:r>
              <a:rPr lang="en-US" sz="2400" smtClean="0"/>
              <a:t>a</a:t>
            </a:r>
            <a:r>
              <a:rPr lang="en-US" sz="2400" baseline="-25000" smtClean="0"/>
              <a:t>5</a:t>
            </a:r>
            <a:r>
              <a:rPr lang="en-US" sz="2400"/>
              <a:t>, </a:t>
            </a:r>
            <a:r>
              <a:rPr lang="en-US" sz="2400" smtClean="0"/>
              <a:t>and each </a:t>
            </a:r>
            <a:r>
              <a:rPr lang="en-US" sz="2400" dirty="0"/>
              <a:t>successive term </a:t>
            </a:r>
            <a:r>
              <a:rPr lang="en-US" sz="2400"/>
              <a:t>in </a:t>
            </a:r>
            <a:r>
              <a:rPr lang="en-US" sz="2400" smtClean="0"/>
              <a:t>a similar way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6947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304800"/>
            <a:ext cx="8153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EXAMPLE</a:t>
            </a:r>
            <a:r>
              <a:rPr lang="en-US" sz="2400" dirty="0" smtClean="0"/>
              <a:t>: </a:t>
            </a:r>
            <a:r>
              <a:rPr lang="en-US" sz="2400" dirty="0"/>
              <a:t>Determine whether the </a:t>
            </a:r>
            <a:r>
              <a:rPr lang="en-US" sz="2400"/>
              <a:t>sequence </a:t>
            </a:r>
            <a:r>
              <a:rPr lang="en-US" sz="2400" smtClean="0"/>
              <a:t>{a</a:t>
            </a:r>
            <a:r>
              <a:rPr lang="en-US" sz="2400" baseline="-25000" smtClean="0"/>
              <a:t>n</a:t>
            </a:r>
            <a:r>
              <a:rPr lang="en-US" sz="2400" dirty="0"/>
              <a:t>}, </a:t>
            </a:r>
            <a:r>
              <a:rPr lang="en-US" sz="2400"/>
              <a:t>where </a:t>
            </a:r>
            <a:r>
              <a:rPr lang="en-US" sz="2400" smtClean="0"/>
              <a:t>a</a:t>
            </a:r>
            <a:r>
              <a:rPr lang="en-US" sz="2400" baseline="-25000" smtClean="0"/>
              <a:t>n </a:t>
            </a:r>
            <a:r>
              <a:rPr lang="en-US" sz="2400" dirty="0"/>
              <a:t>= 3n for </a:t>
            </a:r>
            <a:r>
              <a:rPr lang="en-US" sz="2400"/>
              <a:t>every </a:t>
            </a:r>
            <a:r>
              <a:rPr lang="en-US" sz="2400" smtClean="0"/>
              <a:t>nonnegative </a:t>
            </a:r>
            <a:r>
              <a:rPr lang="en-US" sz="2400" dirty="0"/>
              <a:t>integer n, </a:t>
            </a:r>
            <a:r>
              <a:rPr lang="en-US" sz="2400"/>
              <a:t>is </a:t>
            </a:r>
            <a:r>
              <a:rPr lang="en-US" sz="2400" smtClean="0"/>
              <a:t>a </a:t>
            </a:r>
            <a:r>
              <a:rPr lang="en-US" sz="2400" dirty="0"/>
              <a:t>solution of the </a:t>
            </a:r>
            <a:r>
              <a:rPr lang="en-US" sz="2400"/>
              <a:t>recurrence </a:t>
            </a:r>
            <a:r>
              <a:rPr lang="en-US" sz="2400" smtClean="0"/>
              <a:t>relation a</a:t>
            </a:r>
            <a:r>
              <a:rPr lang="en-US" sz="2400" baseline="-25000" smtClean="0"/>
              <a:t>n </a:t>
            </a:r>
            <a:r>
              <a:rPr lang="en-US" sz="2400"/>
              <a:t>= </a:t>
            </a:r>
            <a:r>
              <a:rPr lang="en-US" sz="2400" smtClean="0"/>
              <a:t>2a</a:t>
            </a:r>
            <a:r>
              <a:rPr lang="en-US" sz="2400" baseline="-25000" smtClean="0"/>
              <a:t>n</a:t>
            </a:r>
            <a:r>
              <a:rPr lang="en-US" sz="2400" baseline="-25000" dirty="0"/>
              <a:t>−</a:t>
            </a:r>
            <a:r>
              <a:rPr lang="en-US" sz="2400" baseline="-25000"/>
              <a:t>1</a:t>
            </a:r>
            <a:r>
              <a:rPr lang="en-US" sz="2400"/>
              <a:t> </a:t>
            </a:r>
            <a:r>
              <a:rPr lang="en-US" sz="2400" smtClean="0"/>
              <a:t>−a</a:t>
            </a:r>
            <a:r>
              <a:rPr lang="en-US" sz="2400" baseline="-25000" smtClean="0"/>
              <a:t>n</a:t>
            </a:r>
            <a:r>
              <a:rPr lang="en-US" sz="2400" baseline="-25000" dirty="0"/>
              <a:t>−2</a:t>
            </a:r>
            <a:r>
              <a:rPr lang="en-US" sz="2400" dirty="0"/>
              <a:t> for n = 2,3,4,... . </a:t>
            </a:r>
            <a:endParaRPr lang="en-US" sz="2400" dirty="0" smtClean="0"/>
          </a:p>
          <a:p>
            <a:r>
              <a:rPr lang="en-US" sz="2400" smtClean="0"/>
              <a:t>Answer </a:t>
            </a:r>
            <a:r>
              <a:rPr lang="en-US" sz="2400"/>
              <a:t>the </a:t>
            </a:r>
            <a:r>
              <a:rPr lang="en-US" sz="2400" smtClean="0"/>
              <a:t>same </a:t>
            </a:r>
            <a:r>
              <a:rPr lang="en-US" sz="2400" dirty="0"/>
              <a:t>question </a:t>
            </a:r>
            <a:r>
              <a:rPr lang="en-US" sz="2400"/>
              <a:t>where </a:t>
            </a:r>
            <a:r>
              <a:rPr lang="en-US" sz="2400" smtClean="0"/>
              <a:t>a</a:t>
            </a:r>
            <a:r>
              <a:rPr lang="en-US" sz="2400" baseline="-25000" smtClean="0"/>
              <a:t>n</a:t>
            </a:r>
            <a:r>
              <a:rPr lang="en-US" sz="2400" smtClean="0"/>
              <a:t> </a:t>
            </a:r>
            <a:r>
              <a:rPr lang="en-US" sz="2400" dirty="0"/>
              <a:t>= </a:t>
            </a:r>
            <a:r>
              <a:rPr lang="en-US" sz="2400"/>
              <a:t>2</a:t>
            </a:r>
            <a:r>
              <a:rPr lang="en-US" sz="2400" baseline="30000"/>
              <a:t>n</a:t>
            </a:r>
            <a:r>
              <a:rPr lang="en-US" sz="2400"/>
              <a:t> </a:t>
            </a:r>
            <a:r>
              <a:rPr lang="en-US" sz="2400" smtClean="0"/>
              <a:t>and </a:t>
            </a:r>
            <a:r>
              <a:rPr lang="en-US" sz="2400"/>
              <a:t>where </a:t>
            </a:r>
            <a:r>
              <a:rPr lang="en-US" sz="2400" smtClean="0"/>
              <a:t>a</a:t>
            </a:r>
            <a:r>
              <a:rPr lang="en-US" sz="2400" baseline="-25000" smtClean="0"/>
              <a:t>n </a:t>
            </a:r>
            <a:r>
              <a:rPr lang="en-US" sz="2400" dirty="0"/>
              <a:t>= 5.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Solution</a:t>
            </a:r>
            <a:r>
              <a:rPr lang="en-US" sz="2400" dirty="0"/>
              <a:t>: </a:t>
            </a:r>
            <a:r>
              <a:rPr lang="en-US" sz="2400"/>
              <a:t>Suppose </a:t>
            </a:r>
            <a:r>
              <a:rPr lang="en-US" sz="2400" smtClean="0"/>
              <a:t>that a</a:t>
            </a:r>
            <a:r>
              <a:rPr lang="en-US" sz="2400" baseline="-25000" smtClean="0"/>
              <a:t>n </a:t>
            </a:r>
            <a:r>
              <a:rPr lang="en-US" sz="2400" dirty="0"/>
              <a:t>= 3n for </a:t>
            </a:r>
            <a:r>
              <a:rPr lang="en-US" sz="2400"/>
              <a:t>every </a:t>
            </a:r>
            <a:r>
              <a:rPr lang="en-US" sz="2400" smtClean="0"/>
              <a:t>nonnegative </a:t>
            </a:r>
            <a:r>
              <a:rPr lang="en-US" sz="2400" dirty="0"/>
              <a:t>integer n. Then, for n ≥ 2, we </a:t>
            </a:r>
            <a:r>
              <a:rPr lang="en-US" sz="2400"/>
              <a:t>see </a:t>
            </a:r>
            <a:r>
              <a:rPr lang="en-US" sz="2400" smtClean="0"/>
              <a:t>that 2a</a:t>
            </a:r>
            <a:r>
              <a:rPr lang="en-US" sz="2400" baseline="-25000" smtClean="0"/>
              <a:t>n</a:t>
            </a:r>
            <a:r>
              <a:rPr lang="en-US" sz="2400" baseline="-25000" dirty="0"/>
              <a:t>−</a:t>
            </a:r>
            <a:r>
              <a:rPr lang="en-US" sz="2400" baseline="-25000"/>
              <a:t>1</a:t>
            </a:r>
            <a:r>
              <a:rPr lang="en-US" sz="2400"/>
              <a:t> </a:t>
            </a:r>
            <a:r>
              <a:rPr lang="en-US" sz="2400" smtClean="0"/>
              <a:t>−a</a:t>
            </a:r>
            <a:r>
              <a:rPr lang="en-US" sz="2400" baseline="-25000" smtClean="0"/>
              <a:t>n</a:t>
            </a:r>
            <a:r>
              <a:rPr lang="en-US" sz="2400" baseline="-25000" dirty="0"/>
              <a:t>−2</a:t>
            </a:r>
            <a:r>
              <a:rPr lang="en-US" sz="2400" dirty="0"/>
              <a:t> = 2(3(n−1))−3(n−2) = 3n </a:t>
            </a:r>
            <a:r>
              <a:rPr lang="en-US" sz="2400"/>
              <a:t>= </a:t>
            </a:r>
            <a:r>
              <a:rPr lang="en-US" sz="2400" smtClean="0"/>
              <a:t>a</a:t>
            </a:r>
            <a:r>
              <a:rPr lang="en-US" sz="2400" baseline="-25000" smtClean="0"/>
              <a:t>n</a:t>
            </a:r>
            <a:r>
              <a:rPr lang="en-US" sz="2400" dirty="0"/>
              <a:t>. </a:t>
            </a:r>
            <a:r>
              <a:rPr lang="en-US" sz="2400"/>
              <a:t>Therefore</a:t>
            </a:r>
            <a:r>
              <a:rPr lang="en-US" sz="2400" smtClean="0"/>
              <a:t>,{a</a:t>
            </a:r>
            <a:r>
              <a:rPr lang="en-US" sz="2400" baseline="-25000" smtClean="0"/>
              <a:t>n</a:t>
            </a:r>
            <a:r>
              <a:rPr lang="en-US" sz="2400" dirty="0"/>
              <a:t>}, </a:t>
            </a:r>
            <a:r>
              <a:rPr lang="en-US" sz="2400"/>
              <a:t>where </a:t>
            </a:r>
            <a:r>
              <a:rPr lang="en-US" sz="2400" smtClean="0"/>
              <a:t>a</a:t>
            </a:r>
            <a:r>
              <a:rPr lang="en-US" sz="2400" baseline="-25000" smtClean="0"/>
              <a:t>n </a:t>
            </a:r>
            <a:r>
              <a:rPr lang="en-US" sz="2400" dirty="0"/>
              <a:t>= 3n, </a:t>
            </a:r>
            <a:r>
              <a:rPr lang="en-US" sz="2400"/>
              <a:t>is </a:t>
            </a:r>
            <a:r>
              <a:rPr lang="en-US" sz="2400" smtClean="0"/>
              <a:t>a </a:t>
            </a:r>
            <a:r>
              <a:rPr lang="en-US" sz="2400" dirty="0"/>
              <a:t>solution of the </a:t>
            </a:r>
            <a:r>
              <a:rPr lang="en-US" sz="2400"/>
              <a:t>recurrence </a:t>
            </a:r>
            <a:r>
              <a:rPr lang="en-US" sz="2400" smtClean="0"/>
              <a:t>relation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smtClean="0"/>
              <a:t>Suppose that a</a:t>
            </a:r>
            <a:r>
              <a:rPr lang="en-US" sz="2400" baseline="-25000" smtClean="0"/>
              <a:t>n </a:t>
            </a:r>
            <a:r>
              <a:rPr lang="en-US" sz="2400" dirty="0"/>
              <a:t>= 2</a:t>
            </a:r>
            <a:r>
              <a:rPr lang="en-US" sz="2400" baseline="30000" dirty="0"/>
              <a:t>n</a:t>
            </a:r>
            <a:r>
              <a:rPr lang="en-US" sz="2400" dirty="0"/>
              <a:t> </a:t>
            </a:r>
            <a:r>
              <a:rPr lang="en-US" sz="2400" dirty="0" smtClean="0"/>
              <a:t>for </a:t>
            </a:r>
            <a:r>
              <a:rPr lang="en-US" sz="2400" smtClean="0"/>
              <a:t>every nonnegative </a:t>
            </a:r>
            <a:r>
              <a:rPr lang="en-US" sz="2400" dirty="0" smtClean="0"/>
              <a:t>integer n. </a:t>
            </a:r>
            <a:r>
              <a:rPr lang="en-US" sz="2400" smtClean="0"/>
              <a:t>Note thata</a:t>
            </a:r>
            <a:r>
              <a:rPr lang="en-US" sz="2400" baseline="-25000" smtClean="0"/>
              <a:t>0 </a:t>
            </a:r>
            <a:r>
              <a:rPr lang="en-US" sz="2400"/>
              <a:t>= </a:t>
            </a:r>
            <a:r>
              <a:rPr lang="en-US" sz="2400" smtClean="0"/>
              <a:t>1,a</a:t>
            </a:r>
            <a:r>
              <a:rPr lang="en-US" sz="2400" baseline="-25000" smtClean="0"/>
              <a:t>1 </a:t>
            </a:r>
            <a:r>
              <a:rPr lang="en-US" sz="2400"/>
              <a:t>= </a:t>
            </a:r>
            <a:r>
              <a:rPr lang="en-US" sz="2400" smtClean="0"/>
              <a:t>2,anda</a:t>
            </a:r>
            <a:r>
              <a:rPr lang="en-US" sz="2400" baseline="-25000" smtClean="0"/>
              <a:t>2 </a:t>
            </a:r>
            <a:r>
              <a:rPr lang="en-US" sz="2400" dirty="0"/>
              <a:t>= 4</a:t>
            </a:r>
            <a:r>
              <a:rPr lang="en-US" sz="2400"/>
              <a:t>. </a:t>
            </a:r>
            <a:r>
              <a:rPr lang="en-US" sz="2400" smtClean="0"/>
              <a:t>Because 2a</a:t>
            </a:r>
            <a:r>
              <a:rPr lang="en-US" sz="2400" baseline="-25000" smtClean="0"/>
              <a:t>1</a:t>
            </a:r>
            <a:r>
              <a:rPr lang="en-US" sz="2400" smtClean="0"/>
              <a:t> −a</a:t>
            </a:r>
            <a:r>
              <a:rPr lang="en-US" sz="2400" baseline="-25000" smtClean="0"/>
              <a:t>0</a:t>
            </a:r>
            <a:r>
              <a:rPr lang="en-US" sz="2400" smtClean="0"/>
              <a:t> </a:t>
            </a:r>
            <a:r>
              <a:rPr lang="en-US" sz="2400" dirty="0"/>
              <a:t>= 2·2−1 = </a:t>
            </a:r>
            <a:r>
              <a:rPr lang="en-US" sz="2400" dirty="0" smtClean="0"/>
              <a:t>3</a:t>
            </a:r>
            <a:r>
              <a:rPr lang="en-US" sz="2400" smtClean="0"/>
              <a:t>≠ a</a:t>
            </a:r>
            <a:r>
              <a:rPr lang="en-US" sz="2400" baseline="-25000" smtClean="0"/>
              <a:t>2</a:t>
            </a:r>
            <a:r>
              <a:rPr lang="en-US" sz="2400" dirty="0"/>
              <a:t>, we </a:t>
            </a:r>
            <a:r>
              <a:rPr lang="en-US" sz="2400"/>
              <a:t>see </a:t>
            </a:r>
            <a:r>
              <a:rPr lang="en-US" sz="2400" smtClean="0"/>
              <a:t>that{a</a:t>
            </a:r>
            <a:r>
              <a:rPr lang="en-US" sz="2400" baseline="-25000" smtClean="0"/>
              <a:t>n</a:t>
            </a:r>
            <a:r>
              <a:rPr lang="en-US" sz="2400" dirty="0"/>
              <a:t>}, </a:t>
            </a:r>
            <a:r>
              <a:rPr lang="en-US" sz="2400"/>
              <a:t>where </a:t>
            </a:r>
            <a:r>
              <a:rPr lang="en-US" sz="2400" smtClean="0"/>
              <a:t>a</a:t>
            </a:r>
            <a:r>
              <a:rPr lang="en-US" sz="2400" baseline="-25000" smtClean="0"/>
              <a:t>n </a:t>
            </a:r>
            <a:r>
              <a:rPr lang="en-US" sz="2400" dirty="0"/>
              <a:t>= 2</a:t>
            </a:r>
            <a:r>
              <a:rPr lang="en-US" sz="2400" baseline="30000" dirty="0"/>
              <a:t>n</a:t>
            </a:r>
            <a:r>
              <a:rPr lang="en-US" sz="2400" dirty="0"/>
              <a:t>, is </a:t>
            </a:r>
            <a:r>
              <a:rPr lang="en-US" sz="2400"/>
              <a:t>not </a:t>
            </a:r>
            <a:r>
              <a:rPr lang="en-US" sz="2400" smtClean="0"/>
              <a:t>a </a:t>
            </a:r>
            <a:r>
              <a:rPr lang="en-US" sz="2400" dirty="0"/>
              <a:t>solution of the </a:t>
            </a:r>
            <a:r>
              <a:rPr lang="en-US" sz="2400"/>
              <a:t>recurrence </a:t>
            </a:r>
            <a:r>
              <a:rPr lang="en-US" sz="2400" smtClean="0"/>
              <a:t>relation</a:t>
            </a:r>
            <a:r>
              <a:rPr lang="en-US" sz="2400" dirty="0"/>
              <a:t>. </a:t>
            </a:r>
            <a:r>
              <a:rPr lang="en-US" sz="2400"/>
              <a:t>Suppose </a:t>
            </a:r>
            <a:r>
              <a:rPr lang="en-US" sz="2400" smtClean="0"/>
              <a:t>that a</a:t>
            </a:r>
            <a:r>
              <a:rPr lang="en-US" sz="2400" baseline="-25000" smtClean="0"/>
              <a:t>n</a:t>
            </a:r>
            <a:r>
              <a:rPr lang="en-US" sz="2400" smtClean="0"/>
              <a:t> </a:t>
            </a:r>
            <a:r>
              <a:rPr lang="en-US" sz="2400" dirty="0"/>
              <a:t>= 5 for </a:t>
            </a:r>
            <a:r>
              <a:rPr lang="en-US" sz="2400"/>
              <a:t>every </a:t>
            </a:r>
            <a:r>
              <a:rPr lang="en-US" sz="2400" smtClean="0"/>
              <a:t>nonnegative </a:t>
            </a:r>
            <a:r>
              <a:rPr lang="en-US" sz="2400" dirty="0"/>
              <a:t>integer n. Then for n ≥ 2, we </a:t>
            </a:r>
            <a:r>
              <a:rPr lang="en-US" sz="2400"/>
              <a:t>see </a:t>
            </a:r>
            <a:r>
              <a:rPr lang="en-US" sz="2400" smtClean="0"/>
              <a:t>that a</a:t>
            </a:r>
            <a:r>
              <a:rPr lang="en-US" sz="2400" baseline="-25000" smtClean="0"/>
              <a:t>n</a:t>
            </a:r>
            <a:r>
              <a:rPr lang="en-US" sz="2400" smtClean="0"/>
              <a:t> </a:t>
            </a:r>
            <a:r>
              <a:rPr lang="en-US" sz="2400"/>
              <a:t>=</a:t>
            </a:r>
            <a:r>
              <a:rPr lang="en-US" sz="2400" smtClean="0"/>
              <a:t>2a</a:t>
            </a:r>
            <a:r>
              <a:rPr lang="en-US" sz="2400" baseline="-25000" smtClean="0"/>
              <a:t>n</a:t>
            </a:r>
            <a:r>
              <a:rPr lang="en-US" sz="2400" baseline="-25000" dirty="0"/>
              <a:t>−</a:t>
            </a:r>
            <a:r>
              <a:rPr lang="en-US" sz="2400" baseline="-25000"/>
              <a:t>1</a:t>
            </a:r>
            <a:r>
              <a:rPr lang="en-US" sz="2400"/>
              <a:t> </a:t>
            </a:r>
            <a:r>
              <a:rPr lang="en-US" sz="2400" smtClean="0"/>
              <a:t>−a</a:t>
            </a:r>
            <a:r>
              <a:rPr lang="en-US" sz="2400" baseline="-25000" smtClean="0"/>
              <a:t>n</a:t>
            </a:r>
            <a:r>
              <a:rPr lang="en-US" sz="2400" baseline="-25000" dirty="0"/>
              <a:t>−2</a:t>
            </a:r>
            <a:r>
              <a:rPr lang="en-US" sz="2400" dirty="0"/>
              <a:t> = 2·5−5 = 5 </a:t>
            </a:r>
            <a:r>
              <a:rPr lang="en-US" sz="2400"/>
              <a:t>= </a:t>
            </a:r>
            <a:r>
              <a:rPr lang="en-US" sz="2400" smtClean="0"/>
              <a:t>a</a:t>
            </a:r>
            <a:r>
              <a:rPr lang="en-US" sz="2400" baseline="-25000" smtClean="0"/>
              <a:t>n</a:t>
            </a:r>
            <a:r>
              <a:rPr lang="en-US" sz="2400" dirty="0"/>
              <a:t>. </a:t>
            </a:r>
            <a:r>
              <a:rPr lang="en-US" sz="2400"/>
              <a:t>Therefore</a:t>
            </a:r>
            <a:r>
              <a:rPr lang="en-US" sz="2400" smtClean="0"/>
              <a:t>,{a</a:t>
            </a:r>
            <a:r>
              <a:rPr lang="en-US" sz="2400" baseline="-25000" smtClean="0"/>
              <a:t>n</a:t>
            </a:r>
            <a:r>
              <a:rPr lang="en-US" sz="2400" dirty="0"/>
              <a:t>}, </a:t>
            </a:r>
            <a:r>
              <a:rPr lang="en-US" sz="2400"/>
              <a:t>where </a:t>
            </a:r>
            <a:r>
              <a:rPr lang="en-US" sz="2400" smtClean="0"/>
              <a:t>a</a:t>
            </a:r>
            <a:r>
              <a:rPr lang="en-US" sz="2400" baseline="-25000" smtClean="0"/>
              <a:t>n </a:t>
            </a:r>
            <a:r>
              <a:rPr lang="en-US" sz="2400" dirty="0"/>
              <a:t>= 5, </a:t>
            </a:r>
            <a:r>
              <a:rPr lang="en-US" sz="2400"/>
              <a:t>is </a:t>
            </a:r>
            <a:r>
              <a:rPr lang="en-US" sz="2400" smtClean="0"/>
              <a:t>a </a:t>
            </a:r>
            <a:r>
              <a:rPr lang="en-US" sz="2400" dirty="0"/>
              <a:t>solution of the </a:t>
            </a:r>
            <a:r>
              <a:rPr lang="en-US" sz="2400"/>
              <a:t>recurrence </a:t>
            </a:r>
            <a:r>
              <a:rPr lang="en-US" sz="2400" smtClean="0"/>
              <a:t>relation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6117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Example</a:t>
            </a:r>
            <a:r>
              <a:rPr lang="en-US" sz="2400" dirty="0" smtClean="0"/>
              <a:t>: </a:t>
            </a:r>
            <a:r>
              <a:rPr lang="en-US" sz="2400" smtClean="0"/>
              <a:t>Suppose that {a</a:t>
            </a:r>
            <a:r>
              <a:rPr lang="en-US" sz="2400" baseline="-25000" smtClean="0"/>
              <a:t>n</a:t>
            </a:r>
            <a:r>
              <a:rPr lang="en-US" sz="2400" dirty="0"/>
              <a:t>} is the sequence of integers deﬁned </a:t>
            </a:r>
            <a:r>
              <a:rPr lang="en-US" sz="2400"/>
              <a:t>by </a:t>
            </a:r>
            <a:r>
              <a:rPr lang="en-US" sz="2400" smtClean="0"/>
              <a:t>a</a:t>
            </a:r>
            <a:r>
              <a:rPr lang="en-US" sz="2400" baseline="-25000" smtClean="0"/>
              <a:t>n</a:t>
            </a:r>
            <a:r>
              <a:rPr lang="en-US" sz="2400" smtClean="0"/>
              <a:t> </a:t>
            </a:r>
            <a:r>
              <a:rPr lang="en-US" sz="2400" dirty="0"/>
              <a:t>= n!, </a:t>
            </a:r>
            <a:r>
              <a:rPr lang="en-US" sz="2400"/>
              <a:t>the </a:t>
            </a:r>
            <a:r>
              <a:rPr lang="en-US" sz="2400" smtClean="0"/>
              <a:t>value </a:t>
            </a:r>
            <a:r>
              <a:rPr lang="en-US" sz="2400" dirty="0"/>
              <a:t>of </a:t>
            </a:r>
            <a:r>
              <a:rPr lang="en-US" sz="2400"/>
              <a:t>the </a:t>
            </a:r>
            <a:r>
              <a:rPr lang="en-US" sz="2400" smtClean="0"/>
              <a:t>factorial </a:t>
            </a:r>
            <a:r>
              <a:rPr lang="en-US" sz="2400"/>
              <a:t>function </a:t>
            </a:r>
            <a:r>
              <a:rPr lang="en-US" sz="2400" smtClean="0"/>
              <a:t>at </a:t>
            </a:r>
            <a:r>
              <a:rPr lang="en-US" sz="2400" dirty="0"/>
              <a:t>the integer n, where n = 1,2,3</a:t>
            </a:r>
            <a:r>
              <a:rPr lang="en-US" sz="2400"/>
              <a:t>,.... </a:t>
            </a:r>
            <a:r>
              <a:rPr lang="en-US" sz="2400" smtClean="0"/>
              <a:t>Because </a:t>
            </a:r>
            <a:r>
              <a:rPr lang="en-US" sz="2400" dirty="0"/>
              <a:t>n!=n((n−1)(n−2)...2·1) = n(n−1</a:t>
            </a:r>
            <a:r>
              <a:rPr lang="en-US" sz="2400"/>
              <a:t>)!=</a:t>
            </a:r>
            <a:r>
              <a:rPr lang="en-US" sz="2400" smtClean="0"/>
              <a:t>na</a:t>
            </a:r>
            <a:r>
              <a:rPr lang="en-US" sz="2400" baseline="-25000" smtClean="0"/>
              <a:t>n</a:t>
            </a:r>
            <a:r>
              <a:rPr lang="en-US" sz="2400" baseline="-25000" dirty="0"/>
              <a:t>−1</a:t>
            </a:r>
            <a:r>
              <a:rPr lang="en-US" sz="2400" dirty="0"/>
              <a:t>, we </a:t>
            </a:r>
            <a:r>
              <a:rPr lang="en-US" sz="2400"/>
              <a:t>see </a:t>
            </a:r>
            <a:r>
              <a:rPr lang="en-US" sz="2400" smtClean="0"/>
              <a:t>that </a:t>
            </a:r>
            <a:r>
              <a:rPr lang="en-US" sz="2400" dirty="0"/>
              <a:t>the sequence </a:t>
            </a:r>
            <a:r>
              <a:rPr lang="en-US" sz="2400"/>
              <a:t>of </a:t>
            </a:r>
            <a:r>
              <a:rPr lang="en-US" sz="2400" smtClean="0"/>
              <a:t>factorials satisﬁes </a:t>
            </a:r>
            <a:r>
              <a:rPr lang="en-US" sz="2400" dirty="0"/>
              <a:t>the </a:t>
            </a:r>
            <a:r>
              <a:rPr lang="en-US" sz="2400"/>
              <a:t>recurrence </a:t>
            </a:r>
            <a:r>
              <a:rPr lang="en-US" sz="2400" smtClean="0"/>
              <a:t>relation an </a:t>
            </a:r>
            <a:r>
              <a:rPr lang="en-US" sz="2400"/>
              <a:t>= </a:t>
            </a:r>
            <a:r>
              <a:rPr lang="en-US" sz="2400" smtClean="0"/>
              <a:t>na</a:t>
            </a:r>
            <a:r>
              <a:rPr lang="en-US" sz="2400" baseline="-25000" smtClean="0"/>
              <a:t>n</a:t>
            </a:r>
            <a:r>
              <a:rPr lang="en-US" sz="2400" baseline="-25000" dirty="0"/>
              <a:t>−1</a:t>
            </a:r>
            <a:r>
              <a:rPr lang="en-US" sz="2400" dirty="0"/>
              <a:t>, together with </a:t>
            </a:r>
            <a:r>
              <a:rPr lang="en-US" sz="2400"/>
              <a:t>the </a:t>
            </a:r>
            <a:r>
              <a:rPr lang="en-US" sz="2400" smtClean="0"/>
              <a:t>initial </a:t>
            </a:r>
            <a:r>
              <a:rPr lang="en-US" sz="2400"/>
              <a:t>condition </a:t>
            </a:r>
            <a:r>
              <a:rPr lang="en-US" sz="2400" smtClean="0"/>
              <a:t>a</a:t>
            </a:r>
            <a:r>
              <a:rPr lang="en-US" sz="2400" baseline="-25000" smtClean="0"/>
              <a:t>1</a:t>
            </a:r>
            <a:r>
              <a:rPr lang="en-US" sz="2400" smtClean="0"/>
              <a:t> </a:t>
            </a:r>
            <a:r>
              <a:rPr lang="en-US" sz="2400" dirty="0"/>
              <a:t>= 1. 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2690336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DEFINITION </a:t>
            </a:r>
            <a:endParaRPr lang="en-US" sz="2400" dirty="0" smtClean="0"/>
          </a:p>
          <a:p>
            <a:r>
              <a:rPr lang="en-US" sz="2400" smtClean="0"/>
              <a:t>A linear </a:t>
            </a:r>
            <a:r>
              <a:rPr lang="en-US" sz="2400" dirty="0"/>
              <a:t>homogeneous </a:t>
            </a:r>
            <a:r>
              <a:rPr lang="en-US" sz="2400"/>
              <a:t>recurrence </a:t>
            </a:r>
            <a:r>
              <a:rPr lang="en-US" sz="2400" smtClean="0"/>
              <a:t>relation </a:t>
            </a:r>
            <a:r>
              <a:rPr lang="en-US" sz="2400" dirty="0"/>
              <a:t>of degree k </a:t>
            </a:r>
            <a:r>
              <a:rPr lang="en-US" sz="2400"/>
              <a:t>with </a:t>
            </a:r>
            <a:r>
              <a:rPr lang="en-US" sz="2400" smtClean="0"/>
              <a:t>constant </a:t>
            </a:r>
            <a:r>
              <a:rPr lang="en-US" sz="2400" dirty="0"/>
              <a:t>coefﬁcients </a:t>
            </a:r>
            <a:r>
              <a:rPr lang="en-US" sz="2400"/>
              <a:t>is </a:t>
            </a:r>
            <a:r>
              <a:rPr lang="en-US" sz="2400" smtClean="0"/>
              <a:t>a </a:t>
            </a:r>
            <a:r>
              <a:rPr lang="en-US" sz="2400"/>
              <a:t>recurrence </a:t>
            </a:r>
            <a:r>
              <a:rPr lang="en-US" sz="2400" smtClean="0"/>
              <a:t>relation </a:t>
            </a:r>
            <a:r>
              <a:rPr lang="en-US" sz="2400" dirty="0"/>
              <a:t>of the form </a:t>
            </a:r>
            <a:endParaRPr lang="en-US" sz="2400" dirty="0" smtClean="0"/>
          </a:p>
          <a:p>
            <a:r>
              <a:rPr lang="en-US" sz="2400" smtClean="0"/>
              <a:t>a</a:t>
            </a:r>
            <a:r>
              <a:rPr lang="en-US" sz="2400" baseline="-25000" smtClean="0"/>
              <a:t>n</a:t>
            </a:r>
            <a:r>
              <a:rPr lang="en-US" sz="2400" smtClean="0"/>
              <a:t> </a:t>
            </a:r>
            <a:r>
              <a:rPr lang="en-US" sz="2400"/>
              <a:t>= </a:t>
            </a:r>
            <a:r>
              <a:rPr lang="en-US" sz="2400" smtClean="0"/>
              <a:t>c</a:t>
            </a:r>
            <a:r>
              <a:rPr lang="en-US" sz="2400" baseline="-25000" smtClean="0"/>
              <a:t>1</a:t>
            </a:r>
            <a:r>
              <a:rPr lang="en-US" sz="2400" smtClean="0"/>
              <a:t>a</a:t>
            </a:r>
            <a:r>
              <a:rPr lang="en-US" sz="2400" baseline="-25000" smtClean="0"/>
              <a:t>n</a:t>
            </a:r>
            <a:r>
              <a:rPr lang="en-US" sz="2400" baseline="-25000" dirty="0"/>
              <a:t>−1</a:t>
            </a:r>
            <a:r>
              <a:rPr lang="en-US" sz="2400" dirty="0"/>
              <a:t> </a:t>
            </a:r>
            <a:r>
              <a:rPr lang="en-US" sz="2400"/>
              <a:t>+</a:t>
            </a:r>
            <a:r>
              <a:rPr lang="en-US" sz="2400" smtClean="0"/>
              <a:t>c</a:t>
            </a:r>
            <a:r>
              <a:rPr lang="en-US" sz="2400" baseline="-25000" smtClean="0"/>
              <a:t>2</a:t>
            </a:r>
            <a:r>
              <a:rPr lang="en-US" sz="2400" smtClean="0"/>
              <a:t>a</a:t>
            </a:r>
            <a:r>
              <a:rPr lang="en-US" sz="2400" baseline="-25000" smtClean="0"/>
              <a:t>n</a:t>
            </a:r>
            <a:r>
              <a:rPr lang="en-US" sz="2400" baseline="-25000" dirty="0"/>
              <a:t>−2 </a:t>
            </a:r>
            <a:r>
              <a:rPr lang="en-US" sz="2400"/>
              <a:t>+···+</a:t>
            </a:r>
            <a:r>
              <a:rPr lang="en-US" sz="2400" smtClean="0"/>
              <a:t>c</a:t>
            </a:r>
            <a:r>
              <a:rPr lang="en-US" sz="2400" baseline="-25000" smtClean="0"/>
              <a:t>k</a:t>
            </a:r>
            <a:r>
              <a:rPr lang="en-US" sz="2400" smtClean="0"/>
              <a:t>a</a:t>
            </a:r>
            <a:r>
              <a:rPr lang="en-US" sz="2400" baseline="-25000" smtClean="0"/>
              <a:t>n</a:t>
            </a:r>
            <a:r>
              <a:rPr lang="en-US" sz="2400" baseline="-25000" dirty="0"/>
              <a:t>−k</a:t>
            </a:r>
            <a:r>
              <a:rPr lang="en-US" sz="2400" dirty="0"/>
              <a:t>, where c</a:t>
            </a:r>
            <a:r>
              <a:rPr lang="en-US" sz="2400" baseline="-25000" dirty="0"/>
              <a:t>1</a:t>
            </a:r>
            <a:r>
              <a:rPr lang="en-US" sz="2400" dirty="0"/>
              <a:t>,c</a:t>
            </a:r>
            <a:r>
              <a:rPr lang="en-US" sz="2400" baseline="-25000" dirty="0"/>
              <a:t>2</a:t>
            </a:r>
            <a:r>
              <a:rPr lang="en-US" sz="2400" dirty="0"/>
              <a:t>,...,</a:t>
            </a:r>
            <a:r>
              <a:rPr lang="en-US" sz="2400" err="1"/>
              <a:t>c</a:t>
            </a:r>
            <a:r>
              <a:rPr lang="en-US" sz="2400" baseline="-25000" err="1"/>
              <a:t>k</a:t>
            </a:r>
            <a:r>
              <a:rPr lang="en-US" sz="2400"/>
              <a:t> </a:t>
            </a:r>
            <a:r>
              <a:rPr lang="en-US" sz="2400" smtClean="0"/>
              <a:t>are real </a:t>
            </a:r>
            <a:r>
              <a:rPr lang="en-US" sz="2400" dirty="0"/>
              <a:t>numbers</a:t>
            </a:r>
            <a:r>
              <a:rPr lang="en-US" sz="2400"/>
              <a:t>, </a:t>
            </a:r>
            <a:r>
              <a:rPr lang="en-US" sz="2400" smtClean="0"/>
              <a:t>and </a:t>
            </a:r>
            <a:r>
              <a:rPr lang="en-US" sz="2400" dirty="0" smtClean="0"/>
              <a:t>c</a:t>
            </a:r>
            <a:r>
              <a:rPr lang="en-US" sz="2400" baseline="-25000" dirty="0" smtClean="0"/>
              <a:t>k</a:t>
            </a:r>
            <a:r>
              <a:rPr lang="en-US" sz="2400" dirty="0" smtClean="0"/>
              <a:t>≠0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72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82296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a</a:t>
            </a:r>
            <a:r>
              <a:rPr lang="en-US" sz="2400" baseline="-25000" smtClean="0"/>
              <a:t>n</a:t>
            </a:r>
            <a:r>
              <a:rPr lang="en-US" sz="2400" smtClean="0"/>
              <a:t> </a:t>
            </a:r>
            <a:r>
              <a:rPr lang="en-US" sz="2400"/>
              <a:t>= </a:t>
            </a:r>
            <a:r>
              <a:rPr lang="en-US" sz="2400" smtClean="0"/>
              <a:t>c</a:t>
            </a:r>
            <a:r>
              <a:rPr lang="en-US" sz="2400" baseline="-25000" smtClean="0"/>
              <a:t>1</a:t>
            </a:r>
            <a:r>
              <a:rPr lang="en-US" sz="2400" smtClean="0"/>
              <a:t>a</a:t>
            </a:r>
            <a:r>
              <a:rPr lang="en-US" sz="2400" baseline="-25000" smtClean="0"/>
              <a:t>n</a:t>
            </a:r>
            <a:r>
              <a:rPr lang="en-US" sz="2400" baseline="-25000" dirty="0"/>
              <a:t>−1</a:t>
            </a:r>
            <a:r>
              <a:rPr lang="en-US" sz="2400" dirty="0"/>
              <a:t> </a:t>
            </a:r>
            <a:r>
              <a:rPr lang="en-US" sz="2400"/>
              <a:t>+</a:t>
            </a:r>
            <a:r>
              <a:rPr lang="en-US" sz="2400" smtClean="0"/>
              <a:t>c</a:t>
            </a:r>
            <a:r>
              <a:rPr lang="en-US" sz="2400" baseline="-25000" smtClean="0"/>
              <a:t>2</a:t>
            </a:r>
            <a:r>
              <a:rPr lang="en-US" sz="2400" smtClean="0"/>
              <a:t>a</a:t>
            </a:r>
            <a:r>
              <a:rPr lang="en-US" sz="2400" baseline="-25000" smtClean="0"/>
              <a:t>n</a:t>
            </a:r>
            <a:r>
              <a:rPr lang="en-US" sz="2400" baseline="-25000" dirty="0"/>
              <a:t>−2 </a:t>
            </a:r>
            <a:r>
              <a:rPr lang="en-US" sz="2400"/>
              <a:t>+···+</a:t>
            </a:r>
            <a:r>
              <a:rPr lang="en-US" sz="2400" smtClean="0"/>
              <a:t>c</a:t>
            </a:r>
            <a:r>
              <a:rPr lang="en-US" sz="2400" baseline="-25000" smtClean="0"/>
              <a:t>k</a:t>
            </a:r>
            <a:r>
              <a:rPr lang="en-US" sz="2400" smtClean="0"/>
              <a:t>a</a:t>
            </a:r>
            <a:r>
              <a:rPr lang="en-US" sz="2400" baseline="-25000" smtClean="0"/>
              <a:t>n</a:t>
            </a:r>
            <a:r>
              <a:rPr lang="en-US" sz="2400" baseline="-25000" dirty="0"/>
              <a:t>−k </a:t>
            </a:r>
            <a:endParaRPr lang="en-US" sz="2400" baseline="-25000" dirty="0" smtClean="0"/>
          </a:p>
          <a:p>
            <a:r>
              <a:rPr lang="en-US" sz="2400" dirty="0" smtClean="0"/>
              <a:t>The </a:t>
            </a:r>
            <a:r>
              <a:rPr lang="en-US" sz="2400"/>
              <a:t>recurrence </a:t>
            </a:r>
            <a:r>
              <a:rPr lang="en-US" sz="2400" smtClean="0"/>
              <a:t>relation </a:t>
            </a:r>
            <a:r>
              <a:rPr lang="en-US" sz="2400" dirty="0"/>
              <a:t>in the deﬁnition </a:t>
            </a:r>
            <a:r>
              <a:rPr lang="en-US" sz="2400"/>
              <a:t>is </a:t>
            </a:r>
            <a:r>
              <a:rPr lang="en-US" sz="2400" smtClean="0">
                <a:solidFill>
                  <a:srgbClr val="FF0000"/>
                </a:solidFill>
              </a:rPr>
              <a:t>linear</a:t>
            </a:r>
            <a:r>
              <a:rPr lang="en-US" sz="2400" smtClean="0"/>
              <a:t> because </a:t>
            </a:r>
            <a:r>
              <a:rPr lang="en-US" sz="2400"/>
              <a:t>the </a:t>
            </a:r>
            <a:r>
              <a:rPr lang="en-US" sz="2400" smtClean="0"/>
              <a:t>right-hand </a:t>
            </a:r>
            <a:r>
              <a:rPr lang="en-US" sz="2400" dirty="0"/>
              <a:t>side </a:t>
            </a:r>
            <a:r>
              <a:rPr lang="en-US" sz="2400"/>
              <a:t>is </a:t>
            </a:r>
            <a:r>
              <a:rPr lang="en-US" sz="2400" smtClean="0"/>
              <a:t>a </a:t>
            </a:r>
            <a:r>
              <a:rPr lang="en-US" sz="2400" dirty="0"/>
              <a:t>sum of previous terms of the </a:t>
            </a:r>
            <a:r>
              <a:rPr lang="en-US" sz="2400"/>
              <a:t>sequence </a:t>
            </a:r>
            <a:r>
              <a:rPr lang="en-US" sz="2400" smtClean="0"/>
              <a:t>each </a:t>
            </a:r>
            <a:r>
              <a:rPr lang="en-US" sz="2400" dirty="0"/>
              <a:t>multiplied </a:t>
            </a:r>
            <a:r>
              <a:rPr lang="en-US" sz="2400"/>
              <a:t>by </a:t>
            </a:r>
            <a:r>
              <a:rPr lang="en-US" sz="2400" smtClean="0"/>
              <a:t>a </a:t>
            </a:r>
            <a:r>
              <a:rPr lang="en-US" sz="2400" dirty="0"/>
              <a:t>function of n. </a:t>
            </a:r>
            <a:endParaRPr lang="en-US" sz="2400" dirty="0" smtClean="0"/>
          </a:p>
          <a:p>
            <a:r>
              <a:rPr lang="en-US" sz="2400" dirty="0" smtClean="0"/>
              <a:t>OR </a:t>
            </a:r>
            <a:r>
              <a:rPr lang="en-US" sz="2400" smtClean="0"/>
              <a:t>We say a </a:t>
            </a:r>
            <a:r>
              <a:rPr lang="en-US" sz="2400"/>
              <a:t>recurrence </a:t>
            </a:r>
            <a:r>
              <a:rPr lang="en-US" sz="2400" smtClean="0"/>
              <a:t>relation </a:t>
            </a:r>
            <a:r>
              <a:rPr lang="en-US" sz="2400"/>
              <a:t>is </a:t>
            </a:r>
            <a:r>
              <a:rPr lang="en-US" sz="2400" smtClean="0">
                <a:solidFill>
                  <a:srgbClr val="7030A0"/>
                </a:solidFill>
              </a:rPr>
              <a:t>linear </a:t>
            </a:r>
            <a:r>
              <a:rPr lang="en-US" sz="2400" smtClean="0"/>
              <a:t>if all a</a:t>
            </a:r>
            <a:r>
              <a:rPr lang="en-US" sz="2400" baseline="-25000" smtClean="0"/>
              <a:t>j</a:t>
            </a:r>
            <a:r>
              <a:rPr lang="en-US" sz="2400" smtClean="0"/>
              <a:t>s </a:t>
            </a:r>
            <a:r>
              <a:rPr lang="en-US" sz="2400" dirty="0" smtClean="0"/>
              <a:t>exist in </a:t>
            </a:r>
            <a:r>
              <a:rPr lang="en-US" sz="2400" smtClean="0"/>
              <a:t>degree  exactly </a:t>
            </a:r>
            <a:r>
              <a:rPr lang="en-US" sz="2400"/>
              <a:t>one </a:t>
            </a:r>
            <a:r>
              <a:rPr lang="en-US" sz="2400" smtClean="0"/>
              <a:t>and are </a:t>
            </a:r>
            <a:r>
              <a:rPr lang="en-US" sz="2400" dirty="0"/>
              <a:t>not multiplied tog ether  except possibly </a:t>
            </a:r>
            <a:r>
              <a:rPr lang="en-US" sz="2400"/>
              <a:t>with </a:t>
            </a:r>
            <a:r>
              <a:rPr lang="en-US" sz="2400" smtClean="0"/>
              <a:t>a </a:t>
            </a:r>
            <a:r>
              <a:rPr lang="en-US" sz="2400" dirty="0"/>
              <a:t>function of </a:t>
            </a:r>
            <a:r>
              <a:rPr lang="en-US" sz="2400" dirty="0" smtClean="0"/>
              <a:t>n.</a:t>
            </a:r>
          </a:p>
          <a:p>
            <a:r>
              <a:rPr lang="en-US" sz="2400" dirty="0" smtClean="0"/>
              <a:t>The </a:t>
            </a:r>
            <a:r>
              <a:rPr lang="en-US" sz="2400" smtClean="0"/>
              <a:t>recurrence relation </a:t>
            </a:r>
            <a:r>
              <a:rPr lang="en-US" sz="2400" dirty="0"/>
              <a:t>is </a:t>
            </a:r>
            <a:r>
              <a:rPr lang="en-US" sz="2400">
                <a:solidFill>
                  <a:srgbClr val="FF0000"/>
                </a:solidFill>
              </a:rPr>
              <a:t>homogeneous</a:t>
            </a:r>
            <a:r>
              <a:rPr lang="en-US" sz="2400"/>
              <a:t> </a:t>
            </a:r>
            <a:r>
              <a:rPr lang="en-US" sz="2400" smtClean="0"/>
              <a:t>because </a:t>
            </a:r>
            <a:r>
              <a:rPr lang="en-US" sz="2400" dirty="0"/>
              <a:t>no terms </a:t>
            </a:r>
            <a:r>
              <a:rPr lang="en-US" sz="2400"/>
              <a:t>occur </a:t>
            </a:r>
            <a:r>
              <a:rPr lang="en-US" sz="2400" smtClean="0"/>
              <a:t>that are </a:t>
            </a:r>
            <a:r>
              <a:rPr lang="en-US" sz="2400" dirty="0"/>
              <a:t>not multiples of </a:t>
            </a:r>
            <a:r>
              <a:rPr lang="en-US" sz="2400"/>
              <a:t>the </a:t>
            </a:r>
            <a:r>
              <a:rPr lang="en-US" sz="2400" smtClean="0"/>
              <a:t>a</a:t>
            </a:r>
            <a:r>
              <a:rPr lang="en-US" sz="2400" baseline="-25000" smtClean="0"/>
              <a:t>j</a:t>
            </a:r>
            <a:r>
              <a:rPr lang="en-US" sz="2400" smtClean="0"/>
              <a:t>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OR </a:t>
            </a:r>
            <a:r>
              <a:rPr lang="en-US" sz="2400" smtClean="0"/>
              <a:t>We say a </a:t>
            </a:r>
            <a:r>
              <a:rPr lang="en-US" sz="2400"/>
              <a:t>recurrence </a:t>
            </a:r>
            <a:r>
              <a:rPr lang="en-US" sz="2400" smtClean="0"/>
              <a:t>relation </a:t>
            </a:r>
            <a:r>
              <a:rPr lang="en-US" sz="2400" dirty="0" smtClean="0"/>
              <a:t>is </a:t>
            </a:r>
            <a:r>
              <a:rPr lang="en-US" sz="2400" dirty="0" smtClean="0">
                <a:solidFill>
                  <a:srgbClr val="7030A0"/>
                </a:solidFill>
              </a:rPr>
              <a:t>homogeneous</a:t>
            </a:r>
            <a:r>
              <a:rPr lang="en-US" sz="2400" dirty="0" smtClean="0"/>
              <a:t> </a:t>
            </a:r>
            <a:r>
              <a:rPr lang="en-US" sz="2400" dirty="0"/>
              <a:t>if </a:t>
            </a:r>
            <a:r>
              <a:rPr lang="en-US" sz="2400" dirty="0" smtClean="0"/>
              <a:t>f(n</a:t>
            </a:r>
            <a:r>
              <a:rPr lang="en-US" sz="2400" dirty="0"/>
              <a:t>) does not  </a:t>
            </a:r>
            <a:r>
              <a:rPr lang="en-US" sz="2400"/>
              <a:t>exist </a:t>
            </a:r>
            <a:r>
              <a:rPr lang="en-US" sz="2400" smtClean="0"/>
              <a:t>separately </a:t>
            </a:r>
            <a:r>
              <a:rPr lang="en-US" sz="2400" dirty="0"/>
              <a:t>in the </a:t>
            </a:r>
            <a:r>
              <a:rPr lang="en-US" sz="2400"/>
              <a:t>recurrence </a:t>
            </a:r>
            <a:r>
              <a:rPr lang="en-US" sz="2400" smtClean="0"/>
              <a:t>relation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coefﬁcients of the terms of the </a:t>
            </a:r>
            <a:r>
              <a:rPr lang="en-US" sz="2400"/>
              <a:t>sequence </a:t>
            </a:r>
            <a:r>
              <a:rPr lang="en-US" sz="2400" smtClean="0"/>
              <a:t>are all constants</a:t>
            </a:r>
            <a:r>
              <a:rPr lang="en-US" sz="2400"/>
              <a:t>, </a:t>
            </a:r>
            <a:r>
              <a:rPr lang="en-US" sz="2400" smtClean="0"/>
              <a:t>rather than </a:t>
            </a:r>
            <a:r>
              <a:rPr lang="en-US" sz="2400"/>
              <a:t>functions </a:t>
            </a:r>
            <a:r>
              <a:rPr lang="en-US" sz="2400" smtClean="0"/>
              <a:t>that </a:t>
            </a:r>
            <a:r>
              <a:rPr lang="en-US" sz="2400" dirty="0"/>
              <a:t>depend on n.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>
                <a:solidFill>
                  <a:srgbClr val="FF0000"/>
                </a:solidFill>
              </a:rPr>
              <a:t>degree</a:t>
            </a:r>
            <a:r>
              <a:rPr lang="en-US" sz="2400" dirty="0"/>
              <a:t> is </a:t>
            </a:r>
            <a:r>
              <a:rPr lang="en-US" sz="2400"/>
              <a:t>k </a:t>
            </a:r>
            <a:r>
              <a:rPr lang="en-US" sz="2400" smtClean="0"/>
              <a:t>because an </a:t>
            </a:r>
            <a:r>
              <a:rPr lang="en-US" sz="2400" dirty="0"/>
              <a:t>is expressed in terms of the previous k terms of the sequence.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7030A0"/>
                </a:solidFill>
              </a:rPr>
              <a:t>Degree </a:t>
            </a:r>
            <a:r>
              <a:rPr lang="en-US" sz="2400" dirty="0">
                <a:solidFill>
                  <a:srgbClr val="7030A0"/>
                </a:solidFill>
              </a:rPr>
              <a:t>= </a:t>
            </a:r>
            <a:r>
              <a:rPr lang="en-US" sz="2400" dirty="0" smtClean="0">
                <a:solidFill>
                  <a:srgbClr val="7030A0"/>
                </a:solidFill>
              </a:rPr>
              <a:t>The highest </a:t>
            </a:r>
            <a:r>
              <a:rPr lang="en-US" sz="2400" dirty="0">
                <a:solidFill>
                  <a:srgbClr val="7030A0"/>
                </a:solidFill>
              </a:rPr>
              <a:t>subscript </a:t>
            </a:r>
            <a:r>
              <a:rPr lang="en-US" sz="2400" dirty="0" smtClean="0">
                <a:solidFill>
                  <a:srgbClr val="7030A0"/>
                </a:solidFill>
              </a:rPr>
              <a:t>- </a:t>
            </a:r>
            <a:r>
              <a:rPr lang="en-US" sz="2400" dirty="0">
                <a:solidFill>
                  <a:srgbClr val="7030A0"/>
                </a:solidFill>
              </a:rPr>
              <a:t>The lowest </a:t>
            </a:r>
            <a:r>
              <a:rPr lang="en-US" sz="2400" dirty="0" smtClean="0">
                <a:solidFill>
                  <a:srgbClr val="7030A0"/>
                </a:solidFill>
              </a:rPr>
              <a:t>subscript</a:t>
            </a:r>
            <a:endParaRPr lang="en-US" sz="2400" dirty="0">
              <a:solidFill>
                <a:srgbClr val="7030A0"/>
              </a:solidFill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5130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0"/>
            <a:ext cx="8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EXAMPLE  </a:t>
            </a:r>
            <a:r>
              <a:rPr lang="en-US" sz="2400" dirty="0"/>
              <a:t>The </a:t>
            </a:r>
            <a:r>
              <a:rPr lang="en-US" sz="2400"/>
              <a:t>recurrence </a:t>
            </a:r>
            <a:r>
              <a:rPr lang="en-US" sz="2400" smtClean="0"/>
              <a:t>relation 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 = (1.11)P</a:t>
            </a:r>
            <a:r>
              <a:rPr lang="en-US" sz="2400" baseline="-25000" dirty="0"/>
              <a:t>n−1 </a:t>
            </a:r>
            <a:r>
              <a:rPr lang="en-US" sz="2400"/>
              <a:t>is </a:t>
            </a:r>
            <a:r>
              <a:rPr lang="en-US" sz="2400" smtClean="0"/>
              <a:t>a linear </a:t>
            </a:r>
            <a:r>
              <a:rPr lang="en-US" sz="2400" dirty="0"/>
              <a:t>homogeneous </a:t>
            </a:r>
            <a:r>
              <a:rPr lang="en-US" sz="2400"/>
              <a:t>recurrence </a:t>
            </a:r>
            <a:r>
              <a:rPr lang="en-US" sz="2400" smtClean="0"/>
              <a:t>relation </a:t>
            </a:r>
            <a:r>
              <a:rPr lang="en-US" sz="2400" dirty="0"/>
              <a:t>of degree one.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/>
              <a:t>recurrence </a:t>
            </a:r>
            <a:r>
              <a:rPr lang="en-US" sz="2400" smtClean="0"/>
              <a:t>relation </a:t>
            </a:r>
            <a:r>
              <a:rPr lang="en-US" sz="2400" dirty="0" err="1"/>
              <a:t>f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 </a:t>
            </a:r>
            <a:r>
              <a:rPr lang="en-US" sz="2400" dirty="0"/>
              <a:t>= f</a:t>
            </a:r>
            <a:r>
              <a:rPr lang="en-US" sz="2400" baseline="-25000" dirty="0"/>
              <a:t>n−1 </a:t>
            </a:r>
            <a:r>
              <a:rPr lang="en-US" sz="2400" dirty="0"/>
              <a:t>+f</a:t>
            </a:r>
            <a:r>
              <a:rPr lang="en-US" sz="2400" baseline="-25000" dirty="0"/>
              <a:t>n−2 </a:t>
            </a:r>
            <a:r>
              <a:rPr lang="en-US" sz="2400"/>
              <a:t>is </a:t>
            </a:r>
            <a:r>
              <a:rPr lang="en-US" sz="2400" smtClean="0"/>
              <a:t>a linear </a:t>
            </a:r>
            <a:r>
              <a:rPr lang="en-US" sz="2400" dirty="0"/>
              <a:t>homogeneous </a:t>
            </a:r>
            <a:r>
              <a:rPr lang="en-US" sz="2400"/>
              <a:t>recurrence </a:t>
            </a:r>
            <a:r>
              <a:rPr lang="en-US" sz="2400" smtClean="0"/>
              <a:t>relation </a:t>
            </a:r>
            <a:r>
              <a:rPr lang="en-US" sz="2400" dirty="0"/>
              <a:t>of degree two.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/>
              <a:t>recurrence </a:t>
            </a:r>
            <a:r>
              <a:rPr lang="en-US" sz="2400" smtClean="0"/>
              <a:t>relation a</a:t>
            </a:r>
            <a:r>
              <a:rPr lang="en-US" sz="2400" baseline="-25000" smtClean="0"/>
              <a:t>n</a:t>
            </a:r>
            <a:r>
              <a:rPr lang="en-US" sz="2400" smtClean="0"/>
              <a:t> </a:t>
            </a:r>
            <a:r>
              <a:rPr lang="en-US" sz="2400"/>
              <a:t>= </a:t>
            </a:r>
            <a:r>
              <a:rPr lang="en-US" sz="2400" smtClean="0"/>
              <a:t>a</a:t>
            </a:r>
            <a:r>
              <a:rPr lang="en-US" sz="2400" baseline="-25000" smtClean="0"/>
              <a:t>n</a:t>
            </a:r>
            <a:r>
              <a:rPr lang="en-US" sz="2400" baseline="-25000" dirty="0"/>
              <a:t>−5 </a:t>
            </a:r>
            <a:r>
              <a:rPr lang="en-US" sz="2400"/>
              <a:t>is </a:t>
            </a:r>
            <a:r>
              <a:rPr lang="en-US" sz="2400" smtClean="0"/>
              <a:t>a linear </a:t>
            </a:r>
            <a:r>
              <a:rPr lang="en-US" sz="2400" dirty="0"/>
              <a:t>homogeneous </a:t>
            </a:r>
            <a:r>
              <a:rPr lang="en-US" sz="2400"/>
              <a:t>recurrence </a:t>
            </a:r>
            <a:r>
              <a:rPr lang="en-US" sz="2400" smtClean="0"/>
              <a:t>relation </a:t>
            </a:r>
            <a:r>
              <a:rPr lang="en-US" sz="2400" dirty="0"/>
              <a:t>of degree ﬁve. </a:t>
            </a:r>
          </a:p>
          <a:p>
            <a:endParaRPr lang="en-US" sz="2400" dirty="0" smtClean="0"/>
          </a:p>
          <a:p>
            <a:r>
              <a:rPr lang="en-US" sz="2400" smtClean="0"/>
              <a:t>EXAMPLE  </a:t>
            </a:r>
            <a:r>
              <a:rPr lang="en-US" sz="2400" dirty="0"/>
              <a:t>The </a:t>
            </a:r>
            <a:r>
              <a:rPr lang="en-US" sz="2400"/>
              <a:t>recurrence </a:t>
            </a:r>
            <a:r>
              <a:rPr lang="en-US" sz="2400" smtClean="0"/>
              <a:t>relation a</a:t>
            </a:r>
            <a:r>
              <a:rPr lang="en-US" sz="2400" baseline="-25000" smtClean="0"/>
              <a:t>n</a:t>
            </a:r>
            <a:r>
              <a:rPr lang="en-US" sz="2400" smtClean="0"/>
              <a:t> </a:t>
            </a:r>
            <a:r>
              <a:rPr lang="en-US" sz="2400"/>
              <a:t>= </a:t>
            </a:r>
            <a:r>
              <a:rPr lang="en-US" sz="2400" smtClean="0"/>
              <a:t>a</a:t>
            </a:r>
            <a:r>
              <a:rPr lang="en-US" sz="2400" baseline="-25000" smtClean="0"/>
              <a:t>n</a:t>
            </a:r>
            <a:r>
              <a:rPr lang="en-US" sz="2400" baseline="-25000" dirty="0"/>
              <a:t>−</a:t>
            </a:r>
            <a:r>
              <a:rPr lang="en-US" sz="2400" baseline="-25000"/>
              <a:t>1 </a:t>
            </a:r>
            <a:r>
              <a:rPr lang="en-US" sz="2400" smtClean="0"/>
              <a:t>+(a</a:t>
            </a:r>
            <a:r>
              <a:rPr lang="en-US" sz="2400" baseline="-25000" smtClean="0"/>
              <a:t> </a:t>
            </a:r>
            <a:r>
              <a:rPr lang="en-US" sz="2400" baseline="-25000" dirty="0"/>
              <a:t>n−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is </a:t>
            </a:r>
            <a:r>
              <a:rPr lang="en-US" sz="2400"/>
              <a:t>not </a:t>
            </a:r>
            <a:r>
              <a:rPr lang="en-US" sz="2400" smtClean="0"/>
              <a:t>linear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/>
              <a:t>recurrence </a:t>
            </a:r>
            <a:r>
              <a:rPr lang="en-US" sz="2400" smtClean="0"/>
              <a:t>relation </a:t>
            </a:r>
            <a:r>
              <a:rPr lang="en-US" sz="2400" dirty="0" err="1"/>
              <a:t>H</a:t>
            </a:r>
            <a:r>
              <a:rPr lang="en-US" sz="2400" baseline="-25000" dirty="0" err="1"/>
              <a:t>n</a:t>
            </a:r>
            <a:r>
              <a:rPr lang="en-US" sz="2400" dirty="0"/>
              <a:t> =2 H</a:t>
            </a:r>
            <a:r>
              <a:rPr lang="en-US" sz="2400" baseline="-25000" dirty="0"/>
              <a:t>n−1</a:t>
            </a:r>
            <a:r>
              <a:rPr lang="en-US" sz="2400" dirty="0"/>
              <a:t>+1</a:t>
            </a:r>
            <a:r>
              <a:rPr lang="en-US" sz="2400" baseline="-25000" dirty="0"/>
              <a:t> </a:t>
            </a:r>
            <a:r>
              <a:rPr lang="en-US" sz="2400" dirty="0"/>
              <a:t>is not homogeneous.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/>
              <a:t>recurrence </a:t>
            </a:r>
            <a:r>
              <a:rPr lang="en-US" sz="2400" smtClean="0"/>
              <a:t>relation </a:t>
            </a:r>
            <a:r>
              <a:rPr lang="en-US" sz="2400" dirty="0" err="1"/>
              <a:t>B</a:t>
            </a:r>
            <a:r>
              <a:rPr lang="en-US" sz="2400" baseline="-25000" dirty="0" err="1"/>
              <a:t>n</a:t>
            </a:r>
            <a:r>
              <a:rPr lang="en-US" sz="2400" dirty="0"/>
              <a:t> = nB</a:t>
            </a:r>
            <a:r>
              <a:rPr lang="en-US" sz="2400" baseline="-25000" dirty="0"/>
              <a:t>n−1 </a:t>
            </a:r>
            <a:r>
              <a:rPr lang="en-US" sz="2400" dirty="0"/>
              <a:t>does </a:t>
            </a:r>
            <a:r>
              <a:rPr lang="en-US" sz="2400"/>
              <a:t>not </a:t>
            </a:r>
            <a:r>
              <a:rPr lang="en-US" sz="2400" smtClean="0"/>
              <a:t>have constant </a:t>
            </a:r>
            <a:r>
              <a:rPr lang="en-US" sz="2400" dirty="0"/>
              <a:t>coefﬁcients. </a:t>
            </a:r>
          </a:p>
        </p:txBody>
      </p:sp>
    </p:spTree>
    <p:extLst>
      <p:ext uri="{BB962C8B-B14F-4D97-AF65-F5344CB8AC3E}">
        <p14:creationId xmlns:p14="http://schemas.microsoft.com/office/powerpoint/2010/main" val="23021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4582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Solving </a:t>
            </a:r>
            <a:r>
              <a:rPr lang="en-US" sz="2400" dirty="0" smtClean="0">
                <a:solidFill>
                  <a:srgbClr val="FF0000"/>
                </a:solidFill>
              </a:rPr>
              <a:t>Linear </a:t>
            </a:r>
            <a:r>
              <a:rPr lang="en-US" sz="2400" dirty="0">
                <a:solidFill>
                  <a:srgbClr val="FF0000"/>
                </a:solidFill>
              </a:rPr>
              <a:t>Homogeneous Recurrence </a:t>
            </a:r>
            <a:r>
              <a:rPr lang="en-US" sz="2400" dirty="0" smtClean="0">
                <a:solidFill>
                  <a:srgbClr val="FF0000"/>
                </a:solidFill>
              </a:rPr>
              <a:t>Relations </a:t>
            </a:r>
            <a:r>
              <a:rPr lang="en-US" sz="2400" dirty="0">
                <a:solidFill>
                  <a:srgbClr val="FF0000"/>
                </a:solidFill>
              </a:rPr>
              <a:t>with </a:t>
            </a:r>
            <a:r>
              <a:rPr lang="en-US" sz="2400" dirty="0" smtClean="0">
                <a:solidFill>
                  <a:srgbClr val="FF0000"/>
                </a:solidFill>
              </a:rPr>
              <a:t>Constant </a:t>
            </a:r>
            <a:r>
              <a:rPr lang="en-US" sz="2400" dirty="0">
                <a:solidFill>
                  <a:srgbClr val="FF0000"/>
                </a:solidFill>
              </a:rPr>
              <a:t>Coefﬁcients</a:t>
            </a:r>
          </a:p>
          <a:p>
            <a:endParaRPr lang="en-US" sz="2400" dirty="0" smtClean="0"/>
          </a:p>
          <a:p>
            <a:r>
              <a:rPr lang="en-US" sz="2400" dirty="0" smtClean="0"/>
              <a:t>The basic approach </a:t>
            </a:r>
            <a:r>
              <a:rPr lang="en-US" sz="2400" dirty="0"/>
              <a:t>for solving </a:t>
            </a:r>
            <a:r>
              <a:rPr lang="en-US" sz="2400" dirty="0" smtClean="0"/>
              <a:t>linear </a:t>
            </a:r>
            <a:r>
              <a:rPr lang="en-US" sz="2400" dirty="0"/>
              <a:t>homogeneous recurrence </a:t>
            </a:r>
            <a:r>
              <a:rPr lang="en-US" sz="2400" dirty="0" smtClean="0"/>
              <a:t>relations </a:t>
            </a:r>
            <a:r>
              <a:rPr lang="en-US" sz="2400" dirty="0"/>
              <a:t>is to look for solutions of the form 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r</a:t>
            </a:r>
            <a:r>
              <a:rPr lang="en-US" sz="2400" baseline="30000" dirty="0" err="1"/>
              <a:t>n</a:t>
            </a:r>
            <a:r>
              <a:rPr lang="en-US" sz="2400" dirty="0"/>
              <a:t>, where r is </a:t>
            </a:r>
            <a:r>
              <a:rPr lang="en-US" sz="2400" dirty="0" smtClean="0"/>
              <a:t>a constant</a:t>
            </a:r>
            <a:r>
              <a:rPr lang="en-US" sz="2400" dirty="0"/>
              <a:t>. </a:t>
            </a:r>
            <a:r>
              <a:rPr lang="en-US" sz="2400" dirty="0">
                <a:solidFill>
                  <a:srgbClr val="FF0000"/>
                </a:solidFill>
              </a:rPr>
              <a:t>Note </a:t>
            </a:r>
            <a:r>
              <a:rPr lang="en-US" sz="2400" dirty="0" smtClean="0">
                <a:solidFill>
                  <a:srgbClr val="FF0000"/>
                </a:solidFill>
              </a:rPr>
              <a:t>that a</a:t>
            </a:r>
            <a:r>
              <a:rPr lang="en-US" sz="2400" baseline="-25000" dirty="0" smtClean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= </a:t>
            </a:r>
            <a:r>
              <a:rPr lang="en-US" sz="2400" dirty="0" err="1">
                <a:solidFill>
                  <a:srgbClr val="FF0000"/>
                </a:solidFill>
              </a:rPr>
              <a:t>r</a:t>
            </a:r>
            <a:r>
              <a:rPr lang="en-US" sz="2400" baseline="30000" dirty="0" err="1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is </a:t>
            </a:r>
            <a:r>
              <a:rPr lang="en-US" sz="2400" dirty="0" smtClean="0">
                <a:solidFill>
                  <a:srgbClr val="FF0000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solution of the recurrence </a:t>
            </a:r>
            <a:r>
              <a:rPr lang="en-US" sz="2400" dirty="0" smtClean="0">
                <a:solidFill>
                  <a:srgbClr val="FF0000"/>
                </a:solidFill>
              </a:rPr>
              <a:t>relation a</a:t>
            </a:r>
            <a:r>
              <a:rPr lang="en-US" sz="2400" baseline="-25000" dirty="0" smtClean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= </a:t>
            </a:r>
            <a:r>
              <a:rPr lang="en-US" sz="2400" dirty="0" smtClean="0">
                <a:solidFill>
                  <a:srgbClr val="FF0000"/>
                </a:solidFill>
              </a:rPr>
              <a:t>c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baseline="-25000" dirty="0" smtClean="0">
                <a:solidFill>
                  <a:srgbClr val="FF0000"/>
                </a:solidFill>
              </a:rPr>
              <a:t>n</a:t>
            </a:r>
            <a:r>
              <a:rPr lang="en-US" sz="2400" baseline="-25000" dirty="0">
                <a:solidFill>
                  <a:srgbClr val="FF0000"/>
                </a:solidFill>
              </a:rPr>
              <a:t>−1</a:t>
            </a:r>
            <a:r>
              <a:rPr lang="en-US" sz="2400" dirty="0">
                <a:solidFill>
                  <a:srgbClr val="FF0000"/>
                </a:solidFill>
              </a:rPr>
              <a:t> +</a:t>
            </a:r>
            <a:r>
              <a:rPr lang="en-US" sz="2400" dirty="0" smtClean="0">
                <a:solidFill>
                  <a:srgbClr val="FF0000"/>
                </a:solidFill>
              </a:rPr>
              <a:t>c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baseline="-25000" dirty="0" smtClean="0">
                <a:solidFill>
                  <a:srgbClr val="FF0000"/>
                </a:solidFill>
              </a:rPr>
              <a:t>n</a:t>
            </a:r>
            <a:r>
              <a:rPr lang="en-US" sz="2400" baseline="-25000" dirty="0">
                <a:solidFill>
                  <a:srgbClr val="FF0000"/>
                </a:solidFill>
              </a:rPr>
              <a:t>−2 </a:t>
            </a:r>
            <a:r>
              <a:rPr lang="en-US" sz="2400" dirty="0">
                <a:solidFill>
                  <a:srgbClr val="FF0000"/>
                </a:solidFill>
              </a:rPr>
              <a:t>+···+</a:t>
            </a:r>
            <a:r>
              <a:rPr lang="en-US" sz="2400" dirty="0" err="1" smtClean="0">
                <a:solidFill>
                  <a:srgbClr val="FF0000"/>
                </a:solidFill>
              </a:rPr>
              <a:t>c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k</a:t>
            </a:r>
            <a:r>
              <a:rPr lang="en-US" sz="2400" dirty="0" err="1" smtClean="0">
                <a:solidFill>
                  <a:srgbClr val="FF0000"/>
                </a:solidFill>
              </a:rPr>
              <a:t>a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400" baseline="-25000" dirty="0">
                <a:solidFill>
                  <a:srgbClr val="FF0000"/>
                </a:solidFill>
              </a:rPr>
              <a:t>−k </a:t>
            </a:r>
            <a:r>
              <a:rPr lang="en-US" sz="2400" baseline="-25000" dirty="0" smtClean="0">
                <a:solidFill>
                  <a:srgbClr val="FF0000"/>
                </a:solidFill>
              </a:rPr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if and </a:t>
            </a:r>
            <a:r>
              <a:rPr lang="en-US" sz="2400" dirty="0">
                <a:solidFill>
                  <a:srgbClr val="FF0000"/>
                </a:solidFill>
              </a:rPr>
              <a:t>only if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 = c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baseline="30000" dirty="0" smtClean="0">
                <a:solidFill>
                  <a:srgbClr val="FF0000"/>
                </a:solidFill>
              </a:rPr>
              <a:t>n−1</a:t>
            </a:r>
            <a:r>
              <a:rPr lang="en-US" sz="2400" dirty="0" smtClean="0">
                <a:solidFill>
                  <a:srgbClr val="FF0000"/>
                </a:solidFill>
              </a:rPr>
              <a:t> +c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baseline="30000" dirty="0" smtClean="0">
                <a:solidFill>
                  <a:srgbClr val="FF0000"/>
                </a:solidFill>
              </a:rPr>
              <a:t>n−2</a:t>
            </a:r>
            <a:r>
              <a:rPr lang="en-US" sz="2400" baseline="-250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+···+</a:t>
            </a:r>
            <a:r>
              <a:rPr lang="en-US" sz="2400" dirty="0" err="1" smtClean="0">
                <a:solidFill>
                  <a:srgbClr val="FF0000"/>
                </a:solidFill>
              </a:rPr>
              <a:t>c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k</a:t>
            </a:r>
            <a:r>
              <a:rPr lang="en-US" sz="2400" dirty="0" err="1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n</a:t>
            </a:r>
            <a:r>
              <a:rPr lang="en-US" sz="2400" baseline="30000" dirty="0" smtClean="0">
                <a:solidFill>
                  <a:srgbClr val="FF0000"/>
                </a:solidFill>
              </a:rPr>
              <a:t>−k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When </a:t>
            </a:r>
            <a:r>
              <a:rPr lang="en-US" sz="2400" dirty="0"/>
              <a:t>both sides of this </a:t>
            </a:r>
            <a:r>
              <a:rPr lang="en-US" sz="2400" dirty="0" smtClean="0"/>
              <a:t>equation are </a:t>
            </a:r>
            <a:r>
              <a:rPr lang="en-US" sz="2400" dirty="0"/>
              <a:t>divided by </a:t>
            </a:r>
            <a:r>
              <a:rPr lang="en-US" sz="2400" dirty="0" err="1"/>
              <a:t>r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−k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/>
              <a:t>the </a:t>
            </a:r>
            <a:r>
              <a:rPr lang="en-US" sz="2400" dirty="0" smtClean="0"/>
              <a:t>right-hand </a:t>
            </a:r>
            <a:r>
              <a:rPr lang="en-US" sz="2400" dirty="0"/>
              <a:t>side is </a:t>
            </a:r>
            <a:r>
              <a:rPr lang="en-US" sz="2400" dirty="0" smtClean="0"/>
              <a:t>subtracted </a:t>
            </a:r>
            <a:r>
              <a:rPr lang="en-US" sz="2400" dirty="0"/>
              <a:t>from the left, we </a:t>
            </a:r>
            <a:r>
              <a:rPr lang="en-US" sz="2400" dirty="0" smtClean="0"/>
              <a:t>obtain </a:t>
            </a:r>
            <a:r>
              <a:rPr lang="en-US" sz="2400" dirty="0"/>
              <a:t>the </a:t>
            </a:r>
            <a:r>
              <a:rPr lang="en-US" sz="2400" dirty="0" smtClean="0"/>
              <a:t>equation 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r</a:t>
            </a:r>
            <a:r>
              <a:rPr lang="en-US" sz="2400" baseline="30000" dirty="0" err="1" smtClean="0">
                <a:solidFill>
                  <a:srgbClr val="FF0000"/>
                </a:solidFill>
              </a:rPr>
              <a:t>k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−c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baseline="30000" dirty="0">
                <a:solidFill>
                  <a:srgbClr val="FF0000"/>
                </a:solidFill>
              </a:rPr>
              <a:t>k−1 </a:t>
            </a:r>
            <a:r>
              <a:rPr lang="en-US" sz="2400" dirty="0">
                <a:solidFill>
                  <a:srgbClr val="FF0000"/>
                </a:solidFill>
              </a:rPr>
              <a:t>−c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baseline="30000" dirty="0">
                <a:solidFill>
                  <a:srgbClr val="FF0000"/>
                </a:solidFill>
              </a:rPr>
              <a:t>k−2 </a:t>
            </a:r>
            <a:r>
              <a:rPr lang="en-US" sz="2400" dirty="0">
                <a:solidFill>
                  <a:srgbClr val="FF0000"/>
                </a:solidFill>
              </a:rPr>
              <a:t>−···−c</a:t>
            </a:r>
            <a:r>
              <a:rPr lang="en-US" sz="2400" baseline="-25000" dirty="0">
                <a:solidFill>
                  <a:srgbClr val="FF0000"/>
                </a:solidFill>
              </a:rPr>
              <a:t>k−1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baseline="300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−</a:t>
            </a:r>
            <a:r>
              <a:rPr lang="en-US" sz="2400" dirty="0" err="1">
                <a:solidFill>
                  <a:srgbClr val="FF0000"/>
                </a:solidFill>
              </a:rPr>
              <a:t>c</a:t>
            </a:r>
            <a:r>
              <a:rPr lang="en-US" sz="2400" baseline="30000" dirty="0" err="1">
                <a:solidFill>
                  <a:srgbClr val="FF0000"/>
                </a:solidFill>
              </a:rPr>
              <a:t>k</a:t>
            </a:r>
            <a:r>
              <a:rPr lang="en-US" sz="2400" baseline="300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= 0</a:t>
            </a:r>
            <a:r>
              <a:rPr lang="en-US" sz="2400" dirty="0"/>
              <a:t>. Consequently, the </a:t>
            </a:r>
            <a:r>
              <a:rPr lang="en-US" sz="2400" dirty="0" smtClean="0"/>
              <a:t>sequence{a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}with a</a:t>
            </a:r>
            <a:r>
              <a:rPr lang="en-US" sz="2400" baseline="-25000" dirty="0" smtClean="0"/>
              <a:t>n </a:t>
            </a:r>
            <a:r>
              <a:rPr lang="en-US" sz="2400" dirty="0"/>
              <a:t>= </a:t>
            </a:r>
            <a:r>
              <a:rPr lang="en-US" sz="2400" dirty="0" err="1"/>
              <a:t>r</a:t>
            </a:r>
            <a:r>
              <a:rPr lang="en-US" sz="2400" baseline="30000" dirty="0" err="1"/>
              <a:t>n</a:t>
            </a:r>
            <a:r>
              <a:rPr lang="en-US" sz="2400" dirty="0"/>
              <a:t> is </a:t>
            </a:r>
            <a:r>
              <a:rPr lang="en-US" sz="2400" dirty="0" smtClean="0"/>
              <a:t>a </a:t>
            </a:r>
            <a:r>
              <a:rPr lang="en-US" sz="2400" dirty="0"/>
              <a:t>solution if </a:t>
            </a:r>
            <a:r>
              <a:rPr lang="en-US" sz="2400" dirty="0" smtClean="0"/>
              <a:t>and </a:t>
            </a:r>
            <a:r>
              <a:rPr lang="en-US" sz="2400" dirty="0"/>
              <a:t>only if r is </a:t>
            </a:r>
            <a:r>
              <a:rPr lang="en-US" sz="2400" dirty="0" smtClean="0"/>
              <a:t>a </a:t>
            </a:r>
            <a:r>
              <a:rPr lang="en-US" sz="2400" dirty="0"/>
              <a:t>solution of this </a:t>
            </a:r>
            <a:r>
              <a:rPr lang="en-US" sz="2400" dirty="0" smtClean="0"/>
              <a:t>last equation</a:t>
            </a:r>
            <a:r>
              <a:rPr lang="en-US" sz="2400" dirty="0"/>
              <a:t>. We </a:t>
            </a:r>
            <a:r>
              <a:rPr lang="en-US" sz="2400" dirty="0" smtClean="0"/>
              <a:t>call </a:t>
            </a:r>
            <a:r>
              <a:rPr lang="en-US" sz="2400" dirty="0"/>
              <a:t>this the </a:t>
            </a:r>
            <a:r>
              <a:rPr lang="en-US" sz="2400" dirty="0" smtClean="0">
                <a:solidFill>
                  <a:srgbClr val="FF0000"/>
                </a:solidFill>
              </a:rPr>
              <a:t>characteristic equation </a:t>
            </a:r>
            <a:r>
              <a:rPr lang="en-US" sz="2400" dirty="0"/>
              <a:t>of the recurrence </a:t>
            </a:r>
            <a:r>
              <a:rPr lang="en-US" sz="2400" dirty="0" smtClean="0"/>
              <a:t>relation</a:t>
            </a:r>
            <a:r>
              <a:rPr lang="en-US" sz="2400" dirty="0"/>
              <a:t>. The solutions of this </a:t>
            </a:r>
            <a:r>
              <a:rPr lang="en-US" sz="2400" dirty="0" smtClean="0"/>
              <a:t>equation are called </a:t>
            </a:r>
            <a:r>
              <a:rPr lang="en-US" sz="2400" dirty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characteristic </a:t>
            </a:r>
            <a:r>
              <a:rPr lang="en-US" sz="2400" dirty="0">
                <a:solidFill>
                  <a:srgbClr val="FF0000"/>
                </a:solidFill>
              </a:rPr>
              <a:t>roots </a:t>
            </a:r>
            <a:r>
              <a:rPr lang="en-US" sz="2400" dirty="0"/>
              <a:t>of the recurrence </a:t>
            </a:r>
            <a:r>
              <a:rPr lang="en-US" sz="2400" dirty="0" smtClean="0"/>
              <a:t>relation</a:t>
            </a:r>
            <a:r>
              <a:rPr lang="en-US" sz="2400" dirty="0"/>
              <a:t>. </a:t>
            </a:r>
            <a:r>
              <a:rPr lang="en-US" sz="2400" dirty="0" smtClean="0"/>
              <a:t>As </a:t>
            </a:r>
            <a:r>
              <a:rPr lang="en-US" sz="2400" dirty="0"/>
              <a:t>we will see, these </a:t>
            </a:r>
            <a:r>
              <a:rPr lang="en-US" sz="2400" dirty="0" smtClean="0"/>
              <a:t>characteristic </a:t>
            </a:r>
            <a:r>
              <a:rPr lang="en-US" sz="2400" dirty="0"/>
              <a:t>roots </a:t>
            </a:r>
            <a:r>
              <a:rPr lang="en-US" sz="2400" dirty="0" smtClean="0"/>
              <a:t>can </a:t>
            </a:r>
            <a:r>
              <a:rPr lang="en-US" sz="2400" dirty="0"/>
              <a:t>be used to give </a:t>
            </a:r>
            <a:r>
              <a:rPr lang="en-US" sz="2400" dirty="0" smtClean="0"/>
              <a:t>an </a:t>
            </a:r>
            <a:r>
              <a:rPr lang="en-US" sz="2400" dirty="0"/>
              <a:t>explicit </a:t>
            </a:r>
            <a:r>
              <a:rPr lang="en-US" sz="2400" dirty="0" smtClean="0"/>
              <a:t>formula </a:t>
            </a:r>
            <a:r>
              <a:rPr lang="en-US" sz="2400" dirty="0"/>
              <a:t>for </a:t>
            </a:r>
            <a:r>
              <a:rPr lang="en-US" sz="2400" dirty="0" smtClean="0"/>
              <a:t>all </a:t>
            </a:r>
            <a:r>
              <a:rPr lang="en-US" sz="2400" dirty="0"/>
              <a:t>the solutions of the recurrence </a:t>
            </a:r>
            <a:r>
              <a:rPr lang="en-US" sz="2400" dirty="0" smtClean="0"/>
              <a:t>relation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89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4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28600"/>
            <a:ext cx="647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>
                <a:solidFill>
                  <a:srgbClr val="FF0000"/>
                </a:solidFill>
              </a:rPr>
              <a:t>Recurrence </a:t>
            </a:r>
            <a:r>
              <a:rPr lang="en-IN" sz="2400" smtClean="0">
                <a:solidFill>
                  <a:srgbClr val="FF0000"/>
                </a:solidFill>
              </a:rPr>
              <a:t>Relations and </a:t>
            </a:r>
            <a:endParaRPr lang="en-IN" sz="2400" dirty="0">
              <a:solidFill>
                <a:srgbClr val="FF0000"/>
              </a:solidFill>
            </a:endParaRPr>
          </a:p>
          <a:p>
            <a:r>
              <a:rPr lang="en-IN" sz="2400" smtClean="0">
                <a:solidFill>
                  <a:srgbClr val="FF0000"/>
                </a:solidFill>
              </a:rPr>
              <a:t>Applications </a:t>
            </a:r>
            <a:r>
              <a:rPr lang="en-IN" sz="2400" dirty="0">
                <a:solidFill>
                  <a:srgbClr val="FF0000"/>
                </a:solidFill>
              </a:rPr>
              <a:t>of </a:t>
            </a:r>
            <a:r>
              <a:rPr lang="en-IN" sz="2400">
                <a:solidFill>
                  <a:srgbClr val="FF0000"/>
                </a:solidFill>
              </a:rPr>
              <a:t>Recurrence </a:t>
            </a:r>
            <a:r>
              <a:rPr lang="en-IN" sz="2400" smtClean="0">
                <a:solidFill>
                  <a:srgbClr val="FF0000"/>
                </a:solidFill>
              </a:rPr>
              <a:t>Relations </a:t>
            </a:r>
            <a:r>
              <a:rPr lang="en-IN" sz="2400" dirty="0" smtClean="0">
                <a:solidFill>
                  <a:srgbClr val="FF0000"/>
                </a:solidFill>
              </a:rPr>
              <a:t>(Modelling with </a:t>
            </a:r>
            <a:r>
              <a:rPr lang="en-IN" sz="2400">
                <a:solidFill>
                  <a:srgbClr val="FF0000"/>
                </a:solidFill>
              </a:rPr>
              <a:t>Recurrence </a:t>
            </a:r>
            <a:r>
              <a:rPr lang="en-IN" sz="2400" smtClean="0">
                <a:solidFill>
                  <a:srgbClr val="FF0000"/>
                </a:solidFill>
              </a:rPr>
              <a:t>Relations</a:t>
            </a:r>
            <a:r>
              <a:rPr lang="en-IN" sz="2400" dirty="0" smtClean="0">
                <a:solidFill>
                  <a:srgbClr val="FF0000"/>
                </a:solidFill>
              </a:rPr>
              <a:t>)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443841"/>
            <a:ext cx="7848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smtClean="0">
                <a:solidFill>
                  <a:srgbClr val="C00000"/>
                </a:solidFill>
              </a:rPr>
              <a:t>EXAMPLE</a:t>
            </a:r>
            <a:r>
              <a:rPr lang="en-IN" sz="2400">
                <a:solidFill>
                  <a:srgbClr val="C00000"/>
                </a:solidFill>
              </a:rPr>
              <a:t>:  </a:t>
            </a:r>
            <a:r>
              <a:rPr lang="en-IN" sz="2400" smtClean="0">
                <a:solidFill>
                  <a:srgbClr val="C00000"/>
                </a:solidFill>
              </a:rPr>
              <a:t>Rabbits and </a:t>
            </a:r>
            <a:r>
              <a:rPr lang="en-IN" sz="2400">
                <a:solidFill>
                  <a:srgbClr val="C00000"/>
                </a:solidFill>
              </a:rPr>
              <a:t>the </a:t>
            </a:r>
            <a:r>
              <a:rPr lang="en-IN" sz="2400" smtClean="0">
                <a:solidFill>
                  <a:srgbClr val="C00000"/>
                </a:solidFill>
              </a:rPr>
              <a:t>Fibonacci </a:t>
            </a:r>
            <a:r>
              <a:rPr lang="en-IN" sz="2400" dirty="0">
                <a:solidFill>
                  <a:srgbClr val="C00000"/>
                </a:solidFill>
              </a:rPr>
              <a:t>Numbers </a:t>
            </a:r>
          </a:p>
          <a:p>
            <a:r>
              <a:rPr lang="en-IN" sz="2400" dirty="0"/>
              <a:t>Consider this problem, </a:t>
            </a:r>
            <a:r>
              <a:rPr lang="en-IN" sz="2400"/>
              <a:t>which </a:t>
            </a:r>
            <a:r>
              <a:rPr lang="en-IN" sz="2400" smtClean="0"/>
              <a:t>was originally </a:t>
            </a:r>
            <a:r>
              <a:rPr lang="en-IN" sz="2400" dirty="0"/>
              <a:t>posed </a:t>
            </a:r>
            <a:r>
              <a:rPr lang="en-IN" sz="2400"/>
              <a:t>by </a:t>
            </a:r>
            <a:r>
              <a:rPr lang="en-IN" sz="2400" smtClean="0"/>
              <a:t>Leonardo Pisano</a:t>
            </a:r>
            <a:r>
              <a:rPr lang="en-IN" sz="2400"/>
              <a:t>, </a:t>
            </a:r>
            <a:r>
              <a:rPr lang="en-IN" sz="2400" smtClean="0"/>
              <a:t>also </a:t>
            </a:r>
            <a:r>
              <a:rPr lang="en-IN" sz="2400"/>
              <a:t>known </a:t>
            </a:r>
            <a:r>
              <a:rPr lang="en-IN" sz="2400" smtClean="0"/>
              <a:t>as Fibonacci</a:t>
            </a:r>
            <a:r>
              <a:rPr lang="en-IN" sz="2400" dirty="0"/>
              <a:t>, in the thirteenth century in his book </a:t>
            </a:r>
            <a:r>
              <a:rPr lang="en-IN" sz="2400"/>
              <a:t>Liber </a:t>
            </a:r>
            <a:r>
              <a:rPr lang="en-IN" sz="2400" smtClean="0"/>
              <a:t>abaci</a:t>
            </a:r>
            <a:r>
              <a:rPr lang="en-IN" sz="2400" dirty="0"/>
              <a:t>. </a:t>
            </a:r>
          </a:p>
          <a:p>
            <a:r>
              <a:rPr lang="en-IN" sz="2400" dirty="0"/>
              <a:t> </a:t>
            </a:r>
          </a:p>
          <a:p>
            <a:r>
              <a:rPr lang="en-IN" sz="2400" smtClean="0">
                <a:solidFill>
                  <a:srgbClr val="C00000"/>
                </a:solidFill>
              </a:rPr>
              <a:t>A </a:t>
            </a:r>
            <a:r>
              <a:rPr lang="en-IN" sz="2400">
                <a:solidFill>
                  <a:srgbClr val="C00000"/>
                </a:solidFill>
              </a:rPr>
              <a:t>young </a:t>
            </a:r>
            <a:r>
              <a:rPr lang="en-IN" sz="2400" smtClean="0">
                <a:solidFill>
                  <a:srgbClr val="C00000"/>
                </a:solidFill>
              </a:rPr>
              <a:t>pair </a:t>
            </a:r>
            <a:r>
              <a:rPr lang="en-IN" sz="2400">
                <a:solidFill>
                  <a:srgbClr val="C00000"/>
                </a:solidFill>
              </a:rPr>
              <a:t>of </a:t>
            </a:r>
            <a:r>
              <a:rPr lang="en-IN" sz="2400" smtClean="0">
                <a:solidFill>
                  <a:srgbClr val="C00000"/>
                </a:solidFill>
              </a:rPr>
              <a:t>rabbits </a:t>
            </a:r>
            <a:r>
              <a:rPr lang="en-IN" sz="2400" dirty="0">
                <a:solidFill>
                  <a:srgbClr val="C00000"/>
                </a:solidFill>
              </a:rPr>
              <a:t>(one </a:t>
            </a:r>
            <a:r>
              <a:rPr lang="en-IN" sz="2400">
                <a:solidFill>
                  <a:srgbClr val="C00000"/>
                </a:solidFill>
              </a:rPr>
              <a:t>of </a:t>
            </a:r>
            <a:r>
              <a:rPr lang="en-IN" sz="2400" smtClean="0">
                <a:solidFill>
                  <a:srgbClr val="C00000"/>
                </a:solidFill>
              </a:rPr>
              <a:t>each </a:t>
            </a:r>
            <a:r>
              <a:rPr lang="en-IN" sz="2400" dirty="0">
                <a:solidFill>
                  <a:srgbClr val="C00000"/>
                </a:solidFill>
              </a:rPr>
              <a:t>gender) </a:t>
            </a:r>
            <a:r>
              <a:rPr lang="en-IN" sz="2400">
                <a:solidFill>
                  <a:srgbClr val="C00000"/>
                </a:solidFill>
              </a:rPr>
              <a:t>is </a:t>
            </a:r>
            <a:r>
              <a:rPr lang="en-IN" sz="2400" smtClean="0">
                <a:solidFill>
                  <a:srgbClr val="C00000"/>
                </a:solidFill>
              </a:rPr>
              <a:t>placed </a:t>
            </a:r>
            <a:r>
              <a:rPr lang="en-IN" sz="2400">
                <a:solidFill>
                  <a:srgbClr val="C00000"/>
                </a:solidFill>
              </a:rPr>
              <a:t>on </a:t>
            </a:r>
            <a:r>
              <a:rPr lang="en-IN" sz="2400" smtClean="0">
                <a:solidFill>
                  <a:srgbClr val="C00000"/>
                </a:solidFill>
              </a:rPr>
              <a:t>an island</a:t>
            </a:r>
            <a:r>
              <a:rPr lang="en-IN" sz="2400">
                <a:solidFill>
                  <a:srgbClr val="C00000"/>
                </a:solidFill>
              </a:rPr>
              <a:t>. </a:t>
            </a:r>
            <a:r>
              <a:rPr lang="en-IN" sz="2400" smtClean="0">
                <a:solidFill>
                  <a:srgbClr val="C00000"/>
                </a:solidFill>
              </a:rPr>
              <a:t>A pair </a:t>
            </a:r>
            <a:r>
              <a:rPr lang="en-IN" sz="2400">
                <a:solidFill>
                  <a:srgbClr val="C00000"/>
                </a:solidFill>
              </a:rPr>
              <a:t>of </a:t>
            </a:r>
            <a:r>
              <a:rPr lang="en-IN" sz="2400" smtClean="0">
                <a:solidFill>
                  <a:srgbClr val="C00000"/>
                </a:solidFill>
              </a:rPr>
              <a:t>rabbits </a:t>
            </a:r>
            <a:r>
              <a:rPr lang="en-IN" sz="2400" dirty="0">
                <a:solidFill>
                  <a:srgbClr val="C00000"/>
                </a:solidFill>
              </a:rPr>
              <a:t>does not breed until </a:t>
            </a:r>
            <a:r>
              <a:rPr lang="en-IN" sz="2400">
                <a:solidFill>
                  <a:srgbClr val="C00000"/>
                </a:solidFill>
              </a:rPr>
              <a:t>they </a:t>
            </a:r>
            <a:r>
              <a:rPr lang="en-IN" sz="2400" smtClean="0">
                <a:solidFill>
                  <a:srgbClr val="C00000"/>
                </a:solidFill>
              </a:rPr>
              <a:t>are </a:t>
            </a:r>
            <a:r>
              <a:rPr lang="en-IN" sz="2400" dirty="0">
                <a:solidFill>
                  <a:srgbClr val="C00000"/>
                </a:solidFill>
              </a:rPr>
              <a:t>2 months old</a:t>
            </a:r>
            <a:r>
              <a:rPr lang="en-IN" sz="2400">
                <a:solidFill>
                  <a:srgbClr val="C00000"/>
                </a:solidFill>
              </a:rPr>
              <a:t>. </a:t>
            </a:r>
            <a:r>
              <a:rPr lang="en-IN" sz="2400" smtClean="0">
                <a:solidFill>
                  <a:srgbClr val="C00000"/>
                </a:solidFill>
              </a:rPr>
              <a:t>After </a:t>
            </a:r>
            <a:r>
              <a:rPr lang="en-IN" sz="2400">
                <a:solidFill>
                  <a:srgbClr val="C00000"/>
                </a:solidFill>
              </a:rPr>
              <a:t>they </a:t>
            </a:r>
            <a:r>
              <a:rPr lang="en-IN" sz="2400" smtClean="0">
                <a:solidFill>
                  <a:srgbClr val="C00000"/>
                </a:solidFill>
              </a:rPr>
              <a:t>are </a:t>
            </a:r>
            <a:r>
              <a:rPr lang="en-IN" sz="2400" dirty="0">
                <a:solidFill>
                  <a:srgbClr val="C00000"/>
                </a:solidFill>
              </a:rPr>
              <a:t>2 months old</a:t>
            </a:r>
            <a:r>
              <a:rPr lang="en-IN" sz="2400">
                <a:solidFill>
                  <a:srgbClr val="C00000"/>
                </a:solidFill>
              </a:rPr>
              <a:t>, </a:t>
            </a:r>
            <a:r>
              <a:rPr lang="en-IN" sz="2400" smtClean="0">
                <a:solidFill>
                  <a:srgbClr val="C00000"/>
                </a:solidFill>
              </a:rPr>
              <a:t>each pair </a:t>
            </a:r>
            <a:r>
              <a:rPr lang="en-IN" sz="2400">
                <a:solidFill>
                  <a:srgbClr val="C00000"/>
                </a:solidFill>
              </a:rPr>
              <a:t>of </a:t>
            </a:r>
            <a:r>
              <a:rPr lang="en-IN" sz="2400" smtClean="0">
                <a:solidFill>
                  <a:srgbClr val="C00000"/>
                </a:solidFill>
              </a:rPr>
              <a:t>rabbits </a:t>
            </a:r>
            <a:r>
              <a:rPr lang="en-IN" sz="2400">
                <a:solidFill>
                  <a:srgbClr val="C00000"/>
                </a:solidFill>
              </a:rPr>
              <a:t>produces </a:t>
            </a:r>
            <a:r>
              <a:rPr lang="en-IN" sz="2400" smtClean="0">
                <a:solidFill>
                  <a:srgbClr val="C00000"/>
                </a:solidFill>
              </a:rPr>
              <a:t>another pair each </a:t>
            </a:r>
            <a:r>
              <a:rPr lang="en-IN" sz="2400" dirty="0">
                <a:solidFill>
                  <a:srgbClr val="C00000"/>
                </a:solidFill>
              </a:rPr>
              <a:t>month. </a:t>
            </a:r>
            <a:r>
              <a:rPr lang="en-IN" sz="2400">
                <a:solidFill>
                  <a:srgbClr val="C00000"/>
                </a:solidFill>
              </a:rPr>
              <a:t>Find </a:t>
            </a:r>
            <a:r>
              <a:rPr lang="en-IN" sz="2400" smtClean="0">
                <a:solidFill>
                  <a:srgbClr val="C00000"/>
                </a:solidFill>
              </a:rPr>
              <a:t>a </a:t>
            </a:r>
            <a:r>
              <a:rPr lang="en-IN" sz="2400">
                <a:solidFill>
                  <a:srgbClr val="C00000"/>
                </a:solidFill>
              </a:rPr>
              <a:t>recurrence </a:t>
            </a:r>
            <a:r>
              <a:rPr lang="en-IN" sz="2400" smtClean="0">
                <a:solidFill>
                  <a:srgbClr val="C00000"/>
                </a:solidFill>
              </a:rPr>
              <a:t>relation </a:t>
            </a:r>
            <a:r>
              <a:rPr lang="en-IN" sz="2400" dirty="0">
                <a:solidFill>
                  <a:srgbClr val="C00000"/>
                </a:solidFill>
              </a:rPr>
              <a:t>for the number </a:t>
            </a:r>
            <a:r>
              <a:rPr lang="en-IN" sz="2400">
                <a:solidFill>
                  <a:srgbClr val="C00000"/>
                </a:solidFill>
              </a:rPr>
              <a:t>of </a:t>
            </a:r>
            <a:r>
              <a:rPr lang="en-IN" sz="2400" smtClean="0">
                <a:solidFill>
                  <a:srgbClr val="C00000"/>
                </a:solidFill>
              </a:rPr>
              <a:t>pairs </a:t>
            </a:r>
            <a:r>
              <a:rPr lang="en-IN" sz="2400">
                <a:solidFill>
                  <a:srgbClr val="C00000"/>
                </a:solidFill>
              </a:rPr>
              <a:t>of </a:t>
            </a:r>
            <a:r>
              <a:rPr lang="en-IN" sz="2400" smtClean="0">
                <a:solidFill>
                  <a:srgbClr val="C00000"/>
                </a:solidFill>
              </a:rPr>
              <a:t>rabbits </a:t>
            </a:r>
            <a:r>
              <a:rPr lang="en-IN" sz="2400" dirty="0">
                <a:solidFill>
                  <a:srgbClr val="C00000"/>
                </a:solidFill>
              </a:rPr>
              <a:t>on </a:t>
            </a:r>
            <a:r>
              <a:rPr lang="en-IN" sz="2400">
                <a:solidFill>
                  <a:srgbClr val="C00000"/>
                </a:solidFill>
              </a:rPr>
              <a:t>the </a:t>
            </a:r>
            <a:r>
              <a:rPr lang="en-IN" sz="2400" smtClean="0">
                <a:solidFill>
                  <a:srgbClr val="C00000"/>
                </a:solidFill>
              </a:rPr>
              <a:t>island after </a:t>
            </a:r>
            <a:r>
              <a:rPr lang="en-IN" sz="2400" dirty="0">
                <a:solidFill>
                  <a:srgbClr val="C00000"/>
                </a:solidFill>
              </a:rPr>
              <a:t>n months</a:t>
            </a:r>
            <a:r>
              <a:rPr lang="en-IN" sz="2400">
                <a:solidFill>
                  <a:srgbClr val="C00000"/>
                </a:solidFill>
              </a:rPr>
              <a:t>, </a:t>
            </a:r>
            <a:r>
              <a:rPr lang="en-IN" sz="2400" smtClean="0">
                <a:solidFill>
                  <a:srgbClr val="C00000"/>
                </a:solidFill>
              </a:rPr>
              <a:t>assuming that </a:t>
            </a:r>
            <a:r>
              <a:rPr lang="en-IN" sz="2400">
                <a:solidFill>
                  <a:srgbClr val="C00000"/>
                </a:solidFill>
              </a:rPr>
              <a:t>no </a:t>
            </a:r>
            <a:r>
              <a:rPr lang="en-IN" sz="2400" smtClean="0">
                <a:solidFill>
                  <a:srgbClr val="C00000"/>
                </a:solidFill>
              </a:rPr>
              <a:t>rabbits </a:t>
            </a:r>
            <a:r>
              <a:rPr lang="en-IN" sz="2400" dirty="0">
                <a:solidFill>
                  <a:srgbClr val="C00000"/>
                </a:solidFill>
              </a:rPr>
              <a:t>ever die.</a:t>
            </a:r>
          </a:p>
        </p:txBody>
      </p:sp>
    </p:spTree>
    <p:extLst>
      <p:ext uri="{BB962C8B-B14F-4D97-AF65-F5344CB8AC3E}">
        <p14:creationId xmlns:p14="http://schemas.microsoft.com/office/powerpoint/2010/main" val="320341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258153"/>
              </p:ext>
            </p:extLst>
          </p:nvPr>
        </p:nvGraphicFramePr>
        <p:xfrm>
          <a:off x="662354" y="228600"/>
          <a:ext cx="6719126" cy="5562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2286000"/>
                <a:gridCol w="2209800"/>
                <a:gridCol w="1232726"/>
              </a:tblGrid>
              <a:tr h="795130">
                <a:tc>
                  <a:txBody>
                    <a:bodyPr/>
                    <a:lstStyle/>
                    <a:p>
                      <a:r>
                        <a:rPr lang="en-IN" dirty="0" smtClean="0"/>
                        <a:t>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Reproducing</a:t>
                      </a:r>
                      <a:r>
                        <a:rPr lang="en-IN" baseline="0" smtClean="0"/>
                        <a:t> Pair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Young Pair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Total Pair</a:t>
                      </a:r>
                      <a:endParaRPr lang="en-IN" dirty="0"/>
                    </a:p>
                  </a:txBody>
                  <a:tcPr/>
                </a:tc>
              </a:tr>
              <a:tr h="652669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13702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752377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43994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757268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61659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04800" y="59436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Consequently, the sequence {</a:t>
            </a:r>
            <a:r>
              <a:rPr lang="en-US" i="1" dirty="0" err="1">
                <a:solidFill>
                  <a:srgbClr val="C00000"/>
                </a:solidFill>
              </a:rPr>
              <a:t>f</a:t>
            </a:r>
            <a:r>
              <a:rPr lang="en-US" i="1" baseline="-25000" dirty="0" err="1">
                <a:solidFill>
                  <a:srgbClr val="C00000"/>
                </a:solidFill>
              </a:rPr>
              <a:t>n</a:t>
            </a:r>
            <a:r>
              <a:rPr lang="en-US">
                <a:solidFill>
                  <a:srgbClr val="C00000"/>
                </a:solidFill>
              </a:rPr>
              <a:t>} </a:t>
            </a:r>
            <a:r>
              <a:rPr lang="en-US" smtClean="0">
                <a:solidFill>
                  <a:srgbClr val="C00000"/>
                </a:solidFill>
              </a:rPr>
              <a:t>satisfies </a:t>
            </a:r>
            <a:r>
              <a:rPr lang="en-US" dirty="0">
                <a:solidFill>
                  <a:srgbClr val="C00000"/>
                </a:solidFill>
              </a:rPr>
              <a:t>the </a:t>
            </a:r>
            <a:r>
              <a:rPr lang="en-US">
                <a:solidFill>
                  <a:srgbClr val="C00000"/>
                </a:solidFill>
              </a:rPr>
              <a:t>recurrence </a:t>
            </a:r>
            <a:r>
              <a:rPr lang="en-US" smtClean="0">
                <a:solidFill>
                  <a:srgbClr val="C00000"/>
                </a:solidFill>
              </a:rPr>
              <a:t>relation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IN" i="1" dirty="0" err="1">
                <a:solidFill>
                  <a:srgbClr val="C00000"/>
                </a:solidFill>
              </a:rPr>
              <a:t>f</a:t>
            </a:r>
            <a:r>
              <a:rPr lang="en-IN" i="1" baseline="-25000" dirty="0" err="1">
                <a:solidFill>
                  <a:srgbClr val="C00000"/>
                </a:solidFill>
              </a:rPr>
              <a:t>n</a:t>
            </a:r>
            <a:r>
              <a:rPr lang="en-IN" i="1" dirty="0">
                <a:solidFill>
                  <a:srgbClr val="C00000"/>
                </a:solidFill>
              </a:rPr>
              <a:t> </a:t>
            </a:r>
            <a:r>
              <a:rPr lang="en-IN" dirty="0">
                <a:solidFill>
                  <a:srgbClr val="C00000"/>
                </a:solidFill>
              </a:rPr>
              <a:t>= </a:t>
            </a:r>
            <a:r>
              <a:rPr lang="en-IN" i="1" dirty="0">
                <a:solidFill>
                  <a:srgbClr val="C00000"/>
                </a:solidFill>
              </a:rPr>
              <a:t>f</a:t>
            </a:r>
            <a:r>
              <a:rPr lang="en-IN" i="1" baseline="-25000" dirty="0">
                <a:solidFill>
                  <a:srgbClr val="C00000"/>
                </a:solidFill>
              </a:rPr>
              <a:t>n</a:t>
            </a:r>
            <a:r>
              <a:rPr lang="en-IN" baseline="-25000" dirty="0">
                <a:solidFill>
                  <a:srgbClr val="C00000"/>
                </a:solidFill>
              </a:rPr>
              <a:t>−1</a:t>
            </a:r>
            <a:r>
              <a:rPr lang="en-IN" dirty="0">
                <a:solidFill>
                  <a:srgbClr val="C00000"/>
                </a:solidFill>
              </a:rPr>
              <a:t> + </a:t>
            </a:r>
            <a:r>
              <a:rPr lang="en-IN" i="1" dirty="0">
                <a:solidFill>
                  <a:srgbClr val="C00000"/>
                </a:solidFill>
              </a:rPr>
              <a:t>f</a:t>
            </a:r>
            <a:r>
              <a:rPr lang="en-IN" i="1" baseline="-25000" dirty="0">
                <a:solidFill>
                  <a:srgbClr val="C00000"/>
                </a:solidFill>
              </a:rPr>
              <a:t>n</a:t>
            </a:r>
            <a:r>
              <a:rPr lang="en-IN" baseline="-25000" dirty="0">
                <a:solidFill>
                  <a:srgbClr val="C00000"/>
                </a:solidFill>
              </a:rPr>
              <a:t>−2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for </a:t>
            </a:r>
            <a:r>
              <a:rPr lang="en-US" i="1" dirty="0">
                <a:solidFill>
                  <a:srgbClr val="C00000"/>
                </a:solidFill>
              </a:rPr>
              <a:t>n </a:t>
            </a:r>
            <a:r>
              <a:rPr lang="en-US" dirty="0">
                <a:solidFill>
                  <a:srgbClr val="C00000"/>
                </a:solidFill>
              </a:rPr>
              <a:t>≥ 3 together with </a:t>
            </a:r>
            <a:r>
              <a:rPr lang="en-US">
                <a:solidFill>
                  <a:srgbClr val="C00000"/>
                </a:solidFill>
              </a:rPr>
              <a:t>the </a:t>
            </a:r>
            <a:r>
              <a:rPr lang="en-US" smtClean="0">
                <a:solidFill>
                  <a:srgbClr val="C00000"/>
                </a:solidFill>
              </a:rPr>
              <a:t>initial </a:t>
            </a:r>
            <a:r>
              <a:rPr lang="en-US" dirty="0">
                <a:solidFill>
                  <a:srgbClr val="C00000"/>
                </a:solidFill>
              </a:rPr>
              <a:t>conditions </a:t>
            </a:r>
            <a:r>
              <a:rPr lang="en-US" i="1" dirty="0">
                <a:solidFill>
                  <a:srgbClr val="C00000"/>
                </a:solidFill>
              </a:rPr>
              <a:t>f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>
                <a:solidFill>
                  <a:srgbClr val="C00000"/>
                </a:solidFill>
              </a:rPr>
              <a:t>1 </a:t>
            </a:r>
            <a:r>
              <a:rPr lang="en-US" smtClean="0">
                <a:solidFill>
                  <a:srgbClr val="C00000"/>
                </a:solidFill>
              </a:rPr>
              <a:t>and </a:t>
            </a:r>
            <a:r>
              <a:rPr lang="en-US" i="1" dirty="0">
                <a:solidFill>
                  <a:srgbClr val="C00000"/>
                </a:solidFill>
              </a:rPr>
              <a:t>f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= 1. 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32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0" y="2286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</a:t>
            </a:r>
            <a:r>
              <a:rPr lang="en-IN">
                <a:hlinkClick r:id="rId2"/>
              </a:rPr>
              <a:t>://</a:t>
            </a:r>
            <a:r>
              <a:rPr lang="en-IN" smtClean="0">
                <a:hlinkClick r:id="rId2"/>
              </a:rPr>
              <a:t>www.mathsisfun.com/games/towerofhanoi.html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81000" y="838200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 </a:t>
            </a:r>
            <a:r>
              <a:rPr lang="en-IN" sz="2400" dirty="0" smtClean="0"/>
              <a:t>			</a:t>
            </a:r>
            <a:r>
              <a:rPr lang="en-IN" sz="2400" dirty="0" smtClean="0">
                <a:solidFill>
                  <a:srgbClr val="FF0000"/>
                </a:solidFill>
              </a:rPr>
              <a:t>The </a:t>
            </a:r>
            <a:r>
              <a:rPr lang="en-IN" sz="2400" dirty="0">
                <a:solidFill>
                  <a:srgbClr val="FF0000"/>
                </a:solidFill>
              </a:rPr>
              <a:t>Tower </a:t>
            </a:r>
            <a:r>
              <a:rPr lang="en-IN" sz="2400">
                <a:solidFill>
                  <a:srgbClr val="FF0000"/>
                </a:solidFill>
              </a:rPr>
              <a:t>of </a:t>
            </a:r>
            <a:r>
              <a:rPr lang="en-IN" sz="2400" smtClean="0">
                <a:solidFill>
                  <a:srgbClr val="FF0000"/>
                </a:solidFill>
              </a:rPr>
              <a:t>Hanoi</a:t>
            </a:r>
            <a:endParaRPr lang="en-IN" sz="2400" dirty="0">
              <a:solidFill>
                <a:srgbClr val="FF0000"/>
              </a:solidFill>
            </a:endParaRPr>
          </a:p>
          <a:p>
            <a:endParaRPr lang="en-IN" sz="2400" dirty="0"/>
          </a:p>
          <a:p>
            <a:r>
              <a:rPr lang="en-IN" sz="2400" dirty="0"/>
              <a:t>Let </a:t>
            </a:r>
            <a:r>
              <a:rPr lang="en-IN" sz="2400" dirty="0" err="1"/>
              <a:t>H</a:t>
            </a:r>
            <a:r>
              <a:rPr lang="en-IN" sz="2400" baseline="-25000" dirty="0" err="1"/>
              <a:t>n</a:t>
            </a:r>
            <a:r>
              <a:rPr lang="en-IN" sz="2400" dirty="0"/>
              <a:t> denote the number of moves needed to solve the Tower </a:t>
            </a:r>
            <a:r>
              <a:rPr lang="en-IN" sz="2400"/>
              <a:t>of </a:t>
            </a:r>
            <a:r>
              <a:rPr lang="en-IN" sz="2400" smtClean="0"/>
              <a:t>Hanoi </a:t>
            </a:r>
            <a:r>
              <a:rPr lang="en-IN" sz="2400" dirty="0"/>
              <a:t>problem with n disks. Set </a:t>
            </a:r>
            <a:r>
              <a:rPr lang="en-IN" sz="2400"/>
              <a:t>up </a:t>
            </a:r>
            <a:r>
              <a:rPr lang="en-IN" sz="2400" smtClean="0"/>
              <a:t>a </a:t>
            </a:r>
            <a:r>
              <a:rPr lang="en-IN" sz="2400"/>
              <a:t>recurrence </a:t>
            </a:r>
            <a:r>
              <a:rPr lang="en-IN" sz="2400" smtClean="0"/>
              <a:t>relation </a:t>
            </a:r>
            <a:r>
              <a:rPr lang="en-IN" sz="2400" dirty="0"/>
              <a:t>for the sequence {</a:t>
            </a:r>
            <a:r>
              <a:rPr lang="en-IN" sz="2400" dirty="0" err="1"/>
              <a:t>H</a:t>
            </a:r>
            <a:r>
              <a:rPr lang="en-IN" sz="2400" baseline="-25000" dirty="0" err="1"/>
              <a:t>n</a:t>
            </a:r>
            <a:r>
              <a:rPr lang="en-IN" sz="2400" dirty="0"/>
              <a:t>}.</a:t>
            </a:r>
          </a:p>
          <a:p>
            <a:r>
              <a:rPr lang="en-IN" sz="2400" dirty="0"/>
              <a:t> </a:t>
            </a:r>
          </a:p>
          <a:p>
            <a:r>
              <a:rPr lang="en-IN" sz="2400" dirty="0"/>
              <a:t>Begin with n disks on peg 1. </a:t>
            </a:r>
            <a:r>
              <a:rPr lang="en-IN" sz="2400"/>
              <a:t>Suppose </a:t>
            </a:r>
            <a:r>
              <a:rPr lang="en-IN" sz="2400" smtClean="0"/>
              <a:t>that </a:t>
            </a:r>
            <a:r>
              <a:rPr lang="en-IN" sz="2400"/>
              <a:t>we </a:t>
            </a:r>
            <a:r>
              <a:rPr lang="en-IN" sz="2400" smtClean="0"/>
              <a:t>can transfer </a:t>
            </a:r>
            <a:r>
              <a:rPr lang="en-IN" sz="2400" dirty="0"/>
              <a:t>the top </a:t>
            </a:r>
            <a:r>
              <a:rPr lang="en-IN" sz="2400" dirty="0" smtClean="0"/>
              <a:t>(n </a:t>
            </a:r>
            <a:r>
              <a:rPr lang="en-IN" sz="2400" dirty="0"/>
              <a:t>− </a:t>
            </a:r>
            <a:r>
              <a:rPr lang="en-IN" sz="2400" dirty="0" smtClean="0"/>
              <a:t>1) </a:t>
            </a:r>
            <a:r>
              <a:rPr lang="en-IN" sz="2400" dirty="0"/>
              <a:t>disks to peg 2 using H</a:t>
            </a:r>
            <a:r>
              <a:rPr lang="en-IN" sz="2400" baseline="-25000" dirty="0"/>
              <a:t>n−1</a:t>
            </a:r>
            <a:r>
              <a:rPr lang="en-IN" sz="2400" dirty="0"/>
              <a:t> moves  (following the rules of the puzzle). We keep </a:t>
            </a:r>
            <a:r>
              <a:rPr lang="en-IN" sz="2400"/>
              <a:t>the </a:t>
            </a:r>
            <a:r>
              <a:rPr lang="en-IN" sz="2400" smtClean="0"/>
              <a:t>largest </a:t>
            </a:r>
            <a:r>
              <a:rPr lang="en-IN" sz="2400" dirty="0"/>
              <a:t>disk fixed during these moves. Then, we use one move </a:t>
            </a:r>
            <a:r>
              <a:rPr lang="en-IN" sz="2400"/>
              <a:t>to </a:t>
            </a:r>
            <a:r>
              <a:rPr lang="en-IN" sz="2400" smtClean="0"/>
              <a:t>transfer </a:t>
            </a:r>
            <a:r>
              <a:rPr lang="en-IN" sz="2400"/>
              <a:t>the </a:t>
            </a:r>
            <a:r>
              <a:rPr lang="en-IN" sz="2400" smtClean="0"/>
              <a:t>largest </a:t>
            </a:r>
            <a:r>
              <a:rPr lang="en-IN" sz="2400" dirty="0"/>
              <a:t>disk to the peg 3. </a:t>
            </a:r>
            <a:r>
              <a:rPr lang="en-IN" sz="2400"/>
              <a:t>We </a:t>
            </a:r>
            <a:r>
              <a:rPr lang="en-IN" sz="2400" smtClean="0"/>
              <a:t>can transfer </a:t>
            </a:r>
            <a:r>
              <a:rPr lang="en-IN" sz="2400" dirty="0"/>
              <a:t>the n − 1 disks on peg 2 to peg 3 using H</a:t>
            </a:r>
            <a:r>
              <a:rPr lang="en-IN" sz="2400" baseline="-25000" dirty="0"/>
              <a:t>n−</a:t>
            </a:r>
            <a:r>
              <a:rPr lang="en-IN" sz="2400" baseline="-25000"/>
              <a:t>1</a:t>
            </a:r>
            <a:r>
              <a:rPr lang="en-IN" sz="2400"/>
              <a:t> </a:t>
            </a:r>
            <a:r>
              <a:rPr lang="en-IN" sz="2400" smtClean="0"/>
              <a:t>additional </a:t>
            </a:r>
            <a:r>
              <a:rPr lang="en-IN" sz="2400" dirty="0"/>
              <a:t>moves</a:t>
            </a:r>
            <a:r>
              <a:rPr lang="en-IN" sz="2400"/>
              <a:t>, </a:t>
            </a:r>
            <a:r>
              <a:rPr lang="en-IN" sz="2400" smtClean="0"/>
              <a:t>placing </a:t>
            </a:r>
            <a:r>
              <a:rPr lang="en-IN" sz="2400" dirty="0"/>
              <a:t>them on top of </a:t>
            </a:r>
            <a:r>
              <a:rPr lang="en-IN" sz="2400"/>
              <a:t>the </a:t>
            </a:r>
            <a:r>
              <a:rPr lang="en-IN" sz="2400" smtClean="0"/>
              <a:t>largest </a:t>
            </a:r>
            <a:r>
              <a:rPr lang="en-IN" sz="2400" dirty="0"/>
              <a:t>disk, </a:t>
            </a:r>
            <a:r>
              <a:rPr lang="en-IN" sz="2400"/>
              <a:t>which </a:t>
            </a:r>
            <a:r>
              <a:rPr lang="en-IN" sz="2400" smtClean="0"/>
              <a:t>always stays </a:t>
            </a:r>
            <a:r>
              <a:rPr lang="en-IN" sz="2400" dirty="0"/>
              <a:t>fixed on the bottom of peg 3.  </a:t>
            </a:r>
          </a:p>
          <a:p>
            <a:r>
              <a:rPr lang="en-IN" sz="2400" dirty="0"/>
              <a:t>This </a:t>
            </a:r>
            <a:r>
              <a:rPr lang="en-IN" sz="2400"/>
              <a:t>shows </a:t>
            </a:r>
            <a:r>
              <a:rPr lang="en-IN" sz="2400" smtClean="0"/>
              <a:t>that </a:t>
            </a:r>
            <a:r>
              <a:rPr lang="en-IN" sz="2400" dirty="0" err="1">
                <a:solidFill>
                  <a:srgbClr val="C00000"/>
                </a:solidFill>
              </a:rPr>
              <a:t>H</a:t>
            </a:r>
            <a:r>
              <a:rPr lang="en-IN" sz="2400" baseline="-25000" dirty="0" err="1">
                <a:solidFill>
                  <a:srgbClr val="C00000"/>
                </a:solidFill>
              </a:rPr>
              <a:t>n</a:t>
            </a:r>
            <a:r>
              <a:rPr lang="en-IN" sz="2400" dirty="0">
                <a:solidFill>
                  <a:srgbClr val="C00000"/>
                </a:solidFill>
              </a:rPr>
              <a:t> = 2H</a:t>
            </a:r>
            <a:r>
              <a:rPr lang="en-IN" sz="2400" baseline="-25000" dirty="0">
                <a:solidFill>
                  <a:srgbClr val="C00000"/>
                </a:solidFill>
              </a:rPr>
              <a:t>n−1</a:t>
            </a:r>
            <a:r>
              <a:rPr lang="en-IN" sz="2400" dirty="0">
                <a:solidFill>
                  <a:srgbClr val="C00000"/>
                </a:solidFill>
              </a:rPr>
              <a:t> + 1</a:t>
            </a:r>
            <a:r>
              <a:rPr lang="en-IN" sz="2400" dirty="0"/>
              <a:t>.</a:t>
            </a:r>
          </a:p>
          <a:p>
            <a:r>
              <a:rPr lang="en-IN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4281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696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33400"/>
            <a:ext cx="8229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/>
              <a:t>The </a:t>
            </a:r>
            <a:r>
              <a:rPr lang="en-IN" sz="3200" smtClean="0"/>
              <a:t>initial </a:t>
            </a:r>
            <a:r>
              <a:rPr lang="en-IN" sz="3200" dirty="0"/>
              <a:t>condition is H</a:t>
            </a:r>
            <a:r>
              <a:rPr lang="en-IN" sz="3200" baseline="-25000" dirty="0"/>
              <a:t>1</a:t>
            </a:r>
            <a:r>
              <a:rPr lang="en-IN" sz="3200" dirty="0"/>
              <a:t> = 1</a:t>
            </a:r>
            <a:r>
              <a:rPr lang="en-IN" sz="3200"/>
              <a:t>, </a:t>
            </a:r>
            <a:r>
              <a:rPr lang="en-IN" sz="3200" smtClean="0"/>
              <a:t>because </a:t>
            </a:r>
            <a:r>
              <a:rPr lang="en-IN" sz="3200" dirty="0"/>
              <a:t>one </a:t>
            </a:r>
            <a:r>
              <a:rPr lang="en-IN" sz="3200"/>
              <a:t>disk </a:t>
            </a:r>
            <a:r>
              <a:rPr lang="en-IN" sz="3200" smtClean="0"/>
              <a:t>can </a:t>
            </a:r>
            <a:r>
              <a:rPr lang="en-IN" sz="3200"/>
              <a:t>be </a:t>
            </a:r>
            <a:r>
              <a:rPr lang="en-IN" sz="3200" smtClean="0"/>
              <a:t>transferred </a:t>
            </a:r>
            <a:r>
              <a:rPr lang="en-IN" sz="3200" dirty="0"/>
              <a:t>from peg 1 to peg 3,in one move.</a:t>
            </a:r>
          </a:p>
          <a:p>
            <a:r>
              <a:rPr lang="en-IN" sz="3200" dirty="0" smtClean="0"/>
              <a:t>Now </a:t>
            </a:r>
            <a:r>
              <a:rPr lang="en-IN" sz="3200"/>
              <a:t>we </a:t>
            </a:r>
            <a:r>
              <a:rPr lang="en-IN" sz="3200" smtClean="0"/>
              <a:t>can </a:t>
            </a:r>
            <a:r>
              <a:rPr lang="en-IN" sz="3200"/>
              <a:t>use </a:t>
            </a:r>
            <a:r>
              <a:rPr lang="en-IN" sz="3200" smtClean="0"/>
              <a:t>an iterative approach </a:t>
            </a:r>
            <a:r>
              <a:rPr lang="en-IN" sz="3200" dirty="0"/>
              <a:t>to solve this </a:t>
            </a:r>
            <a:r>
              <a:rPr lang="en-IN" sz="3200"/>
              <a:t>recurrence </a:t>
            </a:r>
            <a:r>
              <a:rPr lang="en-IN" sz="3200" smtClean="0"/>
              <a:t>relation</a:t>
            </a:r>
            <a:r>
              <a:rPr lang="en-IN" sz="3200" dirty="0"/>
              <a:t>. </a:t>
            </a:r>
            <a:r>
              <a:rPr lang="en-IN" sz="3200"/>
              <a:t>Note </a:t>
            </a:r>
            <a:r>
              <a:rPr lang="en-IN" sz="3200" smtClean="0"/>
              <a:t>that</a:t>
            </a:r>
            <a:endParaRPr lang="en-IN" sz="3200" dirty="0"/>
          </a:p>
          <a:p>
            <a:r>
              <a:rPr lang="en-IN" sz="3200" dirty="0" err="1" smtClean="0"/>
              <a:t>H</a:t>
            </a:r>
            <a:r>
              <a:rPr lang="en-IN" sz="3200" baseline="-25000" dirty="0" err="1" smtClean="0"/>
              <a:t>n</a:t>
            </a:r>
            <a:r>
              <a:rPr lang="en-IN" sz="3200" dirty="0" smtClean="0"/>
              <a:t> </a:t>
            </a:r>
            <a:r>
              <a:rPr lang="en-IN" sz="3200" dirty="0"/>
              <a:t>= 2H</a:t>
            </a:r>
            <a:r>
              <a:rPr lang="en-IN" sz="3200" baseline="-25000" dirty="0"/>
              <a:t>n-1</a:t>
            </a:r>
            <a:r>
              <a:rPr lang="en-IN" sz="3200" dirty="0"/>
              <a:t> + 1= 2(2H</a:t>
            </a:r>
            <a:r>
              <a:rPr lang="en-IN" sz="3200" baseline="-25000" dirty="0"/>
              <a:t>n-2</a:t>
            </a:r>
            <a:r>
              <a:rPr lang="en-IN" sz="3200" dirty="0"/>
              <a:t> + 1) + 1 </a:t>
            </a:r>
            <a:endParaRPr lang="en-IN" sz="3200" dirty="0" smtClean="0"/>
          </a:p>
          <a:p>
            <a:endParaRPr lang="en-IN" sz="3200" dirty="0"/>
          </a:p>
          <a:p>
            <a:r>
              <a:rPr lang="en-IN" sz="3200" dirty="0" smtClean="0"/>
              <a:t>= 2</a:t>
            </a:r>
            <a:r>
              <a:rPr lang="en-IN" sz="3200" baseline="30000" dirty="0" smtClean="0"/>
              <a:t>2</a:t>
            </a:r>
            <a:r>
              <a:rPr lang="en-IN" sz="3200" dirty="0" smtClean="0"/>
              <a:t>H</a:t>
            </a:r>
            <a:r>
              <a:rPr lang="en-IN" sz="3200" baseline="-25000" dirty="0" smtClean="0"/>
              <a:t>n-2</a:t>
            </a:r>
            <a:r>
              <a:rPr lang="en-IN" sz="3200" dirty="0" smtClean="0"/>
              <a:t> </a:t>
            </a:r>
            <a:r>
              <a:rPr lang="en-IN" sz="3200" dirty="0"/>
              <a:t>+ 2 + 1= 2</a:t>
            </a:r>
            <a:r>
              <a:rPr lang="en-IN" sz="3200" baseline="30000" dirty="0"/>
              <a:t>2</a:t>
            </a:r>
            <a:r>
              <a:rPr lang="en-IN" sz="3200" dirty="0"/>
              <a:t>(2H</a:t>
            </a:r>
            <a:r>
              <a:rPr lang="en-IN" sz="3200" baseline="-25000" dirty="0"/>
              <a:t>n-3</a:t>
            </a:r>
            <a:r>
              <a:rPr lang="en-IN" sz="3200" dirty="0"/>
              <a:t> + 1) + 2 + 1 </a:t>
            </a:r>
            <a:endParaRPr lang="en-IN" sz="3200" dirty="0" smtClean="0"/>
          </a:p>
          <a:p>
            <a:r>
              <a:rPr lang="en-IN" sz="3200" dirty="0" smtClean="0"/>
              <a:t>= </a:t>
            </a:r>
            <a:r>
              <a:rPr lang="en-IN" sz="3200" dirty="0"/>
              <a:t>2</a:t>
            </a:r>
            <a:r>
              <a:rPr lang="en-IN" sz="3200" baseline="30000" dirty="0"/>
              <a:t>3</a:t>
            </a:r>
            <a:r>
              <a:rPr lang="en-IN" sz="3200" dirty="0"/>
              <a:t>H</a:t>
            </a:r>
            <a:r>
              <a:rPr lang="en-IN" sz="3200" baseline="-25000" dirty="0"/>
              <a:t>n-3</a:t>
            </a:r>
            <a:r>
              <a:rPr lang="en-IN" sz="3200" dirty="0"/>
              <a:t> + 2</a:t>
            </a:r>
            <a:r>
              <a:rPr lang="en-IN" sz="3200" baseline="30000" dirty="0"/>
              <a:t>2</a:t>
            </a:r>
            <a:r>
              <a:rPr lang="en-IN" sz="3200" dirty="0"/>
              <a:t> + </a:t>
            </a:r>
            <a:r>
              <a:rPr lang="en-IN" sz="3200" dirty="0" smtClean="0"/>
              <a:t>2 + 1=……………</a:t>
            </a:r>
          </a:p>
          <a:p>
            <a:endParaRPr lang="en-IN" sz="3200" dirty="0" smtClean="0"/>
          </a:p>
          <a:p>
            <a:r>
              <a:rPr lang="en-IN" sz="3200" dirty="0" smtClean="0"/>
              <a:t>=</a:t>
            </a:r>
            <a:r>
              <a:rPr lang="en-IN" sz="3200" dirty="0"/>
              <a:t>2</a:t>
            </a:r>
            <a:r>
              <a:rPr lang="en-IN" sz="3200" baseline="30000" dirty="0"/>
              <a:t>n−1</a:t>
            </a:r>
            <a:r>
              <a:rPr lang="en-IN" sz="3200" dirty="0"/>
              <a:t>H</a:t>
            </a:r>
            <a:r>
              <a:rPr lang="en-IN" sz="3200" baseline="-25000" dirty="0"/>
              <a:t>1</a:t>
            </a:r>
            <a:r>
              <a:rPr lang="en-IN" sz="3200" dirty="0"/>
              <a:t> + 2</a:t>
            </a:r>
            <a:r>
              <a:rPr lang="en-IN" sz="3200" baseline="30000" dirty="0"/>
              <a:t>n−2</a:t>
            </a:r>
            <a:r>
              <a:rPr lang="en-IN" sz="3200" dirty="0"/>
              <a:t> + 2</a:t>
            </a:r>
            <a:r>
              <a:rPr lang="en-IN" sz="3200" baseline="30000" dirty="0"/>
              <a:t>n−3</a:t>
            </a:r>
            <a:r>
              <a:rPr lang="en-IN" sz="3200" dirty="0"/>
              <a:t> +· · ·+2 + </a:t>
            </a:r>
            <a:r>
              <a:rPr lang="en-IN" sz="3200" dirty="0" smtClean="0"/>
              <a:t>1</a:t>
            </a:r>
          </a:p>
          <a:p>
            <a:r>
              <a:rPr lang="en-IN" sz="3200" dirty="0" smtClean="0"/>
              <a:t>= </a:t>
            </a:r>
            <a:r>
              <a:rPr lang="en-IN" sz="3200" dirty="0"/>
              <a:t>2</a:t>
            </a:r>
            <a:r>
              <a:rPr lang="en-IN" sz="3200" baseline="30000" dirty="0"/>
              <a:t>n−1</a:t>
            </a:r>
            <a:r>
              <a:rPr lang="en-IN" sz="3200" dirty="0"/>
              <a:t> + 2</a:t>
            </a:r>
            <a:r>
              <a:rPr lang="en-IN" sz="3200" baseline="30000" dirty="0"/>
              <a:t>n−2</a:t>
            </a:r>
            <a:r>
              <a:rPr lang="en-IN" sz="3200" dirty="0"/>
              <a:t> +· · ·+2 + 1= </a:t>
            </a:r>
            <a:r>
              <a:rPr lang="en-IN" sz="3200" dirty="0" smtClean="0"/>
              <a:t>2</a:t>
            </a:r>
            <a:r>
              <a:rPr lang="en-IN" sz="3200" baseline="30000" dirty="0" smtClean="0"/>
              <a:t>n</a:t>
            </a:r>
            <a:r>
              <a:rPr lang="en-IN" sz="3200" dirty="0" smtClean="0"/>
              <a:t>-1.</a:t>
            </a:r>
          </a:p>
        </p:txBody>
      </p:sp>
    </p:spTree>
    <p:extLst>
      <p:ext uri="{BB962C8B-B14F-4D97-AF65-F5344CB8AC3E}">
        <p14:creationId xmlns:p14="http://schemas.microsoft.com/office/powerpoint/2010/main" val="10561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28600"/>
            <a:ext cx="784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</a:rPr>
              <a:t>Example</a:t>
            </a:r>
            <a:r>
              <a:rPr lang="en-US" sz="2400" dirty="0" smtClean="0">
                <a:solidFill>
                  <a:srgbClr val="C00000"/>
                </a:solidFill>
              </a:rPr>
              <a:t>: </a:t>
            </a:r>
            <a:r>
              <a:rPr lang="en-US" sz="2400" smtClean="0">
                <a:solidFill>
                  <a:srgbClr val="C00000"/>
                </a:solidFill>
              </a:rPr>
              <a:t>Suppose that a </a:t>
            </a:r>
            <a:r>
              <a:rPr lang="en-US" sz="2400" dirty="0">
                <a:solidFill>
                  <a:srgbClr val="C00000"/>
                </a:solidFill>
              </a:rPr>
              <a:t>person deposit $10,000 </a:t>
            </a:r>
            <a:r>
              <a:rPr lang="en-US" sz="2400">
                <a:solidFill>
                  <a:srgbClr val="C00000"/>
                </a:solidFill>
              </a:rPr>
              <a:t>in </a:t>
            </a:r>
            <a:r>
              <a:rPr lang="en-US" sz="2400" smtClean="0">
                <a:solidFill>
                  <a:srgbClr val="C00000"/>
                </a:solidFill>
              </a:rPr>
              <a:t>a savings account at a bank </a:t>
            </a:r>
            <a:r>
              <a:rPr lang="en-US" sz="2400" dirty="0">
                <a:solidFill>
                  <a:srgbClr val="C00000"/>
                </a:solidFill>
              </a:rPr>
              <a:t>yielding 11% </a:t>
            </a:r>
            <a:r>
              <a:rPr lang="en-US" sz="2400">
                <a:solidFill>
                  <a:srgbClr val="C00000"/>
                </a:solidFill>
              </a:rPr>
              <a:t>per </a:t>
            </a:r>
            <a:r>
              <a:rPr lang="en-US" sz="2400" smtClean="0">
                <a:solidFill>
                  <a:srgbClr val="C00000"/>
                </a:solidFill>
              </a:rPr>
              <a:t>year </a:t>
            </a:r>
            <a:r>
              <a:rPr lang="en-US" sz="2400" dirty="0">
                <a:solidFill>
                  <a:srgbClr val="C00000"/>
                </a:solidFill>
              </a:rPr>
              <a:t>with interest </a:t>
            </a:r>
            <a:r>
              <a:rPr lang="en-US" sz="2400">
                <a:solidFill>
                  <a:srgbClr val="C00000"/>
                </a:solidFill>
              </a:rPr>
              <a:t>compounded </a:t>
            </a:r>
            <a:r>
              <a:rPr lang="en-US" sz="2400" smtClean="0">
                <a:solidFill>
                  <a:srgbClr val="C00000"/>
                </a:solidFill>
              </a:rPr>
              <a:t>a manually </a:t>
            </a:r>
            <a:r>
              <a:rPr lang="en-US" sz="2400" dirty="0">
                <a:solidFill>
                  <a:srgbClr val="C00000"/>
                </a:solidFill>
              </a:rPr>
              <a:t>How </a:t>
            </a:r>
            <a:r>
              <a:rPr lang="en-US" sz="2400">
                <a:solidFill>
                  <a:srgbClr val="C00000"/>
                </a:solidFill>
              </a:rPr>
              <a:t>much </a:t>
            </a:r>
            <a:r>
              <a:rPr lang="en-US" sz="2400" smtClean="0">
                <a:solidFill>
                  <a:srgbClr val="C00000"/>
                </a:solidFill>
              </a:rPr>
              <a:t>amount </a:t>
            </a:r>
            <a:r>
              <a:rPr lang="en-US" sz="2400" dirty="0">
                <a:solidFill>
                  <a:srgbClr val="C00000"/>
                </a:solidFill>
              </a:rPr>
              <a:t>will be </a:t>
            </a:r>
            <a:r>
              <a:rPr lang="en-US" sz="2400" dirty="0" smtClean="0">
                <a:solidFill>
                  <a:srgbClr val="C00000"/>
                </a:solidFill>
              </a:rPr>
              <a:t>there </a:t>
            </a:r>
            <a:r>
              <a:rPr lang="en-US" sz="2400" dirty="0">
                <a:solidFill>
                  <a:srgbClr val="C00000"/>
                </a:solidFill>
              </a:rPr>
              <a:t>in </a:t>
            </a:r>
            <a:r>
              <a:rPr lang="en-US" sz="2400">
                <a:solidFill>
                  <a:srgbClr val="C00000"/>
                </a:solidFill>
              </a:rPr>
              <a:t>the </a:t>
            </a:r>
            <a:r>
              <a:rPr lang="en-US" sz="2400" smtClean="0">
                <a:solidFill>
                  <a:srgbClr val="C00000"/>
                </a:solidFill>
              </a:rPr>
              <a:t>account after 30 years</a:t>
            </a:r>
            <a:r>
              <a:rPr lang="en-US" sz="24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2133600"/>
            <a:ext cx="8001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Let </a:t>
            </a:r>
            <a:r>
              <a:rPr lang="en-US" sz="3200" dirty="0" err="1" smtClean="0"/>
              <a:t>P</a:t>
            </a:r>
            <a:r>
              <a:rPr lang="en-US" sz="3200" baseline="-25000" dirty="0" err="1" smtClean="0"/>
              <a:t>n</a:t>
            </a:r>
            <a:r>
              <a:rPr lang="en-US" sz="3200" dirty="0" smtClean="0"/>
              <a:t> </a:t>
            </a:r>
            <a:r>
              <a:rPr lang="en-US" sz="3200" dirty="0"/>
              <a:t>denotes </a:t>
            </a:r>
            <a:r>
              <a:rPr lang="en-US" sz="3200"/>
              <a:t>the </a:t>
            </a:r>
            <a:r>
              <a:rPr lang="en-US" sz="3200" smtClean="0"/>
              <a:t>amount </a:t>
            </a:r>
            <a:r>
              <a:rPr lang="en-US" sz="3200" dirty="0"/>
              <a:t>in </a:t>
            </a:r>
            <a:r>
              <a:rPr lang="en-US" sz="3200"/>
              <a:t>the </a:t>
            </a:r>
            <a:r>
              <a:rPr lang="en-US" sz="3200" smtClean="0"/>
              <a:t>account after n-years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dirty="0" smtClean="0"/>
              <a:t>Then  </a:t>
            </a:r>
            <a:r>
              <a:rPr lang="en-US" sz="3200" dirty="0" err="1" smtClean="0"/>
              <a:t>P</a:t>
            </a:r>
            <a:r>
              <a:rPr lang="en-US" sz="3200" baseline="-25000" dirty="0" err="1" smtClean="0"/>
              <a:t>n</a:t>
            </a:r>
            <a:r>
              <a:rPr lang="en-US" sz="3200" baseline="-25000" dirty="0" smtClean="0"/>
              <a:t>  </a:t>
            </a:r>
            <a:r>
              <a:rPr lang="en-US" sz="3200" dirty="0" smtClean="0"/>
              <a:t>=</a:t>
            </a:r>
            <a:r>
              <a:rPr lang="en-US" sz="3200" dirty="0"/>
              <a:t> </a:t>
            </a:r>
            <a:r>
              <a:rPr lang="en-US" sz="3200" dirty="0" smtClean="0"/>
              <a:t>P</a:t>
            </a:r>
            <a:r>
              <a:rPr lang="en-US" sz="3200" baseline="-25000" dirty="0" smtClean="0"/>
              <a:t>n-1 </a:t>
            </a:r>
            <a:r>
              <a:rPr lang="en-US" sz="3200" dirty="0" smtClean="0"/>
              <a:t> +(0.11)P</a:t>
            </a:r>
            <a:r>
              <a:rPr lang="en-US" sz="3200" baseline="-25000" dirty="0" smtClean="0"/>
              <a:t>n-1</a:t>
            </a:r>
            <a:r>
              <a:rPr lang="en-US" sz="3200" dirty="0" smtClean="0"/>
              <a:t>= (1.11)P</a:t>
            </a:r>
            <a:r>
              <a:rPr lang="en-US" sz="3200" baseline="-25000" dirty="0" smtClean="0"/>
              <a:t>n-1 </a:t>
            </a:r>
          </a:p>
          <a:p>
            <a:r>
              <a:rPr lang="en-US" sz="3200" dirty="0" err="1" smtClean="0">
                <a:solidFill>
                  <a:srgbClr val="FF0000"/>
                </a:solidFill>
              </a:rPr>
              <a:t>P</a:t>
            </a:r>
            <a:r>
              <a:rPr lang="en-US" sz="3200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3200" baseline="-25000" dirty="0" smtClean="0">
                <a:solidFill>
                  <a:srgbClr val="FF0000"/>
                </a:solidFill>
              </a:rPr>
              <a:t>  </a:t>
            </a:r>
            <a:r>
              <a:rPr lang="en-US" sz="3200" dirty="0">
                <a:solidFill>
                  <a:srgbClr val="FF0000"/>
                </a:solidFill>
              </a:rPr>
              <a:t>= </a:t>
            </a:r>
            <a:r>
              <a:rPr lang="en-US" sz="3200" dirty="0" smtClean="0">
                <a:solidFill>
                  <a:srgbClr val="FF0000"/>
                </a:solidFill>
              </a:rPr>
              <a:t>(</a:t>
            </a:r>
            <a:r>
              <a:rPr lang="en-US" sz="3200" dirty="0">
                <a:solidFill>
                  <a:srgbClr val="FF0000"/>
                </a:solidFill>
              </a:rPr>
              <a:t>1.11)P</a:t>
            </a:r>
            <a:r>
              <a:rPr lang="en-US" sz="3200" baseline="-25000" dirty="0">
                <a:solidFill>
                  <a:srgbClr val="FF0000"/>
                </a:solidFill>
              </a:rPr>
              <a:t>n-1</a:t>
            </a:r>
            <a:r>
              <a:rPr lang="en-US" sz="3200" baseline="-25000" dirty="0"/>
              <a:t> </a:t>
            </a:r>
          </a:p>
          <a:p>
            <a:r>
              <a:rPr lang="en-US" sz="3200" smtClean="0"/>
              <a:t>The initial </a:t>
            </a:r>
            <a:r>
              <a:rPr lang="en-US" sz="3200" dirty="0" smtClean="0"/>
              <a:t>condition is  P</a:t>
            </a:r>
            <a:r>
              <a:rPr lang="en-US" sz="3200" baseline="-25000" dirty="0" smtClean="0"/>
              <a:t>0</a:t>
            </a:r>
            <a:r>
              <a:rPr lang="en-US" sz="3200" dirty="0" smtClean="0"/>
              <a:t> = 10,000.</a:t>
            </a:r>
          </a:p>
          <a:p>
            <a:r>
              <a:rPr lang="en-IN" sz="3200" dirty="0" smtClean="0"/>
              <a:t>Now </a:t>
            </a:r>
            <a:r>
              <a:rPr lang="en-IN" sz="3200"/>
              <a:t>we </a:t>
            </a:r>
            <a:r>
              <a:rPr lang="en-IN" sz="3200" smtClean="0"/>
              <a:t>can </a:t>
            </a:r>
            <a:r>
              <a:rPr lang="en-IN" sz="3200"/>
              <a:t>use </a:t>
            </a:r>
            <a:r>
              <a:rPr lang="en-IN" sz="3200" smtClean="0"/>
              <a:t>an iterative approach </a:t>
            </a:r>
            <a:r>
              <a:rPr lang="en-IN" sz="3200" dirty="0"/>
              <a:t>to solve this </a:t>
            </a:r>
            <a:r>
              <a:rPr lang="en-IN" sz="3200"/>
              <a:t>recurrence </a:t>
            </a:r>
            <a:r>
              <a:rPr lang="en-IN" sz="3200" smtClean="0"/>
              <a:t>relation</a:t>
            </a:r>
            <a:r>
              <a:rPr lang="en-IN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841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09600"/>
            <a:ext cx="7772400" cy="5180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</a:rPr>
              <a:t>P</a:t>
            </a:r>
            <a:r>
              <a:rPr lang="en-US" sz="3200" baseline="-25000" dirty="0" err="1">
                <a:solidFill>
                  <a:srgbClr val="C00000"/>
                </a:solidFill>
              </a:rPr>
              <a:t>n</a:t>
            </a:r>
            <a:r>
              <a:rPr lang="en-US" sz="3200" baseline="-25000" dirty="0">
                <a:solidFill>
                  <a:srgbClr val="C00000"/>
                </a:solidFill>
              </a:rPr>
              <a:t>  </a:t>
            </a:r>
            <a:r>
              <a:rPr lang="en-US" sz="3200" dirty="0">
                <a:solidFill>
                  <a:srgbClr val="C00000"/>
                </a:solidFill>
              </a:rPr>
              <a:t>= (</a:t>
            </a:r>
            <a:r>
              <a:rPr lang="en-US" sz="3200" dirty="0" smtClean="0">
                <a:solidFill>
                  <a:srgbClr val="C00000"/>
                </a:solidFill>
              </a:rPr>
              <a:t>1.11)P</a:t>
            </a:r>
            <a:r>
              <a:rPr lang="en-US" sz="3200" baseline="-25000" dirty="0" smtClean="0">
                <a:solidFill>
                  <a:srgbClr val="C00000"/>
                </a:solidFill>
              </a:rPr>
              <a:t>n-1 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P</a:t>
            </a:r>
            <a:r>
              <a:rPr lang="en-US" sz="3200" baseline="-25000" dirty="0" smtClean="0">
                <a:solidFill>
                  <a:srgbClr val="C00000"/>
                </a:solidFill>
              </a:rPr>
              <a:t>1  </a:t>
            </a:r>
            <a:r>
              <a:rPr lang="en-US" sz="3200" dirty="0">
                <a:solidFill>
                  <a:srgbClr val="C00000"/>
                </a:solidFill>
              </a:rPr>
              <a:t>= (</a:t>
            </a:r>
            <a:r>
              <a:rPr lang="en-US" sz="3200" dirty="0" smtClean="0">
                <a:solidFill>
                  <a:srgbClr val="C00000"/>
                </a:solidFill>
              </a:rPr>
              <a:t>1.11)P</a:t>
            </a:r>
            <a:r>
              <a:rPr lang="en-US" sz="3200" baseline="-25000" dirty="0" smtClean="0">
                <a:solidFill>
                  <a:srgbClr val="C00000"/>
                </a:solidFill>
              </a:rPr>
              <a:t>0</a:t>
            </a:r>
            <a:endParaRPr lang="en-US" sz="3200" dirty="0">
              <a:solidFill>
                <a:srgbClr val="C00000"/>
              </a:solidFill>
            </a:endParaRPr>
          </a:p>
          <a:p>
            <a:r>
              <a:rPr lang="en-US" sz="3200" dirty="0" smtClean="0">
                <a:solidFill>
                  <a:srgbClr val="C00000"/>
                </a:solidFill>
              </a:rPr>
              <a:t>P</a:t>
            </a:r>
            <a:r>
              <a:rPr lang="en-US" sz="3200" baseline="-25000" dirty="0">
                <a:solidFill>
                  <a:srgbClr val="C00000"/>
                </a:solidFill>
              </a:rPr>
              <a:t>2</a:t>
            </a:r>
            <a:r>
              <a:rPr lang="en-US" sz="3200" baseline="-25000" dirty="0" smtClean="0">
                <a:solidFill>
                  <a:srgbClr val="C00000"/>
                </a:solidFill>
              </a:rPr>
              <a:t>  </a:t>
            </a:r>
            <a:r>
              <a:rPr lang="en-US" sz="3200" dirty="0">
                <a:solidFill>
                  <a:srgbClr val="C00000"/>
                </a:solidFill>
              </a:rPr>
              <a:t>= (</a:t>
            </a:r>
            <a:r>
              <a:rPr lang="en-US" sz="3200" dirty="0" smtClean="0">
                <a:solidFill>
                  <a:srgbClr val="C00000"/>
                </a:solidFill>
              </a:rPr>
              <a:t>1.11)P</a:t>
            </a:r>
            <a:r>
              <a:rPr lang="en-US" sz="3200" baseline="-25000" dirty="0" smtClean="0">
                <a:solidFill>
                  <a:srgbClr val="C00000"/>
                </a:solidFill>
              </a:rPr>
              <a:t>1  </a:t>
            </a:r>
            <a:r>
              <a:rPr lang="en-US" sz="3200" dirty="0">
                <a:solidFill>
                  <a:srgbClr val="C00000"/>
                </a:solidFill>
              </a:rPr>
              <a:t>= (</a:t>
            </a:r>
            <a:r>
              <a:rPr lang="en-US" sz="3200" dirty="0" smtClean="0">
                <a:solidFill>
                  <a:srgbClr val="C00000"/>
                </a:solidFill>
              </a:rPr>
              <a:t>1.11)</a:t>
            </a:r>
            <a:r>
              <a:rPr lang="en-US" sz="3200" baseline="30000" dirty="0" smtClean="0">
                <a:solidFill>
                  <a:srgbClr val="C00000"/>
                </a:solidFill>
              </a:rPr>
              <a:t>2</a:t>
            </a:r>
            <a:r>
              <a:rPr lang="en-US" sz="3200" dirty="0" smtClean="0">
                <a:solidFill>
                  <a:srgbClr val="C00000"/>
                </a:solidFill>
              </a:rPr>
              <a:t>P</a:t>
            </a:r>
            <a:r>
              <a:rPr lang="en-US" sz="3200" baseline="-25000" dirty="0">
                <a:solidFill>
                  <a:srgbClr val="C00000"/>
                </a:solidFill>
              </a:rPr>
              <a:t>0</a:t>
            </a:r>
            <a:endParaRPr lang="en-US" sz="3200" dirty="0">
              <a:solidFill>
                <a:srgbClr val="C00000"/>
              </a:solidFill>
            </a:endParaRPr>
          </a:p>
          <a:p>
            <a:r>
              <a:rPr lang="en-US" sz="3200" dirty="0" smtClean="0">
                <a:solidFill>
                  <a:srgbClr val="C00000"/>
                </a:solidFill>
              </a:rPr>
              <a:t>P</a:t>
            </a:r>
            <a:r>
              <a:rPr lang="en-US" sz="3200" baseline="-25000" dirty="0" smtClean="0">
                <a:solidFill>
                  <a:srgbClr val="C00000"/>
                </a:solidFill>
              </a:rPr>
              <a:t>3  </a:t>
            </a:r>
            <a:r>
              <a:rPr lang="en-US" sz="3200" dirty="0">
                <a:solidFill>
                  <a:srgbClr val="C00000"/>
                </a:solidFill>
              </a:rPr>
              <a:t>= (</a:t>
            </a:r>
            <a:r>
              <a:rPr lang="en-US" sz="3200" dirty="0" smtClean="0">
                <a:solidFill>
                  <a:srgbClr val="C00000"/>
                </a:solidFill>
              </a:rPr>
              <a:t>1.11)P</a:t>
            </a:r>
            <a:r>
              <a:rPr lang="en-US" sz="3200" baseline="-25000" dirty="0" smtClean="0">
                <a:solidFill>
                  <a:srgbClr val="C00000"/>
                </a:solidFill>
              </a:rPr>
              <a:t>2  </a:t>
            </a:r>
            <a:r>
              <a:rPr lang="en-US" sz="3200" dirty="0">
                <a:solidFill>
                  <a:srgbClr val="C00000"/>
                </a:solidFill>
              </a:rPr>
              <a:t>= (</a:t>
            </a:r>
            <a:r>
              <a:rPr lang="en-US" sz="3200" dirty="0" smtClean="0">
                <a:solidFill>
                  <a:srgbClr val="C00000"/>
                </a:solidFill>
              </a:rPr>
              <a:t>1.11)</a:t>
            </a:r>
            <a:r>
              <a:rPr lang="en-US" sz="3200" baseline="30000" dirty="0" smtClean="0">
                <a:solidFill>
                  <a:srgbClr val="C00000"/>
                </a:solidFill>
              </a:rPr>
              <a:t>3</a:t>
            </a:r>
            <a:r>
              <a:rPr lang="en-US" sz="3200" dirty="0" smtClean="0">
                <a:solidFill>
                  <a:srgbClr val="C00000"/>
                </a:solidFill>
              </a:rPr>
              <a:t>P</a:t>
            </a:r>
            <a:r>
              <a:rPr lang="en-US" sz="3200" baseline="-25000" dirty="0" smtClean="0">
                <a:solidFill>
                  <a:srgbClr val="C00000"/>
                </a:solidFill>
              </a:rPr>
              <a:t>0</a:t>
            </a:r>
            <a:endParaRPr lang="en-US" sz="3200" dirty="0">
              <a:solidFill>
                <a:srgbClr val="C00000"/>
              </a:solidFill>
            </a:endParaRPr>
          </a:p>
          <a:p>
            <a:r>
              <a:rPr lang="en-US" sz="3200" dirty="0" smtClean="0">
                <a:solidFill>
                  <a:srgbClr val="C00000"/>
                </a:solidFill>
              </a:rPr>
              <a:t>P</a:t>
            </a:r>
            <a:r>
              <a:rPr lang="en-US" sz="3200" baseline="-25000" dirty="0" smtClean="0">
                <a:solidFill>
                  <a:srgbClr val="C00000"/>
                </a:solidFill>
              </a:rPr>
              <a:t>4  </a:t>
            </a:r>
            <a:r>
              <a:rPr lang="en-US" sz="3200" dirty="0">
                <a:solidFill>
                  <a:srgbClr val="C00000"/>
                </a:solidFill>
              </a:rPr>
              <a:t>= (</a:t>
            </a:r>
            <a:r>
              <a:rPr lang="en-US" sz="3200" dirty="0" smtClean="0">
                <a:solidFill>
                  <a:srgbClr val="C00000"/>
                </a:solidFill>
              </a:rPr>
              <a:t>1.11)P</a:t>
            </a:r>
            <a:r>
              <a:rPr lang="en-US" sz="3200" baseline="-25000" dirty="0" smtClean="0">
                <a:solidFill>
                  <a:srgbClr val="C00000"/>
                </a:solidFill>
              </a:rPr>
              <a:t>3  </a:t>
            </a:r>
            <a:r>
              <a:rPr lang="en-US" sz="3200" dirty="0">
                <a:solidFill>
                  <a:srgbClr val="C00000"/>
                </a:solidFill>
              </a:rPr>
              <a:t>= (</a:t>
            </a:r>
            <a:r>
              <a:rPr lang="en-US" sz="3200" dirty="0" smtClean="0">
                <a:solidFill>
                  <a:srgbClr val="C00000"/>
                </a:solidFill>
              </a:rPr>
              <a:t>1.11)</a:t>
            </a:r>
            <a:r>
              <a:rPr lang="en-US" sz="3200" baseline="30000" dirty="0" smtClean="0">
                <a:solidFill>
                  <a:srgbClr val="C00000"/>
                </a:solidFill>
              </a:rPr>
              <a:t>3</a:t>
            </a:r>
            <a:r>
              <a:rPr lang="en-US" sz="3200" dirty="0" smtClean="0">
                <a:solidFill>
                  <a:srgbClr val="C00000"/>
                </a:solidFill>
              </a:rPr>
              <a:t>P</a:t>
            </a:r>
            <a:r>
              <a:rPr lang="en-US" sz="3200" baseline="-25000" dirty="0" smtClean="0">
                <a:solidFill>
                  <a:srgbClr val="C00000"/>
                </a:solidFill>
              </a:rPr>
              <a:t>0</a:t>
            </a:r>
            <a:endParaRPr lang="en-US" sz="3200" dirty="0">
              <a:solidFill>
                <a:srgbClr val="C00000"/>
              </a:solidFill>
            </a:endParaRPr>
          </a:p>
          <a:p>
            <a:r>
              <a:rPr lang="en-US" sz="3200" baseline="-25000" dirty="0" smtClean="0">
                <a:solidFill>
                  <a:srgbClr val="C00000"/>
                </a:solidFill>
              </a:rPr>
              <a:t>…………………………….</a:t>
            </a:r>
          </a:p>
          <a:p>
            <a:endParaRPr lang="en-US" sz="3200" baseline="-25000" dirty="0" smtClean="0">
              <a:solidFill>
                <a:srgbClr val="C00000"/>
              </a:solidFill>
            </a:endParaRPr>
          </a:p>
          <a:p>
            <a:r>
              <a:rPr lang="en-US" sz="3200" dirty="0" err="1" smtClean="0">
                <a:solidFill>
                  <a:srgbClr val="C00000"/>
                </a:solidFill>
              </a:rPr>
              <a:t>P</a:t>
            </a:r>
            <a:r>
              <a:rPr lang="en-US" sz="3200" baseline="-25000" dirty="0" err="1" smtClean="0">
                <a:solidFill>
                  <a:srgbClr val="C00000"/>
                </a:solidFill>
              </a:rPr>
              <a:t>n</a:t>
            </a:r>
            <a:r>
              <a:rPr lang="en-US" sz="3200" baseline="-25000" dirty="0" smtClean="0">
                <a:solidFill>
                  <a:srgbClr val="C00000"/>
                </a:solidFill>
              </a:rPr>
              <a:t>  </a:t>
            </a:r>
            <a:r>
              <a:rPr lang="en-US" sz="3200" dirty="0">
                <a:solidFill>
                  <a:srgbClr val="C00000"/>
                </a:solidFill>
              </a:rPr>
              <a:t>= (</a:t>
            </a:r>
            <a:r>
              <a:rPr lang="en-US" sz="3200" dirty="0" smtClean="0">
                <a:solidFill>
                  <a:srgbClr val="C00000"/>
                </a:solidFill>
              </a:rPr>
              <a:t>1.11)</a:t>
            </a:r>
            <a:r>
              <a:rPr lang="en-US" sz="3200" baseline="30000" dirty="0" smtClean="0">
                <a:solidFill>
                  <a:srgbClr val="C00000"/>
                </a:solidFill>
              </a:rPr>
              <a:t>n</a:t>
            </a:r>
            <a:r>
              <a:rPr lang="en-US" sz="3200" dirty="0" smtClean="0">
                <a:solidFill>
                  <a:srgbClr val="C00000"/>
                </a:solidFill>
              </a:rPr>
              <a:t>P</a:t>
            </a:r>
            <a:r>
              <a:rPr lang="en-US" sz="3200" baseline="-25000" dirty="0" smtClean="0">
                <a:solidFill>
                  <a:srgbClr val="C00000"/>
                </a:solidFill>
              </a:rPr>
              <a:t>0 	</a:t>
            </a:r>
            <a:r>
              <a:rPr lang="en-US" sz="3200" dirty="0" smtClean="0">
                <a:solidFill>
                  <a:srgbClr val="C00000"/>
                </a:solidFill>
              </a:rPr>
              <a:t>where P</a:t>
            </a:r>
            <a:r>
              <a:rPr lang="en-US" sz="3200" baseline="-25000" dirty="0" smtClean="0">
                <a:solidFill>
                  <a:srgbClr val="C00000"/>
                </a:solidFill>
              </a:rPr>
              <a:t>0</a:t>
            </a:r>
            <a:r>
              <a:rPr lang="en-US" sz="3200" dirty="0" smtClean="0">
                <a:solidFill>
                  <a:srgbClr val="C00000"/>
                </a:solidFill>
              </a:rPr>
              <a:t>=10,000</a:t>
            </a:r>
          </a:p>
          <a:p>
            <a:endParaRPr lang="en-US" sz="3200" dirty="0">
              <a:solidFill>
                <a:srgbClr val="C00000"/>
              </a:solidFill>
            </a:endParaRPr>
          </a:p>
          <a:p>
            <a:r>
              <a:rPr lang="en-US" sz="3200">
                <a:solidFill>
                  <a:srgbClr val="C00000"/>
                </a:solidFill>
              </a:rPr>
              <a:t>We </a:t>
            </a:r>
            <a:r>
              <a:rPr lang="en-US" sz="3200" smtClean="0">
                <a:solidFill>
                  <a:srgbClr val="C00000"/>
                </a:solidFill>
              </a:rPr>
              <a:t>can </a:t>
            </a:r>
            <a:r>
              <a:rPr lang="en-US" sz="3200">
                <a:solidFill>
                  <a:srgbClr val="C00000"/>
                </a:solidFill>
              </a:rPr>
              <a:t>use </a:t>
            </a:r>
            <a:r>
              <a:rPr lang="en-US" sz="3200" smtClean="0">
                <a:solidFill>
                  <a:srgbClr val="C00000"/>
                </a:solidFill>
              </a:rPr>
              <a:t>mathematical </a:t>
            </a:r>
            <a:r>
              <a:rPr lang="en-US" sz="3200" dirty="0" smtClean="0">
                <a:solidFill>
                  <a:srgbClr val="C00000"/>
                </a:solidFill>
              </a:rPr>
              <a:t>induction </a:t>
            </a:r>
            <a:r>
              <a:rPr lang="en-US" sz="3200" dirty="0">
                <a:solidFill>
                  <a:srgbClr val="C00000"/>
                </a:solidFill>
              </a:rPr>
              <a:t>to check </a:t>
            </a:r>
            <a:r>
              <a:rPr lang="en-US" sz="3200">
                <a:solidFill>
                  <a:srgbClr val="C00000"/>
                </a:solidFill>
              </a:rPr>
              <a:t>its </a:t>
            </a:r>
            <a:r>
              <a:rPr lang="en-US" sz="3200" smtClean="0">
                <a:solidFill>
                  <a:srgbClr val="C00000"/>
                </a:solidFill>
              </a:rPr>
              <a:t>validity</a:t>
            </a:r>
            <a:r>
              <a:rPr lang="en-US" sz="3200" dirty="0">
                <a:solidFill>
                  <a:srgbClr val="C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245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807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DEFINITION:</a:t>
            </a:r>
          </a:p>
          <a:p>
            <a:r>
              <a:rPr lang="en-US" sz="2400" smtClean="0">
                <a:solidFill>
                  <a:srgbClr val="FF0000"/>
                </a:solidFill>
              </a:rPr>
              <a:t>A </a:t>
            </a:r>
            <a:r>
              <a:rPr lang="en-US" sz="2400">
                <a:solidFill>
                  <a:srgbClr val="FF0000"/>
                </a:solidFill>
              </a:rPr>
              <a:t>recurrence </a:t>
            </a:r>
            <a:r>
              <a:rPr lang="en-US" sz="2400" smtClean="0">
                <a:solidFill>
                  <a:srgbClr val="FF0000"/>
                </a:solidFill>
              </a:rPr>
              <a:t>relation </a:t>
            </a:r>
            <a:r>
              <a:rPr lang="en-US" sz="2400" dirty="0">
                <a:solidFill>
                  <a:srgbClr val="FF0000"/>
                </a:solidFill>
              </a:rPr>
              <a:t>for </a:t>
            </a:r>
            <a:r>
              <a:rPr lang="en-US" sz="2400">
                <a:solidFill>
                  <a:srgbClr val="FF0000"/>
                </a:solidFill>
              </a:rPr>
              <a:t>the </a:t>
            </a:r>
            <a:r>
              <a:rPr lang="en-US" sz="2400" smtClean="0">
                <a:solidFill>
                  <a:srgbClr val="FF0000"/>
                </a:solidFill>
              </a:rPr>
              <a:t>sequence{a</a:t>
            </a:r>
            <a:r>
              <a:rPr lang="en-US" sz="2400" baseline="-25000" smtClean="0">
                <a:solidFill>
                  <a:srgbClr val="FF0000"/>
                </a:solidFill>
              </a:rPr>
              <a:t>n</a:t>
            </a:r>
            <a:r>
              <a:rPr lang="en-US" sz="2400" smtClean="0">
                <a:solidFill>
                  <a:srgbClr val="FF0000"/>
                </a:solidFill>
              </a:rPr>
              <a:t>}is an equation that </a:t>
            </a:r>
            <a:r>
              <a:rPr lang="en-US" sz="2400">
                <a:solidFill>
                  <a:srgbClr val="FF0000"/>
                </a:solidFill>
              </a:rPr>
              <a:t>expresses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baseline="-25000" smtClean="0">
                <a:solidFill>
                  <a:srgbClr val="FF0000"/>
                </a:solidFill>
              </a:rPr>
              <a:t>n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in terms of one or more of the previous terms of the sequence</a:t>
            </a:r>
            <a:r>
              <a:rPr lang="en-US" sz="2400">
                <a:solidFill>
                  <a:srgbClr val="FF0000"/>
                </a:solidFill>
              </a:rPr>
              <a:t>, </a:t>
            </a:r>
            <a:r>
              <a:rPr lang="en-US" sz="2400" smtClean="0">
                <a:solidFill>
                  <a:srgbClr val="FF0000"/>
                </a:solidFill>
              </a:rPr>
              <a:t>namely</a:t>
            </a:r>
            <a:r>
              <a:rPr lang="en-US" sz="2400">
                <a:solidFill>
                  <a:srgbClr val="FF0000"/>
                </a:solidFill>
              </a:rPr>
              <a:t>,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baseline="-25000" smtClean="0">
                <a:solidFill>
                  <a:srgbClr val="FF0000"/>
                </a:solidFill>
              </a:rPr>
              <a:t>0</a:t>
            </a:r>
            <a:r>
              <a:rPr lang="en-US" sz="2400" smtClean="0">
                <a:solidFill>
                  <a:srgbClr val="FF0000"/>
                </a:solidFill>
              </a:rPr>
              <a:t>,a</a:t>
            </a:r>
            <a:r>
              <a:rPr lang="en-US" sz="2400" baseline="-25000" smtClean="0">
                <a:solidFill>
                  <a:srgbClr val="FF0000"/>
                </a:solidFill>
              </a:rPr>
              <a:t>1</a:t>
            </a:r>
            <a:r>
              <a:rPr lang="en-US" sz="2400" smtClean="0">
                <a:solidFill>
                  <a:srgbClr val="FF0000"/>
                </a:solidFill>
              </a:rPr>
              <a:t>,...,a</a:t>
            </a:r>
            <a:r>
              <a:rPr lang="en-US" sz="2400" baseline="-25000" smtClean="0">
                <a:solidFill>
                  <a:srgbClr val="FF0000"/>
                </a:solidFill>
              </a:rPr>
              <a:t>n</a:t>
            </a:r>
            <a:r>
              <a:rPr lang="en-US" sz="2400" baseline="-25000" dirty="0">
                <a:solidFill>
                  <a:srgbClr val="FF0000"/>
                </a:solidFill>
              </a:rPr>
              <a:t>−1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>
                <a:solidFill>
                  <a:srgbClr val="FF0000"/>
                </a:solidFill>
              </a:rPr>
              <a:t>for </a:t>
            </a:r>
            <a:r>
              <a:rPr lang="en-US" sz="2400" smtClean="0">
                <a:solidFill>
                  <a:srgbClr val="FF0000"/>
                </a:solidFill>
              </a:rPr>
              <a:t>all </a:t>
            </a:r>
            <a:r>
              <a:rPr lang="en-US" sz="2400" dirty="0">
                <a:solidFill>
                  <a:srgbClr val="FF0000"/>
                </a:solidFill>
              </a:rPr>
              <a:t>integers n with n ≥ n</a:t>
            </a:r>
            <a:r>
              <a:rPr lang="en-US" sz="2400" baseline="-250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FF0000"/>
                </a:solidFill>
              </a:rPr>
              <a:t>, where n</a:t>
            </a:r>
            <a:r>
              <a:rPr lang="en-US" sz="2400" baseline="-250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>
                <a:solidFill>
                  <a:srgbClr val="FF0000"/>
                </a:solidFill>
              </a:rPr>
              <a:t>is </a:t>
            </a:r>
            <a:r>
              <a:rPr lang="en-US" sz="2400" smtClean="0">
                <a:solidFill>
                  <a:srgbClr val="FF0000"/>
                </a:solidFill>
              </a:rPr>
              <a:t>a nonnegative </a:t>
            </a:r>
            <a:r>
              <a:rPr lang="en-US" sz="2400" dirty="0">
                <a:solidFill>
                  <a:srgbClr val="FF0000"/>
                </a:solidFill>
              </a:rPr>
              <a:t>integer</a:t>
            </a:r>
            <a:r>
              <a:rPr lang="en-US" sz="2400">
                <a:solidFill>
                  <a:srgbClr val="FF0000"/>
                </a:solidFill>
              </a:rPr>
              <a:t>. </a:t>
            </a:r>
            <a:r>
              <a:rPr lang="en-US" sz="2400" smtClean="0">
                <a:solidFill>
                  <a:srgbClr val="FF0000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sequence </a:t>
            </a:r>
            <a:r>
              <a:rPr lang="en-US" sz="2400">
                <a:solidFill>
                  <a:srgbClr val="FF0000"/>
                </a:solidFill>
              </a:rPr>
              <a:t>is </a:t>
            </a:r>
            <a:r>
              <a:rPr lang="en-US" sz="2400" smtClean="0">
                <a:solidFill>
                  <a:srgbClr val="FF0000"/>
                </a:solidFill>
              </a:rPr>
              <a:t>called a </a:t>
            </a:r>
            <a:r>
              <a:rPr lang="en-US" sz="2400" dirty="0">
                <a:solidFill>
                  <a:srgbClr val="FF0000"/>
                </a:solidFill>
              </a:rPr>
              <a:t>solution </a:t>
            </a:r>
            <a:r>
              <a:rPr lang="en-US" sz="2400">
                <a:solidFill>
                  <a:srgbClr val="FF0000"/>
                </a:solidFill>
              </a:rPr>
              <a:t>of </a:t>
            </a:r>
            <a:r>
              <a:rPr lang="en-US" sz="2400" smtClean="0">
                <a:solidFill>
                  <a:srgbClr val="FF0000"/>
                </a:solidFill>
              </a:rPr>
              <a:t>a </a:t>
            </a:r>
            <a:r>
              <a:rPr lang="en-US" sz="2400">
                <a:solidFill>
                  <a:srgbClr val="FF0000"/>
                </a:solidFill>
              </a:rPr>
              <a:t>recurrence </a:t>
            </a:r>
            <a:r>
              <a:rPr lang="en-US" sz="2400" smtClean="0">
                <a:solidFill>
                  <a:srgbClr val="FF0000"/>
                </a:solidFill>
              </a:rPr>
              <a:t>relation </a:t>
            </a:r>
            <a:r>
              <a:rPr lang="en-US" sz="2400" dirty="0">
                <a:solidFill>
                  <a:srgbClr val="FF0000"/>
                </a:solidFill>
              </a:rPr>
              <a:t>if its </a:t>
            </a:r>
            <a:r>
              <a:rPr lang="en-US" sz="2400">
                <a:solidFill>
                  <a:srgbClr val="FF0000"/>
                </a:solidFill>
              </a:rPr>
              <a:t>terms </a:t>
            </a:r>
            <a:r>
              <a:rPr lang="en-US" sz="2400" smtClean="0">
                <a:solidFill>
                  <a:srgbClr val="FF0000"/>
                </a:solidFill>
              </a:rPr>
              <a:t>satisfy </a:t>
            </a:r>
            <a:r>
              <a:rPr lang="en-US" sz="2400" dirty="0">
                <a:solidFill>
                  <a:srgbClr val="FF0000"/>
                </a:solidFill>
              </a:rPr>
              <a:t>the </a:t>
            </a:r>
            <a:r>
              <a:rPr lang="en-US" sz="2400">
                <a:solidFill>
                  <a:srgbClr val="FF0000"/>
                </a:solidFill>
              </a:rPr>
              <a:t>recurrence </a:t>
            </a:r>
            <a:r>
              <a:rPr lang="en-US" sz="2400" smtClean="0">
                <a:solidFill>
                  <a:srgbClr val="FF0000"/>
                </a:solidFill>
              </a:rPr>
              <a:t>relation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982456"/>
            <a:ext cx="82295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smtClean="0"/>
              <a:t>The Fibonacci </a:t>
            </a:r>
            <a:r>
              <a:rPr lang="en-US" sz="2400" dirty="0"/>
              <a:t>sequence, f</a:t>
            </a:r>
            <a:r>
              <a:rPr lang="en-US" sz="2400" baseline="-25000" dirty="0"/>
              <a:t>0</a:t>
            </a:r>
            <a:r>
              <a:rPr lang="en-US" sz="2400" dirty="0"/>
              <a:t>,f</a:t>
            </a:r>
            <a:r>
              <a:rPr lang="en-US" sz="2400" baseline="-25000" dirty="0"/>
              <a:t>1</a:t>
            </a:r>
            <a:r>
              <a:rPr lang="en-US" sz="2400" dirty="0"/>
              <a:t>,f</a:t>
            </a:r>
            <a:r>
              <a:rPr lang="en-US" sz="2400" baseline="-25000" dirty="0"/>
              <a:t>2</a:t>
            </a:r>
            <a:r>
              <a:rPr lang="en-US" sz="2400" dirty="0"/>
              <a:t>,...,is deﬁned by </a:t>
            </a:r>
            <a:r>
              <a:rPr lang="en-US" sz="2400"/>
              <a:t>the </a:t>
            </a:r>
            <a:r>
              <a:rPr lang="en-US" sz="2400" smtClean="0"/>
              <a:t>initial </a:t>
            </a:r>
            <a:r>
              <a:rPr lang="en-US" sz="2400" dirty="0"/>
              <a:t>conditions f</a:t>
            </a:r>
            <a:r>
              <a:rPr lang="en-US" sz="2400" baseline="-25000" dirty="0"/>
              <a:t>0 </a:t>
            </a:r>
            <a:r>
              <a:rPr lang="en-US" sz="2400" dirty="0"/>
              <a:t>= 0,f</a:t>
            </a:r>
            <a:r>
              <a:rPr lang="en-US" sz="2400" baseline="-25000" dirty="0"/>
              <a:t>1 </a:t>
            </a:r>
            <a:r>
              <a:rPr lang="en-US" sz="2400" dirty="0"/>
              <a:t>= 1</a:t>
            </a:r>
            <a:r>
              <a:rPr lang="en-US" sz="2400"/>
              <a:t>, </a:t>
            </a:r>
            <a:r>
              <a:rPr lang="en-US" sz="2400" smtClean="0"/>
              <a:t>and </a:t>
            </a:r>
            <a:r>
              <a:rPr lang="en-US" sz="2400" dirty="0"/>
              <a:t>the </a:t>
            </a:r>
            <a:r>
              <a:rPr lang="en-US" sz="2400"/>
              <a:t>recurrence </a:t>
            </a:r>
            <a:r>
              <a:rPr lang="en-US" sz="2400" smtClean="0"/>
              <a:t>relation </a:t>
            </a:r>
            <a:r>
              <a:rPr lang="en-US" sz="2400" dirty="0" err="1"/>
              <a:t>f</a:t>
            </a:r>
            <a:r>
              <a:rPr lang="en-US" sz="2400" baseline="-25000" dirty="0" err="1"/>
              <a:t>n</a:t>
            </a:r>
            <a:r>
              <a:rPr lang="en-US" sz="2400" dirty="0"/>
              <a:t> = f</a:t>
            </a:r>
            <a:r>
              <a:rPr lang="en-US" sz="2400" baseline="-25000" dirty="0"/>
              <a:t>n−1 </a:t>
            </a:r>
            <a:r>
              <a:rPr lang="en-US" sz="2400" dirty="0"/>
              <a:t>+f</a:t>
            </a:r>
            <a:r>
              <a:rPr lang="en-US" sz="2400" baseline="-25000" dirty="0"/>
              <a:t>n−2 </a:t>
            </a:r>
            <a:r>
              <a:rPr lang="en-US" sz="2400" dirty="0"/>
              <a:t>for n = 2,3,4</a:t>
            </a:r>
            <a:r>
              <a:rPr lang="en-US" sz="2400" dirty="0" smtClean="0"/>
              <a:t>,....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47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1531</Words>
  <Application>Microsoft Office PowerPoint</Application>
  <PresentationFormat>On-screen Show (4:3)</PresentationFormat>
  <Paragraphs>105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UNIT-2 Part-1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UNIT-2 Part-1</dc:title>
  <dc:creator>Bebu</dc:creator>
  <cp:lastModifiedBy>Raman Sangar</cp:lastModifiedBy>
  <cp:revision>38</cp:revision>
  <dcterms:created xsi:type="dcterms:W3CDTF">2006-08-16T00:00:00Z</dcterms:created>
  <dcterms:modified xsi:type="dcterms:W3CDTF">2020-08-22T02:04:28Z</dcterms:modified>
</cp:coreProperties>
</file>