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352" r:id="rId2"/>
    <p:sldId id="354" r:id="rId3"/>
    <p:sldId id="434" r:id="rId4"/>
    <p:sldId id="435" r:id="rId5"/>
    <p:sldId id="436" r:id="rId6"/>
    <p:sldId id="437" r:id="rId7"/>
    <p:sldId id="438" r:id="rId8"/>
    <p:sldId id="471" r:id="rId9"/>
    <p:sldId id="439" r:id="rId10"/>
    <p:sldId id="440" r:id="rId11"/>
    <p:sldId id="441" r:id="rId12"/>
    <p:sldId id="442" r:id="rId13"/>
    <p:sldId id="472" r:id="rId14"/>
    <p:sldId id="357" r:id="rId15"/>
    <p:sldId id="358" r:id="rId16"/>
    <p:sldId id="360" r:id="rId17"/>
    <p:sldId id="362" r:id="rId18"/>
    <p:sldId id="363" r:id="rId19"/>
    <p:sldId id="365" r:id="rId20"/>
    <p:sldId id="366" r:id="rId21"/>
    <p:sldId id="375" r:id="rId22"/>
    <p:sldId id="376" r:id="rId23"/>
    <p:sldId id="378" r:id="rId24"/>
    <p:sldId id="443" r:id="rId25"/>
    <p:sldId id="444" r:id="rId26"/>
    <p:sldId id="445" r:id="rId27"/>
    <p:sldId id="446" r:id="rId28"/>
    <p:sldId id="447" r:id="rId29"/>
    <p:sldId id="448" r:id="rId30"/>
    <p:sldId id="473" r:id="rId31"/>
    <p:sldId id="449" r:id="rId32"/>
    <p:sldId id="450" r:id="rId33"/>
    <p:sldId id="451" r:id="rId34"/>
    <p:sldId id="452" r:id="rId35"/>
    <p:sldId id="453" r:id="rId36"/>
    <p:sldId id="457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0" autoAdjust="0"/>
  </p:normalViewPr>
  <p:slideViewPr>
    <p:cSldViewPr>
      <p:cViewPr varScale="1">
        <p:scale>
          <a:sx n="64" d="100"/>
          <a:sy n="64" d="100"/>
        </p:scale>
        <p:origin x="13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7B01686-F900-4D8C-B033-DD17CCE1FB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EE66EFB-215A-44DE-AAFE-5E7F743128A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C1F2E1C-EF07-42D5-AA19-3978DC9DE0E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BC1D9ED4-DF78-4590-9CB6-A8995BF6280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54D63C39-0987-4763-884B-246E0F1E542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4B65C24E-751D-4062-9C88-2F556F1FF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B98EABB-A57F-40FE-9583-D740BDD60B4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A32C747F-3800-4142-B009-D16C79B8EE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18897FAF-7D6B-4220-80E8-74DD1F9DB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99003E13-3499-4DD2-A727-82599D973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7123B8-6E75-4AC7-8DED-FABED11807A0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B481E7-36AD-45A0-9D39-540E8EEA05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A8793-5454-4F32-A4E4-CDEAA07BB334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18FC7D-D706-456D-86EC-314BF3681A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201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E7C044-80B6-4190-8035-5445F538B3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21A9B5-567F-49F0-831E-59221F0820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935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FD6AF4-BECE-4B0E-9766-59071E4B7F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5511A-605B-4A61-AA19-B41E6A188788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2D0FFF-C690-4C7E-B5E8-60442608E5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201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5A9FDD-77EB-4849-B8B5-1D0457637E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558E0-6601-4AEE-B9E1-63B87B3263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43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BC17D6-3BE1-49A2-907A-25175F720C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C656C-9635-4A46-95A6-8E717FF3BECF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45452B-E459-4764-AF89-4DC9D6AC4C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201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6E45C3-69E5-4E94-9847-2A07725E7A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E04282-F6A7-44B7-8D96-EB692448B1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91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076700"/>
            <a:ext cx="77724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1F5F4-9055-48BF-ADB7-C368D1098E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3505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CS 201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50C3B-3648-4D03-9A42-71304915A6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4-</a:t>
            </a:r>
            <a:fld id="{2D3E6D1D-E23B-43A0-966A-CAD6D62D87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93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5C6238-60F3-40C1-B019-AB98DFDC9D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990E3-BB74-4580-9230-A6B5D376F6C5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01DB1E-D57B-4DBE-8F68-8CAC40FFAC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201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9BA541-A724-4540-86F8-7EFAD9DF8C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26B49E-97DD-44FB-B4E8-F738D6734C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53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FF226B-6F99-4F87-8184-F70333F86B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294BB-1743-458A-A6BE-B2145E80E6F4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577281-57B4-4101-87C3-39A753F82A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201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04CE1F-BE95-45D8-9CD1-A67D146FCF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DD2BA-1095-49D7-BA57-BC5D8FA008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242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8AFDB-08B4-4779-B535-294DEBC143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9E82A-D5D0-4619-9FB5-0758E548ABC3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A511E7-63E5-43C6-A8AD-DA45651E9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66C258-4631-4A68-A7BC-8C140F82C9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8A9D00-3337-415E-A4C8-71932ECB77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67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CECD2D-B461-44D4-A305-AB50945B35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12131-C9B6-4C31-BCB0-C5742AABDB28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E3E46C6-6453-47BB-9DA5-FAF0496B8A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201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BA3DAF2-1327-4D68-A019-69631A8430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BF0279-7151-496A-88D2-856BBD6552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432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DC19990-8538-430C-8D94-EA80225375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9BA5-831B-439F-9685-8FBC6262A8CB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73A5B49-67D9-48F6-81D7-B27AD33739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201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728EE64-DD0E-41FB-8246-BB55D59204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0BD44-4857-4836-B8B0-F4F221D4EB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55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79E8D59-C716-4D4F-BC34-6F633D8309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08DB6-5CBE-4831-AD42-805E7ECF6A98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568E89A-C32E-4354-86A4-8395298079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201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ADB4724-853C-4252-8427-A24BB9407A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505CB-9904-40DF-982F-E96BCDCA1C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3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8B1832-641E-488B-B2A8-E7825C6F9B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CCA70-DB67-458D-8D55-E85B2CDE6280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9514B2-0791-45D5-959D-510F933DE0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DC5B42-D419-4CA2-9B85-1C386C2B06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E290EA-B831-43D3-8DB1-B14E821E49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588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CD248D-6A8C-4498-87C3-CEFC6BA62B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496EF-CBD3-43D7-B0B9-2B56A7CC063B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E3322E-1E5A-4168-B891-B6F83A5AFE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B1785-5044-45C7-9204-72A5400924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FB287-5F64-4259-9CD0-8122FC5031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72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71E3874-A29D-489E-8F3C-4A913FA7E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E8BFFBA-CF33-4929-B702-5E975F991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3B4D8FF-7753-49B9-8D2C-33A03E61B77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fld id="{1CDEBFAA-1F90-4B80-AD2F-412AA9783257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6B8A33D-2937-433F-ABFC-085606C3163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CS 201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CC108A7-1A04-4B15-A5E5-3780B24F243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DAEDFF54-3D0E-48B8-8A6A-5E1DC0F2904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 /><Relationship Id="rId2" Type="http://schemas.openxmlformats.org/officeDocument/2006/relationships/image" Target="../media/image4.emf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820467B-E7F9-4595-BD19-DAC3288C8A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400"/>
              <a:t>Stacks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75D4900-436E-40C8-8CBA-2F8092ED802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en-US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>
            <a:extLst>
              <a:ext uri="{FF2B5EF4-FFF2-40B4-BE49-F238E27FC236}">
                <a16:creationId xmlns:a16="http://schemas.microsoft.com/office/drawing/2014/main" id="{3E629EF1-5BAF-436B-85D9-839F03F3E3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3A6B77-771D-4A4F-BF27-F0D0A37ACC82}" type="datetime1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8/23/2020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4035" name="Footer Placeholder 4">
            <a:extLst>
              <a:ext uri="{FF2B5EF4-FFF2-40B4-BE49-F238E27FC236}">
                <a16:creationId xmlns:a16="http://schemas.microsoft.com/office/drawing/2014/main" id="{B30DDA07-352A-43CD-AE36-E7032B51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CS 201</a:t>
            </a: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DC1A51BA-BC62-41F8-BD53-39C08CD23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z="4000"/>
              <a:t>Code</a:t>
            </a:r>
          </a:p>
        </p:txBody>
      </p:sp>
      <p:pic>
        <p:nvPicPr>
          <p:cNvPr id="44037" name="Picture 1">
            <a:extLst>
              <a:ext uri="{FF2B5EF4-FFF2-40B4-BE49-F238E27FC236}">
                <a16:creationId xmlns:a16="http://schemas.microsoft.com/office/drawing/2014/main" id="{9EEAC6EE-CDEE-4A98-BA47-DC4093677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381125"/>
            <a:ext cx="4872037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2">
            <a:extLst>
              <a:ext uri="{FF2B5EF4-FFF2-40B4-BE49-F238E27FC236}">
                <a16:creationId xmlns:a16="http://schemas.microsoft.com/office/drawing/2014/main" id="{1478127A-9C1C-477B-8124-AD3659B41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420938"/>
            <a:ext cx="280035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>
            <a:extLst>
              <a:ext uri="{FF2B5EF4-FFF2-40B4-BE49-F238E27FC236}">
                <a16:creationId xmlns:a16="http://schemas.microsoft.com/office/drawing/2014/main" id="{7F87EB3B-81B7-43E8-B530-1A5562BC1B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D4AFB0-4A3B-416B-B58B-32284A414396}" type="datetime1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8/23/2020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5059" name="Footer Placeholder 4">
            <a:extLst>
              <a:ext uri="{FF2B5EF4-FFF2-40B4-BE49-F238E27FC236}">
                <a16:creationId xmlns:a16="http://schemas.microsoft.com/office/drawing/2014/main" id="{A77182E9-AA95-428B-90E8-42E4F7CD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CS 201</a:t>
            </a: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6DEACFB8-C3C5-4C78-A3B0-2FD46EFE0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code</a:t>
            </a:r>
          </a:p>
        </p:txBody>
      </p:sp>
      <p:pic>
        <p:nvPicPr>
          <p:cNvPr id="45061" name="Picture 3">
            <a:extLst>
              <a:ext uri="{FF2B5EF4-FFF2-40B4-BE49-F238E27FC236}">
                <a16:creationId xmlns:a16="http://schemas.microsoft.com/office/drawing/2014/main" id="{2508AF1B-F01B-45EA-9881-6A6D81C3E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984375"/>
            <a:ext cx="68961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>
            <a:extLst>
              <a:ext uri="{FF2B5EF4-FFF2-40B4-BE49-F238E27FC236}">
                <a16:creationId xmlns:a16="http://schemas.microsoft.com/office/drawing/2014/main" id="{A59C027E-E2EB-4143-B2EF-439D02F913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C4778B-85C1-49DB-9D98-911E1BC291BD}" type="datetime1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8/23/2020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6083" name="Footer Placeholder 4">
            <a:extLst>
              <a:ext uri="{FF2B5EF4-FFF2-40B4-BE49-F238E27FC236}">
                <a16:creationId xmlns:a16="http://schemas.microsoft.com/office/drawing/2014/main" id="{C892FAD3-BF75-485C-882F-298D7D0C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CS 201</a:t>
            </a: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D0B3344E-6F7E-4EDE-9408-F1F2DACA5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code</a:t>
            </a:r>
          </a:p>
        </p:txBody>
      </p:sp>
      <p:pic>
        <p:nvPicPr>
          <p:cNvPr id="46085" name="Picture 2">
            <a:extLst>
              <a:ext uri="{FF2B5EF4-FFF2-40B4-BE49-F238E27FC236}">
                <a16:creationId xmlns:a16="http://schemas.microsoft.com/office/drawing/2014/main" id="{25124862-A24B-40A2-8967-5705C6335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931988"/>
            <a:ext cx="628015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040FC352-4F08-4AD7-AEAB-FF7C5556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Effects</a:t>
            </a:r>
          </a:p>
        </p:txBody>
      </p:sp>
      <p:sp>
        <p:nvSpPr>
          <p:cNvPr id="47107" name="Date Placeholder 3">
            <a:extLst>
              <a:ext uri="{FF2B5EF4-FFF2-40B4-BE49-F238E27FC236}">
                <a16:creationId xmlns:a16="http://schemas.microsoft.com/office/drawing/2014/main" id="{D9C98E61-3D45-4E12-ACE0-C850BBA511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0D0FBF-B9E5-4929-85E9-AAF070CC187C}" type="datetime1">
              <a:rPr lang="en-US" altLang="en-US" sz="1400"/>
              <a:pPr/>
              <a:t>8/23/2020</a:t>
            </a:fld>
            <a:endParaRPr lang="en-US" altLang="en-US" sz="1400"/>
          </a:p>
        </p:txBody>
      </p:sp>
      <p:sp>
        <p:nvSpPr>
          <p:cNvPr id="47108" name="Footer Placeholder 4">
            <a:extLst>
              <a:ext uri="{FF2B5EF4-FFF2-40B4-BE49-F238E27FC236}">
                <a16:creationId xmlns:a16="http://schemas.microsoft.com/office/drawing/2014/main" id="{1CC0088D-DEB0-47EA-B381-A2CBD767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201</a:t>
            </a:r>
          </a:p>
        </p:txBody>
      </p:sp>
      <p:pic>
        <p:nvPicPr>
          <p:cNvPr id="47109" name="Picture 6">
            <a:extLst>
              <a:ext uri="{FF2B5EF4-FFF2-40B4-BE49-F238E27FC236}">
                <a16:creationId xmlns:a16="http://schemas.microsoft.com/office/drawing/2014/main" id="{4887672C-F246-4928-9162-FD190D819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73238"/>
            <a:ext cx="7129462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98C818-E254-4CE2-9F7D-57BD6F8B05FC}"/>
              </a:ext>
            </a:extLst>
          </p:cNvPr>
          <p:cNvCxnSpPr/>
          <p:nvPr/>
        </p:nvCxnSpPr>
        <p:spPr>
          <a:xfrm flipV="1">
            <a:off x="4932363" y="5949950"/>
            <a:ext cx="215900" cy="179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>
            <a:extLst>
              <a:ext uri="{FF2B5EF4-FFF2-40B4-BE49-F238E27FC236}">
                <a16:creationId xmlns:a16="http://schemas.microsoft.com/office/drawing/2014/main" id="{21A80280-D5B8-4744-8605-543E8A78E2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651456-436B-42F8-AACF-C4A65A123298}" type="datetime1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8/23/2020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8131" name="Footer Placeholder 4">
            <a:extLst>
              <a:ext uri="{FF2B5EF4-FFF2-40B4-BE49-F238E27FC236}">
                <a16:creationId xmlns:a16="http://schemas.microsoft.com/office/drawing/2014/main" id="{0F3F85E5-1DB7-448B-A3E8-3E7F2369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CS 201</a:t>
            </a: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CBDD93F3-16E9-4083-956D-2CBF6B819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Applications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B0E03356-881B-469A-99D3-91FB9D457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/>
              <a:t>Many application areas use stacks:</a:t>
            </a:r>
          </a:p>
          <a:p>
            <a:pPr lvl="1">
              <a:spcBef>
                <a:spcPct val="0"/>
              </a:spcBef>
            </a:pPr>
            <a:r>
              <a:rPr lang="en-US" altLang="en-US"/>
              <a:t>line editing</a:t>
            </a:r>
          </a:p>
          <a:p>
            <a:pPr lvl="1">
              <a:spcBef>
                <a:spcPct val="0"/>
              </a:spcBef>
            </a:pPr>
            <a:r>
              <a:rPr lang="en-US" altLang="en-US"/>
              <a:t>bracket matching   </a:t>
            </a:r>
          </a:p>
          <a:p>
            <a:pPr lvl="1">
              <a:spcBef>
                <a:spcPct val="0"/>
              </a:spcBef>
            </a:pPr>
            <a:r>
              <a:rPr lang="en-US" altLang="en-US"/>
              <a:t>postfix calculation</a:t>
            </a:r>
          </a:p>
          <a:p>
            <a:pPr lvl="1">
              <a:spcBef>
                <a:spcPct val="0"/>
              </a:spcBef>
            </a:pPr>
            <a:r>
              <a:rPr lang="en-US" altLang="en-US"/>
              <a:t>function call stack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>
            <a:extLst>
              <a:ext uri="{FF2B5EF4-FFF2-40B4-BE49-F238E27FC236}">
                <a16:creationId xmlns:a16="http://schemas.microsoft.com/office/drawing/2014/main" id="{801062B9-E840-4F50-B9A0-CE3D3D6028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1B5216-AB7A-4CEC-B5AF-039F7253B3B6}" type="datetime1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8/23/2020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9155" name="Footer Placeholder 4">
            <a:extLst>
              <a:ext uri="{FF2B5EF4-FFF2-40B4-BE49-F238E27FC236}">
                <a16:creationId xmlns:a16="http://schemas.microsoft.com/office/drawing/2014/main" id="{A77032DB-2558-4062-8816-827A6C24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CS 201</a:t>
            </a: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8DE7ADF6-7AF9-4BA5-B932-4F37A9F18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80988"/>
            <a:ext cx="7772400" cy="808037"/>
          </a:xfrm>
        </p:spPr>
        <p:txBody>
          <a:bodyPr/>
          <a:lstStyle/>
          <a:p>
            <a:pPr eaLnBrk="1" hangingPunct="1"/>
            <a:r>
              <a:rPr lang="en-US" altLang="en-US"/>
              <a:t>Line Editing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947EFCA2-5F56-48DE-AD70-0CE239C60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7918450" cy="497046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A line editor would place characters read into a buffer but may use a backspace symbol (denoted by </a:t>
            </a:r>
            <a:r>
              <a:rPr lang="en-US" altLang="en-US" sz="2800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800">
                <a:latin typeface="Times New Roman" panose="02020603050405020304" pitchFamily="18" charset="0"/>
              </a:rPr>
              <a:t>) to do error correction</a:t>
            </a:r>
          </a:p>
          <a:p>
            <a:pPr>
              <a:spcBef>
                <a:spcPct val="0"/>
              </a:spcBef>
            </a:pPr>
            <a:r>
              <a:rPr lang="en-US" altLang="en-US" sz="2800" i="1">
                <a:latin typeface="Times New Roman" panose="02020603050405020304" pitchFamily="18" charset="0"/>
              </a:rPr>
              <a:t>Refined Task</a:t>
            </a:r>
            <a:r>
              <a:rPr lang="en-US" altLang="en-US" sz="2800">
                <a:latin typeface="Times New Roman" panose="02020603050405020304" pitchFamily="18" charset="0"/>
              </a:rPr>
              <a:t> </a:t>
            </a:r>
          </a:p>
          <a:p>
            <a:pPr lvl="1">
              <a:spcBef>
                <a:spcPct val="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read in a line </a:t>
            </a:r>
          </a:p>
          <a:p>
            <a:pPr lvl="1">
              <a:spcBef>
                <a:spcPct val="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correct the errors via backspace</a:t>
            </a:r>
          </a:p>
          <a:p>
            <a:pPr lvl="1">
              <a:spcBef>
                <a:spcPct val="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print the corrected line in reverse</a:t>
            </a:r>
            <a:endParaRPr lang="en-GB" altLang="en-US" sz="2400" i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49158" name="Group 4">
            <a:extLst>
              <a:ext uri="{FF2B5EF4-FFF2-40B4-BE49-F238E27FC236}">
                <a16:creationId xmlns:a16="http://schemas.microsoft.com/office/drawing/2014/main" id="{2860959C-7813-404B-BB79-5A58FA28060A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3749675"/>
            <a:ext cx="6535737" cy="2271713"/>
            <a:chOff x="830" y="1613"/>
            <a:chExt cx="4117" cy="1431"/>
          </a:xfrm>
        </p:grpSpPr>
        <p:sp>
          <p:nvSpPr>
            <p:cNvPr id="49159" name="Text Box 5">
              <a:extLst>
                <a:ext uri="{FF2B5EF4-FFF2-40B4-BE49-F238E27FC236}">
                  <a16:creationId xmlns:a16="http://schemas.microsoft.com/office/drawing/2014/main" id="{B4A45723-B585-41C6-A951-1567DE6ED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" y="1613"/>
              <a:ext cx="1456" cy="1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 	  Input    :</a:t>
              </a:r>
              <a:endParaRPr lang="en-US" altLang="en-US" sz="2000">
                <a:solidFill>
                  <a:srgbClr val="0000FF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FF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Corrected Input    :</a:t>
              </a:r>
              <a:endParaRPr lang="en-US" altLang="en-US" sz="2000">
                <a:solidFill>
                  <a:srgbClr val="0000FF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FF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Reversed Output  :</a:t>
              </a:r>
              <a:endParaRPr lang="en-GB" altLang="en-US" sz="2000" i="1"/>
            </a:p>
          </p:txBody>
        </p:sp>
        <p:sp>
          <p:nvSpPr>
            <p:cNvPr id="49160" name="Text Box 6">
              <a:extLst>
                <a:ext uri="{FF2B5EF4-FFF2-40B4-BE49-F238E27FC236}">
                  <a16:creationId xmlns:a16="http://schemas.microsoft.com/office/drawing/2014/main" id="{663C50A5-B01F-4645-A687-719A586C7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968"/>
              <a:ext cx="2787" cy="300"/>
            </a:xfrm>
            <a:prstGeom prst="rect">
              <a:avLst/>
            </a:prstGeom>
            <a:noFill/>
            <a:ln w="19050">
              <a:solidFill>
                <a:srgbClr val="00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FF"/>
                  </a:solidFill>
                  <a:latin typeface="Courier New" panose="02070309020205020404" pitchFamily="49" charset="0"/>
                </a:rPr>
                <a:t>abc_defgh</a:t>
              </a:r>
              <a:r>
                <a:rPr lang="en-US" altLang="en-US" sz="2000">
                  <a:solidFill>
                    <a:srgbClr val="CC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lang="en-US" altLang="en-US" sz="2400">
                  <a:solidFill>
                    <a:srgbClr val="0000FF"/>
                  </a:solidFill>
                  <a:latin typeface="Courier New" panose="02070309020205020404" pitchFamily="49" charset="0"/>
                </a:rPr>
                <a:t>2klpqr</a:t>
              </a:r>
              <a:r>
                <a:rPr lang="en-US" altLang="en-US" sz="2000">
                  <a:solidFill>
                    <a:srgbClr val="CC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</a:t>
              </a:r>
              <a:r>
                <a:rPr lang="en-US" altLang="en-US" sz="2400">
                  <a:solidFill>
                    <a:srgbClr val="0000FF"/>
                  </a:solidFill>
                  <a:latin typeface="Courier New" panose="02070309020205020404" pitchFamily="49" charset="0"/>
                </a:rPr>
                <a:t>wxyz</a:t>
              </a:r>
              <a:endParaRPr lang="en-GB" altLang="en-US" sz="2400">
                <a:solidFill>
                  <a:srgbClr val="0000FF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9161" name="Text Box 7">
              <a:extLst>
                <a:ext uri="{FF2B5EF4-FFF2-40B4-BE49-F238E27FC236}">
                  <a16:creationId xmlns:a16="http://schemas.microsoft.com/office/drawing/2014/main" id="{1935EE8F-3317-4D0A-9647-F93CDF0F2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4" y="2384"/>
              <a:ext cx="1968" cy="300"/>
            </a:xfrm>
            <a:prstGeom prst="rect">
              <a:avLst/>
            </a:prstGeom>
            <a:noFill/>
            <a:ln w="19050">
              <a:solidFill>
                <a:srgbClr val="00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FF"/>
                  </a:solidFill>
                  <a:latin typeface="Courier New" panose="02070309020205020404" pitchFamily="49" charset="0"/>
                </a:rPr>
                <a:t>abc_defg2klpwxyz</a:t>
              </a:r>
              <a:endParaRPr lang="en-GB" altLang="en-US" sz="2400">
                <a:solidFill>
                  <a:srgbClr val="0000FF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9162" name="Text Box 8">
              <a:extLst>
                <a:ext uri="{FF2B5EF4-FFF2-40B4-BE49-F238E27FC236}">
                  <a16:creationId xmlns:a16="http://schemas.microsoft.com/office/drawing/2014/main" id="{06FEFDAA-DE97-4D93-ABAA-72BDA4A88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7" y="2744"/>
              <a:ext cx="1968" cy="300"/>
            </a:xfrm>
            <a:prstGeom prst="rect">
              <a:avLst/>
            </a:prstGeom>
            <a:noFill/>
            <a:ln w="19050">
              <a:solidFill>
                <a:srgbClr val="00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FF"/>
                  </a:solidFill>
                  <a:latin typeface="Courier New" panose="02070309020205020404" pitchFamily="49" charset="0"/>
                </a:rPr>
                <a:t>zyxwplk2gfed_cba</a:t>
              </a:r>
              <a:endParaRPr lang="en-GB" altLang="en-US" sz="2400">
                <a:solidFill>
                  <a:srgbClr val="0000FF"/>
                </a:solidFill>
                <a:latin typeface="Courier New" panose="02070309020205020404" pitchFamily="49" charset="0"/>
              </a:endParaRPr>
            </a:p>
          </p:txBody>
        </p:sp>
        <p:grpSp>
          <p:nvGrpSpPr>
            <p:cNvPr id="49163" name="Group 9">
              <a:extLst>
                <a:ext uri="{FF2B5EF4-FFF2-40B4-BE49-F238E27FC236}">
                  <a16:creationId xmlns:a16="http://schemas.microsoft.com/office/drawing/2014/main" id="{B9925593-72FF-4E57-B075-813A3E522F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1" y="2042"/>
              <a:ext cx="59" cy="148"/>
              <a:chOff x="5035" y="1992"/>
              <a:chExt cx="64" cy="148"/>
            </a:xfrm>
          </p:grpSpPr>
          <p:sp>
            <p:nvSpPr>
              <p:cNvPr id="49170" name="Line 10">
                <a:extLst>
                  <a:ext uri="{FF2B5EF4-FFF2-40B4-BE49-F238E27FC236}">
                    <a16:creationId xmlns:a16="http://schemas.microsoft.com/office/drawing/2014/main" id="{278073EC-8751-4AF2-9687-A5BAEB9BA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5" y="1996"/>
                <a:ext cx="60" cy="144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1" name="Line 11">
                <a:extLst>
                  <a:ext uri="{FF2B5EF4-FFF2-40B4-BE49-F238E27FC236}">
                    <a16:creationId xmlns:a16="http://schemas.microsoft.com/office/drawing/2014/main" id="{A5FEE6E6-035B-47F9-93D6-E2967FD570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35" y="1992"/>
                <a:ext cx="64" cy="144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164" name="Group 12">
              <a:extLst>
                <a:ext uri="{FF2B5EF4-FFF2-40B4-BE49-F238E27FC236}">
                  <a16:creationId xmlns:a16="http://schemas.microsoft.com/office/drawing/2014/main" id="{61588F08-7F5B-48C0-A36D-B03A1B1FB2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5" y="2050"/>
              <a:ext cx="59" cy="148"/>
              <a:chOff x="5035" y="1992"/>
              <a:chExt cx="64" cy="148"/>
            </a:xfrm>
          </p:grpSpPr>
          <p:sp>
            <p:nvSpPr>
              <p:cNvPr id="49168" name="Line 13">
                <a:extLst>
                  <a:ext uri="{FF2B5EF4-FFF2-40B4-BE49-F238E27FC236}">
                    <a16:creationId xmlns:a16="http://schemas.microsoft.com/office/drawing/2014/main" id="{0465F37A-877B-4B62-8A74-2D6A0BF54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5" y="1996"/>
                <a:ext cx="60" cy="144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9" name="Line 14">
                <a:extLst>
                  <a:ext uri="{FF2B5EF4-FFF2-40B4-BE49-F238E27FC236}">
                    <a16:creationId xmlns:a16="http://schemas.microsoft.com/office/drawing/2014/main" id="{580ECAEA-C5C6-4663-A076-9FF8E8C76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35" y="1992"/>
                <a:ext cx="64" cy="144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165" name="Group 15">
              <a:extLst>
                <a:ext uri="{FF2B5EF4-FFF2-40B4-BE49-F238E27FC236}">
                  <a16:creationId xmlns:a16="http://schemas.microsoft.com/office/drawing/2014/main" id="{0BD73BC9-8798-411C-83DA-1C5847F6A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2046"/>
              <a:ext cx="59" cy="148"/>
              <a:chOff x="5035" y="1992"/>
              <a:chExt cx="64" cy="148"/>
            </a:xfrm>
          </p:grpSpPr>
          <p:sp>
            <p:nvSpPr>
              <p:cNvPr id="49166" name="Line 16">
                <a:extLst>
                  <a:ext uri="{FF2B5EF4-FFF2-40B4-BE49-F238E27FC236}">
                    <a16:creationId xmlns:a16="http://schemas.microsoft.com/office/drawing/2014/main" id="{90D10215-91DA-4630-AA77-E94FFE0DA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5" y="1996"/>
                <a:ext cx="60" cy="144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7" name="Line 17">
                <a:extLst>
                  <a:ext uri="{FF2B5EF4-FFF2-40B4-BE49-F238E27FC236}">
                    <a16:creationId xmlns:a16="http://schemas.microsoft.com/office/drawing/2014/main" id="{000C4B10-E8AD-4322-9EAC-5376F42764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35" y="1992"/>
                <a:ext cx="64" cy="144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>
            <a:extLst>
              <a:ext uri="{FF2B5EF4-FFF2-40B4-BE49-F238E27FC236}">
                <a16:creationId xmlns:a16="http://schemas.microsoft.com/office/drawing/2014/main" id="{7265E4BC-F613-43F8-8F02-0620759B88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1D6916-AC95-4A1D-94BA-F9B0BA53C57B}" type="datetime1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8/23/2020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0179" name="Footer Placeholder 4">
            <a:extLst>
              <a:ext uri="{FF2B5EF4-FFF2-40B4-BE49-F238E27FC236}">
                <a16:creationId xmlns:a16="http://schemas.microsoft.com/office/drawing/2014/main" id="{985033C3-246A-4B6C-950E-AB0D3E7D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CS 201</a:t>
            </a: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1C0D18B5-4486-4F1C-BBCB-667A73546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Procedure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6393F949-E441-4FBE-B16A-CCC562D1C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196975"/>
            <a:ext cx="6018213" cy="42894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400"/>
              <a:t>Initialize a new stack</a:t>
            </a:r>
          </a:p>
          <a:p>
            <a:pPr>
              <a:spcBef>
                <a:spcPct val="0"/>
              </a:spcBef>
            </a:pPr>
            <a:r>
              <a:rPr lang="en-US" altLang="en-US" sz="2400"/>
              <a:t>For each character read:</a:t>
            </a:r>
          </a:p>
          <a:p>
            <a:pPr lvl="1">
              <a:spcBef>
                <a:spcPct val="0"/>
              </a:spcBef>
            </a:pPr>
            <a:r>
              <a:rPr lang="en-US" altLang="en-US" sz="2400"/>
              <a:t>if it is a backspace, </a:t>
            </a:r>
            <a:r>
              <a:rPr lang="en-US" altLang="en-US" sz="2400" i="1"/>
              <a:t>pop out last char entered</a:t>
            </a:r>
            <a:endParaRPr lang="en-US" altLang="en-US" sz="2400"/>
          </a:p>
          <a:p>
            <a:pPr lvl="1">
              <a:spcBef>
                <a:spcPct val="0"/>
              </a:spcBef>
            </a:pPr>
            <a:r>
              <a:rPr lang="en-US" altLang="en-US" sz="2400"/>
              <a:t>if not a backspace, </a:t>
            </a:r>
            <a:r>
              <a:rPr lang="en-US" altLang="en-US" sz="2400" i="1"/>
              <a:t>push the char into stack</a:t>
            </a:r>
            <a:endParaRPr lang="en-US" altLang="en-US" sz="2400"/>
          </a:p>
          <a:p>
            <a:pPr>
              <a:spcBef>
                <a:spcPct val="0"/>
              </a:spcBef>
            </a:pPr>
            <a:r>
              <a:rPr lang="en-US" altLang="en-US" sz="2400"/>
              <a:t>To print in reverse, pop out each char for output</a:t>
            </a:r>
          </a:p>
        </p:txBody>
      </p:sp>
      <p:sp>
        <p:nvSpPr>
          <p:cNvPr id="133124" name="Text Box 4">
            <a:extLst>
              <a:ext uri="{FF2B5EF4-FFF2-40B4-BE49-F238E27FC236}">
                <a16:creationId xmlns:a16="http://schemas.microsoft.com/office/drawing/2014/main" id="{7516411D-1C40-4F04-9E12-CEA68802B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4581525"/>
            <a:ext cx="3662362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Input    : 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fgh</a:t>
            </a: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r</a:t>
            </a: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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yz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Corrected Input    : 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Reversed Output  : 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endParaRPr lang="en-GB" altLang="en-US" sz="2000" i="1">
              <a:latin typeface="Times New Roman" panose="02020603050405020304" pitchFamily="18" charset="0"/>
            </a:endParaRPr>
          </a:p>
        </p:txBody>
      </p:sp>
      <p:sp>
        <p:nvSpPr>
          <p:cNvPr id="133125" name="Text Box 5">
            <a:extLst>
              <a:ext uri="{FF2B5EF4-FFF2-40B4-BE49-F238E27FC236}">
                <a16:creationId xmlns:a16="http://schemas.microsoft.com/office/drawing/2014/main" id="{B8F83283-A9A3-4CBC-B824-55698532D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5084763"/>
            <a:ext cx="660400" cy="41592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fyz</a:t>
            </a:r>
            <a:endParaRPr lang="en-GB" altLang="en-US" sz="200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133126" name="Text Box 6">
            <a:extLst>
              <a:ext uri="{FF2B5EF4-FFF2-40B4-BE49-F238E27FC236}">
                <a16:creationId xmlns:a16="http://schemas.microsoft.com/office/drawing/2014/main" id="{26893444-7994-4925-B793-A2B927E27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5749925"/>
            <a:ext cx="660400" cy="41592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zyf</a:t>
            </a:r>
            <a:endParaRPr lang="en-GB" altLang="en-US" sz="200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50185" name="Group 34">
            <a:extLst>
              <a:ext uri="{FF2B5EF4-FFF2-40B4-BE49-F238E27FC236}">
                <a16:creationId xmlns:a16="http://schemas.microsoft.com/office/drawing/2014/main" id="{3A9DBA5F-DA12-4FF2-81FB-7060F7F8FA69}"/>
              </a:ext>
            </a:extLst>
          </p:cNvPr>
          <p:cNvGrpSpPr>
            <a:grpSpLocks/>
          </p:cNvGrpSpPr>
          <p:nvPr/>
        </p:nvGrpSpPr>
        <p:grpSpPr bwMode="auto">
          <a:xfrm>
            <a:off x="2808288" y="4213225"/>
            <a:ext cx="1452562" cy="368300"/>
            <a:chOff x="1481" y="2496"/>
            <a:chExt cx="915" cy="232"/>
          </a:xfrm>
        </p:grpSpPr>
        <p:sp>
          <p:nvSpPr>
            <p:cNvPr id="50204" name="AutoShape 7">
              <a:extLst>
                <a:ext uri="{FF2B5EF4-FFF2-40B4-BE49-F238E27FC236}">
                  <a16:creationId xmlns:a16="http://schemas.microsoft.com/office/drawing/2014/main" id="{0EBAA018-A652-4645-BECB-DD88D6280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" y="2496"/>
              <a:ext cx="44" cy="232"/>
            </a:xfrm>
            <a:prstGeom prst="downArrow">
              <a:avLst>
                <a:gd name="adj1" fmla="val 50000"/>
                <a:gd name="adj2" fmla="val 131818"/>
              </a:avLst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205" name="AutoShape 8">
              <a:extLst>
                <a:ext uri="{FF2B5EF4-FFF2-40B4-BE49-F238E27FC236}">
                  <a16:creationId xmlns:a16="http://schemas.microsoft.com/office/drawing/2014/main" id="{C080254D-6468-4F72-AB14-4A4C65F3C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" y="2496"/>
              <a:ext cx="45" cy="232"/>
            </a:xfrm>
            <a:prstGeom prst="downArrow">
              <a:avLst>
                <a:gd name="adj1" fmla="val 50000"/>
                <a:gd name="adj2" fmla="val 128889"/>
              </a:avLst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206" name="AutoShape 9">
              <a:extLst>
                <a:ext uri="{FF2B5EF4-FFF2-40B4-BE49-F238E27FC236}">
                  <a16:creationId xmlns:a16="http://schemas.microsoft.com/office/drawing/2014/main" id="{511C2D97-149D-4014-9089-3E141D638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" y="2496"/>
              <a:ext cx="45" cy="232"/>
            </a:xfrm>
            <a:prstGeom prst="downArrow">
              <a:avLst>
                <a:gd name="adj1" fmla="val 50000"/>
                <a:gd name="adj2" fmla="val 128889"/>
              </a:avLst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207" name="AutoShape 10">
              <a:extLst>
                <a:ext uri="{FF2B5EF4-FFF2-40B4-BE49-F238E27FC236}">
                  <a16:creationId xmlns:a16="http://schemas.microsoft.com/office/drawing/2014/main" id="{E62FFEBC-010F-428E-9266-AD078D7D3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496"/>
              <a:ext cx="45" cy="232"/>
            </a:xfrm>
            <a:prstGeom prst="downArrow">
              <a:avLst>
                <a:gd name="adj1" fmla="val 50000"/>
                <a:gd name="adj2" fmla="val 128889"/>
              </a:avLst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208" name="AutoShape 11">
              <a:extLst>
                <a:ext uri="{FF2B5EF4-FFF2-40B4-BE49-F238E27FC236}">
                  <a16:creationId xmlns:a16="http://schemas.microsoft.com/office/drawing/2014/main" id="{3F9D58D7-CC98-4BD0-9C4E-33D05601A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96"/>
              <a:ext cx="45" cy="232"/>
            </a:xfrm>
            <a:prstGeom prst="downArrow">
              <a:avLst>
                <a:gd name="adj1" fmla="val 50000"/>
                <a:gd name="adj2" fmla="val 128889"/>
              </a:avLst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209" name="AutoShape 12">
              <a:extLst>
                <a:ext uri="{FF2B5EF4-FFF2-40B4-BE49-F238E27FC236}">
                  <a16:creationId xmlns:a16="http://schemas.microsoft.com/office/drawing/2014/main" id="{79471469-CEF9-400E-97B1-4B600C6D1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96"/>
              <a:ext cx="45" cy="232"/>
            </a:xfrm>
            <a:prstGeom prst="downArrow">
              <a:avLst>
                <a:gd name="adj1" fmla="val 50000"/>
                <a:gd name="adj2" fmla="val 128889"/>
              </a:avLst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210" name="AutoShape 13">
              <a:extLst>
                <a:ext uri="{FF2B5EF4-FFF2-40B4-BE49-F238E27FC236}">
                  <a16:creationId xmlns:a16="http://schemas.microsoft.com/office/drawing/2014/main" id="{979697CD-E8B2-4209-B332-CDA62DCCF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96"/>
              <a:ext cx="45" cy="232"/>
            </a:xfrm>
            <a:prstGeom prst="downArrow">
              <a:avLst>
                <a:gd name="adj1" fmla="val 50000"/>
                <a:gd name="adj2" fmla="val 128889"/>
              </a:avLst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211" name="AutoShape 14">
              <a:extLst>
                <a:ext uri="{FF2B5EF4-FFF2-40B4-BE49-F238E27FC236}">
                  <a16:creationId xmlns:a16="http://schemas.microsoft.com/office/drawing/2014/main" id="{F44C21FF-7F30-4D63-932B-D27EF4FF5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496"/>
              <a:ext cx="45" cy="232"/>
            </a:xfrm>
            <a:prstGeom prst="downArrow">
              <a:avLst>
                <a:gd name="adj1" fmla="val 50000"/>
                <a:gd name="adj2" fmla="val 128889"/>
              </a:avLst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212" name="AutoShape 15">
              <a:extLst>
                <a:ext uri="{FF2B5EF4-FFF2-40B4-BE49-F238E27FC236}">
                  <a16:creationId xmlns:a16="http://schemas.microsoft.com/office/drawing/2014/main" id="{5147E735-3CB3-4C0E-ADF7-2631D0B79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96"/>
              <a:ext cx="44" cy="232"/>
            </a:xfrm>
            <a:prstGeom prst="downArrow">
              <a:avLst>
                <a:gd name="adj1" fmla="val 50000"/>
                <a:gd name="adj2" fmla="val 131818"/>
              </a:avLst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0186" name="Group 16">
            <a:extLst>
              <a:ext uri="{FF2B5EF4-FFF2-40B4-BE49-F238E27FC236}">
                <a16:creationId xmlns:a16="http://schemas.microsoft.com/office/drawing/2014/main" id="{4B89BEBB-006F-468C-AE20-38666EE3C977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2024063"/>
            <a:ext cx="1738312" cy="4071937"/>
            <a:chOff x="4609" y="1337"/>
            <a:chExt cx="1185" cy="2565"/>
          </a:xfrm>
        </p:grpSpPr>
        <p:sp>
          <p:nvSpPr>
            <p:cNvPr id="50196" name="Rectangle 17">
              <a:extLst>
                <a:ext uri="{FF2B5EF4-FFF2-40B4-BE49-F238E27FC236}">
                  <a16:creationId xmlns:a16="http://schemas.microsoft.com/office/drawing/2014/main" id="{EF7DA9B4-5757-4D65-8567-E069D1C72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" y="1337"/>
              <a:ext cx="1136" cy="2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197" name="Line 18">
              <a:extLst>
                <a:ext uri="{FF2B5EF4-FFF2-40B4-BE49-F238E27FC236}">
                  <a16:creationId xmlns:a16="http://schemas.microsoft.com/office/drawing/2014/main" id="{B35F654B-3D48-4C83-A43B-EBD3C6142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9" y="3255"/>
              <a:ext cx="11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8" name="Line 19">
              <a:extLst>
                <a:ext uri="{FF2B5EF4-FFF2-40B4-BE49-F238E27FC236}">
                  <a16:creationId xmlns:a16="http://schemas.microsoft.com/office/drawing/2014/main" id="{2E4995A6-F039-4CFF-90C2-C12275C72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5" y="2942"/>
              <a:ext cx="11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9" name="Line 20">
              <a:extLst>
                <a:ext uri="{FF2B5EF4-FFF2-40B4-BE49-F238E27FC236}">
                  <a16:creationId xmlns:a16="http://schemas.microsoft.com/office/drawing/2014/main" id="{37A2C1E2-656C-40C0-9D7D-8145E1132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1" y="2629"/>
              <a:ext cx="11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0" name="Line 21">
              <a:extLst>
                <a:ext uri="{FF2B5EF4-FFF2-40B4-BE49-F238E27FC236}">
                  <a16:creationId xmlns:a16="http://schemas.microsoft.com/office/drawing/2014/main" id="{7E4AC787-3E05-43F2-A6A3-FEFA6803F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7" y="2316"/>
              <a:ext cx="11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1" name="Line 22">
              <a:extLst>
                <a:ext uri="{FF2B5EF4-FFF2-40B4-BE49-F238E27FC236}">
                  <a16:creationId xmlns:a16="http://schemas.microsoft.com/office/drawing/2014/main" id="{45AE9EA1-12D4-4C0F-9FDC-D5A45FB09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3" y="2003"/>
              <a:ext cx="11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2" name="Line 23">
              <a:extLst>
                <a:ext uri="{FF2B5EF4-FFF2-40B4-BE49-F238E27FC236}">
                  <a16:creationId xmlns:a16="http://schemas.microsoft.com/office/drawing/2014/main" id="{6CDF424C-47E8-4125-98A8-15B57D596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9" y="1690"/>
              <a:ext cx="11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3" name="Text Box 24">
              <a:extLst>
                <a:ext uri="{FF2B5EF4-FFF2-40B4-BE49-F238E27FC236}">
                  <a16:creationId xmlns:a16="http://schemas.microsoft.com/office/drawing/2014/main" id="{13D8A84D-CB8D-4046-A613-97B592387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8" y="3614"/>
              <a:ext cx="5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latin typeface="Times New Roman" panose="02020603050405020304" pitchFamily="18" charset="0"/>
                </a:rPr>
                <a:t>Stack</a:t>
              </a:r>
            </a:p>
          </p:txBody>
        </p:sp>
      </p:grpSp>
      <p:sp>
        <p:nvSpPr>
          <p:cNvPr id="133145" name="Text Box 25">
            <a:extLst>
              <a:ext uri="{FF2B5EF4-FFF2-40B4-BE49-F238E27FC236}">
                <a16:creationId xmlns:a16="http://schemas.microsoft.com/office/drawing/2014/main" id="{3DB900B8-2000-4689-A12A-D7273AA07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725" y="5108575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endParaRPr lang="en-GB" altLang="en-US" sz="2400" b="1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133146" name="Text Box 26">
            <a:extLst>
              <a:ext uri="{FF2B5EF4-FFF2-40B4-BE49-F238E27FC236}">
                <a16:creationId xmlns:a16="http://schemas.microsoft.com/office/drawing/2014/main" id="{DFACDF41-1D87-4C57-A561-BEE9EB197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725" y="4613275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g</a:t>
            </a:r>
            <a:endParaRPr lang="en-GB" altLang="en-US" sz="2400" b="1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133147" name="Text Box 27">
            <a:extLst>
              <a:ext uri="{FF2B5EF4-FFF2-40B4-BE49-F238E27FC236}">
                <a16:creationId xmlns:a16="http://schemas.microsoft.com/office/drawing/2014/main" id="{4B8F53DD-DE1C-4720-849D-E99CB2AEC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5838" y="4130675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h</a:t>
            </a:r>
            <a:endParaRPr lang="en-GB" altLang="en-US" sz="2400" b="1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133148" name="Rectangle 28">
            <a:extLst>
              <a:ext uri="{FF2B5EF4-FFF2-40B4-BE49-F238E27FC236}">
                <a16:creationId xmlns:a16="http://schemas.microsoft.com/office/drawing/2014/main" id="{B9E7F0E2-A8F9-47F7-9EE2-6EAB9072E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138" y="4127500"/>
            <a:ext cx="774700" cy="3937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3149" name="Rectangle 29">
            <a:extLst>
              <a:ext uri="{FF2B5EF4-FFF2-40B4-BE49-F238E27FC236}">
                <a16:creationId xmlns:a16="http://schemas.microsoft.com/office/drawing/2014/main" id="{4ABD6845-DD43-4002-898B-6D7EB98E7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4648200"/>
            <a:ext cx="774700" cy="3937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3150" name="Text Box 30">
            <a:extLst>
              <a:ext uri="{FF2B5EF4-FFF2-40B4-BE49-F238E27FC236}">
                <a16:creationId xmlns:a16="http://schemas.microsoft.com/office/drawing/2014/main" id="{41CBC2A7-76A1-4DEA-8EBE-260D84593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9650" y="4079875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r</a:t>
            </a:r>
            <a:endParaRPr lang="en-GB" altLang="en-US" sz="2400" b="1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133151" name="Text Box 31">
            <a:extLst>
              <a:ext uri="{FF2B5EF4-FFF2-40B4-BE49-F238E27FC236}">
                <a16:creationId xmlns:a16="http://schemas.microsoft.com/office/drawing/2014/main" id="{A77613DF-9960-4B70-AB71-2DDAD3F0A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725" y="4613275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y</a:t>
            </a:r>
            <a:endParaRPr lang="en-GB" altLang="en-US" sz="2400" b="1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133152" name="Rectangle 32">
            <a:extLst>
              <a:ext uri="{FF2B5EF4-FFF2-40B4-BE49-F238E27FC236}">
                <a16:creationId xmlns:a16="http://schemas.microsoft.com/office/drawing/2014/main" id="{5A2DB7D0-9CAB-4FC1-B203-E27E2E375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138" y="4114800"/>
            <a:ext cx="774700" cy="3937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3153" name="Text Box 33">
            <a:extLst>
              <a:ext uri="{FF2B5EF4-FFF2-40B4-BE49-F238E27FC236}">
                <a16:creationId xmlns:a16="http://schemas.microsoft.com/office/drawing/2014/main" id="{ACCB19A3-9BC1-4BAF-ADC6-006CE8382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725" y="4092575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z</a:t>
            </a:r>
            <a:endParaRPr lang="en-GB" altLang="en-US" sz="2400" b="1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 autoUpdateAnimBg="0"/>
      <p:bldP spid="133125" grpId="0" animBg="1" autoUpdateAnimBg="0"/>
      <p:bldP spid="133126" grpId="0" animBg="1" autoUpdateAnimBg="0"/>
      <p:bldP spid="133145" grpId="0" autoUpdateAnimBg="0"/>
      <p:bldP spid="133146" grpId="0" autoUpdateAnimBg="0"/>
      <p:bldP spid="133147" grpId="0" autoUpdateAnimBg="0"/>
      <p:bldP spid="133148" grpId="0" animBg="1"/>
      <p:bldP spid="133149" grpId="0" animBg="1"/>
      <p:bldP spid="133150" grpId="0" autoUpdateAnimBg="0"/>
      <p:bldP spid="133151" grpId="0" autoUpdateAnimBg="0"/>
      <p:bldP spid="133152" grpId="0" animBg="1"/>
      <p:bldP spid="13315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>
            <a:extLst>
              <a:ext uri="{FF2B5EF4-FFF2-40B4-BE49-F238E27FC236}">
                <a16:creationId xmlns:a16="http://schemas.microsoft.com/office/drawing/2014/main" id="{4588DAD0-5D18-4D67-BF36-9CE014C298F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4ECE06-DCD8-4EC3-9167-BDD0DC381662}" type="datetime1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8/23/2020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1203" name="Footer Placeholder 4">
            <a:extLst>
              <a:ext uri="{FF2B5EF4-FFF2-40B4-BE49-F238E27FC236}">
                <a16:creationId xmlns:a16="http://schemas.microsoft.com/office/drawing/2014/main" id="{03B74F06-E8AE-4754-8139-FE51A22B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CS 201</a:t>
            </a: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2CE4646C-BA02-4D89-972F-8F0420047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Bracket Matching Problem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BA8679F1-26D8-41CA-A522-A553A565F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Ensures that pairs of brackets are properly matched</a:t>
            </a: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9E76AC75-34BC-4D59-B16A-BD90AC440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2163763"/>
            <a:ext cx="7664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/>
              <a:t>An Example:</a:t>
            </a: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GB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{a,(b+f[4])*3,d+f[5]}</a:t>
            </a:r>
            <a:endParaRPr lang="en-GB" altLang="en-US" sz="2000">
              <a:latin typeface="Courier New" panose="02070309020205020404" pitchFamily="49" charset="0"/>
            </a:endParaRPr>
          </a:p>
        </p:txBody>
      </p:sp>
      <p:sp>
        <p:nvSpPr>
          <p:cNvPr id="135173" name="Text Box 5">
            <a:extLst>
              <a:ext uri="{FF2B5EF4-FFF2-40B4-BE49-F238E27FC236}">
                <a16:creationId xmlns:a16="http://schemas.microsoft.com/office/drawing/2014/main" id="{5ACFA1B6-D1B4-425B-908C-62C417B1E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29000"/>
            <a:ext cx="8413750" cy="216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 Bad Examples:</a:t>
            </a:r>
          </a:p>
          <a:p>
            <a:pPr lvl="1">
              <a:spcBef>
                <a:spcPct val="0"/>
              </a:spcBef>
              <a:buFontTx/>
              <a:buChar char="•"/>
            </a:pPr>
            <a:endParaRPr lang="en-GB" altLang="en-US" sz="16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</a:rPr>
              <a:t>	</a:t>
            </a:r>
            <a:r>
              <a:rPr lang="en-GB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(..)..)</a:t>
            </a:r>
            <a:r>
              <a:rPr lang="en-GB" altLang="en-US" sz="2000">
                <a:latin typeface="Courier New" panose="02070309020205020404" pitchFamily="49" charset="0"/>
              </a:rPr>
              <a:t>		// too many closing brackets	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0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</a:rPr>
              <a:t> 	</a:t>
            </a:r>
            <a:r>
              <a:rPr lang="en-GB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(..(..)</a:t>
            </a:r>
            <a:r>
              <a:rPr lang="en-GB" altLang="en-US" sz="2000">
                <a:latin typeface="Courier New" panose="02070309020205020404" pitchFamily="49" charset="0"/>
              </a:rPr>
              <a:t>		// too many open brackets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0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</a:rPr>
              <a:t> 	</a:t>
            </a:r>
            <a:r>
              <a:rPr lang="en-GB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[..(..]..)</a:t>
            </a:r>
            <a:r>
              <a:rPr lang="en-GB" altLang="en-US" sz="2000">
                <a:latin typeface="Courier New" panose="02070309020205020404" pitchFamily="49" charset="0"/>
              </a:rPr>
              <a:t>		// mismatched brackets</a:t>
            </a:r>
          </a:p>
        </p:txBody>
      </p:sp>
      <p:grpSp>
        <p:nvGrpSpPr>
          <p:cNvPr id="135174" name="Group 6">
            <a:extLst>
              <a:ext uri="{FF2B5EF4-FFF2-40B4-BE49-F238E27FC236}">
                <a16:creationId xmlns:a16="http://schemas.microsoft.com/office/drawing/2014/main" id="{719E159C-1971-4237-80F0-804C37951827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514600"/>
            <a:ext cx="1752600" cy="88900"/>
            <a:chOff x="2788" y="1232"/>
            <a:chExt cx="1124" cy="56"/>
          </a:xfrm>
        </p:grpSpPr>
        <p:sp>
          <p:nvSpPr>
            <p:cNvPr id="51213" name="Freeform 7">
              <a:extLst>
                <a:ext uri="{FF2B5EF4-FFF2-40B4-BE49-F238E27FC236}">
                  <a16:creationId xmlns:a16="http://schemas.microsoft.com/office/drawing/2014/main" id="{AFBCAB43-5825-4627-80D5-A1B787E83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1232"/>
              <a:ext cx="168" cy="56"/>
            </a:xfrm>
            <a:custGeom>
              <a:avLst/>
              <a:gdLst>
                <a:gd name="T0" fmla="*/ 0 w 168"/>
                <a:gd name="T1" fmla="*/ 0 h 56"/>
                <a:gd name="T2" fmla="*/ 24 w 168"/>
                <a:gd name="T3" fmla="*/ 56 h 56"/>
                <a:gd name="T4" fmla="*/ 144 w 168"/>
                <a:gd name="T5" fmla="*/ 56 h 56"/>
                <a:gd name="T6" fmla="*/ 168 w 168"/>
                <a:gd name="T7" fmla="*/ 8 h 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8" h="56">
                  <a:moveTo>
                    <a:pt x="0" y="0"/>
                  </a:moveTo>
                  <a:lnTo>
                    <a:pt x="24" y="56"/>
                  </a:lnTo>
                  <a:lnTo>
                    <a:pt x="144" y="56"/>
                  </a:lnTo>
                  <a:lnTo>
                    <a:pt x="168" y="8"/>
                  </a:lnTo>
                </a:path>
              </a:pathLst>
            </a:custGeom>
            <a:noFill/>
            <a:ln w="38100" cap="rnd" cmpd="sng">
              <a:solidFill>
                <a:srgbClr val="CC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4" name="Freeform 8">
              <a:extLst>
                <a:ext uri="{FF2B5EF4-FFF2-40B4-BE49-F238E27FC236}">
                  <a16:creationId xmlns:a16="http://schemas.microsoft.com/office/drawing/2014/main" id="{4787922B-2816-425F-B51C-E04DD3387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232"/>
              <a:ext cx="168" cy="56"/>
            </a:xfrm>
            <a:custGeom>
              <a:avLst/>
              <a:gdLst>
                <a:gd name="T0" fmla="*/ 0 w 168"/>
                <a:gd name="T1" fmla="*/ 0 h 56"/>
                <a:gd name="T2" fmla="*/ 24 w 168"/>
                <a:gd name="T3" fmla="*/ 56 h 56"/>
                <a:gd name="T4" fmla="*/ 144 w 168"/>
                <a:gd name="T5" fmla="*/ 56 h 56"/>
                <a:gd name="T6" fmla="*/ 168 w 168"/>
                <a:gd name="T7" fmla="*/ 8 h 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8" h="56">
                  <a:moveTo>
                    <a:pt x="0" y="0"/>
                  </a:moveTo>
                  <a:lnTo>
                    <a:pt x="24" y="56"/>
                  </a:lnTo>
                  <a:lnTo>
                    <a:pt x="144" y="56"/>
                  </a:lnTo>
                  <a:lnTo>
                    <a:pt x="168" y="8"/>
                  </a:lnTo>
                </a:path>
              </a:pathLst>
            </a:custGeom>
            <a:noFill/>
            <a:ln w="38100" cap="rnd" cmpd="sng">
              <a:solidFill>
                <a:srgbClr val="CC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5177" name="Freeform 9">
            <a:extLst>
              <a:ext uri="{FF2B5EF4-FFF2-40B4-BE49-F238E27FC236}">
                <a16:creationId xmlns:a16="http://schemas.microsoft.com/office/drawing/2014/main" id="{E12DBA21-F66D-4916-9BFE-8355DF6C6246}"/>
              </a:ext>
            </a:extLst>
          </p:cNvPr>
          <p:cNvSpPr>
            <a:spLocks/>
          </p:cNvSpPr>
          <p:nvPr/>
        </p:nvSpPr>
        <p:spPr bwMode="auto">
          <a:xfrm>
            <a:off x="3962400" y="2514600"/>
            <a:ext cx="990600" cy="247650"/>
          </a:xfrm>
          <a:custGeom>
            <a:avLst/>
            <a:gdLst>
              <a:gd name="T0" fmla="*/ 0 w 640"/>
              <a:gd name="T1" fmla="*/ 30241875 h 156"/>
              <a:gd name="T2" fmla="*/ 124577237 w 640"/>
              <a:gd name="T3" fmla="*/ 393144375 h 156"/>
              <a:gd name="T4" fmla="*/ 1399103318 w 640"/>
              <a:gd name="T5" fmla="*/ 393144375 h 156"/>
              <a:gd name="T6" fmla="*/ 1533263063 w 640"/>
              <a:gd name="T7" fmla="*/ 0 h 1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40" h="156">
                <a:moveTo>
                  <a:pt x="0" y="12"/>
                </a:moveTo>
                <a:lnTo>
                  <a:pt x="52" y="156"/>
                </a:lnTo>
                <a:lnTo>
                  <a:pt x="584" y="156"/>
                </a:lnTo>
                <a:lnTo>
                  <a:pt x="640" y="0"/>
                </a:lnTo>
              </a:path>
            </a:pathLst>
          </a:custGeom>
          <a:noFill/>
          <a:ln w="38100" cap="rnd" cmpd="sng">
            <a:solidFill>
              <a:srgbClr val="00FF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8" name="Freeform 10">
            <a:extLst>
              <a:ext uri="{FF2B5EF4-FFF2-40B4-BE49-F238E27FC236}">
                <a16:creationId xmlns:a16="http://schemas.microsoft.com/office/drawing/2014/main" id="{78933AB4-10C8-4448-A8D1-36D4AC61652B}"/>
              </a:ext>
            </a:extLst>
          </p:cNvPr>
          <p:cNvSpPr>
            <a:spLocks/>
          </p:cNvSpPr>
          <p:nvPr/>
        </p:nvSpPr>
        <p:spPr bwMode="auto">
          <a:xfrm>
            <a:off x="3505200" y="2514600"/>
            <a:ext cx="2971800" cy="342900"/>
          </a:xfrm>
          <a:custGeom>
            <a:avLst/>
            <a:gdLst>
              <a:gd name="T0" fmla="*/ 0 w 1888"/>
              <a:gd name="T1" fmla="*/ 0 h 216"/>
              <a:gd name="T2" fmla="*/ 287403597 w 1888"/>
              <a:gd name="T3" fmla="*/ 544353750 h 216"/>
              <a:gd name="T4" fmla="*/ 2147483646 w 1888"/>
              <a:gd name="T5" fmla="*/ 544353750 h 216"/>
              <a:gd name="T6" fmla="*/ 2147483646 w 1888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8" h="216">
                <a:moveTo>
                  <a:pt x="0" y="0"/>
                </a:moveTo>
                <a:lnTo>
                  <a:pt x="116" y="216"/>
                </a:lnTo>
                <a:lnTo>
                  <a:pt x="1748" y="216"/>
                </a:lnTo>
                <a:lnTo>
                  <a:pt x="1888" y="0"/>
                </a:lnTo>
              </a:path>
            </a:pathLst>
          </a:custGeom>
          <a:noFill/>
          <a:ln w="38100" cap="rnd" cmpd="sng">
            <a:solidFill>
              <a:srgbClr val="80008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9" name="Freeform 11">
            <a:extLst>
              <a:ext uri="{FF2B5EF4-FFF2-40B4-BE49-F238E27FC236}">
                <a16:creationId xmlns:a16="http://schemas.microsoft.com/office/drawing/2014/main" id="{2C75B78F-4594-4261-A407-CABBE013E1D1}"/>
              </a:ext>
            </a:extLst>
          </p:cNvPr>
          <p:cNvSpPr>
            <a:spLocks/>
          </p:cNvSpPr>
          <p:nvPr/>
        </p:nvSpPr>
        <p:spPr bwMode="auto">
          <a:xfrm>
            <a:off x="2106613" y="5600700"/>
            <a:ext cx="387350" cy="142875"/>
          </a:xfrm>
          <a:custGeom>
            <a:avLst/>
            <a:gdLst>
              <a:gd name="T0" fmla="*/ 0 w 264"/>
              <a:gd name="T1" fmla="*/ 0 h 90"/>
              <a:gd name="T2" fmla="*/ 77499345 w 264"/>
              <a:gd name="T3" fmla="*/ 226814063 h 90"/>
              <a:gd name="T4" fmla="*/ 477916538 w 264"/>
              <a:gd name="T5" fmla="*/ 226814063 h 90"/>
              <a:gd name="T6" fmla="*/ 568333419 w 264"/>
              <a:gd name="T7" fmla="*/ 15120938 h 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4" h="90">
                <a:moveTo>
                  <a:pt x="0" y="0"/>
                </a:moveTo>
                <a:lnTo>
                  <a:pt x="36" y="90"/>
                </a:lnTo>
                <a:lnTo>
                  <a:pt x="222" y="90"/>
                </a:lnTo>
                <a:lnTo>
                  <a:pt x="264" y="6"/>
                </a:lnTo>
              </a:path>
            </a:pathLst>
          </a:custGeom>
          <a:noFill/>
          <a:ln w="38100" cap="rnd" cmpd="sng">
            <a:solidFill>
              <a:srgbClr val="80008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0" name="Freeform 12">
            <a:extLst>
              <a:ext uri="{FF2B5EF4-FFF2-40B4-BE49-F238E27FC236}">
                <a16:creationId xmlns:a16="http://schemas.microsoft.com/office/drawing/2014/main" id="{0EC38696-E6B1-46B0-9C4F-9BDF75AABBD9}"/>
              </a:ext>
            </a:extLst>
          </p:cNvPr>
          <p:cNvSpPr>
            <a:spLocks/>
          </p:cNvSpPr>
          <p:nvPr/>
        </p:nvSpPr>
        <p:spPr bwMode="auto">
          <a:xfrm>
            <a:off x="1676400" y="5638800"/>
            <a:ext cx="1212850" cy="257175"/>
          </a:xfrm>
          <a:custGeom>
            <a:avLst/>
            <a:gdLst>
              <a:gd name="T0" fmla="*/ 0 w 828"/>
              <a:gd name="T1" fmla="*/ 0 h 162"/>
              <a:gd name="T2" fmla="*/ 180232733 w 828"/>
              <a:gd name="T3" fmla="*/ 408265313 h 162"/>
              <a:gd name="T4" fmla="*/ 1596343502 w 828"/>
              <a:gd name="T5" fmla="*/ 408265313 h 162"/>
              <a:gd name="T6" fmla="*/ 1776576235 w 828"/>
              <a:gd name="T7" fmla="*/ 0 h 1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28" h="162">
                <a:moveTo>
                  <a:pt x="0" y="0"/>
                </a:moveTo>
                <a:lnTo>
                  <a:pt x="84" y="162"/>
                </a:lnTo>
                <a:lnTo>
                  <a:pt x="744" y="162"/>
                </a:lnTo>
                <a:lnTo>
                  <a:pt x="828" y="0"/>
                </a:lnTo>
              </a:path>
            </a:pathLst>
          </a:custGeom>
          <a:noFill/>
          <a:ln w="38100" cap="rnd" cmpd="sng">
            <a:solidFill>
              <a:srgbClr val="80008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utoUpdateAnimBg="0"/>
      <p:bldP spid="13517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>
            <a:extLst>
              <a:ext uri="{FF2B5EF4-FFF2-40B4-BE49-F238E27FC236}">
                <a16:creationId xmlns:a16="http://schemas.microsoft.com/office/drawing/2014/main" id="{10455D7A-25AF-411A-8F94-C180CCB78B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0C4732-2060-4905-8B28-F4C03E3CAB95}" type="datetime1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8/23/2020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2227" name="Footer Placeholder 4">
            <a:extLst>
              <a:ext uri="{FF2B5EF4-FFF2-40B4-BE49-F238E27FC236}">
                <a16:creationId xmlns:a16="http://schemas.microsoft.com/office/drawing/2014/main" id="{F85AB1F2-5304-4837-97AA-2B97AF0A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CS 201</a:t>
            </a: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4EDD0151-E2BA-434C-97B1-4E71B8D61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9138" y="225425"/>
            <a:ext cx="7772400" cy="962025"/>
          </a:xfrm>
        </p:spPr>
        <p:txBody>
          <a:bodyPr/>
          <a:lstStyle/>
          <a:p>
            <a:pPr eaLnBrk="1" hangingPunct="1"/>
            <a:r>
              <a:rPr lang="en-US" altLang="en-US"/>
              <a:t>Informal Procedure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33D9461A-5836-4F4F-8473-3B049B0F2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33488"/>
            <a:ext cx="7772400" cy="4862512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Initialize the stack to empty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For every char read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if open bracket then </a:t>
            </a:r>
            <a:r>
              <a:rPr lang="en-US" altLang="en-US" sz="2400" i="1">
                <a:latin typeface="Times New Roman" panose="02020603050405020304" pitchFamily="18" charset="0"/>
              </a:rPr>
              <a:t>push onto stack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if close bracket, then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anose="02020603050405020304" pitchFamily="18" charset="0"/>
              </a:rPr>
              <a:t> </a:t>
            </a:r>
            <a:r>
              <a:rPr lang="en-GB" altLang="en-US"/>
              <a:t>return &amp; remove most recent item</a:t>
            </a:r>
            <a:r>
              <a:rPr lang="en-US" altLang="en-US" i="1">
                <a:latin typeface="Times New Roman" panose="02020603050405020304" pitchFamily="18" charset="0"/>
              </a:rPr>
              <a:t> 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anose="02020603050405020304" pitchFamily="18" charset="0"/>
              </a:rPr>
              <a:t>		</a:t>
            </a:r>
            <a:r>
              <a:rPr lang="en-US" altLang="en-US">
                <a:latin typeface="Times New Roman" panose="02020603050405020304" pitchFamily="18" charset="0"/>
              </a:rPr>
              <a:t>from</a:t>
            </a:r>
            <a:r>
              <a:rPr lang="en-US" altLang="en-US" i="1">
                <a:latin typeface="Times New Roman" panose="02020603050405020304" pitchFamily="18" charset="0"/>
              </a:rPr>
              <a:t> the stack</a:t>
            </a:r>
            <a:endParaRPr lang="en-US" altLang="en-US">
              <a:latin typeface="Times New Roman" panose="02020603050405020304" pitchFamily="18" charset="0"/>
            </a:endParaRP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if doesn’t match then </a:t>
            </a:r>
            <a:r>
              <a:rPr lang="en-US" altLang="en-US" i="1">
                <a:latin typeface="Times New Roman" panose="02020603050405020304" pitchFamily="18" charset="0"/>
              </a:rPr>
              <a:t>flag error</a:t>
            </a:r>
            <a:endParaRPr lang="en-US" altLang="en-US"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if non-bracket, </a:t>
            </a:r>
            <a:r>
              <a:rPr lang="en-US" altLang="en-US" sz="2400" i="1">
                <a:latin typeface="Times New Roman" panose="02020603050405020304" pitchFamily="18" charset="0"/>
              </a:rPr>
              <a:t>skip the char read</a:t>
            </a:r>
          </a:p>
        </p:txBody>
      </p:sp>
      <p:sp>
        <p:nvSpPr>
          <p:cNvPr id="136196" name="Text Box 4">
            <a:extLst>
              <a:ext uri="{FF2B5EF4-FFF2-40B4-BE49-F238E27FC236}">
                <a16:creationId xmlns:a16="http://schemas.microsoft.com/office/drawing/2014/main" id="{BF348A33-913A-4ECD-AEC0-E1E3BAA8C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365625"/>
            <a:ext cx="54197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Example</a:t>
            </a:r>
          </a:p>
          <a:p>
            <a:pPr lvl="1">
              <a:spcBef>
                <a:spcPct val="0"/>
              </a:spcBef>
              <a:buFontTx/>
              <a:buChar char="•"/>
            </a:pPr>
            <a:endParaRPr lang="en-GB" altLang="en-US" sz="16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</a:rPr>
              <a:t>  	</a:t>
            </a:r>
            <a:r>
              <a:rPr lang="en-GB" altLang="en-US" sz="2400">
                <a:solidFill>
                  <a:srgbClr val="0000FF"/>
                </a:solidFill>
                <a:latin typeface="Courier New" panose="02070309020205020404" pitchFamily="49" charset="0"/>
              </a:rPr>
              <a:t>{a,(b+f[4])*3,d+f[5]}</a:t>
            </a:r>
            <a:r>
              <a:rPr lang="en-GB" altLang="en-US" sz="2400">
                <a:latin typeface="Courier New" panose="02070309020205020404" pitchFamily="49" charset="0"/>
              </a:rPr>
              <a:t>	</a:t>
            </a:r>
            <a:r>
              <a:rPr lang="en-GB" altLang="en-US" sz="2000">
                <a:latin typeface="Courier New" panose="02070309020205020404" pitchFamily="49" charset="0"/>
              </a:rPr>
              <a:t> </a:t>
            </a:r>
          </a:p>
        </p:txBody>
      </p:sp>
      <p:grpSp>
        <p:nvGrpSpPr>
          <p:cNvPr id="52231" name="Group 34">
            <a:extLst>
              <a:ext uri="{FF2B5EF4-FFF2-40B4-BE49-F238E27FC236}">
                <a16:creationId xmlns:a16="http://schemas.microsoft.com/office/drawing/2014/main" id="{9801DFBA-AFA8-4EE2-97A3-91C78C5EDB7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373688"/>
            <a:ext cx="3738563" cy="457200"/>
            <a:chOff x="912" y="3600"/>
            <a:chExt cx="2355" cy="288"/>
          </a:xfrm>
        </p:grpSpPr>
        <p:sp>
          <p:nvSpPr>
            <p:cNvPr id="52253" name="AutoShape 5">
              <a:extLst>
                <a:ext uri="{FF2B5EF4-FFF2-40B4-BE49-F238E27FC236}">
                  <a16:creationId xmlns:a16="http://schemas.microsoft.com/office/drawing/2014/main" id="{B39F2A86-7A61-4AE0-B269-A9DE98685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600"/>
              <a:ext cx="51" cy="288"/>
            </a:xfrm>
            <a:prstGeom prst="upArrow">
              <a:avLst>
                <a:gd name="adj1" fmla="val 50000"/>
                <a:gd name="adj2" fmla="val 141176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254" name="AutoShape 6">
              <a:extLst>
                <a:ext uri="{FF2B5EF4-FFF2-40B4-BE49-F238E27FC236}">
                  <a16:creationId xmlns:a16="http://schemas.microsoft.com/office/drawing/2014/main" id="{180ADBAA-E711-4E8C-B099-D31A1FB10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600"/>
              <a:ext cx="51" cy="288"/>
            </a:xfrm>
            <a:prstGeom prst="upArrow">
              <a:avLst>
                <a:gd name="adj1" fmla="val 50000"/>
                <a:gd name="adj2" fmla="val 141176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255" name="AutoShape 7">
              <a:extLst>
                <a:ext uri="{FF2B5EF4-FFF2-40B4-BE49-F238E27FC236}">
                  <a16:creationId xmlns:a16="http://schemas.microsoft.com/office/drawing/2014/main" id="{664A341D-C133-4D0A-8B02-14FBD43D6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600"/>
              <a:ext cx="50" cy="288"/>
            </a:xfrm>
            <a:prstGeom prst="upArrow">
              <a:avLst>
                <a:gd name="adj1" fmla="val 50000"/>
                <a:gd name="adj2" fmla="val 14400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256" name="AutoShape 8">
              <a:extLst>
                <a:ext uri="{FF2B5EF4-FFF2-40B4-BE49-F238E27FC236}">
                  <a16:creationId xmlns:a16="http://schemas.microsoft.com/office/drawing/2014/main" id="{F6FFCBB7-84F3-4076-873B-9A6207541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600"/>
              <a:ext cx="51" cy="288"/>
            </a:xfrm>
            <a:prstGeom prst="upArrow">
              <a:avLst>
                <a:gd name="adj1" fmla="val 50000"/>
                <a:gd name="adj2" fmla="val 141176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257" name="AutoShape 9">
              <a:extLst>
                <a:ext uri="{FF2B5EF4-FFF2-40B4-BE49-F238E27FC236}">
                  <a16:creationId xmlns:a16="http://schemas.microsoft.com/office/drawing/2014/main" id="{8D22471F-DEE1-42DE-BF6D-8C000F897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600"/>
              <a:ext cx="51" cy="288"/>
            </a:xfrm>
            <a:prstGeom prst="upArrow">
              <a:avLst>
                <a:gd name="adj1" fmla="val 50000"/>
                <a:gd name="adj2" fmla="val 141176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258" name="AutoShape 10">
              <a:extLst>
                <a:ext uri="{FF2B5EF4-FFF2-40B4-BE49-F238E27FC236}">
                  <a16:creationId xmlns:a16="http://schemas.microsoft.com/office/drawing/2014/main" id="{0E44FC19-F998-4380-9C8A-98C4FA4EE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600"/>
              <a:ext cx="51" cy="288"/>
            </a:xfrm>
            <a:prstGeom prst="upArrow">
              <a:avLst>
                <a:gd name="adj1" fmla="val 50000"/>
                <a:gd name="adj2" fmla="val 141176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259" name="AutoShape 11">
              <a:extLst>
                <a:ext uri="{FF2B5EF4-FFF2-40B4-BE49-F238E27FC236}">
                  <a16:creationId xmlns:a16="http://schemas.microsoft.com/office/drawing/2014/main" id="{CB00996B-7F2E-4BC6-B42A-F3AA3801D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600"/>
              <a:ext cx="51" cy="288"/>
            </a:xfrm>
            <a:prstGeom prst="upArrow">
              <a:avLst>
                <a:gd name="adj1" fmla="val 50000"/>
                <a:gd name="adj2" fmla="val 141176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260" name="AutoShape 12">
              <a:extLst>
                <a:ext uri="{FF2B5EF4-FFF2-40B4-BE49-F238E27FC236}">
                  <a16:creationId xmlns:a16="http://schemas.microsoft.com/office/drawing/2014/main" id="{21F6408C-21DC-40C3-A728-9C023BB42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600"/>
              <a:ext cx="51" cy="288"/>
            </a:xfrm>
            <a:prstGeom prst="upArrow">
              <a:avLst>
                <a:gd name="adj1" fmla="val 50000"/>
                <a:gd name="adj2" fmla="val 141176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6205" name="Group 13">
            <a:extLst>
              <a:ext uri="{FF2B5EF4-FFF2-40B4-BE49-F238E27FC236}">
                <a16:creationId xmlns:a16="http://schemas.microsoft.com/office/drawing/2014/main" id="{4AD5A1BF-A5B3-4A41-9480-7FC21131518C}"/>
              </a:ext>
            </a:extLst>
          </p:cNvPr>
          <p:cNvGrpSpPr>
            <a:grpSpLocks/>
          </p:cNvGrpSpPr>
          <p:nvPr/>
        </p:nvGrpSpPr>
        <p:grpSpPr bwMode="auto">
          <a:xfrm>
            <a:off x="6756400" y="2122488"/>
            <a:ext cx="1736725" cy="4071937"/>
            <a:chOff x="4609" y="1337"/>
            <a:chExt cx="1185" cy="2565"/>
          </a:xfrm>
        </p:grpSpPr>
        <p:sp>
          <p:nvSpPr>
            <p:cNvPr id="52245" name="Rectangle 14">
              <a:extLst>
                <a:ext uri="{FF2B5EF4-FFF2-40B4-BE49-F238E27FC236}">
                  <a16:creationId xmlns:a16="http://schemas.microsoft.com/office/drawing/2014/main" id="{8DBCEBAD-D820-4297-AC4A-37500AF76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" y="1337"/>
              <a:ext cx="1136" cy="2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246" name="Line 15">
              <a:extLst>
                <a:ext uri="{FF2B5EF4-FFF2-40B4-BE49-F238E27FC236}">
                  <a16:creationId xmlns:a16="http://schemas.microsoft.com/office/drawing/2014/main" id="{2EC1614F-317D-4172-8322-AB8121E6B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9" y="3255"/>
              <a:ext cx="11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7" name="Line 16">
              <a:extLst>
                <a:ext uri="{FF2B5EF4-FFF2-40B4-BE49-F238E27FC236}">
                  <a16:creationId xmlns:a16="http://schemas.microsoft.com/office/drawing/2014/main" id="{B870388D-30F4-41D0-BADD-DA320E339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5" y="2942"/>
              <a:ext cx="11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8" name="Line 17">
              <a:extLst>
                <a:ext uri="{FF2B5EF4-FFF2-40B4-BE49-F238E27FC236}">
                  <a16:creationId xmlns:a16="http://schemas.microsoft.com/office/drawing/2014/main" id="{4D405023-14A8-42DE-96E2-F9B3EAC2A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1" y="2629"/>
              <a:ext cx="11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9" name="Line 18">
              <a:extLst>
                <a:ext uri="{FF2B5EF4-FFF2-40B4-BE49-F238E27FC236}">
                  <a16:creationId xmlns:a16="http://schemas.microsoft.com/office/drawing/2014/main" id="{73695505-122A-42F2-84CC-06C08101E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7" y="2316"/>
              <a:ext cx="11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0" name="Line 19">
              <a:extLst>
                <a:ext uri="{FF2B5EF4-FFF2-40B4-BE49-F238E27FC236}">
                  <a16:creationId xmlns:a16="http://schemas.microsoft.com/office/drawing/2014/main" id="{F05FBABA-5320-4B96-8337-E935378DB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3" y="2003"/>
              <a:ext cx="11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1" name="Line 20">
              <a:extLst>
                <a:ext uri="{FF2B5EF4-FFF2-40B4-BE49-F238E27FC236}">
                  <a16:creationId xmlns:a16="http://schemas.microsoft.com/office/drawing/2014/main" id="{F258111B-8941-4D5C-A9BC-C25040CFF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9" y="1690"/>
              <a:ext cx="11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2" name="Text Box 21">
              <a:extLst>
                <a:ext uri="{FF2B5EF4-FFF2-40B4-BE49-F238E27FC236}">
                  <a16:creationId xmlns:a16="http://schemas.microsoft.com/office/drawing/2014/main" id="{27A92E17-7B6F-45EE-BCCE-06E60CDF5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8" y="3614"/>
              <a:ext cx="5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latin typeface="Times New Roman" panose="02020603050405020304" pitchFamily="18" charset="0"/>
                </a:rPr>
                <a:t>Stack</a:t>
              </a:r>
            </a:p>
          </p:txBody>
        </p:sp>
      </p:grpSp>
      <p:sp>
        <p:nvSpPr>
          <p:cNvPr id="136214" name="Text Box 22">
            <a:extLst>
              <a:ext uri="{FF2B5EF4-FFF2-40B4-BE49-F238E27FC236}">
                <a16:creationId xmlns:a16="http://schemas.microsoft.com/office/drawing/2014/main" id="{59BC23B8-851E-43E1-8142-71C85F482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0" y="5197475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  <a:endParaRPr lang="en-GB" altLang="en-US" sz="240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136215" name="Text Box 23">
            <a:extLst>
              <a:ext uri="{FF2B5EF4-FFF2-40B4-BE49-F238E27FC236}">
                <a16:creationId xmlns:a16="http://schemas.microsoft.com/office/drawing/2014/main" id="{D4F16F8C-71CA-48B8-B162-77F88A708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2325" y="4702175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endParaRPr lang="en-GB" altLang="en-US" sz="240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136216" name="Text Box 24">
            <a:extLst>
              <a:ext uri="{FF2B5EF4-FFF2-40B4-BE49-F238E27FC236}">
                <a16:creationId xmlns:a16="http://schemas.microsoft.com/office/drawing/2014/main" id="{A3EF508C-6F60-4EDB-87C3-D323CC299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4194175"/>
            <a:ext cx="33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[</a:t>
            </a:r>
            <a:endParaRPr lang="en-GB" altLang="en-US" sz="240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136217" name="Text Box 25">
            <a:extLst>
              <a:ext uri="{FF2B5EF4-FFF2-40B4-BE49-F238E27FC236}">
                <a16:creationId xmlns:a16="http://schemas.microsoft.com/office/drawing/2014/main" id="{D51FAAF5-34F7-4E87-8590-243233B33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5888" y="4702175"/>
            <a:ext cx="33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endParaRPr lang="en-GB" altLang="en-US" sz="240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136218" name="Text Box 26">
            <a:extLst>
              <a:ext uri="{FF2B5EF4-FFF2-40B4-BE49-F238E27FC236}">
                <a16:creationId xmlns:a16="http://schemas.microsoft.com/office/drawing/2014/main" id="{E94DF9F6-9A15-4777-8B64-0015012AD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3188" y="5197475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n-GB" altLang="en-US" sz="240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136219" name="Text Box 27">
            <a:extLst>
              <a:ext uri="{FF2B5EF4-FFF2-40B4-BE49-F238E27FC236}">
                <a16:creationId xmlns:a16="http://schemas.microsoft.com/office/drawing/2014/main" id="{1412615F-35AC-4C94-860F-3F3CE7060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263" y="4206875"/>
            <a:ext cx="33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]</a:t>
            </a:r>
            <a:endParaRPr lang="en-GB" altLang="en-US" sz="240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136220" name="Rectangle 28">
            <a:extLst>
              <a:ext uri="{FF2B5EF4-FFF2-40B4-BE49-F238E27FC236}">
                <a16:creationId xmlns:a16="http://schemas.microsoft.com/office/drawing/2014/main" id="{16585981-6AE5-45BB-B3AD-782E01F72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5232400"/>
            <a:ext cx="890588" cy="3810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6221" name="Rectangle 29">
            <a:extLst>
              <a:ext uri="{FF2B5EF4-FFF2-40B4-BE49-F238E27FC236}">
                <a16:creationId xmlns:a16="http://schemas.microsoft.com/office/drawing/2014/main" id="{F06E743B-CF70-448F-937A-ADC0E89CE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613" y="4711700"/>
            <a:ext cx="892175" cy="3810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6222" name="Rectangle 30">
            <a:extLst>
              <a:ext uri="{FF2B5EF4-FFF2-40B4-BE49-F238E27FC236}">
                <a16:creationId xmlns:a16="http://schemas.microsoft.com/office/drawing/2014/main" id="{7DA40074-3D28-4ACC-9D9F-0710D166B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4241800"/>
            <a:ext cx="890588" cy="3810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6223" name="Text Box 31">
            <a:extLst>
              <a:ext uri="{FF2B5EF4-FFF2-40B4-BE49-F238E27FC236}">
                <a16:creationId xmlns:a16="http://schemas.microsoft.com/office/drawing/2014/main" id="{7B2B22AE-7E74-46B7-BB6F-86FC38F32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0" y="4664075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[</a:t>
            </a:r>
            <a:endParaRPr lang="en-GB" altLang="en-US" sz="240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136224" name="Text Box 32">
            <a:extLst>
              <a:ext uri="{FF2B5EF4-FFF2-40B4-BE49-F238E27FC236}">
                <a16:creationId xmlns:a16="http://schemas.microsoft.com/office/drawing/2014/main" id="{7136DA58-DAA8-4B5F-83A3-A63D4DB37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263" y="4676775"/>
            <a:ext cx="33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]</a:t>
            </a:r>
            <a:endParaRPr lang="en-GB" altLang="en-US" sz="240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136225" name="Rectangle 33">
            <a:extLst>
              <a:ext uri="{FF2B5EF4-FFF2-40B4-BE49-F238E27FC236}">
                <a16:creationId xmlns:a16="http://schemas.microsoft.com/office/drawing/2014/main" id="{F878D691-734F-4353-A4D9-F583657C5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4699000"/>
            <a:ext cx="892175" cy="3810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13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3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autoUpdateAnimBg="0"/>
      <p:bldP spid="136214" grpId="0" autoUpdateAnimBg="0"/>
      <p:bldP spid="136215" grpId="0" autoUpdateAnimBg="0"/>
      <p:bldP spid="136216" grpId="0" autoUpdateAnimBg="0"/>
      <p:bldP spid="136217" grpId="0" autoUpdateAnimBg="0"/>
      <p:bldP spid="136218" grpId="0" autoUpdateAnimBg="0"/>
      <p:bldP spid="136219" grpId="0" autoUpdateAnimBg="0"/>
      <p:bldP spid="136220" grpId="0" animBg="1"/>
      <p:bldP spid="136221" grpId="0" animBg="1"/>
      <p:bldP spid="136222" grpId="0" animBg="1"/>
      <p:bldP spid="136223" grpId="0" autoUpdateAnimBg="0"/>
      <p:bldP spid="136224" grpId="0" autoUpdateAnimBg="0"/>
      <p:bldP spid="1362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>
            <a:extLst>
              <a:ext uri="{FF2B5EF4-FFF2-40B4-BE49-F238E27FC236}">
                <a16:creationId xmlns:a16="http://schemas.microsoft.com/office/drawing/2014/main" id="{7A49FE33-BA6B-4A3C-9B08-0C71BE08290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C5815-60A1-4559-A69A-E8688C17E63B}" type="datetime1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8/23/2020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3251" name="Footer Placeholder 4">
            <a:extLst>
              <a:ext uri="{FF2B5EF4-FFF2-40B4-BE49-F238E27FC236}">
                <a16:creationId xmlns:a16="http://schemas.microsoft.com/office/drawing/2014/main" id="{05C0332B-EF75-4740-940D-9B4B9183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CS 201</a:t>
            </a: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5DAC34FE-73C2-46E7-94CC-893DDC486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9138" y="260350"/>
            <a:ext cx="7772400" cy="927100"/>
          </a:xfrm>
        </p:spPr>
        <p:txBody>
          <a:bodyPr/>
          <a:lstStyle/>
          <a:p>
            <a:pPr eaLnBrk="1" hangingPunct="1"/>
            <a:r>
              <a:rPr lang="en-US" altLang="en-US"/>
              <a:t>Postfix Calculator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F75936FF-F585-4D20-84FE-A1A7A0AC2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6263" y="1196975"/>
            <a:ext cx="8135937" cy="23764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400"/>
              <a:t>Computation of arithmetic expressions can be efficiently carried out in Postfix notation with the help of a stack.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	Infix 		-   </a:t>
            </a:r>
            <a:r>
              <a:rPr lang="en-US" altLang="en-US" sz="2000">
                <a:solidFill>
                  <a:srgbClr val="0000FF"/>
                </a:solidFill>
              </a:rPr>
              <a:t>arg1 </a:t>
            </a:r>
            <a:r>
              <a:rPr lang="en-US" altLang="en-US" sz="2000" b="1">
                <a:solidFill>
                  <a:srgbClr val="0000FF"/>
                </a:solidFill>
              </a:rPr>
              <a:t>op</a:t>
            </a:r>
            <a:r>
              <a:rPr lang="en-US" altLang="en-US" sz="2000">
                <a:solidFill>
                  <a:srgbClr val="0000FF"/>
                </a:solidFill>
              </a:rPr>
              <a:t> arg2</a:t>
            </a:r>
            <a:r>
              <a:rPr lang="en-US" altLang="en-US" sz="2000"/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	Prefix 	-   </a:t>
            </a:r>
            <a:r>
              <a:rPr lang="en-US" altLang="en-US" sz="2000" b="1">
                <a:solidFill>
                  <a:srgbClr val="0000FF"/>
                </a:solidFill>
              </a:rPr>
              <a:t>op</a:t>
            </a:r>
            <a:r>
              <a:rPr lang="en-US" altLang="en-US" sz="2000">
                <a:solidFill>
                  <a:srgbClr val="0000FF"/>
                </a:solidFill>
              </a:rPr>
              <a:t> arg1 arg2</a:t>
            </a:r>
            <a:r>
              <a:rPr lang="en-US" altLang="en-US" sz="2000"/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	Postfix 	-   </a:t>
            </a:r>
            <a:r>
              <a:rPr lang="en-US" altLang="en-US" sz="2000">
                <a:solidFill>
                  <a:srgbClr val="0000FF"/>
                </a:solidFill>
              </a:rPr>
              <a:t>arg1 arg2 </a:t>
            </a:r>
            <a:r>
              <a:rPr lang="en-US" altLang="en-US" sz="2000" b="1">
                <a:solidFill>
                  <a:srgbClr val="0000FF"/>
                </a:solidFill>
              </a:rPr>
              <a:t>op</a:t>
            </a:r>
            <a:endParaRPr lang="en-US" altLang="en-US" sz="2000"/>
          </a:p>
          <a:p>
            <a:pPr eaLnBrk="1" hangingPunct="1"/>
            <a:endParaRPr lang="en-US" altLang="en-US" sz="2000"/>
          </a:p>
        </p:txBody>
      </p:sp>
      <p:grpSp>
        <p:nvGrpSpPr>
          <p:cNvPr id="53254" name="Group 27">
            <a:extLst>
              <a:ext uri="{FF2B5EF4-FFF2-40B4-BE49-F238E27FC236}">
                <a16:creationId xmlns:a16="http://schemas.microsoft.com/office/drawing/2014/main" id="{FD199617-A627-416A-BF8E-1925C46490CD}"/>
              </a:ext>
            </a:extLst>
          </p:cNvPr>
          <p:cNvGrpSpPr>
            <a:grpSpLocks/>
          </p:cNvGrpSpPr>
          <p:nvPr/>
        </p:nvGrpSpPr>
        <p:grpSpPr bwMode="auto">
          <a:xfrm>
            <a:off x="1439863" y="3357563"/>
            <a:ext cx="5640387" cy="2735262"/>
            <a:chOff x="907" y="2183"/>
            <a:chExt cx="3553" cy="1723"/>
          </a:xfrm>
        </p:grpSpPr>
        <p:grpSp>
          <p:nvGrpSpPr>
            <p:cNvPr id="53255" name="Group 25">
              <a:extLst>
                <a:ext uri="{FF2B5EF4-FFF2-40B4-BE49-F238E27FC236}">
                  <a16:creationId xmlns:a16="http://schemas.microsoft.com/office/drawing/2014/main" id="{A9C80507-D501-40D2-ADF3-3DF2EC87DD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7" y="2183"/>
              <a:ext cx="3553" cy="1633"/>
              <a:chOff x="918" y="2369"/>
              <a:chExt cx="3553" cy="1633"/>
            </a:xfrm>
          </p:grpSpPr>
          <p:grpSp>
            <p:nvGrpSpPr>
              <p:cNvPr id="53257" name="Group 4">
                <a:extLst>
                  <a:ext uri="{FF2B5EF4-FFF2-40B4-BE49-F238E27FC236}">
                    <a16:creationId xmlns:a16="http://schemas.microsoft.com/office/drawing/2014/main" id="{5B6AF28B-2D17-46A4-B9F2-7ABA84D8B3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76" y="2685"/>
                <a:ext cx="1285" cy="431"/>
                <a:chOff x="1300" y="2133"/>
                <a:chExt cx="1392" cy="431"/>
              </a:xfrm>
            </p:grpSpPr>
            <p:sp>
              <p:nvSpPr>
                <p:cNvPr id="53274" name="Text Box 5">
                  <a:extLst>
                    <a:ext uri="{FF2B5EF4-FFF2-40B4-BE49-F238E27FC236}">
                      <a16:creationId xmlns:a16="http://schemas.microsoft.com/office/drawing/2014/main" id="{7F282916-2B3E-47FB-8747-08D874B18D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1" y="2133"/>
                  <a:ext cx="96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>
                      <a:solidFill>
                        <a:srgbClr val="0000FF"/>
                      </a:solidFill>
                      <a:latin typeface="Courier New" panose="02070309020205020404" pitchFamily="49" charset="0"/>
                    </a:rPr>
                    <a:t>(2*3)+4</a:t>
                  </a:r>
                </a:p>
              </p:txBody>
            </p:sp>
            <p:sp>
              <p:nvSpPr>
                <p:cNvPr id="53275" name="Line 6">
                  <a:extLst>
                    <a:ext uri="{FF2B5EF4-FFF2-40B4-BE49-F238E27FC236}">
                      <a16:creationId xmlns:a16="http://schemas.microsoft.com/office/drawing/2014/main" id="{4D7906CB-1D1B-455B-A460-7BC7300B03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0" y="2301"/>
                  <a:ext cx="481" cy="2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258" name="Group 7">
                <a:extLst>
                  <a:ext uri="{FF2B5EF4-FFF2-40B4-BE49-F238E27FC236}">
                    <a16:creationId xmlns:a16="http://schemas.microsoft.com/office/drawing/2014/main" id="{D542716E-6D19-4AB9-9A9B-9F9CC9431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8" y="3434"/>
                <a:ext cx="1399" cy="568"/>
                <a:chOff x="1291" y="2882"/>
                <a:chExt cx="1515" cy="568"/>
              </a:xfrm>
            </p:grpSpPr>
            <p:sp>
              <p:nvSpPr>
                <p:cNvPr id="53272" name="Text Box 8">
                  <a:extLst>
                    <a:ext uri="{FF2B5EF4-FFF2-40B4-BE49-F238E27FC236}">
                      <a16:creationId xmlns:a16="http://schemas.microsoft.com/office/drawing/2014/main" id="{4DD1953F-BF45-4151-B4FC-E30E3800E8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99" y="3200"/>
                  <a:ext cx="100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>
                      <a:solidFill>
                        <a:srgbClr val="0000FF"/>
                      </a:solidFill>
                      <a:latin typeface="Courier New" panose="02070309020205020404" pitchFamily="49" charset="0"/>
                    </a:rPr>
                    <a:t>2*(3+4)</a:t>
                  </a:r>
                </a:p>
              </p:txBody>
            </p:sp>
            <p:sp>
              <p:nvSpPr>
                <p:cNvPr id="53273" name="Line 9">
                  <a:extLst>
                    <a:ext uri="{FF2B5EF4-FFF2-40B4-BE49-F238E27FC236}">
                      <a16:creationId xmlns:a16="http://schemas.microsoft.com/office/drawing/2014/main" id="{1080E3BF-DFF9-41E7-B0FB-26BE2F1D17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1" y="2882"/>
                  <a:ext cx="536" cy="40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259" name="Group 10">
                <a:extLst>
                  <a:ext uri="{FF2B5EF4-FFF2-40B4-BE49-F238E27FC236}">
                    <a16:creationId xmlns:a16="http://schemas.microsoft.com/office/drawing/2014/main" id="{8FAFA73C-E114-4014-829C-BF11149E10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6" y="3722"/>
                <a:ext cx="1720" cy="250"/>
                <a:chOff x="2567" y="3170"/>
                <a:chExt cx="1863" cy="250"/>
              </a:xfrm>
            </p:grpSpPr>
            <p:sp>
              <p:nvSpPr>
                <p:cNvPr id="53270" name="Text Box 11">
                  <a:extLst>
                    <a:ext uri="{FF2B5EF4-FFF2-40B4-BE49-F238E27FC236}">
                      <a16:creationId xmlns:a16="http://schemas.microsoft.com/office/drawing/2014/main" id="{3F8495B4-DD92-45C4-B59C-D63DD9584C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6" y="3170"/>
                  <a:ext cx="123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>
                      <a:solidFill>
                        <a:srgbClr val="0000FF"/>
                      </a:solidFill>
                      <a:latin typeface="Courier New" panose="02070309020205020404" pitchFamily="49" charset="0"/>
                    </a:rPr>
                    <a:t>2 3 4 + *</a:t>
                  </a:r>
                </a:p>
              </p:txBody>
            </p:sp>
            <p:sp>
              <p:nvSpPr>
                <p:cNvPr id="53271" name="Line 12">
                  <a:extLst>
                    <a:ext uri="{FF2B5EF4-FFF2-40B4-BE49-F238E27FC236}">
                      <a16:creationId xmlns:a16="http://schemas.microsoft.com/office/drawing/2014/main" id="{BE8AB024-91F1-40B3-9FE8-F855A88D3D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67" y="3332"/>
                  <a:ext cx="4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260" name="Group 13">
                <a:extLst>
                  <a:ext uri="{FF2B5EF4-FFF2-40B4-BE49-F238E27FC236}">
                    <a16:creationId xmlns:a16="http://schemas.microsoft.com/office/drawing/2014/main" id="{8339A43C-948E-4ECA-B5B5-185A5742FE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8" y="2770"/>
                <a:ext cx="660" cy="626"/>
                <a:chOff x="696" y="2218"/>
                <a:chExt cx="714" cy="626"/>
              </a:xfrm>
            </p:grpSpPr>
            <p:sp>
              <p:nvSpPr>
                <p:cNvPr id="53268" name="Text Box 14">
                  <a:extLst>
                    <a:ext uri="{FF2B5EF4-FFF2-40B4-BE49-F238E27FC236}">
                      <a16:creationId xmlns:a16="http://schemas.microsoft.com/office/drawing/2014/main" id="{810DA937-B970-4234-A58E-B22EC0D58C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9" y="2594"/>
                  <a:ext cx="66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>
                      <a:solidFill>
                        <a:srgbClr val="0000FF"/>
                      </a:solidFill>
                      <a:latin typeface="Courier New" panose="02070309020205020404" pitchFamily="49" charset="0"/>
                    </a:rPr>
                    <a:t>2*3+4</a:t>
                  </a:r>
                </a:p>
              </p:txBody>
            </p:sp>
            <p:sp>
              <p:nvSpPr>
                <p:cNvPr id="53269" name="Text Box 15">
                  <a:extLst>
                    <a:ext uri="{FF2B5EF4-FFF2-40B4-BE49-F238E27FC236}">
                      <a16:creationId xmlns:a16="http://schemas.microsoft.com/office/drawing/2014/main" id="{C0967CB7-2711-464B-A31F-AC05BC446C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6" y="2218"/>
                  <a:ext cx="43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 i="1">
                      <a:latin typeface="Times New Roman" panose="02020603050405020304" pitchFamily="18" charset="0"/>
                    </a:rPr>
                    <a:t>infix</a:t>
                  </a:r>
                </a:p>
              </p:txBody>
            </p:sp>
          </p:grpSp>
          <p:grpSp>
            <p:nvGrpSpPr>
              <p:cNvPr id="53261" name="Group 16">
                <a:extLst>
                  <a:ext uri="{FF2B5EF4-FFF2-40B4-BE49-F238E27FC236}">
                    <a16:creationId xmlns:a16="http://schemas.microsoft.com/office/drawing/2014/main" id="{95B85DBB-C441-4361-9488-5419CF6EAE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67" y="2369"/>
                <a:ext cx="1804" cy="563"/>
                <a:chOff x="2590" y="1817"/>
                <a:chExt cx="1953" cy="563"/>
              </a:xfrm>
            </p:grpSpPr>
            <p:sp>
              <p:nvSpPr>
                <p:cNvPr id="53265" name="Text Box 17">
                  <a:extLst>
                    <a:ext uri="{FF2B5EF4-FFF2-40B4-BE49-F238E27FC236}">
                      <a16:creationId xmlns:a16="http://schemas.microsoft.com/office/drawing/2014/main" id="{2AE77175-DC17-4E05-B2F2-E7AD76F7F8B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7" y="2130"/>
                  <a:ext cx="14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>
                      <a:solidFill>
                        <a:srgbClr val="0000FF"/>
                      </a:solidFill>
                      <a:latin typeface="Courier New" panose="02070309020205020404" pitchFamily="49" charset="0"/>
                    </a:rPr>
                    <a:t>2 3 * 4 +</a:t>
                  </a:r>
                </a:p>
              </p:txBody>
            </p:sp>
            <p:sp>
              <p:nvSpPr>
                <p:cNvPr id="53266" name="Line 18">
                  <a:extLst>
                    <a:ext uri="{FF2B5EF4-FFF2-40B4-BE49-F238E27FC236}">
                      <a16:creationId xmlns:a16="http://schemas.microsoft.com/office/drawing/2014/main" id="{37BF1B17-4620-4F47-929B-7518E4ED38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0" y="2245"/>
                  <a:ext cx="4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267" name="Text Box 19">
                  <a:extLst>
                    <a:ext uri="{FF2B5EF4-FFF2-40B4-BE49-F238E27FC236}">
                      <a16:creationId xmlns:a16="http://schemas.microsoft.com/office/drawing/2014/main" id="{CB689ABB-C800-492B-B0CE-82137CD788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0" y="1817"/>
                  <a:ext cx="58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 i="1">
                      <a:latin typeface="Times New Roman" panose="02020603050405020304" pitchFamily="18" charset="0"/>
                    </a:rPr>
                    <a:t>postfix</a:t>
                  </a:r>
                </a:p>
              </p:txBody>
            </p:sp>
          </p:grpSp>
          <p:sp>
            <p:nvSpPr>
              <p:cNvPr id="53262" name="Line 20">
                <a:extLst>
                  <a:ext uri="{FF2B5EF4-FFF2-40B4-BE49-F238E27FC236}">
                    <a16:creationId xmlns:a16="http://schemas.microsoft.com/office/drawing/2014/main" id="{BDA04539-55AB-4A6A-B67B-F87EB8BD6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928"/>
                <a:ext cx="443" cy="0"/>
              </a:xfrm>
              <a:prstGeom prst="line">
                <a:avLst/>
              </a:prstGeom>
              <a:noFill/>
              <a:ln w="38100" cmpd="dbl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3" name="Line 21">
                <a:extLst>
                  <a:ext uri="{FF2B5EF4-FFF2-40B4-BE49-F238E27FC236}">
                    <a16:creationId xmlns:a16="http://schemas.microsoft.com/office/drawing/2014/main" id="{C569B27C-0152-4597-9A59-40359808EE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7" y="4000"/>
                <a:ext cx="443" cy="0"/>
              </a:xfrm>
              <a:prstGeom prst="line">
                <a:avLst/>
              </a:prstGeom>
              <a:noFill/>
              <a:ln w="38100" cmpd="dbl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4" name="Line 22">
                <a:extLst>
                  <a:ext uri="{FF2B5EF4-FFF2-40B4-BE49-F238E27FC236}">
                    <a16:creationId xmlns:a16="http://schemas.microsoft.com/office/drawing/2014/main" id="{AE9F3CF8-8E67-4150-AFC2-283FE1D69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024"/>
                <a:ext cx="753" cy="0"/>
              </a:xfrm>
              <a:prstGeom prst="line">
                <a:avLst/>
              </a:prstGeom>
              <a:noFill/>
              <a:ln w="38100" cmpd="dbl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256" name="Line 23">
              <a:extLst>
                <a:ext uri="{FF2B5EF4-FFF2-40B4-BE49-F238E27FC236}">
                  <a16:creationId xmlns:a16="http://schemas.microsoft.com/office/drawing/2014/main" id="{5B5676AF-27D6-4390-8688-4DD952B09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3906"/>
              <a:ext cx="754" cy="0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>
            <a:extLst>
              <a:ext uri="{FF2B5EF4-FFF2-40B4-BE49-F238E27FC236}">
                <a16:creationId xmlns:a16="http://schemas.microsoft.com/office/drawing/2014/main" id="{AFA39759-7795-495A-801C-217CFFD29A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99918A-5A0A-4159-8178-F099F827A901}" type="datetime1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8/23/2020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4819" name="Footer Placeholder 4">
            <a:extLst>
              <a:ext uri="{FF2B5EF4-FFF2-40B4-BE49-F238E27FC236}">
                <a16:creationId xmlns:a16="http://schemas.microsoft.com/office/drawing/2014/main" id="{856A06B7-12E7-4CA5-8B08-39E79BE6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CS 201</a:t>
            </a: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CFF9519E-D01E-4881-9B21-F211D2583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260350"/>
            <a:ext cx="7772400" cy="963613"/>
          </a:xfrm>
        </p:spPr>
        <p:txBody>
          <a:bodyPr/>
          <a:lstStyle/>
          <a:p>
            <a:pPr eaLnBrk="1" hangingPunct="1"/>
            <a:r>
              <a:rPr lang="en-US" altLang="en-US"/>
              <a:t>What is a Stack?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C6C015B5-38B3-40A2-90D4-8B2BA21AF1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268413"/>
            <a:ext cx="8024813" cy="233997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2800"/>
              <a:t>A </a:t>
            </a:r>
            <a:r>
              <a:rPr lang="en-GB" altLang="en-US" sz="2800" i="1"/>
              <a:t>stack</a:t>
            </a:r>
            <a:r>
              <a:rPr lang="en-GB" altLang="en-US" sz="2800"/>
              <a:t> is a list with the restriction that insertions and deletions can be performed in only one position, namely, the end of the list, called the </a:t>
            </a:r>
            <a:r>
              <a:rPr lang="en-GB" altLang="en-US" sz="2800" i="1"/>
              <a:t>top</a:t>
            </a:r>
            <a:r>
              <a:rPr lang="en-GB" altLang="en-US" sz="2800"/>
              <a:t>. </a:t>
            </a:r>
          </a:p>
          <a:p>
            <a:pPr>
              <a:spcBef>
                <a:spcPct val="0"/>
              </a:spcBef>
            </a:pPr>
            <a:r>
              <a:rPr lang="en-GB" altLang="en-US" sz="2800"/>
              <a:t>The operations: push (insert) and pop (delete)</a:t>
            </a:r>
            <a:endParaRPr lang="en-US" altLang="en-US" sz="2800"/>
          </a:p>
        </p:txBody>
      </p:sp>
      <p:grpSp>
        <p:nvGrpSpPr>
          <p:cNvPr id="34822" name="Group 7">
            <a:extLst>
              <a:ext uri="{FF2B5EF4-FFF2-40B4-BE49-F238E27FC236}">
                <a16:creationId xmlns:a16="http://schemas.microsoft.com/office/drawing/2014/main" id="{9209A170-63D3-45B6-BA45-81FD4C5103C2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3536950"/>
            <a:ext cx="1085850" cy="1004888"/>
            <a:chOff x="1010" y="1573"/>
            <a:chExt cx="741" cy="633"/>
          </a:xfrm>
        </p:grpSpPr>
        <p:sp>
          <p:nvSpPr>
            <p:cNvPr id="34843" name="Text Box 8">
              <a:extLst>
                <a:ext uri="{FF2B5EF4-FFF2-40B4-BE49-F238E27FC236}">
                  <a16:creationId xmlns:a16="http://schemas.microsoft.com/office/drawing/2014/main" id="{59FFCE28-3915-4C6C-AB53-5AA3F3FC7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" y="1573"/>
              <a:ext cx="3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pop</a:t>
              </a:r>
            </a:p>
          </p:txBody>
        </p:sp>
        <p:sp>
          <p:nvSpPr>
            <p:cNvPr id="34844" name="Line 9">
              <a:extLst>
                <a:ext uri="{FF2B5EF4-FFF2-40B4-BE49-F238E27FC236}">
                  <a16:creationId xmlns:a16="http://schemas.microsoft.com/office/drawing/2014/main" id="{BFEC6F87-12A8-4A6E-A316-863F804FEC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10" y="1778"/>
              <a:ext cx="741" cy="4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3" name="Line 5">
            <a:extLst>
              <a:ext uri="{FF2B5EF4-FFF2-40B4-BE49-F238E27FC236}">
                <a16:creationId xmlns:a16="http://schemas.microsoft.com/office/drawing/2014/main" id="{28AAAEFB-4F7D-40BD-A865-F1715560DF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00675" y="3789363"/>
            <a:ext cx="1125538" cy="7096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Text Box 6">
            <a:extLst>
              <a:ext uri="{FF2B5EF4-FFF2-40B4-BE49-F238E27FC236}">
                <a16:creationId xmlns:a16="http://schemas.microsoft.com/office/drawing/2014/main" id="{99A48A5C-B2B7-4BD3-AE6F-F3FF30E41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4813" y="3500438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push(o)</a:t>
            </a:r>
          </a:p>
        </p:txBody>
      </p:sp>
      <p:sp>
        <p:nvSpPr>
          <p:cNvPr id="34825" name="Rectangle 21">
            <a:extLst>
              <a:ext uri="{FF2B5EF4-FFF2-40B4-BE49-F238E27FC236}">
                <a16:creationId xmlns:a16="http://schemas.microsoft.com/office/drawing/2014/main" id="{078A3863-2F1E-4276-AA69-BA8F57F3C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238" y="5676900"/>
            <a:ext cx="4349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26" name="Line 24">
            <a:extLst>
              <a:ext uri="{FF2B5EF4-FFF2-40B4-BE49-F238E27FC236}">
                <a16:creationId xmlns:a16="http://schemas.microsoft.com/office/drawing/2014/main" id="{C66ABDE0-9EC4-48CC-BE50-6B1569F53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292600"/>
            <a:ext cx="0" cy="1836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25">
            <a:extLst>
              <a:ext uri="{FF2B5EF4-FFF2-40B4-BE49-F238E27FC236}">
                <a16:creationId xmlns:a16="http://schemas.microsoft.com/office/drawing/2014/main" id="{493C527D-688A-42AC-9FCC-8DB0F712D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6129338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26">
            <a:extLst>
              <a:ext uri="{FF2B5EF4-FFF2-40B4-BE49-F238E27FC236}">
                <a16:creationId xmlns:a16="http://schemas.microsoft.com/office/drawing/2014/main" id="{DD79BC9F-EADC-4533-AB4D-DB5899FB1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0675" y="4257675"/>
            <a:ext cx="0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29" name="Group 29">
            <a:extLst>
              <a:ext uri="{FF2B5EF4-FFF2-40B4-BE49-F238E27FC236}">
                <a16:creationId xmlns:a16="http://schemas.microsoft.com/office/drawing/2014/main" id="{92A92686-089F-4CFC-83CF-2C112C54DE1C}"/>
              </a:ext>
            </a:extLst>
          </p:cNvPr>
          <p:cNvGrpSpPr>
            <a:grpSpLocks/>
          </p:cNvGrpSpPr>
          <p:nvPr/>
        </p:nvGrpSpPr>
        <p:grpSpPr bwMode="auto">
          <a:xfrm>
            <a:off x="2808288" y="5661025"/>
            <a:ext cx="2592387" cy="457200"/>
            <a:chOff x="1769" y="3566"/>
            <a:chExt cx="1633" cy="288"/>
          </a:xfrm>
        </p:grpSpPr>
        <p:sp>
          <p:nvSpPr>
            <p:cNvPr id="34841" name="Line 27">
              <a:extLst>
                <a:ext uri="{FF2B5EF4-FFF2-40B4-BE49-F238E27FC236}">
                  <a16:creationId xmlns:a16="http://schemas.microsoft.com/office/drawing/2014/main" id="{AC1F5D8B-423F-470F-B84D-71F3F3491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3589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2" name="Text Box 28">
              <a:extLst>
                <a:ext uri="{FF2B5EF4-FFF2-40B4-BE49-F238E27FC236}">
                  <a16:creationId xmlns:a16="http://schemas.microsoft.com/office/drawing/2014/main" id="{816DA8FE-10C0-48E1-B405-8F9501D09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3566"/>
              <a:ext cx="5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34830" name="Group 30">
            <a:extLst>
              <a:ext uri="{FF2B5EF4-FFF2-40B4-BE49-F238E27FC236}">
                <a16:creationId xmlns:a16="http://schemas.microsoft.com/office/drawing/2014/main" id="{5468EFD5-CB7C-4767-B918-751B8E401AFD}"/>
              </a:ext>
            </a:extLst>
          </p:cNvPr>
          <p:cNvGrpSpPr>
            <a:grpSpLocks/>
          </p:cNvGrpSpPr>
          <p:nvPr/>
        </p:nvGrpSpPr>
        <p:grpSpPr bwMode="auto">
          <a:xfrm>
            <a:off x="2808288" y="5229225"/>
            <a:ext cx="2592387" cy="457200"/>
            <a:chOff x="1769" y="3566"/>
            <a:chExt cx="1633" cy="288"/>
          </a:xfrm>
        </p:grpSpPr>
        <p:sp>
          <p:nvSpPr>
            <p:cNvPr id="34839" name="Line 31">
              <a:extLst>
                <a:ext uri="{FF2B5EF4-FFF2-40B4-BE49-F238E27FC236}">
                  <a16:creationId xmlns:a16="http://schemas.microsoft.com/office/drawing/2014/main" id="{047B3093-7E96-4ED8-AD77-9F47642B6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3589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0" name="Text Box 32">
              <a:extLst>
                <a:ext uri="{FF2B5EF4-FFF2-40B4-BE49-F238E27FC236}">
                  <a16:creationId xmlns:a16="http://schemas.microsoft.com/office/drawing/2014/main" id="{4524B313-2612-4D33-B26F-DAF5BD53B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3566"/>
              <a:ext cx="5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34831" name="Group 33">
            <a:extLst>
              <a:ext uri="{FF2B5EF4-FFF2-40B4-BE49-F238E27FC236}">
                <a16:creationId xmlns:a16="http://schemas.microsoft.com/office/drawing/2014/main" id="{5B73C589-6ED3-4F0E-B081-1CEC1A2F2085}"/>
              </a:ext>
            </a:extLst>
          </p:cNvPr>
          <p:cNvGrpSpPr>
            <a:grpSpLocks/>
          </p:cNvGrpSpPr>
          <p:nvPr/>
        </p:nvGrpSpPr>
        <p:grpSpPr bwMode="auto">
          <a:xfrm>
            <a:off x="2808288" y="4797425"/>
            <a:ext cx="2592387" cy="457200"/>
            <a:chOff x="1769" y="3566"/>
            <a:chExt cx="1633" cy="288"/>
          </a:xfrm>
        </p:grpSpPr>
        <p:sp>
          <p:nvSpPr>
            <p:cNvPr id="34837" name="Line 34">
              <a:extLst>
                <a:ext uri="{FF2B5EF4-FFF2-40B4-BE49-F238E27FC236}">
                  <a16:creationId xmlns:a16="http://schemas.microsoft.com/office/drawing/2014/main" id="{637DF24A-A732-41EA-870F-B1F16F60A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3589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8" name="Text Box 35">
              <a:extLst>
                <a:ext uri="{FF2B5EF4-FFF2-40B4-BE49-F238E27FC236}">
                  <a16:creationId xmlns:a16="http://schemas.microsoft.com/office/drawing/2014/main" id="{3B1408A2-7D0F-4E73-B239-6FB7C27EA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3566"/>
              <a:ext cx="5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4832" name="Group 36">
            <a:extLst>
              <a:ext uri="{FF2B5EF4-FFF2-40B4-BE49-F238E27FC236}">
                <a16:creationId xmlns:a16="http://schemas.microsoft.com/office/drawing/2014/main" id="{F559D140-6ED3-45A5-A5B2-911F77A6B1C4}"/>
              </a:ext>
            </a:extLst>
          </p:cNvPr>
          <p:cNvGrpSpPr>
            <a:grpSpLocks/>
          </p:cNvGrpSpPr>
          <p:nvPr/>
        </p:nvGrpSpPr>
        <p:grpSpPr bwMode="auto">
          <a:xfrm>
            <a:off x="2808288" y="4365625"/>
            <a:ext cx="2592387" cy="457200"/>
            <a:chOff x="1769" y="3566"/>
            <a:chExt cx="1633" cy="288"/>
          </a:xfrm>
        </p:grpSpPr>
        <p:sp>
          <p:nvSpPr>
            <p:cNvPr id="34835" name="Line 37">
              <a:extLst>
                <a:ext uri="{FF2B5EF4-FFF2-40B4-BE49-F238E27FC236}">
                  <a16:creationId xmlns:a16="http://schemas.microsoft.com/office/drawing/2014/main" id="{D520E1D7-AE4B-4D8A-A350-9BD78EDCE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3589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6" name="Text Box 38">
              <a:extLst>
                <a:ext uri="{FF2B5EF4-FFF2-40B4-BE49-F238E27FC236}">
                  <a16:creationId xmlns:a16="http://schemas.microsoft.com/office/drawing/2014/main" id="{E958BF44-0A10-4B0D-9253-B3582C5C9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3566"/>
              <a:ext cx="5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34833" name="Line 40">
            <a:extLst>
              <a:ext uri="{FF2B5EF4-FFF2-40B4-BE49-F238E27FC236}">
                <a16:creationId xmlns:a16="http://schemas.microsoft.com/office/drawing/2014/main" id="{D9FDFE58-90FB-4C5F-A33B-CBECF5DB4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663" y="468947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Text Box 41">
            <a:extLst>
              <a:ext uri="{FF2B5EF4-FFF2-40B4-BE49-F238E27FC236}">
                <a16:creationId xmlns:a16="http://schemas.microsoft.com/office/drawing/2014/main" id="{5EFCD168-12F5-4742-A5A1-2F31FB429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4437063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Top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>
            <a:extLst>
              <a:ext uri="{FF2B5EF4-FFF2-40B4-BE49-F238E27FC236}">
                <a16:creationId xmlns:a16="http://schemas.microsoft.com/office/drawing/2014/main" id="{4775F23E-5C0D-4233-AD44-0B2C373F19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ACB6C2-316F-487F-8AD5-DD9296536697}" type="datetime1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8/23/2020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4275" name="Footer Placeholder 4">
            <a:extLst>
              <a:ext uri="{FF2B5EF4-FFF2-40B4-BE49-F238E27FC236}">
                <a16:creationId xmlns:a16="http://schemas.microsoft.com/office/drawing/2014/main" id="{CE00EE6A-1838-4074-890D-69174BEB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CS 201</a:t>
            </a: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D4081862-47AB-44C4-AB51-6C455A115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Informal Procedure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D102E732-40D7-4DC9-85E1-2E01BD320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7772400" cy="4114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Initialise stack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For each item read.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/>
              <a:t>If it is an operand,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/>
              <a:t>    </a:t>
            </a:r>
            <a:r>
              <a:rPr lang="en-US" altLang="en-US" sz="2000" i="1"/>
              <a:t>push</a:t>
            </a:r>
            <a:r>
              <a:rPr lang="en-US" altLang="en-US" sz="2000"/>
              <a:t> on the stack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/>
              <a:t>If it is an operator,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 i="1"/>
              <a:t>pop</a:t>
            </a:r>
            <a:r>
              <a:rPr lang="en-US" altLang="en-US" sz="2000"/>
              <a:t> arguments from stack;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/>
              <a:t>    </a:t>
            </a:r>
            <a:r>
              <a:rPr lang="en-US" altLang="en-US" sz="2000" i="1"/>
              <a:t>perform operation</a:t>
            </a:r>
            <a:r>
              <a:rPr lang="en-US" altLang="en-US" sz="2000"/>
              <a:t>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/>
              <a:t>    </a:t>
            </a:r>
            <a:r>
              <a:rPr lang="en-US" altLang="en-US" sz="2000" i="1"/>
              <a:t>push</a:t>
            </a:r>
            <a:r>
              <a:rPr lang="en-US" altLang="en-US" sz="2000"/>
              <a:t> result onto the stack</a:t>
            </a:r>
          </a:p>
          <a:p>
            <a:pPr eaLnBrk="1" hangingPunct="1"/>
            <a:endParaRPr lang="en-US" altLang="en-US"/>
          </a:p>
        </p:txBody>
      </p:sp>
      <p:sp>
        <p:nvSpPr>
          <p:cNvPr id="139268" name="Text Box 4">
            <a:extLst>
              <a:ext uri="{FF2B5EF4-FFF2-40B4-BE49-F238E27FC236}">
                <a16:creationId xmlns:a16="http://schemas.microsoft.com/office/drawing/2014/main" id="{97A66498-6929-424A-A018-A2C4F604D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5494338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139269" name="Text Box 5">
            <a:extLst>
              <a:ext uri="{FF2B5EF4-FFF2-40B4-BE49-F238E27FC236}">
                <a16:creationId xmlns:a16="http://schemas.microsoft.com/office/drawing/2014/main" id="{1872CDA1-8910-4626-AFD8-B3BB14CF2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8788" y="5110163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139270" name="Text Box 6">
            <a:extLst>
              <a:ext uri="{FF2B5EF4-FFF2-40B4-BE49-F238E27FC236}">
                <a16:creationId xmlns:a16="http://schemas.microsoft.com/office/drawing/2014/main" id="{96033C64-FC5B-4193-AB10-25358C405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72440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4</a:t>
            </a:r>
          </a:p>
        </p:txBody>
      </p:sp>
      <p:grpSp>
        <p:nvGrpSpPr>
          <p:cNvPr id="139271" name="Group 7">
            <a:extLst>
              <a:ext uri="{FF2B5EF4-FFF2-40B4-BE49-F238E27FC236}">
                <a16:creationId xmlns:a16="http://schemas.microsoft.com/office/drawing/2014/main" id="{EF48A596-923A-466C-91F0-651F04EFE7C0}"/>
              </a:ext>
            </a:extLst>
          </p:cNvPr>
          <p:cNvGrpSpPr>
            <a:grpSpLocks/>
          </p:cNvGrpSpPr>
          <p:nvPr/>
        </p:nvGrpSpPr>
        <p:grpSpPr bwMode="auto">
          <a:xfrm>
            <a:off x="1203325" y="3373438"/>
            <a:ext cx="6437313" cy="3109912"/>
            <a:chOff x="1022" y="1905"/>
            <a:chExt cx="4391" cy="1959"/>
          </a:xfrm>
        </p:grpSpPr>
        <p:grpSp>
          <p:nvGrpSpPr>
            <p:cNvPr id="54293" name="Group 8">
              <a:extLst>
                <a:ext uri="{FF2B5EF4-FFF2-40B4-BE49-F238E27FC236}">
                  <a16:creationId xmlns:a16="http://schemas.microsoft.com/office/drawing/2014/main" id="{37D0ADAE-09ED-47FA-9C62-1499EA5ED5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1" y="2157"/>
              <a:ext cx="842" cy="1624"/>
              <a:chOff x="4900" y="1127"/>
              <a:chExt cx="842" cy="1458"/>
            </a:xfrm>
          </p:grpSpPr>
          <p:sp>
            <p:nvSpPr>
              <p:cNvPr id="54295" name="Rectangle 9">
                <a:extLst>
                  <a:ext uri="{FF2B5EF4-FFF2-40B4-BE49-F238E27FC236}">
                    <a16:creationId xmlns:a16="http://schemas.microsoft.com/office/drawing/2014/main" id="{045DAF06-6814-408E-AD48-165668B4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0" y="1127"/>
                <a:ext cx="827" cy="121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296" name="Line 10">
                <a:extLst>
                  <a:ext uri="{FF2B5EF4-FFF2-40B4-BE49-F238E27FC236}">
                    <a16:creationId xmlns:a16="http://schemas.microsoft.com/office/drawing/2014/main" id="{4CCA1711-216A-4D8D-A53B-AFBAE7D39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0" y="2109"/>
                <a:ext cx="8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7" name="Line 11">
                <a:extLst>
                  <a:ext uri="{FF2B5EF4-FFF2-40B4-BE49-F238E27FC236}">
                    <a16:creationId xmlns:a16="http://schemas.microsoft.com/office/drawing/2014/main" id="{BA3F8736-462C-49C9-B796-F5022DC53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5" y="1887"/>
                <a:ext cx="8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8" name="Line 12">
                <a:extLst>
                  <a:ext uri="{FF2B5EF4-FFF2-40B4-BE49-F238E27FC236}">
                    <a16:creationId xmlns:a16="http://schemas.microsoft.com/office/drawing/2014/main" id="{61538A13-788F-46B6-8BA4-4B42111DA4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0" y="1665"/>
                <a:ext cx="8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9" name="Line 13">
                <a:extLst>
                  <a:ext uri="{FF2B5EF4-FFF2-40B4-BE49-F238E27FC236}">
                    <a16:creationId xmlns:a16="http://schemas.microsoft.com/office/drawing/2014/main" id="{29986BAE-E2A4-4173-9793-65EDD7F1DC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5" y="1443"/>
                <a:ext cx="8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0" name="Text Box 14">
                <a:extLst>
                  <a:ext uri="{FF2B5EF4-FFF2-40B4-BE49-F238E27FC236}">
                    <a16:creationId xmlns:a16="http://schemas.microsoft.com/office/drawing/2014/main" id="{41B03678-0C53-4983-BFE0-C2B1765996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4" y="2327"/>
                <a:ext cx="598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i="1">
                    <a:latin typeface="Times New Roman" panose="02020603050405020304" pitchFamily="18" charset="0"/>
                  </a:rPr>
                  <a:t>Stack</a:t>
                </a:r>
              </a:p>
            </p:txBody>
          </p:sp>
        </p:grpSp>
        <p:sp>
          <p:nvSpPr>
            <p:cNvPr id="54294" name="Text Box 15">
              <a:extLst>
                <a:ext uri="{FF2B5EF4-FFF2-40B4-BE49-F238E27FC236}">
                  <a16:creationId xmlns:a16="http://schemas.microsoft.com/office/drawing/2014/main" id="{BBA375BA-F2BC-4DAF-A547-5763BA3A8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2" y="1905"/>
              <a:ext cx="764" cy="19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u="sng">
                  <a:latin typeface="Times New Roman" panose="02020603050405020304" pitchFamily="18" charset="0"/>
                </a:rPr>
                <a:t>Expr</a:t>
              </a:r>
              <a:r>
                <a:rPr lang="en-US" altLang="en-US" sz="2000">
                  <a:latin typeface="Times New Roman" panose="02020603050405020304" pitchFamily="18" charset="0"/>
                </a:rPr>
                <a:t>	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000">
                  <a:latin typeface="Times New Roman" panose="02020603050405020304" pitchFamily="18" charset="0"/>
                </a:rPr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Courier New" panose="02070309020205020404" pitchFamily="49" charset="0"/>
                </a:rPr>
                <a:t>3</a:t>
              </a:r>
              <a:r>
                <a:rPr lang="en-US" altLang="en-US" sz="2000">
                  <a:latin typeface="Times New Roman" panose="02020603050405020304" pitchFamily="18" charset="0"/>
                </a:rPr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Courier New" panose="02070309020205020404" pitchFamily="49" charset="0"/>
                </a:rPr>
                <a:t>4</a:t>
              </a:r>
              <a:r>
                <a:rPr lang="en-US" altLang="en-US" sz="2000">
                  <a:latin typeface="Times New Roman" panose="02020603050405020304" pitchFamily="18" charset="0"/>
                </a:rPr>
                <a:t>  </a:t>
              </a:r>
              <a:endPara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Courier New" panose="02070309020205020404" pitchFamily="49" charset="0"/>
                </a:rPr>
                <a:t>+</a:t>
              </a:r>
              <a:r>
                <a:rPr lang="en-US" altLang="en-US" sz="2000">
                  <a:latin typeface="Times New Roman" panose="02020603050405020304" pitchFamily="18" charset="0"/>
                </a:rPr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Courier New" panose="02070309020205020404" pitchFamily="49" charset="0"/>
                </a:rPr>
                <a:t>*</a:t>
              </a:r>
              <a:r>
                <a:rPr lang="en-US" altLang="en-US" sz="2000">
                  <a:latin typeface="Times New Roman" panose="02020603050405020304" pitchFamily="18" charset="0"/>
                </a:rPr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GB" altLang="en-US" sz="20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139280" name="Text Box 16">
            <a:extLst>
              <a:ext uri="{FF2B5EF4-FFF2-40B4-BE49-F238E27FC236}">
                <a16:creationId xmlns:a16="http://schemas.microsoft.com/office/drawing/2014/main" id="{2DD91246-00C6-4D23-BCA2-4B36EA3CD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5" y="3683000"/>
            <a:ext cx="15636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push(S, 2)</a:t>
            </a:r>
            <a:endParaRPr lang="en-GB" altLang="en-US" sz="1800" b="1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139281" name="Text Box 17">
            <a:extLst>
              <a:ext uri="{FF2B5EF4-FFF2-40B4-BE49-F238E27FC236}">
                <a16:creationId xmlns:a16="http://schemas.microsoft.com/office/drawing/2014/main" id="{1FD50C3E-C8E3-46F3-83C7-F3E0159A9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5" y="3949700"/>
            <a:ext cx="15636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push(S, 3)</a:t>
            </a:r>
            <a:endParaRPr lang="en-GB" altLang="en-US" sz="1800" b="1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139282" name="Text Box 18">
            <a:extLst>
              <a:ext uri="{FF2B5EF4-FFF2-40B4-BE49-F238E27FC236}">
                <a16:creationId xmlns:a16="http://schemas.microsoft.com/office/drawing/2014/main" id="{C4B0EE13-528B-4C48-AD63-7CC615D9F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5" y="4203700"/>
            <a:ext cx="15636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push(S, 4)</a:t>
            </a:r>
            <a:endParaRPr lang="en-GB" altLang="en-US" sz="1800" b="1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139283" name="Text Box 19">
            <a:extLst>
              <a:ext uri="{FF2B5EF4-FFF2-40B4-BE49-F238E27FC236}">
                <a16:creationId xmlns:a16="http://schemas.microsoft.com/office/drawing/2014/main" id="{3E93DCD0-4D2A-44DC-9B0D-B6604BA9C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5" y="4533900"/>
            <a:ext cx="2665413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arg2=topAndPop(S)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arg1=topAndPop(S)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push(S, arg1+arg2)</a:t>
            </a:r>
            <a:endParaRPr lang="en-GB" altLang="en-US" sz="1800" b="1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139284" name="Text Box 20">
            <a:extLst>
              <a:ext uri="{FF2B5EF4-FFF2-40B4-BE49-F238E27FC236}">
                <a16:creationId xmlns:a16="http://schemas.microsoft.com/office/drawing/2014/main" id="{BD772BC9-FEB9-4A29-98B7-4767084BA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5" y="5372100"/>
            <a:ext cx="2665413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arg2=topAndPop(S)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arg1=topAndPop(S)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push(S, arg1*arg2)</a:t>
            </a:r>
            <a:endParaRPr lang="en-GB" altLang="en-US" sz="2000" i="1">
              <a:latin typeface="Times New Roman" panose="02020603050405020304" pitchFamily="18" charset="0"/>
            </a:endParaRPr>
          </a:p>
        </p:txBody>
      </p:sp>
      <p:sp>
        <p:nvSpPr>
          <p:cNvPr id="139285" name="Rectangle 21">
            <a:extLst>
              <a:ext uri="{FF2B5EF4-FFF2-40B4-BE49-F238E27FC236}">
                <a16:creationId xmlns:a16="http://schemas.microsoft.com/office/drawing/2014/main" id="{CC965451-5FC2-4B82-9A7B-643354970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4760913"/>
            <a:ext cx="822325" cy="2794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9286" name="Rectangle 22">
            <a:extLst>
              <a:ext uri="{FF2B5EF4-FFF2-40B4-BE49-F238E27FC236}">
                <a16:creationId xmlns:a16="http://schemas.microsoft.com/office/drawing/2014/main" id="{191358FE-38B7-4135-803A-046A60389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5149850"/>
            <a:ext cx="822325" cy="2794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9287" name="Rectangle 23">
            <a:extLst>
              <a:ext uri="{FF2B5EF4-FFF2-40B4-BE49-F238E27FC236}">
                <a16:creationId xmlns:a16="http://schemas.microsoft.com/office/drawing/2014/main" id="{689A43A0-3C1C-4E5D-9F53-4AB4A6406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5556250"/>
            <a:ext cx="820738" cy="2794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9288" name="Text Box 24">
            <a:extLst>
              <a:ext uri="{FF2B5EF4-FFF2-40B4-BE49-F238E27FC236}">
                <a16:creationId xmlns:a16="http://schemas.microsoft.com/office/drawing/2014/main" id="{354F5F1E-1FE5-4AE5-8212-8533CB85F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350" y="5097463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3+4=</a:t>
            </a: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139289" name="Text Box 25">
            <a:extLst>
              <a:ext uri="{FF2B5EF4-FFF2-40B4-BE49-F238E27FC236}">
                <a16:creationId xmlns:a16="http://schemas.microsoft.com/office/drawing/2014/main" id="{58EC950A-7605-45BA-ABCC-4DE7342B6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3988" y="5491163"/>
            <a:ext cx="1098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2*7=</a:t>
            </a: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39290" name="Rectangle 26">
            <a:extLst>
              <a:ext uri="{FF2B5EF4-FFF2-40B4-BE49-F238E27FC236}">
                <a16:creationId xmlns:a16="http://schemas.microsoft.com/office/drawing/2014/main" id="{3138DBF9-EA43-4642-A394-90C302F29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988" y="5192713"/>
            <a:ext cx="820737" cy="2794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 autoUpdateAnimBg="0"/>
      <p:bldP spid="139269" grpId="0" autoUpdateAnimBg="0"/>
      <p:bldP spid="139270" grpId="0" autoUpdateAnimBg="0"/>
      <p:bldP spid="139280" grpId="0" autoUpdateAnimBg="0"/>
      <p:bldP spid="139281" grpId="0" autoUpdateAnimBg="0"/>
      <p:bldP spid="139282" grpId="0" autoUpdateAnimBg="0"/>
      <p:bldP spid="139283" grpId="0" autoUpdateAnimBg="0"/>
      <p:bldP spid="139284" grpId="0" autoUpdateAnimBg="0"/>
      <p:bldP spid="139285" grpId="0" animBg="1"/>
      <p:bldP spid="139286" grpId="0" animBg="1"/>
      <p:bldP spid="139287" grpId="0" animBg="1"/>
      <p:bldP spid="139288" grpId="0" autoUpdateAnimBg="0"/>
      <p:bldP spid="139289" grpId="0" autoUpdateAnimBg="0"/>
      <p:bldP spid="13929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>
            <a:extLst>
              <a:ext uri="{FF2B5EF4-FFF2-40B4-BE49-F238E27FC236}">
                <a16:creationId xmlns:a16="http://schemas.microsoft.com/office/drawing/2014/main" id="{EB7DE50D-3A01-476D-B914-5F874E23E5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5C0BAC-BD7E-4479-BE24-3E5CB08E33F6}" type="datetime1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8/23/2020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299" name="Footer Placeholder 4">
            <a:extLst>
              <a:ext uri="{FF2B5EF4-FFF2-40B4-BE49-F238E27FC236}">
                <a16:creationId xmlns:a16="http://schemas.microsoft.com/office/drawing/2014/main" id="{8E2641E6-BE28-44CE-8755-5F609A8F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CS 201</a:t>
            </a: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BEB5A894-BB80-46D6-A5CE-CDEA3D321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F025433C-5BA8-48EF-B5AF-174BAC6BA0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36725"/>
            <a:ext cx="7772400" cy="4359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ADT stack operations have a last-in, first-out (LIFO) behavior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Stack has many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algorithms that operate on algebraic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strong relationship between recursion and stacks exists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Stack can be implemented using arrays or linked lists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F300B891-CB6F-4240-950D-4B31545DBD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400"/>
              <a:t>Queues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D06205F6-C457-4CB0-AE5D-8A13308F520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en-US" altLang="en-US"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>
            <a:extLst>
              <a:ext uri="{FF2B5EF4-FFF2-40B4-BE49-F238E27FC236}">
                <a16:creationId xmlns:a16="http://schemas.microsoft.com/office/drawing/2014/main" id="{98313B58-2696-4B29-A580-A769328396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6970F0-33E0-47D6-BDFB-22AF720D4AC5}" type="datetime1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8/23/2020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7347" name="Footer Placeholder 4">
            <a:extLst>
              <a:ext uri="{FF2B5EF4-FFF2-40B4-BE49-F238E27FC236}">
                <a16:creationId xmlns:a16="http://schemas.microsoft.com/office/drawing/2014/main" id="{D38FDF81-7B5F-47EB-929B-449CBEAA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CS 201</a:t>
            </a: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142C4A3E-1C43-4E75-928B-26D867C02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9138" y="188913"/>
            <a:ext cx="7772400" cy="736600"/>
          </a:xfrm>
        </p:spPr>
        <p:txBody>
          <a:bodyPr/>
          <a:lstStyle/>
          <a:p>
            <a:pPr eaLnBrk="1" hangingPunct="1"/>
            <a:r>
              <a:rPr lang="en-GB" altLang="en-US" sz="4000"/>
              <a:t>What is a Queue?</a:t>
            </a:r>
            <a:endParaRPr lang="en-US" altLang="en-US" sz="4000"/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F11DD2E6-0C11-4675-BE27-7EED7224A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8775" y="873125"/>
            <a:ext cx="8389938" cy="3708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2800"/>
              <a:t>Like stacks, queues are lists. With a queue, however, insertion is done at one end whereas deletion is done at the other end. </a:t>
            </a:r>
          </a:p>
          <a:p>
            <a:pPr>
              <a:spcBef>
                <a:spcPct val="0"/>
              </a:spcBef>
            </a:pPr>
            <a:r>
              <a:rPr lang="en-GB" altLang="en-US" sz="2800"/>
              <a:t>Queues implement the FIFO (first-in first-out) policy. E.g., </a:t>
            </a:r>
            <a:r>
              <a:rPr lang="en-GB" altLang="en-US"/>
              <a:t>a printer/job queue!</a:t>
            </a:r>
            <a:endParaRPr lang="en-GB" altLang="en-US" i="1"/>
          </a:p>
          <a:p>
            <a:pPr eaLnBrk="1" hangingPunct="1"/>
            <a:r>
              <a:rPr lang="en-US" altLang="en-US" sz="2800"/>
              <a:t>Two basic operations of queues:</a:t>
            </a:r>
          </a:p>
          <a:p>
            <a:pPr lvl="1" eaLnBrk="1" hangingPunct="1"/>
            <a:r>
              <a:rPr lang="en-US" altLang="en-US" sz="2400">
                <a:solidFill>
                  <a:srgbClr val="FF3300"/>
                </a:solidFill>
              </a:rPr>
              <a:t>dequeue</a:t>
            </a:r>
            <a:r>
              <a:rPr lang="en-US" altLang="en-US" sz="2400"/>
              <a:t>: remove an item/element from front</a:t>
            </a:r>
          </a:p>
          <a:p>
            <a:pPr lvl="1" eaLnBrk="1" hangingPunct="1"/>
            <a:r>
              <a:rPr lang="en-US" altLang="en-US" sz="2400">
                <a:solidFill>
                  <a:srgbClr val="FF3300"/>
                </a:solidFill>
              </a:rPr>
              <a:t>enqueue</a:t>
            </a:r>
            <a:r>
              <a:rPr lang="en-US" altLang="en-US" sz="2400"/>
              <a:t>: add an item/element at the back</a:t>
            </a:r>
          </a:p>
        </p:txBody>
      </p:sp>
      <p:grpSp>
        <p:nvGrpSpPr>
          <p:cNvPr id="151568" name="Group 16">
            <a:extLst>
              <a:ext uri="{FF2B5EF4-FFF2-40B4-BE49-F238E27FC236}">
                <a16:creationId xmlns:a16="http://schemas.microsoft.com/office/drawing/2014/main" id="{0472F6CE-7962-4BC8-BD8B-6700BCC1C5B2}"/>
              </a:ext>
            </a:extLst>
          </p:cNvPr>
          <p:cNvGrpSpPr>
            <a:grpSpLocks/>
          </p:cNvGrpSpPr>
          <p:nvPr/>
        </p:nvGrpSpPr>
        <p:grpSpPr bwMode="auto">
          <a:xfrm>
            <a:off x="2592388" y="4770438"/>
            <a:ext cx="3228975" cy="1143000"/>
            <a:chOff x="1700" y="2091"/>
            <a:chExt cx="2203" cy="720"/>
          </a:xfrm>
        </p:grpSpPr>
        <p:sp>
          <p:nvSpPr>
            <p:cNvPr id="57356" name="Rectangle 17">
              <a:extLst>
                <a:ext uri="{FF2B5EF4-FFF2-40B4-BE49-F238E27FC236}">
                  <a16:creationId xmlns:a16="http://schemas.microsoft.com/office/drawing/2014/main" id="{63B8C4E4-7BA8-4144-B753-9547B1735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210"/>
              <a:ext cx="2203" cy="5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7357" name="Line 18">
              <a:extLst>
                <a:ext uri="{FF2B5EF4-FFF2-40B4-BE49-F238E27FC236}">
                  <a16:creationId xmlns:a16="http://schemas.microsoft.com/office/drawing/2014/main" id="{59AA18FD-BCD0-4C84-9823-78C8D7F920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209"/>
              <a:ext cx="0" cy="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8" name="Line 19">
              <a:extLst>
                <a:ext uri="{FF2B5EF4-FFF2-40B4-BE49-F238E27FC236}">
                  <a16:creationId xmlns:a16="http://schemas.microsoft.com/office/drawing/2014/main" id="{F4AF9A30-16DF-48CE-8274-5981ECEED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2214"/>
              <a:ext cx="0" cy="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9" name="Line 20">
              <a:extLst>
                <a:ext uri="{FF2B5EF4-FFF2-40B4-BE49-F238E27FC236}">
                  <a16:creationId xmlns:a16="http://schemas.microsoft.com/office/drawing/2014/main" id="{5E3920F0-6671-405E-A62A-4FDF4C147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4" y="2219"/>
              <a:ext cx="0" cy="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0" name="Line 21">
              <a:extLst>
                <a:ext uri="{FF2B5EF4-FFF2-40B4-BE49-F238E27FC236}">
                  <a16:creationId xmlns:a16="http://schemas.microsoft.com/office/drawing/2014/main" id="{1010F36A-3DCF-4A92-854D-831D4D532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1" y="2197"/>
              <a:ext cx="0" cy="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1" name="Line 22">
              <a:extLst>
                <a:ext uri="{FF2B5EF4-FFF2-40B4-BE49-F238E27FC236}">
                  <a16:creationId xmlns:a16="http://schemas.microsoft.com/office/drawing/2014/main" id="{40B77BD1-095D-4EB6-B3B8-C4DAA6BCF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1" y="2220"/>
              <a:ext cx="0" cy="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2" name="Line 23">
              <a:extLst>
                <a:ext uri="{FF2B5EF4-FFF2-40B4-BE49-F238E27FC236}">
                  <a16:creationId xmlns:a16="http://schemas.microsoft.com/office/drawing/2014/main" id="{43143C5E-C6DB-4DF7-99A6-AA36EE01E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18" y="2091"/>
              <a:ext cx="10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1582" name="Group 30">
            <a:extLst>
              <a:ext uri="{FF2B5EF4-FFF2-40B4-BE49-F238E27FC236}">
                <a16:creationId xmlns:a16="http://schemas.microsoft.com/office/drawing/2014/main" id="{E0AA50CA-E8FC-46E0-8EC5-AC4B86FDD274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5130800"/>
            <a:ext cx="7453312" cy="457200"/>
            <a:chOff x="725" y="3430"/>
            <a:chExt cx="4695" cy="288"/>
          </a:xfrm>
        </p:grpSpPr>
        <p:sp>
          <p:nvSpPr>
            <p:cNvPr id="57352" name="Line 26">
              <a:extLst>
                <a:ext uri="{FF2B5EF4-FFF2-40B4-BE49-F238E27FC236}">
                  <a16:creationId xmlns:a16="http://schemas.microsoft.com/office/drawing/2014/main" id="{AE39ADAE-EE32-4C5B-AA6D-984E5453F2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" y="3612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3" name="Line 27">
              <a:extLst>
                <a:ext uri="{FF2B5EF4-FFF2-40B4-BE49-F238E27FC236}">
                  <a16:creationId xmlns:a16="http://schemas.microsoft.com/office/drawing/2014/main" id="{C076D502-6035-4418-A3CC-85C09860EF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6" y="3589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4" name="Text Box 28">
              <a:extLst>
                <a:ext uri="{FF2B5EF4-FFF2-40B4-BE49-F238E27FC236}">
                  <a16:creationId xmlns:a16="http://schemas.microsoft.com/office/drawing/2014/main" id="{1B5A6A6E-3784-4286-8C70-E16119A49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" y="3430"/>
              <a:ext cx="8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dequeue</a:t>
              </a:r>
            </a:p>
          </p:txBody>
        </p:sp>
        <p:sp>
          <p:nvSpPr>
            <p:cNvPr id="57355" name="Text Box 29">
              <a:extLst>
                <a:ext uri="{FF2B5EF4-FFF2-40B4-BE49-F238E27FC236}">
                  <a16:creationId xmlns:a16="http://schemas.microsoft.com/office/drawing/2014/main" id="{57DB199C-5A35-470A-83F6-A0B4EA14A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3430"/>
              <a:ext cx="9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enqueue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>
            <a:extLst>
              <a:ext uri="{FF2B5EF4-FFF2-40B4-BE49-F238E27FC236}">
                <a16:creationId xmlns:a16="http://schemas.microsoft.com/office/drawing/2014/main" id="{E94DFB66-C2CE-44A0-85A8-D2E8139816D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2CD959-B124-4744-B74C-474D2C75FF07}" type="datetime1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8/23/2020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8371" name="Footer Placeholder 4">
            <a:extLst>
              <a:ext uri="{FF2B5EF4-FFF2-40B4-BE49-F238E27FC236}">
                <a16:creationId xmlns:a16="http://schemas.microsoft.com/office/drawing/2014/main" id="{F36B1892-0BEC-4AAC-8666-646CD1AB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CS 201</a:t>
            </a: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159FCC1B-C5AD-4FC2-AFE0-93C4F45F3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/>
              <a:t>Queue ADT</a:t>
            </a:r>
            <a:endParaRPr lang="en-US" altLang="en-US" sz="4000"/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9A1E9483-6D63-4049-97A2-6E304AB3C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2800">
                <a:latin typeface="Times New Roman" panose="02020603050405020304" pitchFamily="18" charset="0"/>
              </a:rPr>
              <a:t>Queues implement the FIFO (first-in first-out) policy</a:t>
            </a:r>
          </a:p>
          <a:p>
            <a:pPr lvl="1">
              <a:spcBef>
                <a:spcPct val="0"/>
              </a:spcBef>
            </a:pPr>
            <a:r>
              <a:rPr lang="en-GB" altLang="en-US" sz="2400">
                <a:latin typeface="Times New Roman" panose="02020603050405020304" pitchFamily="18" charset="0"/>
              </a:rPr>
              <a:t>An example is the printer/job queue!</a:t>
            </a:r>
            <a:endParaRPr lang="en-GB" altLang="en-US" sz="2000" i="1">
              <a:latin typeface="Times New Roman" panose="02020603050405020304" pitchFamily="18" charset="0"/>
            </a:endParaRPr>
          </a:p>
          <a:p>
            <a:pPr eaLnBrk="1" hangingPunct="1"/>
            <a:endParaRPr lang="en-US" altLang="en-US"/>
          </a:p>
        </p:txBody>
      </p:sp>
      <p:grpSp>
        <p:nvGrpSpPr>
          <p:cNvPr id="245764" name="Group 4">
            <a:extLst>
              <a:ext uri="{FF2B5EF4-FFF2-40B4-BE49-F238E27FC236}">
                <a16:creationId xmlns:a16="http://schemas.microsoft.com/office/drawing/2014/main" id="{19106179-7C12-41E6-8E41-36528B61ABDE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124200"/>
            <a:ext cx="7146925" cy="3238500"/>
            <a:chOff x="366" y="1647"/>
            <a:chExt cx="4876" cy="2040"/>
          </a:xfrm>
        </p:grpSpPr>
        <p:sp>
          <p:nvSpPr>
            <p:cNvPr id="58383" name="Line 5">
              <a:extLst>
                <a:ext uri="{FF2B5EF4-FFF2-40B4-BE49-F238E27FC236}">
                  <a16:creationId xmlns:a16="http://schemas.microsoft.com/office/drawing/2014/main" id="{E49BA0B9-0BAE-4CE1-9FAC-544699924F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1" y="2024"/>
              <a:ext cx="637" cy="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4" name="Line 6">
              <a:extLst>
                <a:ext uri="{FF2B5EF4-FFF2-40B4-BE49-F238E27FC236}">
                  <a16:creationId xmlns:a16="http://schemas.microsoft.com/office/drawing/2014/main" id="{01CD4CB7-4F79-4143-98E7-86615F8ACC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42" y="1876"/>
              <a:ext cx="800" cy="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5" name="Line 7">
              <a:extLst>
                <a:ext uri="{FF2B5EF4-FFF2-40B4-BE49-F238E27FC236}">
                  <a16:creationId xmlns:a16="http://schemas.microsoft.com/office/drawing/2014/main" id="{E8974AE1-6A52-4AE6-9126-2FA2A7A8C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" y="2845"/>
              <a:ext cx="545" cy="2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6" name="Text Box 8">
              <a:extLst>
                <a:ext uri="{FF2B5EF4-FFF2-40B4-BE49-F238E27FC236}">
                  <a16:creationId xmlns:a16="http://schemas.microsoft.com/office/drawing/2014/main" id="{432F420A-591A-45D5-92B3-9403BCB3D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1647"/>
              <a:ext cx="9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enqueue(o)</a:t>
              </a:r>
            </a:p>
          </p:txBody>
        </p:sp>
        <p:sp>
          <p:nvSpPr>
            <p:cNvPr id="58387" name="Text Box 9">
              <a:extLst>
                <a:ext uri="{FF2B5EF4-FFF2-40B4-BE49-F238E27FC236}">
                  <a16:creationId xmlns:a16="http://schemas.microsoft.com/office/drawing/2014/main" id="{21DC5269-C69F-4F9A-B7B5-9B663E6A4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1809"/>
              <a:ext cx="8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dequeue()</a:t>
              </a:r>
            </a:p>
          </p:txBody>
        </p:sp>
        <p:sp>
          <p:nvSpPr>
            <p:cNvPr id="58388" name="Text Box 10">
              <a:extLst>
                <a:ext uri="{FF2B5EF4-FFF2-40B4-BE49-F238E27FC236}">
                  <a16:creationId xmlns:a16="http://schemas.microsoft.com/office/drawing/2014/main" id="{309511EF-37D4-4C33-AB0C-A912D8923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" y="3176"/>
              <a:ext cx="7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isEmpty()</a:t>
              </a:r>
            </a:p>
          </p:txBody>
        </p:sp>
        <p:sp>
          <p:nvSpPr>
            <p:cNvPr id="58389" name="Oval 11">
              <a:extLst>
                <a:ext uri="{FF2B5EF4-FFF2-40B4-BE49-F238E27FC236}">
                  <a16:creationId xmlns:a16="http://schemas.microsoft.com/office/drawing/2014/main" id="{6E5C3511-40D2-4202-B0B5-1531BBFB6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" y="1764"/>
              <a:ext cx="3218" cy="1427"/>
            </a:xfrm>
            <a:prstGeom prst="ellipse">
              <a:avLst/>
            </a:prstGeom>
            <a:noFill/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390" name="Line 12">
              <a:extLst>
                <a:ext uri="{FF2B5EF4-FFF2-40B4-BE49-F238E27FC236}">
                  <a16:creationId xmlns:a16="http://schemas.microsoft.com/office/drawing/2014/main" id="{713BCC86-47CB-4373-AF3C-F269EEF877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0" y="3161"/>
              <a:ext cx="33" cy="5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1" name="Text Box 13">
              <a:extLst>
                <a:ext uri="{FF2B5EF4-FFF2-40B4-BE49-F238E27FC236}">
                  <a16:creationId xmlns:a16="http://schemas.microsoft.com/office/drawing/2014/main" id="{C25E509C-A67A-4793-9DE8-F82DD0C4A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1" y="3336"/>
              <a:ext cx="8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getFront()</a:t>
              </a:r>
            </a:p>
          </p:txBody>
        </p:sp>
        <p:sp>
          <p:nvSpPr>
            <p:cNvPr id="58392" name="Line 14">
              <a:extLst>
                <a:ext uri="{FF2B5EF4-FFF2-40B4-BE49-F238E27FC236}">
                  <a16:creationId xmlns:a16="http://schemas.microsoft.com/office/drawing/2014/main" id="{0AC1B4F3-8DD3-474C-8B81-58415D484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7" y="2826"/>
              <a:ext cx="557" cy="4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3" name="Text Box 15">
              <a:extLst>
                <a:ext uri="{FF2B5EF4-FFF2-40B4-BE49-F238E27FC236}">
                  <a16:creationId xmlns:a16="http://schemas.microsoft.com/office/drawing/2014/main" id="{C5DAA822-3542-4803-9493-E05DA6F96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" y="3320"/>
              <a:ext cx="11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createQueue()</a:t>
              </a:r>
            </a:p>
          </p:txBody>
        </p:sp>
      </p:grpSp>
      <p:grpSp>
        <p:nvGrpSpPr>
          <p:cNvPr id="245776" name="Group 16">
            <a:extLst>
              <a:ext uri="{FF2B5EF4-FFF2-40B4-BE49-F238E27FC236}">
                <a16:creationId xmlns:a16="http://schemas.microsoft.com/office/drawing/2014/main" id="{4B62C41A-DA94-4D5C-90A1-16B826712030}"/>
              </a:ext>
            </a:extLst>
          </p:cNvPr>
          <p:cNvGrpSpPr>
            <a:grpSpLocks/>
          </p:cNvGrpSpPr>
          <p:nvPr/>
        </p:nvGrpSpPr>
        <p:grpSpPr bwMode="auto">
          <a:xfrm>
            <a:off x="3175000" y="3829050"/>
            <a:ext cx="3228975" cy="1143000"/>
            <a:chOff x="1700" y="2091"/>
            <a:chExt cx="2203" cy="720"/>
          </a:xfrm>
        </p:grpSpPr>
        <p:sp>
          <p:nvSpPr>
            <p:cNvPr id="58376" name="Rectangle 17">
              <a:extLst>
                <a:ext uri="{FF2B5EF4-FFF2-40B4-BE49-F238E27FC236}">
                  <a16:creationId xmlns:a16="http://schemas.microsoft.com/office/drawing/2014/main" id="{BA3D550E-B062-4C01-9252-120763C73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210"/>
              <a:ext cx="2203" cy="5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377" name="Line 18">
              <a:extLst>
                <a:ext uri="{FF2B5EF4-FFF2-40B4-BE49-F238E27FC236}">
                  <a16:creationId xmlns:a16="http://schemas.microsoft.com/office/drawing/2014/main" id="{864FA6C1-4FE1-4DDC-B6DE-562F71CC1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209"/>
              <a:ext cx="0" cy="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8" name="Line 19">
              <a:extLst>
                <a:ext uri="{FF2B5EF4-FFF2-40B4-BE49-F238E27FC236}">
                  <a16:creationId xmlns:a16="http://schemas.microsoft.com/office/drawing/2014/main" id="{AD978D11-89A9-485B-A831-8C731DB72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2214"/>
              <a:ext cx="0" cy="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9" name="Line 20">
              <a:extLst>
                <a:ext uri="{FF2B5EF4-FFF2-40B4-BE49-F238E27FC236}">
                  <a16:creationId xmlns:a16="http://schemas.microsoft.com/office/drawing/2014/main" id="{D6C7C021-27CC-4D26-9D50-878851006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4" y="2219"/>
              <a:ext cx="0" cy="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0" name="Line 21">
              <a:extLst>
                <a:ext uri="{FF2B5EF4-FFF2-40B4-BE49-F238E27FC236}">
                  <a16:creationId xmlns:a16="http://schemas.microsoft.com/office/drawing/2014/main" id="{B2B7677C-E831-4C1A-A0CC-9A0B6E900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1" y="2197"/>
              <a:ext cx="0" cy="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1" name="Line 22">
              <a:extLst>
                <a:ext uri="{FF2B5EF4-FFF2-40B4-BE49-F238E27FC236}">
                  <a16:creationId xmlns:a16="http://schemas.microsoft.com/office/drawing/2014/main" id="{18776B04-370B-41AB-A983-578E054B5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1" y="2220"/>
              <a:ext cx="0" cy="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2" name="Line 23">
              <a:extLst>
                <a:ext uri="{FF2B5EF4-FFF2-40B4-BE49-F238E27FC236}">
                  <a16:creationId xmlns:a16="http://schemas.microsoft.com/office/drawing/2014/main" id="{5C134842-E501-461A-A5A1-E8D0CCF946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18" y="2091"/>
              <a:ext cx="10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>
            <a:extLst>
              <a:ext uri="{FF2B5EF4-FFF2-40B4-BE49-F238E27FC236}">
                <a16:creationId xmlns:a16="http://schemas.microsoft.com/office/drawing/2014/main" id="{3F867E43-95CE-4583-8CE4-923819C353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BAA170-E9C1-440F-BCED-797580B32736}" type="datetime1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8/23/2020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9395" name="Footer Placeholder 4">
            <a:extLst>
              <a:ext uri="{FF2B5EF4-FFF2-40B4-BE49-F238E27FC236}">
                <a16:creationId xmlns:a16="http://schemas.microsoft.com/office/drawing/2014/main" id="{B1D5BAFB-0986-4412-9FA9-896C7AD4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CS 201</a:t>
            </a: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1616B392-6AF6-415B-A403-A4E375F65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Operation</a:t>
            </a:r>
          </a:p>
        </p:txBody>
      </p:sp>
      <p:sp>
        <p:nvSpPr>
          <p:cNvPr id="59397" name="Text Box 4">
            <a:extLst>
              <a:ext uri="{FF2B5EF4-FFF2-40B4-BE49-F238E27FC236}">
                <a16:creationId xmlns:a16="http://schemas.microsoft.com/office/drawing/2014/main" id="{FD190D56-0EAB-461F-9D11-F374976D5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8800"/>
            <a:ext cx="3657600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Queue *Q;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enqueue(Q, “a”);  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enqueue(Q, “b”);  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enqueue(Q, “c”);  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d=getFront(Q);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dequeue(Q);  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enqueue(Q, “e”);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dequeue(Q);  </a:t>
            </a:r>
          </a:p>
        </p:txBody>
      </p:sp>
      <p:grpSp>
        <p:nvGrpSpPr>
          <p:cNvPr id="246789" name="Group 5">
            <a:extLst>
              <a:ext uri="{FF2B5EF4-FFF2-40B4-BE49-F238E27FC236}">
                <a16:creationId xmlns:a16="http://schemas.microsoft.com/office/drawing/2014/main" id="{6F9062D5-2819-4A4F-90A9-F8C76A752B3D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2401888"/>
            <a:ext cx="4017962" cy="2317750"/>
            <a:chOff x="3340" y="1184"/>
            <a:chExt cx="2741" cy="1460"/>
          </a:xfrm>
        </p:grpSpPr>
        <p:sp>
          <p:nvSpPr>
            <p:cNvPr id="59426" name="Text Box 6">
              <a:extLst>
                <a:ext uri="{FF2B5EF4-FFF2-40B4-BE49-F238E27FC236}">
                  <a16:creationId xmlns:a16="http://schemas.microsoft.com/office/drawing/2014/main" id="{C639BD37-E85F-4581-8A06-B7C695840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" y="1184"/>
              <a:ext cx="2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FF"/>
                  </a:solidFill>
                  <a:latin typeface="Courier New" panose="02070309020205020404" pitchFamily="49" charset="0"/>
                </a:rPr>
                <a:t>q</a:t>
              </a:r>
              <a:endParaRPr lang="en-US" altLang="en-US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59427" name="Rectangle 7">
              <a:extLst>
                <a:ext uri="{FF2B5EF4-FFF2-40B4-BE49-F238E27FC236}">
                  <a16:creationId xmlns:a16="http://schemas.microsoft.com/office/drawing/2014/main" id="{883FEF18-808B-42BC-BCFD-67F986013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0" y="1256"/>
              <a:ext cx="504" cy="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59428" name="Group 8">
              <a:extLst>
                <a:ext uri="{FF2B5EF4-FFF2-40B4-BE49-F238E27FC236}">
                  <a16:creationId xmlns:a16="http://schemas.microsoft.com/office/drawing/2014/main" id="{15CFE309-E5A3-4C08-88DC-A02FB95DDB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0" y="1376"/>
              <a:ext cx="2741" cy="1268"/>
              <a:chOff x="3340" y="1376"/>
              <a:chExt cx="2741" cy="1268"/>
            </a:xfrm>
          </p:grpSpPr>
          <p:sp>
            <p:nvSpPr>
              <p:cNvPr id="59429" name="Text Box 9">
                <a:extLst>
                  <a:ext uri="{FF2B5EF4-FFF2-40B4-BE49-F238E27FC236}">
                    <a16:creationId xmlns:a16="http://schemas.microsoft.com/office/drawing/2014/main" id="{8583C2D4-D265-484F-AA79-58FEF7B251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0" y="2394"/>
                <a:ext cx="46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i="1">
                    <a:latin typeface="Times New Roman" panose="02020603050405020304" pitchFamily="18" charset="0"/>
                  </a:rPr>
                  <a:t>front</a:t>
                </a:r>
              </a:p>
            </p:txBody>
          </p:sp>
          <p:sp>
            <p:nvSpPr>
              <p:cNvPr id="59430" name="Text Box 10">
                <a:extLst>
                  <a:ext uri="{FF2B5EF4-FFF2-40B4-BE49-F238E27FC236}">
                    <a16:creationId xmlns:a16="http://schemas.microsoft.com/office/drawing/2014/main" id="{0479E88E-A672-4E35-A4D8-E920F26DE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8" y="2385"/>
                <a:ext cx="45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i="1">
                    <a:latin typeface="Times New Roman" panose="02020603050405020304" pitchFamily="18" charset="0"/>
                  </a:rPr>
                  <a:t>back</a:t>
                </a:r>
              </a:p>
            </p:txBody>
          </p:sp>
          <p:grpSp>
            <p:nvGrpSpPr>
              <p:cNvPr id="59431" name="Group 11">
                <a:extLst>
                  <a:ext uri="{FF2B5EF4-FFF2-40B4-BE49-F238E27FC236}">
                    <a16:creationId xmlns:a16="http://schemas.microsoft.com/office/drawing/2014/main" id="{541B998E-C668-487E-81E7-EEFCEF8FCF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6" y="1376"/>
                <a:ext cx="1863" cy="1000"/>
                <a:chOff x="3632" y="1160"/>
                <a:chExt cx="1863" cy="1000"/>
              </a:xfrm>
            </p:grpSpPr>
            <p:grpSp>
              <p:nvGrpSpPr>
                <p:cNvPr id="59432" name="Group 12">
                  <a:extLst>
                    <a:ext uri="{FF2B5EF4-FFF2-40B4-BE49-F238E27FC236}">
                      <a16:creationId xmlns:a16="http://schemas.microsoft.com/office/drawing/2014/main" id="{FE00FA89-0266-46AA-BB13-C158240BF15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32" y="1776"/>
                  <a:ext cx="1863" cy="384"/>
                  <a:chOff x="3536" y="1896"/>
                  <a:chExt cx="1863" cy="384"/>
                </a:xfrm>
              </p:grpSpPr>
              <p:sp>
                <p:nvSpPr>
                  <p:cNvPr id="59434" name="Rectangle 13">
                    <a:extLst>
                      <a:ext uri="{FF2B5EF4-FFF2-40B4-BE49-F238E27FC236}">
                        <a16:creationId xmlns:a16="http://schemas.microsoft.com/office/drawing/2014/main" id="{CB52F8A7-C8EE-4655-A73A-50F03DF0D2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36" y="1896"/>
                    <a:ext cx="1863" cy="38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435" name="Line 14">
                    <a:extLst>
                      <a:ext uri="{FF2B5EF4-FFF2-40B4-BE49-F238E27FC236}">
                        <a16:creationId xmlns:a16="http://schemas.microsoft.com/office/drawing/2014/main" id="{4AFD5FC2-5DD4-4D71-83F5-68DB37248C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84" y="1896"/>
                    <a:ext cx="0" cy="36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36" name="Line 15">
                    <a:extLst>
                      <a:ext uri="{FF2B5EF4-FFF2-40B4-BE49-F238E27FC236}">
                        <a16:creationId xmlns:a16="http://schemas.microsoft.com/office/drawing/2014/main" id="{1201F78E-7DC8-4BA6-BB71-7859E5000E2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09" y="1896"/>
                    <a:ext cx="0" cy="36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37" name="Line 16">
                    <a:extLst>
                      <a:ext uri="{FF2B5EF4-FFF2-40B4-BE49-F238E27FC236}">
                        <a16:creationId xmlns:a16="http://schemas.microsoft.com/office/drawing/2014/main" id="{95A539CD-4217-4741-A89C-29903E2CF0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896"/>
                    <a:ext cx="0" cy="36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38" name="Line 17">
                    <a:extLst>
                      <a:ext uri="{FF2B5EF4-FFF2-40B4-BE49-F238E27FC236}">
                        <a16:creationId xmlns:a16="http://schemas.microsoft.com/office/drawing/2014/main" id="{CE3176EB-10CB-4D5B-939F-CF125F3835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59" y="1896"/>
                    <a:ext cx="0" cy="36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39" name="Line 18">
                    <a:extLst>
                      <a:ext uri="{FF2B5EF4-FFF2-40B4-BE49-F238E27FC236}">
                        <a16:creationId xmlns:a16="http://schemas.microsoft.com/office/drawing/2014/main" id="{0D0E70E1-EDBF-44B1-A824-C819DC3769F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84" y="1896"/>
                    <a:ext cx="0" cy="36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40" name="Line 19">
                    <a:extLst>
                      <a:ext uri="{FF2B5EF4-FFF2-40B4-BE49-F238E27FC236}">
                        <a16:creationId xmlns:a16="http://schemas.microsoft.com/office/drawing/2014/main" id="{E0513CB3-3CB8-43C3-AB9E-350A4A7972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35" y="1896"/>
                    <a:ext cx="0" cy="36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41" name="Line 20">
                    <a:extLst>
                      <a:ext uri="{FF2B5EF4-FFF2-40B4-BE49-F238E27FC236}">
                        <a16:creationId xmlns:a16="http://schemas.microsoft.com/office/drawing/2014/main" id="{E4112AA6-F5FE-42EB-8ADD-479F1E3D82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09" y="1896"/>
                    <a:ext cx="0" cy="36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433" name="Line 21">
                  <a:extLst>
                    <a:ext uri="{FF2B5EF4-FFF2-40B4-BE49-F238E27FC236}">
                      <a16:creationId xmlns:a16="http://schemas.microsoft.com/office/drawing/2014/main" id="{5386143D-3E57-4491-84CB-9EEE789A70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24" y="1160"/>
                  <a:ext cx="200" cy="6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46806" name="Group 22">
            <a:extLst>
              <a:ext uri="{FF2B5EF4-FFF2-40B4-BE49-F238E27FC236}">
                <a16:creationId xmlns:a16="http://schemas.microsoft.com/office/drawing/2014/main" id="{5F483845-E77E-4006-B5FA-47CAFE8E2BFE}"/>
              </a:ext>
            </a:extLst>
          </p:cNvPr>
          <p:cNvGrpSpPr>
            <a:grpSpLocks/>
          </p:cNvGrpSpPr>
          <p:nvPr/>
        </p:nvGrpSpPr>
        <p:grpSpPr bwMode="auto">
          <a:xfrm>
            <a:off x="5600700" y="3976688"/>
            <a:ext cx="336550" cy="1371600"/>
            <a:chOff x="3830" y="2224"/>
            <a:chExt cx="229" cy="864"/>
          </a:xfrm>
        </p:grpSpPr>
        <p:sp>
          <p:nvSpPr>
            <p:cNvPr id="59424" name="Line 23">
              <a:extLst>
                <a:ext uri="{FF2B5EF4-FFF2-40B4-BE49-F238E27FC236}">
                  <a16:creationId xmlns:a16="http://schemas.microsoft.com/office/drawing/2014/main" id="{135C8E23-C9C0-4703-93FC-9E7D84265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224"/>
              <a:ext cx="0" cy="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5" name="Text Box 24">
              <a:extLst>
                <a:ext uri="{FF2B5EF4-FFF2-40B4-BE49-F238E27FC236}">
                  <a16:creationId xmlns:a16="http://schemas.microsoft.com/office/drawing/2014/main" id="{2D921744-8389-44AD-8EBA-0665A8481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2838"/>
              <a:ext cx="2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b="1">
                  <a:solidFill>
                    <a:srgbClr val="0000FF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</p:grpSp>
      <p:grpSp>
        <p:nvGrpSpPr>
          <p:cNvPr id="246809" name="Group 25">
            <a:extLst>
              <a:ext uri="{FF2B5EF4-FFF2-40B4-BE49-F238E27FC236}">
                <a16:creationId xmlns:a16="http://schemas.microsoft.com/office/drawing/2014/main" id="{4F546F51-5504-4438-9420-E67FCF4DFDEF}"/>
              </a:ext>
            </a:extLst>
          </p:cNvPr>
          <p:cNvGrpSpPr>
            <a:grpSpLocks/>
          </p:cNvGrpSpPr>
          <p:nvPr/>
        </p:nvGrpSpPr>
        <p:grpSpPr bwMode="auto">
          <a:xfrm>
            <a:off x="5894388" y="3976688"/>
            <a:ext cx="336550" cy="1371600"/>
            <a:chOff x="3830" y="2224"/>
            <a:chExt cx="229" cy="864"/>
          </a:xfrm>
        </p:grpSpPr>
        <p:sp>
          <p:nvSpPr>
            <p:cNvPr id="59422" name="Line 26">
              <a:extLst>
                <a:ext uri="{FF2B5EF4-FFF2-40B4-BE49-F238E27FC236}">
                  <a16:creationId xmlns:a16="http://schemas.microsoft.com/office/drawing/2014/main" id="{736817BE-5D4E-4502-AF01-90E4C57D1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224"/>
              <a:ext cx="0" cy="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3" name="Text Box 27">
              <a:extLst>
                <a:ext uri="{FF2B5EF4-FFF2-40B4-BE49-F238E27FC236}">
                  <a16:creationId xmlns:a16="http://schemas.microsoft.com/office/drawing/2014/main" id="{69A8C93D-09E5-4A00-AC52-7F84247A7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2838"/>
              <a:ext cx="2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b="1">
                  <a:solidFill>
                    <a:srgbClr val="0000FF"/>
                  </a:solidFill>
                  <a:latin typeface="Courier New" panose="02070309020205020404" pitchFamily="49" charset="0"/>
                </a:rPr>
                <a:t>b</a:t>
              </a:r>
            </a:p>
          </p:txBody>
        </p:sp>
      </p:grpSp>
      <p:grpSp>
        <p:nvGrpSpPr>
          <p:cNvPr id="246812" name="Group 28">
            <a:extLst>
              <a:ext uri="{FF2B5EF4-FFF2-40B4-BE49-F238E27FC236}">
                <a16:creationId xmlns:a16="http://schemas.microsoft.com/office/drawing/2014/main" id="{A8803454-8F9A-4191-83EF-A6A558166F9D}"/>
              </a:ext>
            </a:extLst>
          </p:cNvPr>
          <p:cNvGrpSpPr>
            <a:grpSpLocks/>
          </p:cNvGrpSpPr>
          <p:nvPr/>
        </p:nvGrpSpPr>
        <p:grpSpPr bwMode="auto">
          <a:xfrm>
            <a:off x="6246813" y="3976688"/>
            <a:ext cx="336550" cy="1371600"/>
            <a:chOff x="3830" y="2224"/>
            <a:chExt cx="230" cy="864"/>
          </a:xfrm>
        </p:grpSpPr>
        <p:sp>
          <p:nvSpPr>
            <p:cNvPr id="59420" name="Line 29">
              <a:extLst>
                <a:ext uri="{FF2B5EF4-FFF2-40B4-BE49-F238E27FC236}">
                  <a16:creationId xmlns:a16="http://schemas.microsoft.com/office/drawing/2014/main" id="{B0051BC9-D4AF-4C98-95FE-297BBEC48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224"/>
              <a:ext cx="0" cy="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1" name="Text Box 30">
              <a:extLst>
                <a:ext uri="{FF2B5EF4-FFF2-40B4-BE49-F238E27FC236}">
                  <a16:creationId xmlns:a16="http://schemas.microsoft.com/office/drawing/2014/main" id="{0B9071CD-9DAC-43C0-A9C4-1314E937A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2838"/>
              <a:ext cx="2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b="1">
                  <a:solidFill>
                    <a:srgbClr val="0000FF"/>
                  </a:solidFill>
                  <a:latin typeface="Courier New" panose="02070309020205020404" pitchFamily="49" charset="0"/>
                </a:rPr>
                <a:t>c</a:t>
              </a:r>
            </a:p>
          </p:txBody>
        </p:sp>
      </p:grpSp>
      <p:grpSp>
        <p:nvGrpSpPr>
          <p:cNvPr id="246815" name="Group 31">
            <a:extLst>
              <a:ext uri="{FF2B5EF4-FFF2-40B4-BE49-F238E27FC236}">
                <a16:creationId xmlns:a16="http://schemas.microsoft.com/office/drawing/2014/main" id="{43DCB103-13A4-4291-A274-C75B7A35C506}"/>
              </a:ext>
            </a:extLst>
          </p:cNvPr>
          <p:cNvGrpSpPr>
            <a:grpSpLocks/>
          </p:cNvGrpSpPr>
          <p:nvPr/>
        </p:nvGrpSpPr>
        <p:grpSpPr bwMode="auto">
          <a:xfrm>
            <a:off x="6597650" y="3976688"/>
            <a:ext cx="336550" cy="1371600"/>
            <a:chOff x="3830" y="2224"/>
            <a:chExt cx="229" cy="864"/>
          </a:xfrm>
        </p:grpSpPr>
        <p:sp>
          <p:nvSpPr>
            <p:cNvPr id="59418" name="Line 32">
              <a:extLst>
                <a:ext uri="{FF2B5EF4-FFF2-40B4-BE49-F238E27FC236}">
                  <a16:creationId xmlns:a16="http://schemas.microsoft.com/office/drawing/2014/main" id="{FFB837D3-8461-4F87-B6BB-E4E1BAB19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224"/>
              <a:ext cx="0" cy="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9" name="Text Box 33">
              <a:extLst>
                <a:ext uri="{FF2B5EF4-FFF2-40B4-BE49-F238E27FC236}">
                  <a16:creationId xmlns:a16="http://schemas.microsoft.com/office/drawing/2014/main" id="{2C060743-0264-401C-A361-3EC02C6C1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2838"/>
              <a:ext cx="2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b="1">
                  <a:solidFill>
                    <a:srgbClr val="0000FF"/>
                  </a:solidFill>
                  <a:latin typeface="Courier New" panose="02070309020205020404" pitchFamily="49" charset="0"/>
                </a:rPr>
                <a:t>e</a:t>
              </a:r>
            </a:p>
          </p:txBody>
        </p:sp>
      </p:grpSp>
      <p:grpSp>
        <p:nvGrpSpPr>
          <p:cNvPr id="246818" name="Group 34">
            <a:extLst>
              <a:ext uri="{FF2B5EF4-FFF2-40B4-BE49-F238E27FC236}">
                <a16:creationId xmlns:a16="http://schemas.microsoft.com/office/drawing/2014/main" id="{AAA3DF57-E9FF-413A-BD80-C3F875F17968}"/>
              </a:ext>
            </a:extLst>
          </p:cNvPr>
          <p:cNvGrpSpPr>
            <a:grpSpLocks/>
          </p:cNvGrpSpPr>
          <p:nvPr/>
        </p:nvGrpSpPr>
        <p:grpSpPr bwMode="auto">
          <a:xfrm>
            <a:off x="4008438" y="3760788"/>
            <a:ext cx="1665287" cy="1168400"/>
            <a:chOff x="2759" y="2040"/>
            <a:chExt cx="1137" cy="736"/>
          </a:xfrm>
        </p:grpSpPr>
        <p:grpSp>
          <p:nvGrpSpPr>
            <p:cNvPr id="59414" name="Group 35">
              <a:extLst>
                <a:ext uri="{FF2B5EF4-FFF2-40B4-BE49-F238E27FC236}">
                  <a16:creationId xmlns:a16="http://schemas.microsoft.com/office/drawing/2014/main" id="{20C90B0E-FDCF-43A3-AF0A-CDABF28AB0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9" y="2040"/>
              <a:ext cx="753" cy="250"/>
              <a:chOff x="2759" y="2040"/>
              <a:chExt cx="753" cy="250"/>
            </a:xfrm>
          </p:grpSpPr>
          <p:sp>
            <p:nvSpPr>
              <p:cNvPr id="59416" name="Text Box 36">
                <a:extLst>
                  <a:ext uri="{FF2B5EF4-FFF2-40B4-BE49-F238E27FC236}">
                    <a16:creationId xmlns:a16="http://schemas.microsoft.com/office/drawing/2014/main" id="{BC0B49D3-880C-4BFE-A8A2-311B5CB3C3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9" y="2040"/>
                <a:ext cx="23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i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</a:t>
                </a:r>
                <a:endParaRPr lang="en-US" altLang="en-US" sz="20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417" name="Rectangle 37">
                <a:extLst>
                  <a:ext uri="{FF2B5EF4-FFF2-40B4-BE49-F238E27FC236}">
                    <a16:creationId xmlns:a16="http://schemas.microsoft.com/office/drawing/2014/main" id="{51636D87-B675-4D3D-A363-F4DF49E9C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8" y="2112"/>
                <a:ext cx="504" cy="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9415" name="Freeform 38">
              <a:extLst>
                <a:ext uri="{FF2B5EF4-FFF2-40B4-BE49-F238E27FC236}">
                  <a16:creationId xmlns:a16="http://schemas.microsoft.com/office/drawing/2014/main" id="{5E1D4291-949C-49E9-A35F-3A9328814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" y="2192"/>
              <a:ext cx="624" cy="584"/>
            </a:xfrm>
            <a:custGeom>
              <a:avLst/>
              <a:gdLst>
                <a:gd name="T0" fmla="*/ 0 w 624"/>
                <a:gd name="T1" fmla="*/ 0 h 584"/>
                <a:gd name="T2" fmla="*/ 472 w 624"/>
                <a:gd name="T3" fmla="*/ 208 h 584"/>
                <a:gd name="T4" fmla="*/ 624 w 624"/>
                <a:gd name="T5" fmla="*/ 584 h 5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4" h="584">
                  <a:moveTo>
                    <a:pt x="0" y="0"/>
                  </a:moveTo>
                  <a:cubicBezTo>
                    <a:pt x="184" y="55"/>
                    <a:pt x="368" y="111"/>
                    <a:pt x="472" y="208"/>
                  </a:cubicBezTo>
                  <a:cubicBezTo>
                    <a:pt x="576" y="305"/>
                    <a:pt x="600" y="444"/>
                    <a:pt x="624" y="584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823" name="Rectangle 39">
            <a:extLst>
              <a:ext uri="{FF2B5EF4-FFF2-40B4-BE49-F238E27FC236}">
                <a16:creationId xmlns:a16="http://schemas.microsoft.com/office/drawing/2014/main" id="{E68AFEC5-1C9D-4A68-A964-F5E10AEF0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3773488"/>
            <a:ext cx="280987" cy="4572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824" name="Rectangle 40">
            <a:extLst>
              <a:ext uri="{FF2B5EF4-FFF2-40B4-BE49-F238E27FC236}">
                <a16:creationId xmlns:a16="http://schemas.microsoft.com/office/drawing/2014/main" id="{4A61709C-4ECD-49F5-983D-F24E14A00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86188"/>
            <a:ext cx="282575" cy="4572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825" name="AutoShape 41">
            <a:extLst>
              <a:ext uri="{FF2B5EF4-FFF2-40B4-BE49-F238E27FC236}">
                <a16:creationId xmlns:a16="http://schemas.microsoft.com/office/drawing/2014/main" id="{4680D2B9-2C0A-4784-A207-C42A9E71B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1931988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826" name="AutoShape 42">
            <a:extLst>
              <a:ext uri="{FF2B5EF4-FFF2-40B4-BE49-F238E27FC236}">
                <a16:creationId xmlns:a16="http://schemas.microsoft.com/office/drawing/2014/main" id="{21A1050F-3C30-4EEF-969A-B769C03AF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2486025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827" name="AutoShape 43">
            <a:extLst>
              <a:ext uri="{FF2B5EF4-FFF2-40B4-BE49-F238E27FC236}">
                <a16:creationId xmlns:a16="http://schemas.microsoft.com/office/drawing/2014/main" id="{FED2CC04-24FF-46C0-BDBD-1550C70F2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304165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828" name="AutoShape 44">
            <a:extLst>
              <a:ext uri="{FF2B5EF4-FFF2-40B4-BE49-F238E27FC236}">
                <a16:creationId xmlns:a16="http://schemas.microsoft.com/office/drawing/2014/main" id="{6A6F2EFE-08F1-415A-9BEE-F1CF0843E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3597275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829" name="AutoShape 45">
            <a:extLst>
              <a:ext uri="{FF2B5EF4-FFF2-40B4-BE49-F238E27FC236}">
                <a16:creationId xmlns:a16="http://schemas.microsoft.com/office/drawing/2014/main" id="{2959C311-3432-424D-BD27-F8E11CBD7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4151313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830" name="AutoShape 46">
            <a:extLst>
              <a:ext uri="{FF2B5EF4-FFF2-40B4-BE49-F238E27FC236}">
                <a16:creationId xmlns:a16="http://schemas.microsoft.com/office/drawing/2014/main" id="{D053DD2E-BEB9-437C-A530-A9E95783B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4706938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831" name="AutoShape 47">
            <a:extLst>
              <a:ext uri="{FF2B5EF4-FFF2-40B4-BE49-F238E27FC236}">
                <a16:creationId xmlns:a16="http://schemas.microsoft.com/office/drawing/2014/main" id="{F5615661-715D-4569-A833-1C2ADF882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5262563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832" name="AutoShape 48">
            <a:extLst>
              <a:ext uri="{FF2B5EF4-FFF2-40B4-BE49-F238E27FC236}">
                <a16:creationId xmlns:a16="http://schemas.microsoft.com/office/drawing/2014/main" id="{3F4A3E24-C881-4361-B6C2-B7390F4F7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5818188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8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68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68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6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6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68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68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6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23" grpId="0" animBg="1"/>
      <p:bldP spid="246824" grpId="0" animBg="1"/>
      <p:bldP spid="246825" grpId="0" animBg="1"/>
      <p:bldP spid="246826" grpId="0" animBg="1"/>
      <p:bldP spid="246827" grpId="0" animBg="1"/>
      <p:bldP spid="246828" grpId="0" animBg="1"/>
      <p:bldP spid="246829" grpId="0" animBg="1"/>
      <p:bldP spid="246830" grpId="0" animBg="1"/>
      <p:bldP spid="246831" grpId="0" animBg="1"/>
      <p:bldP spid="2468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>
            <a:extLst>
              <a:ext uri="{FF2B5EF4-FFF2-40B4-BE49-F238E27FC236}">
                <a16:creationId xmlns:a16="http://schemas.microsoft.com/office/drawing/2014/main" id="{5B67000B-8E33-488A-8771-F9A3A7F0F9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2D3907-E7F2-4893-A9DA-9C2EE9E0ED6F}" type="datetime1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8/23/2020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0419" name="Footer Placeholder 4">
            <a:extLst>
              <a:ext uri="{FF2B5EF4-FFF2-40B4-BE49-F238E27FC236}">
                <a16:creationId xmlns:a16="http://schemas.microsoft.com/office/drawing/2014/main" id="{B8EC8C66-28B8-4D87-8933-67D49CA4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CS 201</a:t>
            </a:r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D7883A10-1F74-4469-B229-CA8793419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Queue ADT interface</a:t>
            </a:r>
          </a:p>
        </p:txBody>
      </p:sp>
      <p:sp>
        <p:nvSpPr>
          <p:cNvPr id="55302" name="Rectangle 3">
            <a:extLst>
              <a:ext uri="{FF2B5EF4-FFF2-40B4-BE49-F238E27FC236}">
                <a16:creationId xmlns:a16="http://schemas.microsoft.com/office/drawing/2014/main" id="{8A2E0DDF-58DF-4D03-824E-7462E0171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>
                <a:latin typeface="Times New Roman" panose="02020603050405020304" pitchFamily="18" charset="0"/>
              </a:rPr>
              <a:t>The main functions in the Queue ADT are (Q is the queue)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endParaRPr lang="en-US" altLang="en-US" sz="200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void </a:t>
            </a:r>
            <a:r>
              <a:rPr lang="en-GB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enqueue</a:t>
            </a:r>
            <a:r>
              <a:rPr lang="en-GB" alt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(o, Q) 		</a:t>
            </a:r>
            <a:r>
              <a:rPr lang="en-GB" altLang="en-US" sz="1600" dirty="0">
                <a:latin typeface="Courier New" panose="02070309020205020404" pitchFamily="49" charset="0"/>
              </a:rPr>
              <a:t>// insert o to back of Q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void </a:t>
            </a:r>
            <a:r>
              <a:rPr lang="en-GB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dequeue</a:t>
            </a:r>
            <a:r>
              <a:rPr lang="en-GB" alt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(Q); 		</a:t>
            </a:r>
            <a:r>
              <a:rPr lang="en-GB" altLang="en-US" sz="1600" dirty="0">
                <a:latin typeface="Courier New" panose="02070309020205020404" pitchFamily="49" charset="0"/>
              </a:rPr>
              <a:t>// remove oldest item</a:t>
            </a:r>
            <a:endParaRPr lang="en-GB" alt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Item </a:t>
            </a:r>
            <a:r>
              <a:rPr lang="en-GB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getFront</a:t>
            </a:r>
            <a:r>
              <a:rPr lang="en-GB" alt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(Q); 		</a:t>
            </a:r>
            <a:r>
              <a:rPr lang="en-GB" altLang="en-US" sz="1600" dirty="0">
                <a:latin typeface="Courier New" panose="02070309020205020404" pitchFamily="49" charset="0"/>
              </a:rPr>
              <a:t>// retrieve oldest item</a:t>
            </a:r>
            <a:endParaRPr lang="en-GB" alt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GB" alt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boolean</a:t>
            </a:r>
            <a:r>
              <a:rPr lang="en-GB" alt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GB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isEmpty</a:t>
            </a:r>
            <a:r>
              <a:rPr lang="en-GB" alt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(Q);		</a:t>
            </a:r>
            <a:r>
              <a:rPr lang="en-GB" altLang="en-US" sz="1600" dirty="0">
                <a:latin typeface="Courier New" panose="02070309020205020404" pitchFamily="49" charset="0"/>
              </a:rPr>
              <a:t>// checks if Q is empty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GB" alt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boolean</a:t>
            </a:r>
            <a:r>
              <a:rPr lang="en-GB" alt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GB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isFull</a:t>
            </a:r>
            <a:r>
              <a:rPr lang="en-GB" alt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(Q);		</a:t>
            </a:r>
            <a:r>
              <a:rPr lang="en-GB" altLang="en-US" sz="1600" dirty="0">
                <a:latin typeface="Courier New" panose="02070309020205020404" pitchFamily="49" charset="0"/>
              </a:rPr>
              <a:t>// checks if Q is full</a:t>
            </a:r>
            <a:endParaRPr lang="en-GB" alt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en-GB" alt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void </a:t>
            </a:r>
            <a:r>
              <a:rPr lang="en-GB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clear</a:t>
            </a:r>
            <a:r>
              <a:rPr lang="en-GB" alt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(Q);		</a:t>
            </a:r>
            <a:r>
              <a:rPr lang="en-GB" altLang="en-US" sz="1600" dirty="0">
                <a:latin typeface="Courier New" panose="02070309020205020404" pitchFamily="49" charset="0"/>
              </a:rPr>
              <a:t>// make Q empty</a:t>
            </a:r>
            <a:endParaRPr lang="en-GB" alt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n-US" alt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>
            <a:extLst>
              <a:ext uri="{FF2B5EF4-FFF2-40B4-BE49-F238E27FC236}">
                <a16:creationId xmlns:a16="http://schemas.microsoft.com/office/drawing/2014/main" id="{C36818B5-7FF3-415E-AEC1-88341A4682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0621DF-D3CC-473B-9D15-0638A9850F3A}" type="datetime1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8/23/2020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1443" name="Footer Placeholder 4">
            <a:extLst>
              <a:ext uri="{FF2B5EF4-FFF2-40B4-BE49-F238E27FC236}">
                <a16:creationId xmlns:a16="http://schemas.microsoft.com/office/drawing/2014/main" id="{A1FB5414-6AED-47F3-8361-595541A1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CS 201</a:t>
            </a: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CB334231-DA60-42EC-81CA-A72AC3E5A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Implementation of Queue (Linked List)</a:t>
            </a: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E98D4AD8-D9BD-4A46-AC7C-D33354076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665288"/>
            <a:ext cx="777240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000"/>
              <a:t>Can use </a:t>
            </a:r>
            <a:r>
              <a:rPr lang="en-US" altLang="en-US" sz="1800"/>
              <a:t>LinkedListItr</a:t>
            </a:r>
            <a:r>
              <a:rPr lang="en-US" altLang="en-US" sz="2000"/>
              <a:t> as underlying implementation of Queues</a:t>
            </a:r>
          </a:p>
          <a:p>
            <a:pPr eaLnBrk="1" hangingPunct="1"/>
            <a:endParaRPr lang="en-US" altLang="en-US"/>
          </a:p>
        </p:txBody>
      </p:sp>
      <p:grpSp>
        <p:nvGrpSpPr>
          <p:cNvPr id="248836" name="Group 4">
            <a:extLst>
              <a:ext uri="{FF2B5EF4-FFF2-40B4-BE49-F238E27FC236}">
                <a16:creationId xmlns:a16="http://schemas.microsoft.com/office/drawing/2014/main" id="{C1516E7B-E166-496C-A0E2-27E5594BE02E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038600"/>
            <a:ext cx="7627938" cy="1466850"/>
            <a:chOff x="721" y="2380"/>
            <a:chExt cx="5204" cy="924"/>
          </a:xfrm>
        </p:grpSpPr>
        <p:sp>
          <p:nvSpPr>
            <p:cNvPr id="61459" name="Rectangle 5">
              <a:extLst>
                <a:ext uri="{FF2B5EF4-FFF2-40B4-BE49-F238E27FC236}">
                  <a16:creationId xmlns:a16="http://schemas.microsoft.com/office/drawing/2014/main" id="{C647636F-9C03-47C8-83FF-66E95FFC2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2944"/>
              <a:ext cx="792" cy="3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460" name="Line 6">
              <a:extLst>
                <a:ext uri="{FF2B5EF4-FFF2-40B4-BE49-F238E27FC236}">
                  <a16:creationId xmlns:a16="http://schemas.microsoft.com/office/drawing/2014/main" id="{D53BD642-46C2-4822-B942-19113330C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7" y="2936"/>
              <a:ext cx="1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1" name="Text Box 7">
              <a:extLst>
                <a:ext uri="{FF2B5EF4-FFF2-40B4-BE49-F238E27FC236}">
                  <a16:creationId xmlns:a16="http://schemas.microsoft.com/office/drawing/2014/main" id="{A25ECF48-6099-4BE7-9630-939C1DF68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977"/>
              <a:ext cx="2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</a:rPr>
                <a:t>a</a:t>
              </a:r>
              <a:r>
                <a:rPr lang="en-US" altLang="en-US" sz="2000" i="1" baseline="-25000">
                  <a:latin typeface="Times New Roman" panose="02020603050405020304" pitchFamily="18" charset="0"/>
                </a:rPr>
                <a:t>1</a:t>
              </a:r>
              <a:endParaRPr lang="en-US" altLang="en-US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61462" name="Line 8">
              <a:extLst>
                <a:ext uri="{FF2B5EF4-FFF2-40B4-BE49-F238E27FC236}">
                  <a16:creationId xmlns:a16="http://schemas.microsoft.com/office/drawing/2014/main" id="{3B463BAB-8E0A-452E-8975-684648B6D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9" y="3089"/>
              <a:ext cx="507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3" name="Rectangle 9">
              <a:extLst>
                <a:ext uri="{FF2B5EF4-FFF2-40B4-BE49-F238E27FC236}">
                  <a16:creationId xmlns:a16="http://schemas.microsoft.com/office/drawing/2014/main" id="{750D4625-2913-491D-8876-3F93BE060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5" y="2960"/>
              <a:ext cx="792" cy="3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464" name="Line 10">
              <a:extLst>
                <a:ext uri="{FF2B5EF4-FFF2-40B4-BE49-F238E27FC236}">
                  <a16:creationId xmlns:a16="http://schemas.microsoft.com/office/drawing/2014/main" id="{6B4091F1-961F-4157-8F24-7CDBDFE4B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9" y="2952"/>
              <a:ext cx="1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5" name="Text Box 11">
              <a:extLst>
                <a:ext uri="{FF2B5EF4-FFF2-40B4-BE49-F238E27FC236}">
                  <a16:creationId xmlns:a16="http://schemas.microsoft.com/office/drawing/2014/main" id="{8A6A4BBB-CFEF-4A2A-83D9-9970B5AEB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5" y="2993"/>
              <a:ext cx="2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</a:rPr>
                <a:t>a</a:t>
              </a:r>
              <a:r>
                <a:rPr lang="en-US" altLang="en-US" sz="2000" i="1" baseline="-25000">
                  <a:latin typeface="Times New Roman" panose="02020603050405020304" pitchFamily="18" charset="0"/>
                </a:rPr>
                <a:t>2</a:t>
              </a:r>
              <a:endParaRPr lang="en-US" altLang="en-US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61466" name="Line 12">
              <a:extLst>
                <a:ext uri="{FF2B5EF4-FFF2-40B4-BE49-F238E27FC236}">
                  <a16:creationId xmlns:a16="http://schemas.microsoft.com/office/drawing/2014/main" id="{BC136618-E290-48C7-A482-010B3B20E6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1" y="3105"/>
              <a:ext cx="507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7" name="Rectangle 13">
              <a:extLst>
                <a:ext uri="{FF2B5EF4-FFF2-40B4-BE49-F238E27FC236}">
                  <a16:creationId xmlns:a16="http://schemas.microsoft.com/office/drawing/2014/main" id="{38B7936A-1FC0-46B6-B08D-B3D9E79FF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" y="2976"/>
              <a:ext cx="792" cy="3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468" name="Line 14">
              <a:extLst>
                <a:ext uri="{FF2B5EF4-FFF2-40B4-BE49-F238E27FC236}">
                  <a16:creationId xmlns:a16="http://schemas.microsoft.com/office/drawing/2014/main" id="{7A10A9B5-0F38-4FA4-B625-3BC286946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1" y="2968"/>
              <a:ext cx="1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9" name="Text Box 15">
              <a:extLst>
                <a:ext uri="{FF2B5EF4-FFF2-40B4-BE49-F238E27FC236}">
                  <a16:creationId xmlns:a16="http://schemas.microsoft.com/office/drawing/2014/main" id="{BB1BB120-6F4C-4320-87AE-8331CA805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7" y="3009"/>
              <a:ext cx="2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</a:rPr>
                <a:t>a</a:t>
              </a:r>
              <a:r>
                <a:rPr lang="en-US" altLang="en-US" sz="2000" i="1" baseline="-25000">
                  <a:latin typeface="Times New Roman" panose="02020603050405020304" pitchFamily="18" charset="0"/>
                </a:rPr>
                <a:t>3</a:t>
              </a:r>
              <a:endParaRPr lang="en-US" altLang="en-US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61470" name="Line 16">
              <a:extLst>
                <a:ext uri="{FF2B5EF4-FFF2-40B4-BE49-F238E27FC236}">
                  <a16:creationId xmlns:a16="http://schemas.microsoft.com/office/drawing/2014/main" id="{00CA3651-FBEE-4792-B89B-AB3E1282AB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3" y="3121"/>
              <a:ext cx="507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1" name="Rectangle 17">
              <a:extLst>
                <a:ext uri="{FF2B5EF4-FFF2-40B4-BE49-F238E27FC236}">
                  <a16:creationId xmlns:a16="http://schemas.microsoft.com/office/drawing/2014/main" id="{FB0A5318-6282-45E8-A151-88F00FADE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9" y="2992"/>
              <a:ext cx="792" cy="3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472" name="Line 18">
              <a:extLst>
                <a:ext uri="{FF2B5EF4-FFF2-40B4-BE49-F238E27FC236}">
                  <a16:creationId xmlns:a16="http://schemas.microsoft.com/office/drawing/2014/main" id="{63246EB0-C42F-49DF-968D-100D67C14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3" y="2984"/>
              <a:ext cx="1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3" name="Text Box 19">
              <a:extLst>
                <a:ext uri="{FF2B5EF4-FFF2-40B4-BE49-F238E27FC236}">
                  <a16:creationId xmlns:a16="http://schemas.microsoft.com/office/drawing/2014/main" id="{D7196980-74AD-4AB8-B56A-DAED4C9E7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025"/>
              <a:ext cx="2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</a:rPr>
                <a:t>a</a:t>
              </a:r>
              <a:r>
                <a:rPr lang="en-US" altLang="en-US" sz="2000" i="1" baseline="-25000">
                  <a:latin typeface="Times New Roman" panose="02020603050405020304" pitchFamily="18" charset="0"/>
                </a:rPr>
                <a:t>4</a:t>
              </a:r>
              <a:endParaRPr lang="en-US" altLang="en-US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61474" name="Line 20">
              <a:extLst>
                <a:ext uri="{FF2B5EF4-FFF2-40B4-BE49-F238E27FC236}">
                  <a16:creationId xmlns:a16="http://schemas.microsoft.com/office/drawing/2014/main" id="{656307B8-11DC-419F-B1FF-6810307E2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3" y="3000"/>
              <a:ext cx="327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5" name="Rectangle 21">
              <a:extLst>
                <a:ext uri="{FF2B5EF4-FFF2-40B4-BE49-F238E27FC236}">
                  <a16:creationId xmlns:a16="http://schemas.microsoft.com/office/drawing/2014/main" id="{170F9767-AACE-40CF-921C-B8BD0611D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2400"/>
              <a:ext cx="592" cy="1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476" name="Text Box 22">
              <a:extLst>
                <a:ext uri="{FF2B5EF4-FFF2-40B4-BE49-F238E27FC236}">
                  <a16:creationId xmlns:a16="http://schemas.microsoft.com/office/drawing/2014/main" id="{42606E5D-290D-4067-8DB9-065CEA947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" y="2380"/>
              <a:ext cx="4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Courier New" panose="02070309020205020404" pitchFamily="49" charset="0"/>
                </a:rPr>
                <a:t>head</a:t>
              </a:r>
            </a:p>
          </p:txBody>
        </p:sp>
        <p:sp>
          <p:nvSpPr>
            <p:cNvPr id="61477" name="Line 23">
              <a:extLst>
                <a:ext uri="{FF2B5EF4-FFF2-40B4-BE49-F238E27FC236}">
                  <a16:creationId xmlns:a16="http://schemas.microsoft.com/office/drawing/2014/main" id="{6C2F4047-6C8C-4B7F-820D-D1ED6EFDA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7" y="2496"/>
              <a:ext cx="104" cy="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8" name="Rectangle 27">
              <a:extLst>
                <a:ext uri="{FF2B5EF4-FFF2-40B4-BE49-F238E27FC236}">
                  <a16:creationId xmlns:a16="http://schemas.microsoft.com/office/drawing/2014/main" id="{71B9B0A9-7DCD-4BB5-ACF3-24A26AD34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" y="2459"/>
              <a:ext cx="592" cy="1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479" name="Text Box 28">
              <a:extLst>
                <a:ext uri="{FF2B5EF4-FFF2-40B4-BE49-F238E27FC236}">
                  <a16:creationId xmlns:a16="http://schemas.microsoft.com/office/drawing/2014/main" id="{175B22EB-0906-4545-A8A9-92E125FCD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" y="2439"/>
              <a:ext cx="4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Courier New" panose="02070309020205020404" pitchFamily="49" charset="0"/>
                </a:rPr>
                <a:t>tail</a:t>
              </a:r>
            </a:p>
          </p:txBody>
        </p:sp>
        <p:sp>
          <p:nvSpPr>
            <p:cNvPr id="61480" name="Line 29">
              <a:extLst>
                <a:ext uri="{FF2B5EF4-FFF2-40B4-BE49-F238E27FC236}">
                  <a16:creationId xmlns:a16="http://schemas.microsoft.com/office/drawing/2014/main" id="{FF81F8C9-C3B2-4A29-BB7B-50D9DACAFC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3" y="2555"/>
              <a:ext cx="105" cy="4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8862" name="Group 30">
            <a:extLst>
              <a:ext uri="{FF2B5EF4-FFF2-40B4-BE49-F238E27FC236}">
                <a16:creationId xmlns:a16="http://schemas.microsoft.com/office/drawing/2014/main" id="{D1C991FA-A3EF-44A4-B56B-E39C3B890A5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33600"/>
            <a:ext cx="8423275" cy="4029075"/>
            <a:chOff x="300" y="1226"/>
            <a:chExt cx="5746" cy="2538"/>
          </a:xfrm>
        </p:grpSpPr>
        <p:sp>
          <p:nvSpPr>
            <p:cNvPr id="61455" name="Rectangle 31">
              <a:extLst>
                <a:ext uri="{FF2B5EF4-FFF2-40B4-BE49-F238E27FC236}">
                  <a16:creationId xmlns:a16="http://schemas.microsoft.com/office/drawing/2014/main" id="{09B999F8-74F0-45D5-B0E7-08E48298E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572"/>
              <a:ext cx="5746" cy="2192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456" name="Text Box 32">
              <a:extLst>
                <a:ext uri="{FF2B5EF4-FFF2-40B4-BE49-F238E27FC236}">
                  <a16:creationId xmlns:a16="http://schemas.microsoft.com/office/drawing/2014/main" id="{859B8748-96BA-495C-89CC-1F747DDED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" y="1226"/>
              <a:ext cx="6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</a:rPr>
                <a:t>Queue </a:t>
              </a:r>
            </a:p>
          </p:txBody>
        </p:sp>
        <p:sp>
          <p:nvSpPr>
            <p:cNvPr id="61457" name="Rectangle 33">
              <a:extLst>
                <a:ext uri="{FF2B5EF4-FFF2-40B4-BE49-F238E27FC236}">
                  <a16:creationId xmlns:a16="http://schemas.microsoft.com/office/drawing/2014/main" id="{4A712211-9E03-489D-8F8B-720FB3E5E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720"/>
              <a:ext cx="384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458" name="Text Box 34">
              <a:extLst>
                <a:ext uri="{FF2B5EF4-FFF2-40B4-BE49-F238E27FC236}">
                  <a16:creationId xmlns:a16="http://schemas.microsoft.com/office/drawing/2014/main" id="{EEDD20F1-C208-4B69-B3DC-AFE479736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" y="1676"/>
              <a:ext cx="4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solidFill>
                    <a:srgbClr val="0000FF"/>
                  </a:solidFill>
                  <a:latin typeface="Courier New" panose="02070309020205020404" pitchFamily="49" charset="0"/>
                </a:rPr>
                <a:t>lst</a:t>
              </a:r>
              <a:endParaRPr lang="en-GB" altLang="en-US" sz="18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48867" name="Group 35">
            <a:extLst>
              <a:ext uri="{FF2B5EF4-FFF2-40B4-BE49-F238E27FC236}">
                <a16:creationId xmlns:a16="http://schemas.microsoft.com/office/drawing/2014/main" id="{05AD5471-55CE-4E1C-8BE7-953C406C516E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124200"/>
            <a:ext cx="7535863" cy="2673350"/>
            <a:chOff x="713" y="1808"/>
            <a:chExt cx="5140" cy="1684"/>
          </a:xfrm>
        </p:grpSpPr>
        <p:sp>
          <p:nvSpPr>
            <p:cNvPr id="61452" name="Rectangle 36">
              <a:extLst>
                <a:ext uri="{FF2B5EF4-FFF2-40B4-BE49-F238E27FC236}">
                  <a16:creationId xmlns:a16="http://schemas.microsoft.com/office/drawing/2014/main" id="{EDB5D0BA-7CB7-409E-9F49-34DA2B6C5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" y="2328"/>
              <a:ext cx="5122" cy="1164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453" name="Text Box 37">
              <a:extLst>
                <a:ext uri="{FF2B5EF4-FFF2-40B4-BE49-F238E27FC236}">
                  <a16:creationId xmlns:a16="http://schemas.microsoft.com/office/drawing/2014/main" id="{311D096A-25E4-48C5-8DCD-33178C0A8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" y="2017"/>
              <a:ext cx="8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</a:rPr>
                <a:t>LinkedList</a:t>
              </a:r>
            </a:p>
          </p:txBody>
        </p:sp>
        <p:sp>
          <p:nvSpPr>
            <p:cNvPr id="61454" name="Freeform 38">
              <a:extLst>
                <a:ext uri="{FF2B5EF4-FFF2-40B4-BE49-F238E27FC236}">
                  <a16:creationId xmlns:a16="http://schemas.microsoft.com/office/drawing/2014/main" id="{B1D28241-E089-4CEE-8CDD-75C68B995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6" y="1808"/>
              <a:ext cx="816" cy="512"/>
            </a:xfrm>
            <a:custGeom>
              <a:avLst/>
              <a:gdLst>
                <a:gd name="T0" fmla="*/ 0 w 816"/>
                <a:gd name="T1" fmla="*/ 0 h 512"/>
                <a:gd name="T2" fmla="*/ 560 w 816"/>
                <a:gd name="T3" fmla="*/ 144 h 512"/>
                <a:gd name="T4" fmla="*/ 816 w 816"/>
                <a:gd name="T5" fmla="*/ 512 h 5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512">
                  <a:moveTo>
                    <a:pt x="0" y="0"/>
                  </a:moveTo>
                  <a:cubicBezTo>
                    <a:pt x="212" y="29"/>
                    <a:pt x="424" y="59"/>
                    <a:pt x="560" y="144"/>
                  </a:cubicBezTo>
                  <a:cubicBezTo>
                    <a:pt x="696" y="229"/>
                    <a:pt x="756" y="370"/>
                    <a:pt x="816" y="51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8871" name="Group 39">
            <a:extLst>
              <a:ext uri="{FF2B5EF4-FFF2-40B4-BE49-F238E27FC236}">
                <a16:creationId xmlns:a16="http://schemas.microsoft.com/office/drawing/2014/main" id="{8D20E400-2D8B-4823-9269-38E43CE67A7C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3175000"/>
            <a:ext cx="1498600" cy="736600"/>
            <a:chOff x="4528" y="1840"/>
            <a:chExt cx="1023" cy="464"/>
          </a:xfrm>
        </p:grpSpPr>
        <p:sp>
          <p:nvSpPr>
            <p:cNvPr id="61450" name="Line 40">
              <a:extLst>
                <a:ext uri="{FF2B5EF4-FFF2-40B4-BE49-F238E27FC236}">
                  <a16:creationId xmlns:a16="http://schemas.microsoft.com/office/drawing/2014/main" id="{53EAAF27-91A9-4208-8337-450576906F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28" y="1840"/>
              <a:ext cx="415" cy="4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1" name="Text Box 41">
              <a:extLst>
                <a:ext uri="{FF2B5EF4-FFF2-40B4-BE49-F238E27FC236}">
                  <a16:creationId xmlns:a16="http://schemas.microsoft.com/office/drawing/2014/main" id="{D265977F-AB5B-4F8C-BA9F-D0EB66FAA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3" y="1940"/>
              <a:ext cx="7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Courier New" panose="02070309020205020404" pitchFamily="49" charset="0"/>
                </a:rPr>
                <a:t>addTail</a:t>
              </a:r>
              <a:endParaRPr lang="en-GB" altLang="en-US" sz="1800">
                <a:solidFill>
                  <a:srgbClr val="0000FF"/>
                </a:solidFill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>
            <a:extLst>
              <a:ext uri="{FF2B5EF4-FFF2-40B4-BE49-F238E27FC236}">
                <a16:creationId xmlns:a16="http://schemas.microsoft.com/office/drawing/2014/main" id="{27AEDB7E-6E86-4109-B142-DCE5CB39FA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BA6644-6546-41B9-B7D1-723B818E0FB0}" type="datetime1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8/23/2020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2467" name="Footer Placeholder 4">
            <a:extLst>
              <a:ext uri="{FF2B5EF4-FFF2-40B4-BE49-F238E27FC236}">
                <a16:creationId xmlns:a16="http://schemas.microsoft.com/office/drawing/2014/main" id="{5CF18493-49A5-439F-8ACC-17E8C8A4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CS 201</a:t>
            </a:r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EA3730BB-9F0E-4330-8682-034132A62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Code</a:t>
            </a:r>
          </a:p>
        </p:txBody>
      </p:sp>
      <p:pic>
        <p:nvPicPr>
          <p:cNvPr id="62469" name="Picture 1">
            <a:extLst>
              <a:ext uri="{FF2B5EF4-FFF2-40B4-BE49-F238E27FC236}">
                <a16:creationId xmlns:a16="http://schemas.microsoft.com/office/drawing/2014/main" id="{C909B435-C859-4C36-B7B7-8D692D148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1628775"/>
            <a:ext cx="4884738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TextBox 2">
            <a:extLst>
              <a:ext uri="{FF2B5EF4-FFF2-40B4-BE49-F238E27FC236}">
                <a16:creationId xmlns:a16="http://schemas.microsoft.com/office/drawing/2014/main" id="{5EE3BEDC-F916-4D42-8AC2-50B6164A3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1628775"/>
            <a:ext cx="37814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struct Node {</a:t>
            </a:r>
          </a:p>
          <a:p>
            <a:r>
              <a:rPr lang="en-US" altLang="en-US"/>
              <a:t>    int element;</a:t>
            </a:r>
          </a:p>
          <a:p>
            <a:r>
              <a:rPr lang="en-US" altLang="en-US"/>
              <a:t>    Node * next;</a:t>
            </a:r>
          </a:p>
          <a:p>
            <a:r>
              <a:rPr lang="en-US" altLang="en-US"/>
              <a:t>};</a:t>
            </a:r>
          </a:p>
          <a:p>
            <a:endParaRPr lang="en-US" altLang="en-US"/>
          </a:p>
          <a:p>
            <a:r>
              <a:rPr lang="en-US" altLang="en-US"/>
              <a:t>struct QUEUE {</a:t>
            </a:r>
          </a:p>
          <a:p>
            <a:r>
              <a:rPr lang="en-US" altLang="en-US"/>
              <a:t>    Node * front;</a:t>
            </a:r>
          </a:p>
          <a:p>
            <a:r>
              <a:rPr lang="en-US" altLang="en-US"/>
              <a:t>    Node * rear;</a:t>
            </a:r>
          </a:p>
          <a:p>
            <a:r>
              <a:rPr lang="en-US" altLang="en-US"/>
              <a:t>};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>
            <a:extLst>
              <a:ext uri="{FF2B5EF4-FFF2-40B4-BE49-F238E27FC236}">
                <a16:creationId xmlns:a16="http://schemas.microsoft.com/office/drawing/2014/main" id="{AE07D62E-BCA8-4984-9176-B694E73F8D4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ECDEF1-33C6-4AD4-8CA3-5DDCB222EA52}" type="datetime1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8/23/2020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3491" name="Footer Placeholder 4">
            <a:extLst>
              <a:ext uri="{FF2B5EF4-FFF2-40B4-BE49-F238E27FC236}">
                <a16:creationId xmlns:a16="http://schemas.microsoft.com/office/drawing/2014/main" id="{B49A0D30-A40A-4B31-9FA6-B04112BC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CS 201</a:t>
            </a: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6A22F8FD-8CCE-4152-B79D-44311B7EC3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code</a:t>
            </a:r>
          </a:p>
        </p:txBody>
      </p:sp>
      <p:pic>
        <p:nvPicPr>
          <p:cNvPr id="63493" name="Picture 1">
            <a:extLst>
              <a:ext uri="{FF2B5EF4-FFF2-40B4-BE49-F238E27FC236}">
                <a16:creationId xmlns:a16="http://schemas.microsoft.com/office/drawing/2014/main" id="{538693CB-E98B-4727-81A7-08ABE93A4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752600"/>
            <a:ext cx="676592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>
            <a:extLst>
              <a:ext uri="{FF2B5EF4-FFF2-40B4-BE49-F238E27FC236}">
                <a16:creationId xmlns:a16="http://schemas.microsoft.com/office/drawing/2014/main" id="{C6A6BADC-F05E-4859-B800-E7A759EE52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B0F5DF-D454-4EDE-9858-941875626765}" type="datetime1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8/23/2020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5843" name="Footer Placeholder 4">
            <a:extLst>
              <a:ext uri="{FF2B5EF4-FFF2-40B4-BE49-F238E27FC236}">
                <a16:creationId xmlns:a16="http://schemas.microsoft.com/office/drawing/2014/main" id="{A28DDB94-C097-4F7D-B108-29F5C6CE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CS 201</a:t>
            </a: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6D01AB93-4F75-43AF-AE77-3B21C65BF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 ADT Interface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8A1EE8A1-C4A5-4071-9BE4-1B8F9A47A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The main functions in the Stack ADT are (S is the stack)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6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FF"/>
                </a:solidFill>
              </a:rPr>
              <a:t> boolean </a:t>
            </a:r>
            <a:r>
              <a:rPr lang="en-GB" altLang="en-US" sz="1600" b="1">
                <a:solidFill>
                  <a:srgbClr val="0000FF"/>
                </a:solidFill>
              </a:rPr>
              <a:t>isEmpty</a:t>
            </a:r>
            <a:r>
              <a:rPr lang="en-GB" altLang="en-US" sz="1600">
                <a:solidFill>
                  <a:srgbClr val="0000FF"/>
                </a:solidFill>
              </a:rPr>
              <a:t>();			</a:t>
            </a:r>
            <a:r>
              <a:rPr lang="en-GB" altLang="en-US" sz="1600"/>
              <a:t>// return true if empty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6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FF"/>
                </a:solidFill>
              </a:rPr>
              <a:t> boolean </a:t>
            </a:r>
            <a:r>
              <a:rPr lang="en-GB" altLang="en-US" sz="1600" b="1">
                <a:solidFill>
                  <a:srgbClr val="0000FF"/>
                </a:solidFill>
              </a:rPr>
              <a:t>isFull</a:t>
            </a:r>
            <a:r>
              <a:rPr lang="en-GB" altLang="en-US" sz="1600">
                <a:solidFill>
                  <a:srgbClr val="0000FF"/>
                </a:solidFill>
              </a:rPr>
              <a:t>(S);			</a:t>
            </a:r>
            <a:r>
              <a:rPr lang="en-GB" altLang="en-US" sz="1600"/>
              <a:t>// return true if full</a:t>
            </a:r>
            <a:endParaRPr lang="en-GB" altLang="en-US" sz="16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6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FF"/>
                </a:solidFill>
              </a:rPr>
              <a:t> void </a:t>
            </a:r>
            <a:r>
              <a:rPr lang="en-GB" altLang="en-US" sz="1600" b="1">
                <a:solidFill>
                  <a:srgbClr val="0000FF"/>
                </a:solidFill>
              </a:rPr>
              <a:t>push</a:t>
            </a:r>
            <a:r>
              <a:rPr lang="en-GB" altLang="en-US" sz="1600">
                <a:solidFill>
                  <a:srgbClr val="0000FF"/>
                </a:solidFill>
              </a:rPr>
              <a:t>(S, item); 		</a:t>
            </a:r>
            <a:r>
              <a:rPr lang="en-GB" altLang="en-US" sz="1600"/>
              <a:t>// insert </a:t>
            </a:r>
            <a:r>
              <a:rPr lang="en-GB" altLang="en-US" sz="1600" i="1"/>
              <a:t>item</a:t>
            </a:r>
            <a:r>
              <a:rPr lang="en-GB" altLang="en-US" sz="1600"/>
              <a:t> into stack</a:t>
            </a:r>
            <a:endParaRPr lang="en-GB" altLang="en-US" sz="16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FF"/>
                </a:solidFill>
              </a:rPr>
              <a:t> void </a:t>
            </a:r>
            <a:r>
              <a:rPr lang="en-GB" altLang="en-US" sz="1600" b="1">
                <a:solidFill>
                  <a:srgbClr val="0000FF"/>
                </a:solidFill>
              </a:rPr>
              <a:t>pop</a:t>
            </a:r>
            <a:r>
              <a:rPr lang="en-GB" altLang="en-US" sz="1600">
                <a:solidFill>
                  <a:srgbClr val="0000FF"/>
                </a:solidFill>
              </a:rPr>
              <a:t>(S);	 		</a:t>
            </a:r>
            <a:r>
              <a:rPr lang="en-GB" altLang="en-US" sz="1600"/>
              <a:t>// remove most recent item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6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FF"/>
                </a:solidFill>
              </a:rPr>
              <a:t> void </a:t>
            </a:r>
            <a:r>
              <a:rPr lang="en-GB" altLang="en-US" sz="1600" b="1">
                <a:solidFill>
                  <a:srgbClr val="0000FF"/>
                </a:solidFill>
              </a:rPr>
              <a:t>clear</a:t>
            </a:r>
            <a:r>
              <a:rPr lang="en-GB" altLang="en-US" sz="1600">
                <a:solidFill>
                  <a:srgbClr val="0000FF"/>
                </a:solidFill>
              </a:rPr>
              <a:t>(S);			</a:t>
            </a:r>
            <a:r>
              <a:rPr lang="en-GB" altLang="en-US" sz="1600"/>
              <a:t>// remove all items from stack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FF"/>
                </a:solidFill>
              </a:rPr>
              <a:t> Item </a:t>
            </a:r>
            <a:r>
              <a:rPr lang="en-GB" altLang="en-US" sz="1600" b="1">
                <a:solidFill>
                  <a:srgbClr val="0000FF"/>
                </a:solidFill>
              </a:rPr>
              <a:t>top</a:t>
            </a:r>
            <a:r>
              <a:rPr lang="en-GB" altLang="en-US" sz="1600">
                <a:solidFill>
                  <a:srgbClr val="0000FF"/>
                </a:solidFill>
              </a:rPr>
              <a:t>(S); 			</a:t>
            </a:r>
            <a:r>
              <a:rPr lang="en-GB" altLang="en-US" sz="1600"/>
              <a:t>// retrieve most recent item</a:t>
            </a:r>
            <a:endParaRPr lang="en-GB" altLang="en-US" sz="16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FF"/>
                </a:solidFill>
              </a:rPr>
              <a:t> Item </a:t>
            </a:r>
            <a:r>
              <a:rPr lang="en-GB" altLang="en-US" sz="1600" b="1">
                <a:solidFill>
                  <a:srgbClr val="0000FF"/>
                </a:solidFill>
              </a:rPr>
              <a:t>topAndPop</a:t>
            </a:r>
            <a:r>
              <a:rPr lang="en-GB" altLang="en-US" sz="1600">
                <a:solidFill>
                  <a:srgbClr val="0000FF"/>
                </a:solidFill>
              </a:rPr>
              <a:t>(S);  		</a:t>
            </a:r>
            <a:r>
              <a:rPr lang="en-GB" altLang="en-US" sz="1600"/>
              <a:t>// return &amp; remove most recent item</a:t>
            </a:r>
            <a:endParaRPr lang="en-GB" altLang="en-US" sz="16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65F8B6EB-36EC-4829-A33A-0387FCE4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code</a:t>
            </a:r>
          </a:p>
        </p:txBody>
      </p:sp>
      <p:sp>
        <p:nvSpPr>
          <p:cNvPr id="64515" name="Date Placeholder 3">
            <a:extLst>
              <a:ext uri="{FF2B5EF4-FFF2-40B4-BE49-F238E27FC236}">
                <a16:creationId xmlns:a16="http://schemas.microsoft.com/office/drawing/2014/main" id="{A70245AC-D889-43FF-9995-F181C1363C6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B26FDD-FF9E-44A1-8A80-198FC6D49F93}" type="datetime1">
              <a:rPr lang="en-US" altLang="en-US" sz="1400"/>
              <a:pPr/>
              <a:t>8/23/2020</a:t>
            </a:fld>
            <a:endParaRPr lang="en-US" altLang="en-US" sz="1400"/>
          </a:p>
        </p:txBody>
      </p:sp>
      <p:sp>
        <p:nvSpPr>
          <p:cNvPr id="64516" name="Footer Placeholder 4">
            <a:extLst>
              <a:ext uri="{FF2B5EF4-FFF2-40B4-BE49-F238E27FC236}">
                <a16:creationId xmlns:a16="http://schemas.microsoft.com/office/drawing/2014/main" id="{67C2B02D-AB72-4E6E-BEF4-B516318C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201</a:t>
            </a:r>
          </a:p>
        </p:txBody>
      </p:sp>
      <p:pic>
        <p:nvPicPr>
          <p:cNvPr id="64517" name="Picture 6">
            <a:extLst>
              <a:ext uri="{FF2B5EF4-FFF2-40B4-BE49-F238E27FC236}">
                <a16:creationId xmlns:a16="http://schemas.microsoft.com/office/drawing/2014/main" id="{56E7F2EF-D965-4726-83C1-AB852222A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854200"/>
            <a:ext cx="7932738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TextBox 7">
            <a:extLst>
              <a:ext uri="{FF2B5EF4-FFF2-40B4-BE49-F238E27FC236}">
                <a16:creationId xmlns:a16="http://schemas.microsoft.com/office/drawing/2014/main" id="{0AA6D595-3B91-4872-9349-27E379C69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775" y="5684838"/>
            <a:ext cx="2662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CELL is a list node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>
            <a:extLst>
              <a:ext uri="{FF2B5EF4-FFF2-40B4-BE49-F238E27FC236}">
                <a16:creationId xmlns:a16="http://schemas.microsoft.com/office/drawing/2014/main" id="{D55D6198-4ABF-46E8-A50E-346AD3CBF1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FBB092-B86E-4724-BD22-79D42BE94EAC}" type="datetime1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8/23/2020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5539" name="Footer Placeholder 4">
            <a:extLst>
              <a:ext uri="{FF2B5EF4-FFF2-40B4-BE49-F238E27FC236}">
                <a16:creationId xmlns:a16="http://schemas.microsoft.com/office/drawing/2014/main" id="{CC2BB5CB-9B98-47D7-8363-D5473BE6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CS 201</a:t>
            </a:r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B1EC5A60-C4E9-4060-A56D-D6E6D0B51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 of Queue (Array)</a:t>
            </a:r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D641FDB0-53BA-41C2-ACB2-04616C3C9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000"/>
              <a:t>use </a:t>
            </a:r>
            <a:r>
              <a:rPr lang="en-US" altLang="en-US" sz="1800"/>
              <a:t>Array</a:t>
            </a:r>
            <a:r>
              <a:rPr lang="en-US" altLang="en-US" sz="2000"/>
              <a:t> with </a:t>
            </a:r>
            <a:r>
              <a:rPr lang="en-US" altLang="en-US" sz="1800">
                <a:solidFill>
                  <a:srgbClr val="0000FF"/>
                </a:solidFill>
              </a:rPr>
              <a:t>front</a:t>
            </a:r>
            <a:r>
              <a:rPr lang="en-US" altLang="en-US" sz="2000"/>
              <a:t> and </a:t>
            </a:r>
            <a:r>
              <a:rPr lang="en-US" altLang="en-US" sz="1800">
                <a:solidFill>
                  <a:srgbClr val="0000FF"/>
                </a:solidFill>
              </a:rPr>
              <a:t>back</a:t>
            </a:r>
            <a:r>
              <a:rPr lang="en-US" altLang="en-US" sz="2000"/>
              <a:t> pointers as implementation of queue</a:t>
            </a:r>
          </a:p>
          <a:p>
            <a:pPr eaLnBrk="1" hangingPunct="1"/>
            <a:endParaRPr lang="en-US" altLang="en-US"/>
          </a:p>
        </p:txBody>
      </p:sp>
      <p:sp>
        <p:nvSpPr>
          <p:cNvPr id="65542" name="Text Box 4">
            <a:extLst>
              <a:ext uri="{FF2B5EF4-FFF2-40B4-BE49-F238E27FC236}">
                <a16:creationId xmlns:a16="http://schemas.microsoft.com/office/drawing/2014/main" id="{5AF279EC-F084-4372-8FF2-1A32D5065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362200"/>
            <a:ext cx="847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Queue</a:t>
            </a:r>
          </a:p>
        </p:txBody>
      </p:sp>
      <p:grpSp>
        <p:nvGrpSpPr>
          <p:cNvPr id="251909" name="Group 5">
            <a:extLst>
              <a:ext uri="{FF2B5EF4-FFF2-40B4-BE49-F238E27FC236}">
                <a16:creationId xmlns:a16="http://schemas.microsoft.com/office/drawing/2014/main" id="{1D3AF243-6B60-4FE2-A933-D90260C0AC3B}"/>
              </a:ext>
            </a:extLst>
          </p:cNvPr>
          <p:cNvGrpSpPr>
            <a:grpSpLocks/>
          </p:cNvGrpSpPr>
          <p:nvPr/>
        </p:nvGrpSpPr>
        <p:grpSpPr bwMode="auto">
          <a:xfrm>
            <a:off x="433388" y="2782888"/>
            <a:ext cx="8423275" cy="3479800"/>
            <a:chOff x="300" y="1572"/>
            <a:chExt cx="5746" cy="2192"/>
          </a:xfrm>
        </p:grpSpPr>
        <p:sp>
          <p:nvSpPr>
            <p:cNvPr id="65577" name="Rectangle 6">
              <a:extLst>
                <a:ext uri="{FF2B5EF4-FFF2-40B4-BE49-F238E27FC236}">
                  <a16:creationId xmlns:a16="http://schemas.microsoft.com/office/drawing/2014/main" id="{DC88A595-F54D-45FD-B59B-4C50191F5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572"/>
              <a:ext cx="5746" cy="2192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5578" name="Group 7">
              <a:extLst>
                <a:ext uri="{FF2B5EF4-FFF2-40B4-BE49-F238E27FC236}">
                  <a16:creationId xmlns:a16="http://schemas.microsoft.com/office/drawing/2014/main" id="{208188D9-3D71-44A6-9324-0A3CD55DBC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7" y="1853"/>
              <a:ext cx="438" cy="427"/>
              <a:chOff x="527" y="1853"/>
              <a:chExt cx="438" cy="427"/>
            </a:xfrm>
          </p:grpSpPr>
          <p:sp>
            <p:nvSpPr>
              <p:cNvPr id="65579" name="Text Box 8">
                <a:extLst>
                  <a:ext uri="{FF2B5EF4-FFF2-40B4-BE49-F238E27FC236}">
                    <a16:creationId xmlns:a16="http://schemas.microsoft.com/office/drawing/2014/main" id="{7E4BD1C4-C6FA-4CCB-BCAE-1A0D59B8F5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" y="1853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arr</a:t>
                </a:r>
              </a:p>
            </p:txBody>
          </p:sp>
          <p:sp>
            <p:nvSpPr>
              <p:cNvPr id="65580" name="Rectangle 9">
                <a:extLst>
                  <a:ext uri="{FF2B5EF4-FFF2-40B4-BE49-F238E27FC236}">
                    <a16:creationId xmlns:a16="http://schemas.microsoft.com/office/drawing/2014/main" id="{4342BB5D-C043-4508-99B5-ECEB7266C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" y="2088"/>
                <a:ext cx="360" cy="1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544" name="Group 10">
            <a:extLst>
              <a:ext uri="{FF2B5EF4-FFF2-40B4-BE49-F238E27FC236}">
                <a16:creationId xmlns:a16="http://schemas.microsoft.com/office/drawing/2014/main" id="{3F7A7895-8067-42C7-BB62-29CA5D329F58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352800"/>
            <a:ext cx="5516563" cy="2185988"/>
            <a:chOff x="892" y="867"/>
            <a:chExt cx="3763" cy="1377"/>
          </a:xfrm>
        </p:grpSpPr>
        <p:sp>
          <p:nvSpPr>
            <p:cNvPr id="65546" name="Rectangle 11">
              <a:extLst>
                <a:ext uri="{FF2B5EF4-FFF2-40B4-BE49-F238E27FC236}">
                  <a16:creationId xmlns:a16="http://schemas.microsoft.com/office/drawing/2014/main" id="{C5A698FF-4FB5-4432-A2E2-2EFD2CE9E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1146"/>
              <a:ext cx="3263" cy="5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5547" name="Line 12">
              <a:extLst>
                <a:ext uri="{FF2B5EF4-FFF2-40B4-BE49-F238E27FC236}">
                  <a16:creationId xmlns:a16="http://schemas.microsoft.com/office/drawing/2014/main" id="{2B07F38B-94E9-4DFF-9ED4-821E19607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8" y="1155"/>
              <a:ext cx="0" cy="4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Line 13">
              <a:extLst>
                <a:ext uri="{FF2B5EF4-FFF2-40B4-BE49-F238E27FC236}">
                  <a16:creationId xmlns:a16="http://schemas.microsoft.com/office/drawing/2014/main" id="{DA1710C9-0877-4427-80BC-0998C905F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1" y="1151"/>
              <a:ext cx="0" cy="4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Line 14">
              <a:extLst>
                <a:ext uri="{FF2B5EF4-FFF2-40B4-BE49-F238E27FC236}">
                  <a16:creationId xmlns:a16="http://schemas.microsoft.com/office/drawing/2014/main" id="{2B5B5E13-B90F-48AC-B510-4A5E69035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147"/>
              <a:ext cx="0" cy="4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Line 15">
              <a:extLst>
                <a:ext uri="{FF2B5EF4-FFF2-40B4-BE49-F238E27FC236}">
                  <a16:creationId xmlns:a16="http://schemas.microsoft.com/office/drawing/2014/main" id="{336AAA5B-44B0-476C-A052-EECC401EE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7" y="1143"/>
              <a:ext cx="0" cy="4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Line 16">
              <a:extLst>
                <a:ext uri="{FF2B5EF4-FFF2-40B4-BE49-F238E27FC236}">
                  <a16:creationId xmlns:a16="http://schemas.microsoft.com/office/drawing/2014/main" id="{66CDB7CD-6A03-47AF-BAB3-199A9CB04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0" y="1139"/>
              <a:ext cx="0" cy="4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Line 17">
              <a:extLst>
                <a:ext uri="{FF2B5EF4-FFF2-40B4-BE49-F238E27FC236}">
                  <a16:creationId xmlns:a16="http://schemas.microsoft.com/office/drawing/2014/main" id="{9438C73B-5DA4-485B-80F4-E7EFB8B10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3" y="1135"/>
              <a:ext cx="0" cy="4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Line 18">
              <a:extLst>
                <a:ext uri="{FF2B5EF4-FFF2-40B4-BE49-F238E27FC236}">
                  <a16:creationId xmlns:a16="http://schemas.microsoft.com/office/drawing/2014/main" id="{6EDAA055-444F-49A7-9C86-F597927C6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6" y="1158"/>
              <a:ext cx="0" cy="4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Line 19">
              <a:extLst>
                <a:ext uri="{FF2B5EF4-FFF2-40B4-BE49-F238E27FC236}">
                  <a16:creationId xmlns:a16="http://schemas.microsoft.com/office/drawing/2014/main" id="{7817411E-3A22-431D-8DC6-5465EB31C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9" y="1137"/>
              <a:ext cx="0" cy="4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5" name="Line 20">
              <a:extLst>
                <a:ext uri="{FF2B5EF4-FFF2-40B4-BE49-F238E27FC236}">
                  <a16:creationId xmlns:a16="http://schemas.microsoft.com/office/drawing/2014/main" id="{8220E093-1210-4F48-A2AB-0F26A98CE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2" y="1151"/>
              <a:ext cx="0" cy="4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6" name="Text Box 21">
              <a:extLst>
                <a:ext uri="{FF2B5EF4-FFF2-40B4-BE49-F238E27FC236}">
                  <a16:creationId xmlns:a16="http://schemas.microsoft.com/office/drawing/2014/main" id="{238F5491-CEF4-48F4-8360-EC91B1CE3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" y="867"/>
              <a:ext cx="1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5557" name="Text Box 22">
              <a:extLst>
                <a:ext uri="{FF2B5EF4-FFF2-40B4-BE49-F238E27FC236}">
                  <a16:creationId xmlns:a16="http://schemas.microsoft.com/office/drawing/2014/main" id="{E84F41E5-F770-4B4E-A53D-EC3306384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6" y="881"/>
              <a:ext cx="1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5558" name="Text Box 23">
              <a:extLst>
                <a:ext uri="{FF2B5EF4-FFF2-40B4-BE49-F238E27FC236}">
                  <a16:creationId xmlns:a16="http://schemas.microsoft.com/office/drawing/2014/main" id="{B4677852-2EA6-4323-B912-57E2B70C4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" y="895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65559" name="Text Box 24">
              <a:extLst>
                <a:ext uri="{FF2B5EF4-FFF2-40B4-BE49-F238E27FC236}">
                  <a16:creationId xmlns:a16="http://schemas.microsoft.com/office/drawing/2014/main" id="{BA85C364-08CE-4B53-B262-A3C35A82A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899"/>
              <a:ext cx="1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65560" name="Text Box 25">
              <a:extLst>
                <a:ext uri="{FF2B5EF4-FFF2-40B4-BE49-F238E27FC236}">
                  <a16:creationId xmlns:a16="http://schemas.microsoft.com/office/drawing/2014/main" id="{41D2011C-C653-41EE-AF4C-70ECFAEEF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2" y="905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65561" name="Text Box 26">
              <a:extLst>
                <a:ext uri="{FF2B5EF4-FFF2-40B4-BE49-F238E27FC236}">
                  <a16:creationId xmlns:a16="http://schemas.microsoft.com/office/drawing/2014/main" id="{2B0D42CA-DE9B-4735-876A-E01148E8A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6" y="929"/>
              <a:ext cx="1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5562" name="Text Box 27">
              <a:extLst>
                <a:ext uri="{FF2B5EF4-FFF2-40B4-BE49-F238E27FC236}">
                  <a16:creationId xmlns:a16="http://schemas.microsoft.com/office/drawing/2014/main" id="{DA8F63E4-4007-4E09-8547-44D45FF05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1" y="906"/>
              <a:ext cx="1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5563" name="Text Box 28">
              <a:extLst>
                <a:ext uri="{FF2B5EF4-FFF2-40B4-BE49-F238E27FC236}">
                  <a16:creationId xmlns:a16="http://schemas.microsoft.com/office/drawing/2014/main" id="{C3CE9C78-023F-4D91-ADB9-C8A80FD02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1" y="922"/>
              <a:ext cx="1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5564" name="Text Box 29">
              <a:extLst>
                <a:ext uri="{FF2B5EF4-FFF2-40B4-BE49-F238E27FC236}">
                  <a16:creationId xmlns:a16="http://schemas.microsoft.com/office/drawing/2014/main" id="{0B5330A9-6B7A-4408-9D1C-166943CA3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4" y="926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5565" name="Text Box 30">
              <a:extLst>
                <a:ext uri="{FF2B5EF4-FFF2-40B4-BE49-F238E27FC236}">
                  <a16:creationId xmlns:a16="http://schemas.microsoft.com/office/drawing/2014/main" id="{C550C636-2F33-47E0-BEE9-3B4F3C10B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8" y="91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5566" name="Text Box 31">
              <a:extLst>
                <a:ext uri="{FF2B5EF4-FFF2-40B4-BE49-F238E27FC236}">
                  <a16:creationId xmlns:a16="http://schemas.microsoft.com/office/drawing/2014/main" id="{D22072E1-5F51-4C7C-B06B-E3B7A210B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1287"/>
              <a:ext cx="2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endParaRPr lang="en-GB" altLang="en-US" sz="2000" i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67" name="Text Box 32">
              <a:extLst>
                <a:ext uri="{FF2B5EF4-FFF2-40B4-BE49-F238E27FC236}">
                  <a16:creationId xmlns:a16="http://schemas.microsoft.com/office/drawing/2014/main" id="{0DE0C59B-38BF-4AC6-AA8A-B34EE2896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0" y="1301"/>
              <a:ext cx="2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endParaRPr lang="en-GB" altLang="en-US" sz="2000" i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68" name="Text Box 33">
              <a:extLst>
                <a:ext uri="{FF2B5EF4-FFF2-40B4-BE49-F238E27FC236}">
                  <a16:creationId xmlns:a16="http://schemas.microsoft.com/office/drawing/2014/main" id="{A72208D2-2678-4C52-BE85-9567834B5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1" y="1305"/>
              <a:ext cx="2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endParaRPr lang="en-GB" altLang="en-US" sz="2000" i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69" name="Text Box 34">
              <a:extLst>
                <a:ext uri="{FF2B5EF4-FFF2-40B4-BE49-F238E27FC236}">
                  <a16:creationId xmlns:a16="http://schemas.microsoft.com/office/drawing/2014/main" id="{EB24377B-7E21-4AEF-BF0E-08A049218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" y="1300"/>
              <a:ext cx="2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  <a:endParaRPr lang="en-GB" altLang="en-US" sz="2000" i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70" name="Text Box 35">
              <a:extLst>
                <a:ext uri="{FF2B5EF4-FFF2-40B4-BE49-F238E27FC236}">
                  <a16:creationId xmlns:a16="http://schemas.microsoft.com/office/drawing/2014/main" id="{5EA3368A-F476-4E4F-B132-E8864A63B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288"/>
              <a:ext cx="2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endParaRPr lang="en-GB" altLang="en-US" sz="2000" i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71" name="Text Box 36">
              <a:extLst>
                <a:ext uri="{FF2B5EF4-FFF2-40B4-BE49-F238E27FC236}">
                  <a16:creationId xmlns:a16="http://schemas.microsoft.com/office/drawing/2014/main" id="{23F6889C-C99F-4325-BFE7-C1CDA9758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0" y="1283"/>
              <a:ext cx="2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lang="en-GB" altLang="en-US" sz="2000" i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72" name="Text Box 37">
              <a:extLst>
                <a:ext uri="{FF2B5EF4-FFF2-40B4-BE49-F238E27FC236}">
                  <a16:creationId xmlns:a16="http://schemas.microsoft.com/office/drawing/2014/main" id="{34CB97F9-24AF-4B8E-A0E2-62DE88014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5" y="1305"/>
              <a:ext cx="2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G</a:t>
              </a:r>
              <a:endParaRPr lang="en-GB" altLang="en-US" sz="2000" i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73" name="Text Box 38">
              <a:extLst>
                <a:ext uri="{FF2B5EF4-FFF2-40B4-BE49-F238E27FC236}">
                  <a16:creationId xmlns:a16="http://schemas.microsoft.com/office/drawing/2014/main" id="{F35E5D5D-565D-4FC3-BB62-2DF67133E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" y="1982"/>
              <a:ext cx="65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b="1">
                  <a:solidFill>
                    <a:srgbClr val="0000FF"/>
                  </a:solidFill>
                  <a:latin typeface="Courier New" panose="02070309020205020404" pitchFamily="49" charset="0"/>
                </a:rPr>
                <a:t>front</a:t>
              </a:r>
            </a:p>
          </p:txBody>
        </p:sp>
        <p:sp>
          <p:nvSpPr>
            <p:cNvPr id="65574" name="Text Box 39">
              <a:extLst>
                <a:ext uri="{FF2B5EF4-FFF2-40B4-BE49-F238E27FC236}">
                  <a16:creationId xmlns:a16="http://schemas.microsoft.com/office/drawing/2014/main" id="{BC7C83BD-19E3-403F-A081-EE8591A25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1" y="1827"/>
              <a:ext cx="55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b="1">
                  <a:solidFill>
                    <a:srgbClr val="0000FF"/>
                  </a:solidFill>
                  <a:latin typeface="Courier New" panose="02070309020205020404" pitchFamily="49" charset="0"/>
                </a:rPr>
                <a:t>back</a:t>
              </a:r>
            </a:p>
          </p:txBody>
        </p:sp>
        <p:sp>
          <p:nvSpPr>
            <p:cNvPr id="65575" name="Line 40">
              <a:extLst>
                <a:ext uri="{FF2B5EF4-FFF2-40B4-BE49-F238E27FC236}">
                  <a16:creationId xmlns:a16="http://schemas.microsoft.com/office/drawing/2014/main" id="{C3179FC6-4412-4238-BD02-41BB860DEB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1" y="1655"/>
              <a:ext cx="18" cy="3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6" name="Line 41">
              <a:extLst>
                <a:ext uri="{FF2B5EF4-FFF2-40B4-BE49-F238E27FC236}">
                  <a16:creationId xmlns:a16="http://schemas.microsoft.com/office/drawing/2014/main" id="{70603CBC-E100-4ED9-B620-DE89EDA47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47" y="1699"/>
              <a:ext cx="599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45" name="Line 42">
            <a:extLst>
              <a:ext uri="{FF2B5EF4-FFF2-40B4-BE49-F238E27FC236}">
                <a16:creationId xmlns:a16="http://schemas.microsoft.com/office/drawing/2014/main" id="{03EB4267-4F3C-4065-9B63-6D326035F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729038"/>
            <a:ext cx="1066800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>
            <a:extLst>
              <a:ext uri="{FF2B5EF4-FFF2-40B4-BE49-F238E27FC236}">
                <a16:creationId xmlns:a16="http://schemas.microsoft.com/office/drawing/2014/main" id="{F5D9FDB6-E099-4A83-9D0E-F61D4D850AA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9AD68B-2A52-4F68-8175-75344EC3CB3C}" type="datetime1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8/23/2020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6563" name="Footer Placeholder 4">
            <a:extLst>
              <a:ext uri="{FF2B5EF4-FFF2-40B4-BE49-F238E27FC236}">
                <a16:creationId xmlns:a16="http://schemas.microsoft.com/office/drawing/2014/main" id="{B6C0D2DF-5789-42DA-B16B-39A69A35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CS 201</a:t>
            </a: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0C235F4A-4DB1-4915-904E-54FCD8966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8013"/>
          </a:xfrm>
        </p:spPr>
        <p:txBody>
          <a:bodyPr/>
          <a:lstStyle/>
          <a:p>
            <a:pPr eaLnBrk="1" hangingPunct="1"/>
            <a:r>
              <a:rPr lang="en-US" altLang="en-US" sz="2800" b="1"/>
              <a:t>Circular Array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C0E4382A-4CE5-4C00-AF80-10469ECD0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1800"/>
              <a:t>To implement queue, it is best to view arrays as circular structure</a:t>
            </a:r>
          </a:p>
        </p:txBody>
      </p:sp>
      <p:grpSp>
        <p:nvGrpSpPr>
          <p:cNvPr id="66566" name="Group 4">
            <a:extLst>
              <a:ext uri="{FF2B5EF4-FFF2-40B4-BE49-F238E27FC236}">
                <a16:creationId xmlns:a16="http://schemas.microsoft.com/office/drawing/2014/main" id="{4132220F-F2AF-4CF6-AE13-17AA06AE5FC0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350963"/>
            <a:ext cx="5454650" cy="2185987"/>
            <a:chOff x="892" y="867"/>
            <a:chExt cx="3721" cy="1377"/>
          </a:xfrm>
        </p:grpSpPr>
        <p:sp>
          <p:nvSpPr>
            <p:cNvPr id="66603" name="Rectangle 5">
              <a:extLst>
                <a:ext uri="{FF2B5EF4-FFF2-40B4-BE49-F238E27FC236}">
                  <a16:creationId xmlns:a16="http://schemas.microsoft.com/office/drawing/2014/main" id="{8649BC16-A9CC-4A47-8FCA-10768E805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1146"/>
              <a:ext cx="3263" cy="5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6604" name="Line 6">
              <a:extLst>
                <a:ext uri="{FF2B5EF4-FFF2-40B4-BE49-F238E27FC236}">
                  <a16:creationId xmlns:a16="http://schemas.microsoft.com/office/drawing/2014/main" id="{2FCF43F6-B872-4077-A206-7517B9D9F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8" y="1155"/>
              <a:ext cx="0" cy="4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5" name="Line 7">
              <a:extLst>
                <a:ext uri="{FF2B5EF4-FFF2-40B4-BE49-F238E27FC236}">
                  <a16:creationId xmlns:a16="http://schemas.microsoft.com/office/drawing/2014/main" id="{73E7DE00-9E1D-4A31-B3CE-C287BD05F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1" y="1151"/>
              <a:ext cx="0" cy="4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6" name="Line 8">
              <a:extLst>
                <a:ext uri="{FF2B5EF4-FFF2-40B4-BE49-F238E27FC236}">
                  <a16:creationId xmlns:a16="http://schemas.microsoft.com/office/drawing/2014/main" id="{459101E5-F764-492E-9A82-E74CB04EC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147"/>
              <a:ext cx="0" cy="4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7" name="Line 9">
              <a:extLst>
                <a:ext uri="{FF2B5EF4-FFF2-40B4-BE49-F238E27FC236}">
                  <a16:creationId xmlns:a16="http://schemas.microsoft.com/office/drawing/2014/main" id="{2BCBEB0D-33BE-4DAF-B506-63B60A630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7" y="1143"/>
              <a:ext cx="0" cy="4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8" name="Line 10">
              <a:extLst>
                <a:ext uri="{FF2B5EF4-FFF2-40B4-BE49-F238E27FC236}">
                  <a16:creationId xmlns:a16="http://schemas.microsoft.com/office/drawing/2014/main" id="{9C9F38A2-E448-4150-84B5-26852CD26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0" y="1139"/>
              <a:ext cx="0" cy="4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9" name="Line 11">
              <a:extLst>
                <a:ext uri="{FF2B5EF4-FFF2-40B4-BE49-F238E27FC236}">
                  <a16:creationId xmlns:a16="http://schemas.microsoft.com/office/drawing/2014/main" id="{EDEBCA89-0DFF-4873-B817-618524696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3" y="1135"/>
              <a:ext cx="0" cy="4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0" name="Line 12">
              <a:extLst>
                <a:ext uri="{FF2B5EF4-FFF2-40B4-BE49-F238E27FC236}">
                  <a16:creationId xmlns:a16="http://schemas.microsoft.com/office/drawing/2014/main" id="{483AC7F3-6180-49D5-AFCD-682153000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6" y="1158"/>
              <a:ext cx="0" cy="4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1" name="Line 13">
              <a:extLst>
                <a:ext uri="{FF2B5EF4-FFF2-40B4-BE49-F238E27FC236}">
                  <a16:creationId xmlns:a16="http://schemas.microsoft.com/office/drawing/2014/main" id="{69BE3447-5D5C-49E1-9115-6930FAA3A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9" y="1137"/>
              <a:ext cx="0" cy="4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2" name="Line 14">
              <a:extLst>
                <a:ext uri="{FF2B5EF4-FFF2-40B4-BE49-F238E27FC236}">
                  <a16:creationId xmlns:a16="http://schemas.microsoft.com/office/drawing/2014/main" id="{8C2D8EC6-5389-4D5F-896C-5C6718D33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2" y="1151"/>
              <a:ext cx="0" cy="4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3" name="Text Box 15">
              <a:extLst>
                <a:ext uri="{FF2B5EF4-FFF2-40B4-BE49-F238E27FC236}">
                  <a16:creationId xmlns:a16="http://schemas.microsoft.com/office/drawing/2014/main" id="{4FE34920-E7E6-4E72-880A-483ACBEAE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" y="86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6614" name="Text Box 16">
              <a:extLst>
                <a:ext uri="{FF2B5EF4-FFF2-40B4-BE49-F238E27FC236}">
                  <a16:creationId xmlns:a16="http://schemas.microsoft.com/office/drawing/2014/main" id="{39921C16-F4AF-461C-9ED2-CB68B3565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6" y="88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6615" name="Text Box 17">
              <a:extLst>
                <a:ext uri="{FF2B5EF4-FFF2-40B4-BE49-F238E27FC236}">
                  <a16:creationId xmlns:a16="http://schemas.microsoft.com/office/drawing/2014/main" id="{B8A3D74F-1809-48BA-A329-4E5C7EB14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" y="89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66616" name="Text Box 18">
              <a:extLst>
                <a:ext uri="{FF2B5EF4-FFF2-40B4-BE49-F238E27FC236}">
                  <a16:creationId xmlns:a16="http://schemas.microsoft.com/office/drawing/2014/main" id="{DCADB3C6-DB85-4317-8E0D-0AF17886D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89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66617" name="Text Box 19">
              <a:extLst>
                <a:ext uri="{FF2B5EF4-FFF2-40B4-BE49-F238E27FC236}">
                  <a16:creationId xmlns:a16="http://schemas.microsoft.com/office/drawing/2014/main" id="{F3AAE9A1-E883-4CBA-A167-C16C3E76A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2" y="90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66618" name="Text Box 20">
              <a:extLst>
                <a:ext uri="{FF2B5EF4-FFF2-40B4-BE49-F238E27FC236}">
                  <a16:creationId xmlns:a16="http://schemas.microsoft.com/office/drawing/2014/main" id="{3FDA023C-2C4E-48F4-B246-B412C8D02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6" y="92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6619" name="Text Box 21">
              <a:extLst>
                <a:ext uri="{FF2B5EF4-FFF2-40B4-BE49-F238E27FC236}">
                  <a16:creationId xmlns:a16="http://schemas.microsoft.com/office/drawing/2014/main" id="{8AB512F8-76E6-4EA6-B696-B0DCB5A58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1" y="90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6620" name="Text Box 22">
              <a:extLst>
                <a:ext uri="{FF2B5EF4-FFF2-40B4-BE49-F238E27FC236}">
                  <a16:creationId xmlns:a16="http://schemas.microsoft.com/office/drawing/2014/main" id="{B846C1A8-AAC9-43AB-B8FD-5ED6F3E21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1" y="92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6621" name="Text Box 23">
              <a:extLst>
                <a:ext uri="{FF2B5EF4-FFF2-40B4-BE49-F238E27FC236}">
                  <a16:creationId xmlns:a16="http://schemas.microsoft.com/office/drawing/2014/main" id="{D3643ADC-C683-4445-8708-92A5AB80F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4" y="92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6622" name="Text Box 24">
              <a:extLst>
                <a:ext uri="{FF2B5EF4-FFF2-40B4-BE49-F238E27FC236}">
                  <a16:creationId xmlns:a16="http://schemas.microsoft.com/office/drawing/2014/main" id="{1B15C175-8710-401E-A8BD-004F30C43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8" y="91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6623" name="Text Box 25">
              <a:extLst>
                <a:ext uri="{FF2B5EF4-FFF2-40B4-BE49-F238E27FC236}">
                  <a16:creationId xmlns:a16="http://schemas.microsoft.com/office/drawing/2014/main" id="{AB835D04-F14F-4F7A-B4F2-D2471B11D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1287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endParaRPr lang="en-GB" altLang="en-US" sz="2000" i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624" name="Text Box 26">
              <a:extLst>
                <a:ext uri="{FF2B5EF4-FFF2-40B4-BE49-F238E27FC236}">
                  <a16:creationId xmlns:a16="http://schemas.microsoft.com/office/drawing/2014/main" id="{A17C4159-592A-4DB3-A535-41D473B54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0" y="1301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endParaRPr lang="en-GB" altLang="en-US" sz="2000" i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625" name="Text Box 27">
              <a:extLst>
                <a:ext uri="{FF2B5EF4-FFF2-40B4-BE49-F238E27FC236}">
                  <a16:creationId xmlns:a16="http://schemas.microsoft.com/office/drawing/2014/main" id="{9C973014-4A40-4B7F-B50E-33E033228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1" y="1305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endParaRPr lang="en-GB" altLang="en-US" sz="2000" i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626" name="Text Box 28">
              <a:extLst>
                <a:ext uri="{FF2B5EF4-FFF2-40B4-BE49-F238E27FC236}">
                  <a16:creationId xmlns:a16="http://schemas.microsoft.com/office/drawing/2014/main" id="{C54A0653-8989-46C2-87D3-7D692CA50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" y="1300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  <a:endParaRPr lang="en-GB" altLang="en-US" sz="2000" i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627" name="Text Box 29">
              <a:extLst>
                <a:ext uri="{FF2B5EF4-FFF2-40B4-BE49-F238E27FC236}">
                  <a16:creationId xmlns:a16="http://schemas.microsoft.com/office/drawing/2014/main" id="{7C06D384-E3DF-4182-A6E3-D06C36A5E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288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endParaRPr lang="en-GB" altLang="en-US" sz="2000" i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628" name="Text Box 30">
              <a:extLst>
                <a:ext uri="{FF2B5EF4-FFF2-40B4-BE49-F238E27FC236}">
                  <a16:creationId xmlns:a16="http://schemas.microsoft.com/office/drawing/2014/main" id="{9BB1ABE1-FBE3-4097-833B-9F6227841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0" y="1283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lang="en-GB" altLang="en-US" sz="2000" i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629" name="Text Box 31">
              <a:extLst>
                <a:ext uri="{FF2B5EF4-FFF2-40B4-BE49-F238E27FC236}">
                  <a16:creationId xmlns:a16="http://schemas.microsoft.com/office/drawing/2014/main" id="{337A27DA-3039-48C7-BE4B-57BE62E0C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5" y="1305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G</a:t>
              </a:r>
              <a:endParaRPr lang="en-GB" altLang="en-US" sz="2000" i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630" name="Text Box 32">
              <a:extLst>
                <a:ext uri="{FF2B5EF4-FFF2-40B4-BE49-F238E27FC236}">
                  <a16:creationId xmlns:a16="http://schemas.microsoft.com/office/drawing/2014/main" id="{7D15DEF1-5338-490F-9855-11A368576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" y="1982"/>
              <a:ext cx="60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b="1">
                  <a:solidFill>
                    <a:srgbClr val="0000FF"/>
                  </a:solidFill>
                  <a:latin typeface="Courier New" panose="02070309020205020404" pitchFamily="49" charset="0"/>
                </a:rPr>
                <a:t>front</a:t>
              </a:r>
            </a:p>
          </p:txBody>
        </p:sp>
        <p:sp>
          <p:nvSpPr>
            <p:cNvPr id="66631" name="Text Box 33">
              <a:extLst>
                <a:ext uri="{FF2B5EF4-FFF2-40B4-BE49-F238E27FC236}">
                  <a16:creationId xmlns:a16="http://schemas.microsoft.com/office/drawing/2014/main" id="{26E47829-F02D-4E50-8BC4-A0BEA840B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1" y="1827"/>
              <a:ext cx="512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b="1">
                  <a:solidFill>
                    <a:srgbClr val="0000FF"/>
                  </a:solidFill>
                  <a:latin typeface="Courier New" panose="02070309020205020404" pitchFamily="49" charset="0"/>
                </a:rPr>
                <a:t>back</a:t>
              </a:r>
            </a:p>
          </p:txBody>
        </p:sp>
        <p:sp>
          <p:nvSpPr>
            <p:cNvPr id="66632" name="Line 34">
              <a:extLst>
                <a:ext uri="{FF2B5EF4-FFF2-40B4-BE49-F238E27FC236}">
                  <a16:creationId xmlns:a16="http://schemas.microsoft.com/office/drawing/2014/main" id="{04035777-EBED-4690-8192-BB43B6C61E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1" y="1655"/>
              <a:ext cx="18" cy="3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3" name="Line 35">
              <a:extLst>
                <a:ext uri="{FF2B5EF4-FFF2-40B4-BE49-F238E27FC236}">
                  <a16:creationId xmlns:a16="http://schemas.microsoft.com/office/drawing/2014/main" id="{A391CFFC-BD1C-413A-AA02-244D64C238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47" y="1699"/>
              <a:ext cx="599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2964" name="Group 36">
            <a:extLst>
              <a:ext uri="{FF2B5EF4-FFF2-40B4-BE49-F238E27FC236}">
                <a16:creationId xmlns:a16="http://schemas.microsoft.com/office/drawing/2014/main" id="{0FE01B03-393D-454F-8C14-5E871E4FCC5F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3516313"/>
            <a:ext cx="5895975" cy="2728912"/>
            <a:chOff x="352" y="2247"/>
            <a:chExt cx="4022" cy="1719"/>
          </a:xfrm>
        </p:grpSpPr>
        <p:grpSp>
          <p:nvGrpSpPr>
            <p:cNvPr id="66568" name="Group 37">
              <a:extLst>
                <a:ext uri="{FF2B5EF4-FFF2-40B4-BE49-F238E27FC236}">
                  <a16:creationId xmlns:a16="http://schemas.microsoft.com/office/drawing/2014/main" id="{D9A38F98-A026-4601-A66F-D435FE9E1C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3" y="2247"/>
              <a:ext cx="2981" cy="1719"/>
              <a:chOff x="1205" y="2195"/>
              <a:chExt cx="2981" cy="1719"/>
            </a:xfrm>
          </p:grpSpPr>
          <p:sp>
            <p:nvSpPr>
              <p:cNvPr id="66570" name="Oval 38">
                <a:extLst>
                  <a:ext uri="{FF2B5EF4-FFF2-40B4-BE49-F238E27FC236}">
                    <a16:creationId xmlns:a16="http://schemas.microsoft.com/office/drawing/2014/main" id="{9AB1A6B2-632F-4D9B-969E-7D67CDDB9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2447"/>
                <a:ext cx="1436" cy="12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71" name="Oval 39">
                <a:extLst>
                  <a:ext uri="{FF2B5EF4-FFF2-40B4-BE49-F238E27FC236}">
                    <a16:creationId xmlns:a16="http://schemas.microsoft.com/office/drawing/2014/main" id="{2C7699EC-83C9-49D2-B25C-373D9F850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6" y="2739"/>
                <a:ext cx="827" cy="65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72" name="Line 40">
                <a:extLst>
                  <a:ext uri="{FF2B5EF4-FFF2-40B4-BE49-F238E27FC236}">
                    <a16:creationId xmlns:a16="http://schemas.microsoft.com/office/drawing/2014/main" id="{A8A968F4-4183-4B39-AE76-149E12D10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4" y="2447"/>
                <a:ext cx="0" cy="3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73" name="Line 41">
                <a:extLst>
                  <a:ext uri="{FF2B5EF4-FFF2-40B4-BE49-F238E27FC236}">
                    <a16:creationId xmlns:a16="http://schemas.microsoft.com/office/drawing/2014/main" id="{5A402470-23C2-402B-A9A8-46AE2B61A2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18" y="2574"/>
                <a:ext cx="163" cy="2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74" name="Line 42">
                <a:extLst>
                  <a:ext uri="{FF2B5EF4-FFF2-40B4-BE49-F238E27FC236}">
                    <a16:creationId xmlns:a16="http://schemas.microsoft.com/office/drawing/2014/main" id="{D60E8CBB-972D-45E5-AF70-52FD992CA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63" y="2838"/>
                <a:ext cx="264" cy="10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75" name="Line 43">
                <a:extLst>
                  <a:ext uri="{FF2B5EF4-FFF2-40B4-BE49-F238E27FC236}">
                    <a16:creationId xmlns:a16="http://schemas.microsoft.com/office/drawing/2014/main" id="{39464B9B-38AE-435D-AD13-CAFDC8223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54" y="3175"/>
                <a:ext cx="255" cy="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76" name="Line 44">
                <a:extLst>
                  <a:ext uri="{FF2B5EF4-FFF2-40B4-BE49-F238E27FC236}">
                    <a16:creationId xmlns:a16="http://schemas.microsoft.com/office/drawing/2014/main" id="{21B9B48E-CCCB-4667-B732-7FED61738D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3" y="3383"/>
                <a:ext cx="0" cy="2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77" name="Line 45">
                <a:extLst>
                  <a:ext uri="{FF2B5EF4-FFF2-40B4-BE49-F238E27FC236}">
                    <a16:creationId xmlns:a16="http://schemas.microsoft.com/office/drawing/2014/main" id="{53FC00BC-BF10-440C-901E-DCA1C5C45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90" y="3329"/>
                <a:ext cx="146" cy="2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78" name="Line 46">
                <a:extLst>
                  <a:ext uri="{FF2B5EF4-FFF2-40B4-BE49-F238E27FC236}">
                    <a16:creationId xmlns:a16="http://schemas.microsoft.com/office/drawing/2014/main" id="{95948190-F492-4FC6-A002-E33997525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0" y="2552"/>
                <a:ext cx="163" cy="2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79" name="Line 47">
                <a:extLst>
                  <a:ext uri="{FF2B5EF4-FFF2-40B4-BE49-F238E27FC236}">
                    <a16:creationId xmlns:a16="http://schemas.microsoft.com/office/drawing/2014/main" id="{887FDB75-CE42-45AA-995D-BA2ED4AC77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4" y="2860"/>
                <a:ext cx="264" cy="10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0" name="Line 48">
                <a:extLst>
                  <a:ext uri="{FF2B5EF4-FFF2-40B4-BE49-F238E27FC236}">
                    <a16:creationId xmlns:a16="http://schemas.microsoft.com/office/drawing/2014/main" id="{354A2AEB-2337-43EE-980E-2B68A3A1E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32" y="3198"/>
                <a:ext cx="255" cy="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1" name="Line 49">
                <a:extLst>
                  <a:ext uri="{FF2B5EF4-FFF2-40B4-BE49-F238E27FC236}">
                    <a16:creationId xmlns:a16="http://schemas.microsoft.com/office/drawing/2014/main" id="{DFAF1642-CE6E-4675-ABCD-961DC8049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95" y="3334"/>
                <a:ext cx="146" cy="2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2" name="Line 50">
                <a:extLst>
                  <a:ext uri="{FF2B5EF4-FFF2-40B4-BE49-F238E27FC236}">
                    <a16:creationId xmlns:a16="http://schemas.microsoft.com/office/drawing/2014/main" id="{35C26BC9-9AD2-43D3-A90C-CD332DCF0E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0" y="2283"/>
                <a:ext cx="445" cy="1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3" name="Text Box 51">
                <a:extLst>
                  <a:ext uri="{FF2B5EF4-FFF2-40B4-BE49-F238E27FC236}">
                    <a16:creationId xmlns:a16="http://schemas.microsoft.com/office/drawing/2014/main" id="{A18085AB-6061-42E8-880C-3128671625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8" y="2195"/>
                <a:ext cx="608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2000" b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front</a:t>
                </a:r>
              </a:p>
            </p:txBody>
          </p:sp>
          <p:sp>
            <p:nvSpPr>
              <p:cNvPr id="66584" name="Line 52">
                <a:extLst>
                  <a:ext uri="{FF2B5EF4-FFF2-40B4-BE49-F238E27FC236}">
                    <a16:creationId xmlns:a16="http://schemas.microsoft.com/office/drawing/2014/main" id="{C05C04FB-9FF5-4294-9666-103F00388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6" y="2947"/>
                <a:ext cx="391" cy="1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5" name="Text Box 53">
                <a:extLst>
                  <a:ext uri="{FF2B5EF4-FFF2-40B4-BE49-F238E27FC236}">
                    <a16:creationId xmlns:a16="http://schemas.microsoft.com/office/drawing/2014/main" id="{50CBA255-3DF1-4C0C-A776-CBB22555D6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5" y="2749"/>
                <a:ext cx="512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2000" b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back</a:t>
                </a:r>
              </a:p>
            </p:txBody>
          </p:sp>
          <p:sp>
            <p:nvSpPr>
              <p:cNvPr id="66586" name="Text Box 54">
                <a:extLst>
                  <a:ext uri="{FF2B5EF4-FFF2-40B4-BE49-F238E27FC236}">
                    <a16:creationId xmlns:a16="http://schemas.microsoft.com/office/drawing/2014/main" id="{B32CDD19-9758-4AEE-8F3B-9D796651A6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1" y="2518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20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GB" altLang="en-US" sz="2000" i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87" name="Text Box 55">
                <a:extLst>
                  <a:ext uri="{FF2B5EF4-FFF2-40B4-BE49-F238E27FC236}">
                    <a16:creationId xmlns:a16="http://schemas.microsoft.com/office/drawing/2014/main" id="{4639C5A4-521C-4BAF-B3B3-E0F1E9BDB6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4" y="2650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20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GB" altLang="en-US" sz="2000" i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88" name="Text Box 56">
                <a:extLst>
                  <a:ext uri="{FF2B5EF4-FFF2-40B4-BE49-F238E27FC236}">
                    <a16:creationId xmlns:a16="http://schemas.microsoft.com/office/drawing/2014/main" id="{3F197F0D-945D-4C45-9FEA-E3A48E1D43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918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20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GB" altLang="en-US" sz="2000" i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89" name="Text Box 57">
                <a:extLst>
                  <a:ext uri="{FF2B5EF4-FFF2-40B4-BE49-F238E27FC236}">
                    <a16:creationId xmlns:a16="http://schemas.microsoft.com/office/drawing/2014/main" id="{EE65DEC6-485D-40BD-A04B-626FB9324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" y="3250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20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D</a:t>
                </a:r>
                <a:endParaRPr lang="en-GB" altLang="en-US" sz="2000" i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90" name="Text Box 58">
                <a:extLst>
                  <a:ext uri="{FF2B5EF4-FFF2-40B4-BE49-F238E27FC236}">
                    <a16:creationId xmlns:a16="http://schemas.microsoft.com/office/drawing/2014/main" id="{0FD65639-F27C-403B-8FF9-4A529C8050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8" y="3383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20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E</a:t>
                </a:r>
                <a:endParaRPr lang="en-GB" altLang="en-US" sz="2000" i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91" name="Text Box 59">
                <a:extLst>
                  <a:ext uri="{FF2B5EF4-FFF2-40B4-BE49-F238E27FC236}">
                    <a16:creationId xmlns:a16="http://schemas.microsoft.com/office/drawing/2014/main" id="{853051AA-C191-468F-933D-E033EC87B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1" y="3405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20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F</a:t>
                </a:r>
                <a:endParaRPr lang="en-GB" altLang="en-US" sz="2000" i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92" name="Text Box 60">
                <a:extLst>
                  <a:ext uri="{FF2B5EF4-FFF2-40B4-BE49-F238E27FC236}">
                    <a16:creationId xmlns:a16="http://schemas.microsoft.com/office/drawing/2014/main" id="{B25099E1-91A0-4984-B814-0932F89A29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4" y="3282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20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GB" altLang="en-US" sz="2000" i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93" name="Text Box 61">
                <a:extLst>
                  <a:ext uri="{FF2B5EF4-FFF2-40B4-BE49-F238E27FC236}">
                    <a16:creationId xmlns:a16="http://schemas.microsoft.com/office/drawing/2014/main" id="{FA4669C4-318B-4804-A384-92A5C1D584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2" y="2199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66594" name="Text Box 62">
                <a:extLst>
                  <a:ext uri="{FF2B5EF4-FFF2-40B4-BE49-F238E27FC236}">
                    <a16:creationId xmlns:a16="http://schemas.microsoft.com/office/drawing/2014/main" id="{08A235B3-AADB-496C-9E15-F1D9BA2D33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2504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66595" name="Text Box 63">
                <a:extLst>
                  <a:ext uri="{FF2B5EF4-FFF2-40B4-BE49-F238E27FC236}">
                    <a16:creationId xmlns:a16="http://schemas.microsoft.com/office/drawing/2014/main" id="{B33A506A-2B3F-4767-848C-EDDDB17573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6" y="3090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66596" name="Text Box 64">
                <a:extLst>
                  <a:ext uri="{FF2B5EF4-FFF2-40B4-BE49-F238E27FC236}">
                    <a16:creationId xmlns:a16="http://schemas.microsoft.com/office/drawing/2014/main" id="{041BB9B4-34A1-49EE-85E7-CD90328EA8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5" y="2513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66597" name="Text Box 65">
                <a:extLst>
                  <a:ext uri="{FF2B5EF4-FFF2-40B4-BE49-F238E27FC236}">
                    <a16:creationId xmlns:a16="http://schemas.microsoft.com/office/drawing/2014/main" id="{F7853FB9-2615-4059-8791-3525BB0643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220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66598" name="Text Box 66">
                <a:extLst>
                  <a:ext uri="{FF2B5EF4-FFF2-40B4-BE49-F238E27FC236}">
                    <a16:creationId xmlns:a16="http://schemas.microsoft.com/office/drawing/2014/main" id="{97EC3CD1-930D-4472-934C-186477CCC9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7" y="2952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66599" name="Text Box 67">
                <a:extLst>
                  <a:ext uri="{FF2B5EF4-FFF2-40B4-BE49-F238E27FC236}">
                    <a16:creationId xmlns:a16="http://schemas.microsoft.com/office/drawing/2014/main" id="{AA81D833-BBB0-40E7-8E4C-793B846E75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9" y="3484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66600" name="Text Box 68">
                <a:extLst>
                  <a:ext uri="{FF2B5EF4-FFF2-40B4-BE49-F238E27FC236}">
                    <a16:creationId xmlns:a16="http://schemas.microsoft.com/office/drawing/2014/main" id="{49F6113D-9DFC-403E-A30B-0D55ABAFAA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4" y="3690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66601" name="Text Box 69">
                <a:extLst>
                  <a:ext uri="{FF2B5EF4-FFF2-40B4-BE49-F238E27FC236}">
                    <a16:creationId xmlns:a16="http://schemas.microsoft.com/office/drawing/2014/main" id="{664D1674-3227-4804-8457-AB23CF8302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4" y="3722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66602" name="Text Box 70">
                <a:extLst>
                  <a:ext uri="{FF2B5EF4-FFF2-40B4-BE49-F238E27FC236}">
                    <a16:creationId xmlns:a16="http://schemas.microsoft.com/office/drawing/2014/main" id="{EB358B62-05EA-42CF-92FE-2643BA603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0" y="3573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66569" name="Text Box 71">
              <a:extLst>
                <a:ext uri="{FF2B5EF4-FFF2-40B4-BE49-F238E27FC236}">
                  <a16:creationId xmlns:a16="http://schemas.microsoft.com/office/drawing/2014/main" id="{ADA7BE6B-DE29-4A1D-8BFE-3AF6A9EE4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" y="2456"/>
              <a:ext cx="18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Circular view of arrays.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5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3">
            <a:extLst>
              <a:ext uri="{FF2B5EF4-FFF2-40B4-BE49-F238E27FC236}">
                <a16:creationId xmlns:a16="http://schemas.microsoft.com/office/drawing/2014/main" id="{17A516DF-35DB-4CE1-91CE-0CEBA71865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EF84FF-946D-4FFF-9318-AA9C5ABA0102}" type="datetime1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8/23/2020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7587" name="Footer Placeholder 4">
            <a:extLst>
              <a:ext uri="{FF2B5EF4-FFF2-40B4-BE49-F238E27FC236}">
                <a16:creationId xmlns:a16="http://schemas.microsoft.com/office/drawing/2014/main" id="{A5418683-494E-435C-922F-CE1A75E4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CS 201</a:t>
            </a:r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D57D2619-D80A-47F9-A0F0-0BC113AB8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Advance</a:t>
            </a:r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A7AE2074-E3A9-4001-BD0E-4E1C2B1BE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000"/>
              <a:t>Both front &amp; back pointers should make advancement until they reach end of the array. Then, they should re-point to beginning of the array</a:t>
            </a:r>
          </a:p>
        </p:txBody>
      </p:sp>
      <p:sp>
        <p:nvSpPr>
          <p:cNvPr id="67590" name="Text Box 4">
            <a:extLst>
              <a:ext uri="{FF2B5EF4-FFF2-40B4-BE49-F238E27FC236}">
                <a16:creationId xmlns:a16="http://schemas.microsoft.com/office/drawing/2014/main" id="{C49F20EA-086E-4F83-90F3-D62D5A7C0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048000"/>
            <a:ext cx="2867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front = adv(front);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back  = adv(back);</a:t>
            </a:r>
          </a:p>
        </p:txBody>
      </p:sp>
      <p:grpSp>
        <p:nvGrpSpPr>
          <p:cNvPr id="253957" name="Group 5">
            <a:extLst>
              <a:ext uri="{FF2B5EF4-FFF2-40B4-BE49-F238E27FC236}">
                <a16:creationId xmlns:a16="http://schemas.microsoft.com/office/drawing/2014/main" id="{77A63C17-BC81-480F-8834-A33FC38EB4E0}"/>
              </a:ext>
            </a:extLst>
          </p:cNvPr>
          <p:cNvGrpSpPr>
            <a:grpSpLocks/>
          </p:cNvGrpSpPr>
          <p:nvPr/>
        </p:nvGrpSpPr>
        <p:grpSpPr bwMode="auto">
          <a:xfrm>
            <a:off x="4621213" y="3890963"/>
            <a:ext cx="4356100" cy="2098675"/>
            <a:chOff x="3433" y="2319"/>
            <a:chExt cx="2972" cy="1322"/>
          </a:xfrm>
        </p:grpSpPr>
        <p:sp>
          <p:nvSpPr>
            <p:cNvPr id="67596" name="Text Box 6">
              <a:extLst>
                <a:ext uri="{FF2B5EF4-FFF2-40B4-BE49-F238E27FC236}">
                  <a16:creationId xmlns:a16="http://schemas.microsoft.com/office/drawing/2014/main" id="{0FEB3325-3B10-4634-8AA5-C8E81E8E3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5" y="2641"/>
              <a:ext cx="2840" cy="5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Courier New" panose="02070309020205020404" pitchFamily="49" charset="0"/>
                </a:rPr>
                <a:t>int </a:t>
              </a:r>
              <a:r>
                <a:rPr lang="en-US" altLang="en-US" sz="1800" b="1">
                  <a:solidFill>
                    <a:srgbClr val="0000FF"/>
                  </a:solidFill>
                  <a:latin typeface="Courier New" panose="02070309020205020404" pitchFamily="49" charset="0"/>
                </a:rPr>
                <a:t>adv</a:t>
              </a:r>
              <a:r>
                <a:rPr lang="en-US" altLang="en-US" sz="1800">
                  <a:solidFill>
                    <a:srgbClr val="0000FF"/>
                  </a:solidFill>
                  <a:latin typeface="Courier New" panose="02070309020205020404" pitchFamily="49" charset="0"/>
                </a:rPr>
                <a:t>(int p)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Courier New" panose="02070309020205020404" pitchFamily="49" charset="0"/>
                </a:rPr>
                <a:t> { return ((p+1) % maxsize);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Courier New" panose="02070309020205020404" pitchFamily="49" charset="0"/>
                </a:rPr>
                <a:t> }</a:t>
              </a:r>
            </a:p>
          </p:txBody>
        </p:sp>
        <p:sp>
          <p:nvSpPr>
            <p:cNvPr id="67597" name="Text Box 7">
              <a:extLst>
                <a:ext uri="{FF2B5EF4-FFF2-40B4-BE49-F238E27FC236}">
                  <a16:creationId xmlns:a16="http://schemas.microsoft.com/office/drawing/2014/main" id="{62E28E6F-CBED-4150-B4BD-9EC31B621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3" y="2319"/>
              <a:ext cx="27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</a:rPr>
                <a:t>Alternatively, use modular arithmetic:</a:t>
              </a:r>
            </a:p>
          </p:txBody>
        </p:sp>
        <p:sp>
          <p:nvSpPr>
            <p:cNvPr id="67598" name="Line 8">
              <a:extLst>
                <a:ext uri="{FF2B5EF4-FFF2-40B4-BE49-F238E27FC236}">
                  <a16:creationId xmlns:a16="http://schemas.microsoft.com/office/drawing/2014/main" id="{AAEE0F95-32FA-402B-9475-348FAFD8F1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15" y="2992"/>
              <a:ext cx="273" cy="4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9" name="Text Box 9">
              <a:extLst>
                <a:ext uri="{FF2B5EF4-FFF2-40B4-BE49-F238E27FC236}">
                  <a16:creationId xmlns:a16="http://schemas.microsoft.com/office/drawing/2014/main" id="{AB89CCBA-29E3-4D35-86D4-4320F181A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8" y="3391"/>
              <a:ext cx="10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</a:rPr>
                <a:t>mod operator</a:t>
              </a:r>
            </a:p>
          </p:txBody>
        </p:sp>
      </p:grpSp>
      <p:grpSp>
        <p:nvGrpSpPr>
          <p:cNvPr id="253962" name="Group 10">
            <a:extLst>
              <a:ext uri="{FF2B5EF4-FFF2-40B4-BE49-F238E27FC236}">
                <a16:creationId xmlns:a16="http://schemas.microsoft.com/office/drawing/2014/main" id="{6D6A67FF-8B7C-4D6B-8B81-53BD203ECA4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038600"/>
            <a:ext cx="3990975" cy="1989138"/>
            <a:chOff x="389" y="2572"/>
            <a:chExt cx="2723" cy="1253"/>
          </a:xfrm>
        </p:grpSpPr>
        <p:sp>
          <p:nvSpPr>
            <p:cNvPr id="67593" name="Text Box 11">
              <a:extLst>
                <a:ext uri="{FF2B5EF4-FFF2-40B4-BE49-F238E27FC236}">
                  <a16:creationId xmlns:a16="http://schemas.microsoft.com/office/drawing/2014/main" id="{A5B67879-8CDF-4E29-96A9-2568FDD13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" y="2572"/>
              <a:ext cx="2666" cy="9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Courier New" panose="02070309020205020404" pitchFamily="49" charset="0"/>
                </a:rPr>
                <a:t>int </a:t>
              </a:r>
              <a:r>
                <a:rPr lang="en-US" altLang="en-US" sz="1800" b="1">
                  <a:solidFill>
                    <a:srgbClr val="0000FF"/>
                  </a:solidFill>
                  <a:latin typeface="Courier New" panose="02070309020205020404" pitchFamily="49" charset="0"/>
                </a:rPr>
                <a:t>adv</a:t>
              </a:r>
              <a:r>
                <a:rPr lang="en-US" altLang="en-US" sz="1800">
                  <a:solidFill>
                    <a:srgbClr val="0000FF"/>
                  </a:solidFill>
                  <a:latin typeface="Courier New" panose="02070309020205020404" pitchFamily="49" charset="0"/>
                </a:rPr>
                <a:t>(int p)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Courier New" panose="02070309020205020404" pitchFamily="49" charset="0"/>
                </a:rPr>
                <a:t> { int r = p+1;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Courier New" panose="02070309020205020404" pitchFamily="49" charset="0"/>
                </a:rPr>
                <a:t>   if (r&lt;maxsize) return r;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Courier New" panose="02070309020205020404" pitchFamily="49" charset="0"/>
                </a:rPr>
                <a:t>   else return 0;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Courier New" panose="02070309020205020404" pitchFamily="49" charset="0"/>
                </a:rPr>
                <a:t> }</a:t>
              </a:r>
            </a:p>
          </p:txBody>
        </p:sp>
        <p:sp>
          <p:nvSpPr>
            <p:cNvPr id="67594" name="Text Box 12">
              <a:extLst>
                <a:ext uri="{FF2B5EF4-FFF2-40B4-BE49-F238E27FC236}">
                  <a16:creationId xmlns:a16="http://schemas.microsoft.com/office/drawing/2014/main" id="{33FC7968-4C07-473B-89F4-BFFE33EA1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6" y="3575"/>
              <a:ext cx="18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</a:rPr>
                <a:t>upper bound of the array</a:t>
              </a:r>
            </a:p>
          </p:txBody>
        </p:sp>
        <p:sp>
          <p:nvSpPr>
            <p:cNvPr id="67595" name="Line 13">
              <a:extLst>
                <a:ext uri="{FF2B5EF4-FFF2-40B4-BE49-F238E27FC236}">
                  <a16:creationId xmlns:a16="http://schemas.microsoft.com/office/drawing/2014/main" id="{50C8014A-0940-4D1B-9DBA-E47B084D33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24" y="3112"/>
              <a:ext cx="16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5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>
            <a:extLst>
              <a:ext uri="{FF2B5EF4-FFF2-40B4-BE49-F238E27FC236}">
                <a16:creationId xmlns:a16="http://schemas.microsoft.com/office/drawing/2014/main" id="{46774A4E-C581-4B7A-81B7-C3EEA2FEAA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64CD0B-FD66-4887-92C1-503A5A74D07C}" type="datetime1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8/23/2020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8611" name="Footer Placeholder 4">
            <a:extLst>
              <a:ext uri="{FF2B5EF4-FFF2-40B4-BE49-F238E27FC236}">
                <a16:creationId xmlns:a16="http://schemas.microsoft.com/office/drawing/2014/main" id="{0CE79A14-7F95-4F4E-A920-3C6E51A7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CS 201</a:t>
            </a: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3F7ED6FE-2A77-4A7F-A815-E70812D44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459AF4AC-C3DC-48EC-B1CF-65C6AB4CA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FF"/>
                </a:solidFill>
                <a:latin typeface="Courier New" panose="02070309020205020404" pitchFamily="49" charset="0"/>
              </a:rPr>
              <a:t>Queue *Q;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60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FF"/>
                </a:solidFill>
                <a:latin typeface="Courier New" panose="02070309020205020404" pitchFamily="49" charset="0"/>
              </a:rPr>
              <a:t>enqueue(Q, “a”);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60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FF"/>
                </a:solidFill>
                <a:latin typeface="Courier New" panose="02070309020205020404" pitchFamily="49" charset="0"/>
              </a:rPr>
              <a:t>enqueue(Q, “b”);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60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FF"/>
                </a:solidFill>
                <a:latin typeface="Courier New" panose="02070309020205020404" pitchFamily="49" charset="0"/>
              </a:rPr>
              <a:t>enqueue(Q, “c”);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60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FF"/>
                </a:solidFill>
                <a:latin typeface="Courier New" panose="02070309020205020404" pitchFamily="49" charset="0"/>
              </a:rPr>
              <a:t>dequeue(Q);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60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FF"/>
                </a:solidFill>
                <a:latin typeface="Courier New" panose="02070309020205020404" pitchFamily="49" charset="0"/>
              </a:rPr>
              <a:t>dequeue(Q);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60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FF"/>
                </a:solidFill>
                <a:latin typeface="Courier New" panose="02070309020205020404" pitchFamily="49" charset="0"/>
              </a:rPr>
              <a:t>enqueue(Q, “d”);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60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FF"/>
                </a:solidFill>
                <a:latin typeface="Courier New" panose="02070309020205020404" pitchFamily="49" charset="0"/>
              </a:rPr>
              <a:t>enqueue(Q, “e”);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60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FF"/>
                </a:solidFill>
                <a:latin typeface="Courier New" panose="02070309020205020404" pitchFamily="49" charset="0"/>
              </a:rPr>
              <a:t>dequeue(Q);  </a:t>
            </a:r>
            <a:endParaRPr lang="en-US" altLang="en-US" sz="2800"/>
          </a:p>
        </p:txBody>
      </p:sp>
      <p:sp>
        <p:nvSpPr>
          <p:cNvPr id="254980" name="AutoShape 4">
            <a:extLst>
              <a:ext uri="{FF2B5EF4-FFF2-40B4-BE49-F238E27FC236}">
                <a16:creationId xmlns:a16="http://schemas.microsoft.com/office/drawing/2014/main" id="{91F36646-D651-4AEE-A8FC-FE6715B73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336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4981" name="AutoShape 5">
            <a:extLst>
              <a:ext uri="{FF2B5EF4-FFF2-40B4-BE49-F238E27FC236}">
                <a16:creationId xmlns:a16="http://schemas.microsoft.com/office/drawing/2014/main" id="{83459114-758C-4F02-809E-AB75C4D6F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146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4982" name="AutoShape 6">
            <a:extLst>
              <a:ext uri="{FF2B5EF4-FFF2-40B4-BE49-F238E27FC236}">
                <a16:creationId xmlns:a16="http://schemas.microsoft.com/office/drawing/2014/main" id="{CA98B4F7-F3AE-40B7-A409-49689B5A7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9718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4983" name="AutoShape 7">
            <a:extLst>
              <a:ext uri="{FF2B5EF4-FFF2-40B4-BE49-F238E27FC236}">
                <a16:creationId xmlns:a16="http://schemas.microsoft.com/office/drawing/2014/main" id="{383D4917-F273-4527-B707-166D4C3F7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4290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4984" name="AutoShape 8">
            <a:extLst>
              <a:ext uri="{FF2B5EF4-FFF2-40B4-BE49-F238E27FC236}">
                <a16:creationId xmlns:a16="http://schemas.microsoft.com/office/drawing/2014/main" id="{F78D5D7D-127B-4C1C-BB28-3607BC018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862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4985" name="AutoShape 9">
            <a:extLst>
              <a:ext uri="{FF2B5EF4-FFF2-40B4-BE49-F238E27FC236}">
                <a16:creationId xmlns:a16="http://schemas.microsoft.com/office/drawing/2014/main" id="{16105B66-BD8E-4C6F-A6FC-9E1B173F0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343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4986" name="AutoShape 10">
            <a:extLst>
              <a:ext uri="{FF2B5EF4-FFF2-40B4-BE49-F238E27FC236}">
                <a16:creationId xmlns:a16="http://schemas.microsoft.com/office/drawing/2014/main" id="{019E0BF7-209E-4E07-B0DC-4394554FA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24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4987" name="AutoShape 11">
            <a:extLst>
              <a:ext uri="{FF2B5EF4-FFF2-40B4-BE49-F238E27FC236}">
                <a16:creationId xmlns:a16="http://schemas.microsoft.com/office/drawing/2014/main" id="{6F985397-DFA9-4D46-87B1-68A0FFFCA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816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4988" name="AutoShape 12">
            <a:extLst>
              <a:ext uri="{FF2B5EF4-FFF2-40B4-BE49-F238E27FC236}">
                <a16:creationId xmlns:a16="http://schemas.microsoft.com/office/drawing/2014/main" id="{D45B89FA-95E1-4817-A421-B8A29D73A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6388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4989" name="Text Box 13">
            <a:extLst>
              <a:ext uri="{FF2B5EF4-FFF2-40B4-BE49-F238E27FC236}">
                <a16:creationId xmlns:a16="http://schemas.microsoft.com/office/drawing/2014/main" id="{C58A89BD-76E0-443B-87E2-3233DD6E5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350" y="4030663"/>
            <a:ext cx="336550" cy="39687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00FF"/>
                </a:solidFill>
                <a:latin typeface="Courier New" panose="02070309020205020404" pitchFamily="49" charset="0"/>
              </a:rPr>
              <a:t>a</a:t>
            </a:r>
            <a:endParaRPr lang="en-US" altLang="en-US" sz="2000" b="1" i="1">
              <a:latin typeface="Times New Roman" panose="02020603050405020304" pitchFamily="18" charset="0"/>
            </a:endParaRPr>
          </a:p>
        </p:txBody>
      </p:sp>
      <p:grpSp>
        <p:nvGrpSpPr>
          <p:cNvPr id="68624" name="Group 14">
            <a:extLst>
              <a:ext uri="{FF2B5EF4-FFF2-40B4-BE49-F238E27FC236}">
                <a16:creationId xmlns:a16="http://schemas.microsoft.com/office/drawing/2014/main" id="{46F43AD3-3C4C-4BE5-AD3A-010C81EC505C}"/>
              </a:ext>
            </a:extLst>
          </p:cNvPr>
          <p:cNvGrpSpPr>
            <a:grpSpLocks/>
          </p:cNvGrpSpPr>
          <p:nvPr/>
        </p:nvGrpSpPr>
        <p:grpSpPr bwMode="auto">
          <a:xfrm>
            <a:off x="4875213" y="2349500"/>
            <a:ext cx="1162050" cy="396875"/>
            <a:chOff x="3863" y="992"/>
            <a:chExt cx="793" cy="250"/>
          </a:xfrm>
        </p:grpSpPr>
        <p:sp>
          <p:nvSpPr>
            <p:cNvPr id="68673" name="Text Box 15">
              <a:extLst>
                <a:ext uri="{FF2B5EF4-FFF2-40B4-BE49-F238E27FC236}">
                  <a16:creationId xmlns:a16="http://schemas.microsoft.com/office/drawing/2014/main" id="{DC142967-5517-462E-8F65-558B32876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3" y="992"/>
              <a:ext cx="2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FF"/>
                  </a:solidFill>
                  <a:latin typeface="Courier New" panose="02070309020205020404" pitchFamily="49" charset="0"/>
                </a:rPr>
                <a:t>Q</a:t>
              </a:r>
              <a:endParaRPr lang="en-US" altLang="en-US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68674" name="Rectangle 16">
              <a:extLst>
                <a:ext uri="{FF2B5EF4-FFF2-40B4-BE49-F238E27FC236}">
                  <a16:creationId xmlns:a16="http://schemas.microsoft.com/office/drawing/2014/main" id="{BA2D5E01-AB43-40EB-B062-1A38DF172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1064"/>
              <a:ext cx="496" cy="1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4993" name="Group 17">
            <a:extLst>
              <a:ext uri="{FF2B5EF4-FFF2-40B4-BE49-F238E27FC236}">
                <a16:creationId xmlns:a16="http://schemas.microsoft.com/office/drawing/2014/main" id="{5D798577-82A0-4138-9FCD-F1844B6475B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590800"/>
            <a:ext cx="3884613" cy="3124200"/>
            <a:chOff x="2916" y="1272"/>
            <a:chExt cx="2651" cy="1968"/>
          </a:xfrm>
        </p:grpSpPr>
        <p:sp>
          <p:nvSpPr>
            <p:cNvPr id="68663" name="Text Box 18">
              <a:extLst>
                <a:ext uri="{FF2B5EF4-FFF2-40B4-BE49-F238E27FC236}">
                  <a16:creationId xmlns:a16="http://schemas.microsoft.com/office/drawing/2014/main" id="{EE67FA92-D26D-437B-A701-DAF5A1B50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" y="2597"/>
              <a:ext cx="71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 i="1">
                  <a:latin typeface="Times New Roman" panose="02020603050405020304" pitchFamily="18" charset="0"/>
                </a:rPr>
                <a:t>F=</a:t>
              </a:r>
              <a:r>
                <a:rPr lang="en-US" altLang="en-US" sz="2000" i="1">
                  <a:latin typeface="Times New Roman" panose="02020603050405020304" pitchFamily="18" charset="0"/>
                </a:rPr>
                <a:t>front</a:t>
              </a:r>
              <a:r>
                <a:rPr lang="en-US" altLang="en-US" sz="2000" b="1" i="1">
                  <a:latin typeface="Times New Roman" panose="02020603050405020304" pitchFamily="18" charset="0"/>
                </a:rPr>
                <a:t>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 i="1">
                  <a:latin typeface="Times New Roman" panose="02020603050405020304" pitchFamily="18" charset="0"/>
                </a:rPr>
                <a:t>B=</a:t>
              </a:r>
              <a:r>
                <a:rPr lang="en-US" altLang="en-US" sz="2000" i="1">
                  <a:latin typeface="Times New Roman" panose="02020603050405020304" pitchFamily="18" charset="0"/>
                </a:rPr>
                <a:t>back</a:t>
              </a:r>
            </a:p>
          </p:txBody>
        </p:sp>
        <p:grpSp>
          <p:nvGrpSpPr>
            <p:cNvPr id="68664" name="Group 19">
              <a:extLst>
                <a:ext uri="{FF2B5EF4-FFF2-40B4-BE49-F238E27FC236}">
                  <a16:creationId xmlns:a16="http://schemas.microsoft.com/office/drawing/2014/main" id="{9A4B1ACC-EB3A-4196-8284-C2AA3FDBB7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2" y="1272"/>
              <a:ext cx="1935" cy="1968"/>
              <a:chOff x="3984" y="1256"/>
              <a:chExt cx="1935" cy="1968"/>
            </a:xfrm>
          </p:grpSpPr>
          <p:sp>
            <p:nvSpPr>
              <p:cNvPr id="68665" name="Text Box 20">
                <a:extLst>
                  <a:ext uri="{FF2B5EF4-FFF2-40B4-BE49-F238E27FC236}">
                    <a16:creationId xmlns:a16="http://schemas.microsoft.com/office/drawing/2014/main" id="{105DB8F7-D252-4780-951F-E970303775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6" y="2577"/>
                <a:ext cx="24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b="1" i="1"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68666" name="Text Box 21">
                <a:extLst>
                  <a:ext uri="{FF2B5EF4-FFF2-40B4-BE49-F238E27FC236}">
                    <a16:creationId xmlns:a16="http://schemas.microsoft.com/office/drawing/2014/main" id="{DAE67904-B81C-4D2B-A873-AB21317449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9" y="2857"/>
                <a:ext cx="2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b="1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68667" name="Rectangle 22">
                <a:extLst>
                  <a:ext uri="{FF2B5EF4-FFF2-40B4-BE49-F238E27FC236}">
                    <a16:creationId xmlns:a16="http://schemas.microsoft.com/office/drawing/2014/main" id="{99C2784D-8DEE-4F09-AE3D-6239766BA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088"/>
                <a:ext cx="1471" cy="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68" name="Line 23">
                <a:extLst>
                  <a:ext uri="{FF2B5EF4-FFF2-40B4-BE49-F238E27FC236}">
                    <a16:creationId xmlns:a16="http://schemas.microsoft.com/office/drawing/2014/main" id="{63BA2F7E-756A-4062-889F-186A4C779D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2088"/>
                <a:ext cx="0" cy="4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69" name="Line 24">
                <a:extLst>
                  <a:ext uri="{FF2B5EF4-FFF2-40B4-BE49-F238E27FC236}">
                    <a16:creationId xmlns:a16="http://schemas.microsoft.com/office/drawing/2014/main" id="{44987674-38F3-4A84-A099-52EB74972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6" y="2088"/>
                <a:ext cx="0" cy="4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70" name="Line 25">
                <a:extLst>
                  <a:ext uri="{FF2B5EF4-FFF2-40B4-BE49-F238E27FC236}">
                    <a16:creationId xmlns:a16="http://schemas.microsoft.com/office/drawing/2014/main" id="{D445995E-56D5-4A3D-9C69-45FB9578C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4" y="2088"/>
                <a:ext cx="0" cy="4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71" name="Rectangle 26">
                <a:extLst>
                  <a:ext uri="{FF2B5EF4-FFF2-40B4-BE49-F238E27FC236}">
                    <a16:creationId xmlns:a16="http://schemas.microsoft.com/office/drawing/2014/main" id="{49B37C74-CD7F-442D-B322-5174D1023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784"/>
                <a:ext cx="1935" cy="1440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72" name="Line 27">
                <a:extLst>
                  <a:ext uri="{FF2B5EF4-FFF2-40B4-BE49-F238E27FC236}">
                    <a16:creationId xmlns:a16="http://schemas.microsoft.com/office/drawing/2014/main" id="{2C3413E6-8AA2-4C4E-8530-24BFC16B7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6" y="1256"/>
                <a:ext cx="208" cy="5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5004" name="Text Box 28">
            <a:extLst>
              <a:ext uri="{FF2B5EF4-FFF2-40B4-BE49-F238E27FC236}">
                <a16:creationId xmlns:a16="http://schemas.microsoft.com/office/drawing/2014/main" id="{2B5BF5BA-D86E-4ED9-B83D-5425AAF1B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100" y="4030663"/>
            <a:ext cx="336550" cy="39687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00FF"/>
                </a:solidFill>
                <a:latin typeface="Courier New" panose="02070309020205020404" pitchFamily="49" charset="0"/>
              </a:rPr>
              <a:t>b</a:t>
            </a:r>
            <a:endParaRPr lang="en-US" altLang="en-US" sz="2000" b="1" i="1">
              <a:latin typeface="Times New Roman" panose="02020603050405020304" pitchFamily="18" charset="0"/>
            </a:endParaRPr>
          </a:p>
        </p:txBody>
      </p:sp>
      <p:sp>
        <p:nvSpPr>
          <p:cNvPr id="255005" name="Text Box 29">
            <a:extLst>
              <a:ext uri="{FF2B5EF4-FFF2-40B4-BE49-F238E27FC236}">
                <a16:creationId xmlns:a16="http://schemas.microsoft.com/office/drawing/2014/main" id="{E439DE84-7BA0-4D0D-887F-4E707A92D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9263" y="4030663"/>
            <a:ext cx="336550" cy="39687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00FF"/>
                </a:solidFill>
                <a:latin typeface="Courier New" panose="02070309020205020404" pitchFamily="49" charset="0"/>
              </a:rPr>
              <a:t>c</a:t>
            </a:r>
            <a:endParaRPr lang="en-US" altLang="en-US" sz="2000" b="1" i="1">
              <a:latin typeface="Times New Roman" panose="02020603050405020304" pitchFamily="18" charset="0"/>
            </a:endParaRPr>
          </a:p>
        </p:txBody>
      </p:sp>
      <p:sp>
        <p:nvSpPr>
          <p:cNvPr id="255006" name="Text Box 30">
            <a:extLst>
              <a:ext uri="{FF2B5EF4-FFF2-40B4-BE49-F238E27FC236}">
                <a16:creationId xmlns:a16="http://schemas.microsoft.com/office/drawing/2014/main" id="{0925741B-1E46-40C3-A911-DFFA2C3AC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6638" y="4005263"/>
            <a:ext cx="336550" cy="39687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00FF"/>
                </a:solidFill>
                <a:latin typeface="Courier New" panose="02070309020205020404" pitchFamily="49" charset="0"/>
              </a:rPr>
              <a:t>d</a:t>
            </a:r>
            <a:endParaRPr lang="en-US" altLang="en-US" sz="2000" b="1" i="1">
              <a:latin typeface="Times New Roman" panose="02020603050405020304" pitchFamily="18" charset="0"/>
            </a:endParaRPr>
          </a:p>
        </p:txBody>
      </p:sp>
      <p:grpSp>
        <p:nvGrpSpPr>
          <p:cNvPr id="255007" name="Group 31">
            <a:extLst>
              <a:ext uri="{FF2B5EF4-FFF2-40B4-BE49-F238E27FC236}">
                <a16:creationId xmlns:a16="http://schemas.microsoft.com/office/drawing/2014/main" id="{89C6D238-BE2A-4ABE-8C8A-D9225AE1E7B8}"/>
              </a:ext>
            </a:extLst>
          </p:cNvPr>
          <p:cNvGrpSpPr>
            <a:grpSpLocks/>
          </p:cNvGrpSpPr>
          <p:nvPr/>
        </p:nvGrpSpPr>
        <p:grpSpPr bwMode="auto">
          <a:xfrm>
            <a:off x="5708650" y="4662488"/>
            <a:ext cx="839788" cy="404812"/>
            <a:chOff x="3200" y="3681"/>
            <a:chExt cx="572" cy="255"/>
          </a:xfrm>
        </p:grpSpPr>
        <p:sp>
          <p:nvSpPr>
            <p:cNvPr id="68661" name="Text Box 32">
              <a:extLst>
                <a:ext uri="{FF2B5EF4-FFF2-40B4-BE49-F238E27FC236}">
                  <a16:creationId xmlns:a16="http://schemas.microsoft.com/office/drawing/2014/main" id="{8DB7CF58-4BA0-4619-B3F0-421FF2503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1" y="3681"/>
              <a:ext cx="2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 i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68662" name="Rectangle 33">
              <a:extLst>
                <a:ext uri="{FF2B5EF4-FFF2-40B4-BE49-F238E27FC236}">
                  <a16:creationId xmlns:a16="http://schemas.microsoft.com/office/drawing/2014/main" id="{FAAE1329-A384-4369-88ED-6195E2CA4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" y="3696"/>
              <a:ext cx="240" cy="24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5010" name="Group 34">
            <a:extLst>
              <a:ext uri="{FF2B5EF4-FFF2-40B4-BE49-F238E27FC236}">
                <a16:creationId xmlns:a16="http://schemas.microsoft.com/office/drawing/2014/main" id="{78BD9419-93C7-4EB7-AD4D-830CE24B2FE3}"/>
              </a:ext>
            </a:extLst>
          </p:cNvPr>
          <p:cNvGrpSpPr>
            <a:grpSpLocks/>
          </p:cNvGrpSpPr>
          <p:nvPr/>
        </p:nvGrpSpPr>
        <p:grpSpPr bwMode="auto">
          <a:xfrm>
            <a:off x="5684838" y="5106988"/>
            <a:ext cx="885825" cy="417512"/>
            <a:chOff x="3936" y="2857"/>
            <a:chExt cx="604" cy="263"/>
          </a:xfrm>
        </p:grpSpPr>
        <p:sp>
          <p:nvSpPr>
            <p:cNvPr id="68659" name="Text Box 35">
              <a:extLst>
                <a:ext uri="{FF2B5EF4-FFF2-40B4-BE49-F238E27FC236}">
                  <a16:creationId xmlns:a16="http://schemas.microsoft.com/office/drawing/2014/main" id="{2DED7C8F-5F53-4ED2-8E12-54CFB983D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" y="2857"/>
              <a:ext cx="2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8660" name="Rectangle 36">
              <a:extLst>
                <a:ext uri="{FF2B5EF4-FFF2-40B4-BE49-F238E27FC236}">
                  <a16:creationId xmlns:a16="http://schemas.microsoft.com/office/drawing/2014/main" id="{D5456F3C-7F5D-4DA0-B164-94439FEEC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880"/>
              <a:ext cx="240" cy="24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5013" name="Group 37">
            <a:extLst>
              <a:ext uri="{FF2B5EF4-FFF2-40B4-BE49-F238E27FC236}">
                <a16:creationId xmlns:a16="http://schemas.microsoft.com/office/drawing/2014/main" id="{3838FB6A-85A2-4A6E-A2DF-C59C6EEFFDC6}"/>
              </a:ext>
            </a:extLst>
          </p:cNvPr>
          <p:cNvGrpSpPr>
            <a:grpSpLocks/>
          </p:cNvGrpSpPr>
          <p:nvPr/>
        </p:nvGrpSpPr>
        <p:grpSpPr bwMode="auto">
          <a:xfrm>
            <a:off x="6224588" y="5106988"/>
            <a:ext cx="885825" cy="417512"/>
            <a:chOff x="3936" y="2857"/>
            <a:chExt cx="604" cy="263"/>
          </a:xfrm>
        </p:grpSpPr>
        <p:sp>
          <p:nvSpPr>
            <p:cNvPr id="68657" name="Text Box 38">
              <a:extLst>
                <a:ext uri="{FF2B5EF4-FFF2-40B4-BE49-F238E27FC236}">
                  <a16:creationId xmlns:a16="http://schemas.microsoft.com/office/drawing/2014/main" id="{9A2729D4-EFE9-450F-8020-A8B8BFF0F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" y="2857"/>
              <a:ext cx="2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8658" name="Rectangle 39">
              <a:extLst>
                <a:ext uri="{FF2B5EF4-FFF2-40B4-BE49-F238E27FC236}">
                  <a16:creationId xmlns:a16="http://schemas.microsoft.com/office/drawing/2014/main" id="{28FD3C70-F1DA-4210-BE8B-C849D8805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880"/>
              <a:ext cx="240" cy="24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5016" name="Group 40">
            <a:extLst>
              <a:ext uri="{FF2B5EF4-FFF2-40B4-BE49-F238E27FC236}">
                <a16:creationId xmlns:a16="http://schemas.microsoft.com/office/drawing/2014/main" id="{3BC799E5-5B5E-4616-AF08-CC0F8E5C7CF7}"/>
              </a:ext>
            </a:extLst>
          </p:cNvPr>
          <p:cNvGrpSpPr>
            <a:grpSpLocks/>
          </p:cNvGrpSpPr>
          <p:nvPr/>
        </p:nvGrpSpPr>
        <p:grpSpPr bwMode="auto">
          <a:xfrm>
            <a:off x="6764338" y="5106988"/>
            <a:ext cx="885825" cy="417512"/>
            <a:chOff x="3936" y="2857"/>
            <a:chExt cx="604" cy="263"/>
          </a:xfrm>
        </p:grpSpPr>
        <p:sp>
          <p:nvSpPr>
            <p:cNvPr id="68655" name="Text Box 41">
              <a:extLst>
                <a:ext uri="{FF2B5EF4-FFF2-40B4-BE49-F238E27FC236}">
                  <a16:creationId xmlns:a16="http://schemas.microsoft.com/office/drawing/2014/main" id="{717C2031-12B7-453B-9E4B-35F0362F2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" y="2857"/>
              <a:ext cx="2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8656" name="Rectangle 42">
              <a:extLst>
                <a:ext uri="{FF2B5EF4-FFF2-40B4-BE49-F238E27FC236}">
                  <a16:creationId xmlns:a16="http://schemas.microsoft.com/office/drawing/2014/main" id="{89B8B069-48AD-4B62-B7D5-4BCDFC070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880"/>
              <a:ext cx="240" cy="24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5019" name="Group 43">
            <a:extLst>
              <a:ext uri="{FF2B5EF4-FFF2-40B4-BE49-F238E27FC236}">
                <a16:creationId xmlns:a16="http://schemas.microsoft.com/office/drawing/2014/main" id="{60F80618-80ED-4DEB-A072-4AB0AD2715E6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662488"/>
            <a:ext cx="839788" cy="404812"/>
            <a:chOff x="3200" y="3681"/>
            <a:chExt cx="572" cy="255"/>
          </a:xfrm>
        </p:grpSpPr>
        <p:sp>
          <p:nvSpPr>
            <p:cNvPr id="68653" name="Text Box 44">
              <a:extLst>
                <a:ext uri="{FF2B5EF4-FFF2-40B4-BE49-F238E27FC236}">
                  <a16:creationId xmlns:a16="http://schemas.microsoft.com/office/drawing/2014/main" id="{28DCEFF7-8104-4273-A04A-269693EF9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1" y="3681"/>
              <a:ext cx="2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 i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68654" name="Rectangle 45">
              <a:extLst>
                <a:ext uri="{FF2B5EF4-FFF2-40B4-BE49-F238E27FC236}">
                  <a16:creationId xmlns:a16="http://schemas.microsoft.com/office/drawing/2014/main" id="{9D355ADF-CA06-4CFD-ABA1-24DB27C5C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" y="3696"/>
              <a:ext cx="240" cy="24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5022" name="Group 46">
            <a:extLst>
              <a:ext uri="{FF2B5EF4-FFF2-40B4-BE49-F238E27FC236}">
                <a16:creationId xmlns:a16="http://schemas.microsoft.com/office/drawing/2014/main" id="{0EAEE32E-96F3-4A07-B069-9B81898E501A}"/>
              </a:ext>
            </a:extLst>
          </p:cNvPr>
          <p:cNvGrpSpPr>
            <a:grpSpLocks/>
          </p:cNvGrpSpPr>
          <p:nvPr/>
        </p:nvGrpSpPr>
        <p:grpSpPr bwMode="auto">
          <a:xfrm>
            <a:off x="6788150" y="4662488"/>
            <a:ext cx="838200" cy="404812"/>
            <a:chOff x="3200" y="3681"/>
            <a:chExt cx="572" cy="255"/>
          </a:xfrm>
        </p:grpSpPr>
        <p:sp>
          <p:nvSpPr>
            <p:cNvPr id="68651" name="Text Box 47">
              <a:extLst>
                <a:ext uri="{FF2B5EF4-FFF2-40B4-BE49-F238E27FC236}">
                  <a16:creationId xmlns:a16="http://schemas.microsoft.com/office/drawing/2014/main" id="{7B6A7A48-95EA-4EDD-9B1C-274D61738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1" y="3681"/>
              <a:ext cx="2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 i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68652" name="Rectangle 48">
              <a:extLst>
                <a:ext uri="{FF2B5EF4-FFF2-40B4-BE49-F238E27FC236}">
                  <a16:creationId xmlns:a16="http://schemas.microsoft.com/office/drawing/2014/main" id="{E990DC85-F199-40AD-B649-027B36A4C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" y="3696"/>
              <a:ext cx="240" cy="24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5025" name="Group 49">
            <a:extLst>
              <a:ext uri="{FF2B5EF4-FFF2-40B4-BE49-F238E27FC236}">
                <a16:creationId xmlns:a16="http://schemas.microsoft.com/office/drawing/2014/main" id="{D938CF8D-34D1-4509-9843-E773F7FDE822}"/>
              </a:ext>
            </a:extLst>
          </p:cNvPr>
          <p:cNvGrpSpPr>
            <a:grpSpLocks/>
          </p:cNvGrpSpPr>
          <p:nvPr/>
        </p:nvGrpSpPr>
        <p:grpSpPr bwMode="auto">
          <a:xfrm>
            <a:off x="5681663" y="5118100"/>
            <a:ext cx="1928812" cy="411163"/>
            <a:chOff x="3949" y="3296"/>
            <a:chExt cx="1316" cy="259"/>
          </a:xfrm>
        </p:grpSpPr>
        <p:sp>
          <p:nvSpPr>
            <p:cNvPr id="68649" name="Text Box 50">
              <a:extLst>
                <a:ext uri="{FF2B5EF4-FFF2-40B4-BE49-F238E27FC236}">
                  <a16:creationId xmlns:a16="http://schemas.microsoft.com/office/drawing/2014/main" id="{9748C220-96F8-4155-93A9-D605B77B4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9" y="3305"/>
              <a:ext cx="2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8650" name="Rectangle 51">
              <a:extLst>
                <a:ext uri="{FF2B5EF4-FFF2-40B4-BE49-F238E27FC236}">
                  <a16:creationId xmlns:a16="http://schemas.microsoft.com/office/drawing/2014/main" id="{000743B8-6431-4114-AF80-62754CE92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296"/>
              <a:ext cx="240" cy="24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5028" name="Group 52">
            <a:extLst>
              <a:ext uri="{FF2B5EF4-FFF2-40B4-BE49-F238E27FC236}">
                <a16:creationId xmlns:a16="http://schemas.microsoft.com/office/drawing/2014/main" id="{B0F54CFC-C167-4779-A01B-533A88F2FE5C}"/>
              </a:ext>
            </a:extLst>
          </p:cNvPr>
          <p:cNvGrpSpPr>
            <a:grpSpLocks/>
          </p:cNvGrpSpPr>
          <p:nvPr/>
        </p:nvGrpSpPr>
        <p:grpSpPr bwMode="auto">
          <a:xfrm>
            <a:off x="5684838" y="5106988"/>
            <a:ext cx="885825" cy="417512"/>
            <a:chOff x="3936" y="2857"/>
            <a:chExt cx="604" cy="263"/>
          </a:xfrm>
        </p:grpSpPr>
        <p:sp>
          <p:nvSpPr>
            <p:cNvPr id="68647" name="Text Box 53">
              <a:extLst>
                <a:ext uri="{FF2B5EF4-FFF2-40B4-BE49-F238E27FC236}">
                  <a16:creationId xmlns:a16="http://schemas.microsoft.com/office/drawing/2014/main" id="{EC6DA686-3BFB-4E57-A9EA-EBE7E6688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" y="2857"/>
              <a:ext cx="2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8648" name="Rectangle 54">
              <a:extLst>
                <a:ext uri="{FF2B5EF4-FFF2-40B4-BE49-F238E27FC236}">
                  <a16:creationId xmlns:a16="http://schemas.microsoft.com/office/drawing/2014/main" id="{63590FB6-AC9C-420B-8A18-69CD699A3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880"/>
              <a:ext cx="240" cy="24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5031" name="Group 55">
            <a:extLst>
              <a:ext uri="{FF2B5EF4-FFF2-40B4-BE49-F238E27FC236}">
                <a16:creationId xmlns:a16="http://schemas.microsoft.com/office/drawing/2014/main" id="{F81F12BA-4BCD-409B-A859-EC3910CA8545}"/>
              </a:ext>
            </a:extLst>
          </p:cNvPr>
          <p:cNvGrpSpPr>
            <a:grpSpLocks/>
          </p:cNvGrpSpPr>
          <p:nvPr/>
        </p:nvGrpSpPr>
        <p:grpSpPr bwMode="auto">
          <a:xfrm>
            <a:off x="5802313" y="4102100"/>
            <a:ext cx="165100" cy="279400"/>
            <a:chOff x="2928" y="2080"/>
            <a:chExt cx="112" cy="176"/>
          </a:xfrm>
        </p:grpSpPr>
        <p:sp>
          <p:nvSpPr>
            <p:cNvPr id="68645" name="Line 56">
              <a:extLst>
                <a:ext uri="{FF2B5EF4-FFF2-40B4-BE49-F238E27FC236}">
                  <a16:creationId xmlns:a16="http://schemas.microsoft.com/office/drawing/2014/main" id="{53951747-1D5B-4E49-9814-FAB9D87B26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4" y="2080"/>
              <a:ext cx="80" cy="1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6" name="Line 57">
              <a:extLst>
                <a:ext uri="{FF2B5EF4-FFF2-40B4-BE49-F238E27FC236}">
                  <a16:creationId xmlns:a16="http://schemas.microsoft.com/office/drawing/2014/main" id="{4CD00260-F8AA-4546-8EBF-D42D1D130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080"/>
              <a:ext cx="112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5034" name="Group 58">
            <a:extLst>
              <a:ext uri="{FF2B5EF4-FFF2-40B4-BE49-F238E27FC236}">
                <a16:creationId xmlns:a16="http://schemas.microsoft.com/office/drawing/2014/main" id="{2F679CBB-BD2C-4B4F-8315-4D3192E3F790}"/>
              </a:ext>
            </a:extLst>
          </p:cNvPr>
          <p:cNvGrpSpPr>
            <a:grpSpLocks/>
          </p:cNvGrpSpPr>
          <p:nvPr/>
        </p:nvGrpSpPr>
        <p:grpSpPr bwMode="auto">
          <a:xfrm>
            <a:off x="6342063" y="4129088"/>
            <a:ext cx="163512" cy="279400"/>
            <a:chOff x="2928" y="2080"/>
            <a:chExt cx="112" cy="176"/>
          </a:xfrm>
        </p:grpSpPr>
        <p:sp>
          <p:nvSpPr>
            <p:cNvPr id="68643" name="Line 59">
              <a:extLst>
                <a:ext uri="{FF2B5EF4-FFF2-40B4-BE49-F238E27FC236}">
                  <a16:creationId xmlns:a16="http://schemas.microsoft.com/office/drawing/2014/main" id="{EB093DF0-EE8E-4362-9968-C23D45BE2C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4" y="2080"/>
              <a:ext cx="80" cy="1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4" name="Line 60">
              <a:extLst>
                <a:ext uri="{FF2B5EF4-FFF2-40B4-BE49-F238E27FC236}">
                  <a16:creationId xmlns:a16="http://schemas.microsoft.com/office/drawing/2014/main" id="{5172211E-3283-4428-9BED-E1FA97564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080"/>
              <a:ext cx="112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5037" name="Group 61">
            <a:extLst>
              <a:ext uri="{FF2B5EF4-FFF2-40B4-BE49-F238E27FC236}">
                <a16:creationId xmlns:a16="http://schemas.microsoft.com/office/drawing/2014/main" id="{B537D5A5-AD1E-4F3A-BA23-E1EA6E802AEF}"/>
              </a:ext>
            </a:extLst>
          </p:cNvPr>
          <p:cNvGrpSpPr>
            <a:grpSpLocks/>
          </p:cNvGrpSpPr>
          <p:nvPr/>
        </p:nvGrpSpPr>
        <p:grpSpPr bwMode="auto">
          <a:xfrm>
            <a:off x="6881813" y="4102100"/>
            <a:ext cx="163512" cy="279400"/>
            <a:chOff x="2928" y="2080"/>
            <a:chExt cx="112" cy="176"/>
          </a:xfrm>
        </p:grpSpPr>
        <p:sp>
          <p:nvSpPr>
            <p:cNvPr id="68641" name="Line 62">
              <a:extLst>
                <a:ext uri="{FF2B5EF4-FFF2-40B4-BE49-F238E27FC236}">
                  <a16:creationId xmlns:a16="http://schemas.microsoft.com/office/drawing/2014/main" id="{CEDEC552-4AF6-443F-BBC8-4502CC8622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4" y="2080"/>
              <a:ext cx="80" cy="1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2" name="Line 63">
              <a:extLst>
                <a:ext uri="{FF2B5EF4-FFF2-40B4-BE49-F238E27FC236}">
                  <a16:creationId xmlns:a16="http://schemas.microsoft.com/office/drawing/2014/main" id="{B32812A3-DD56-40BF-8BB5-733A748CF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080"/>
              <a:ext cx="112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5040" name="Text Box 64">
            <a:extLst>
              <a:ext uri="{FF2B5EF4-FFF2-40B4-BE49-F238E27FC236}">
                <a16:creationId xmlns:a16="http://schemas.microsoft.com/office/drawing/2014/main" id="{946174E8-167A-4C09-8AA9-419B824EA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350" y="4030663"/>
            <a:ext cx="336550" cy="39687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00FF"/>
                </a:solidFill>
                <a:latin typeface="Courier New" panose="02070309020205020404" pitchFamily="49" charset="0"/>
              </a:rPr>
              <a:t>e</a:t>
            </a:r>
            <a:endParaRPr lang="en-US" altLang="en-US" sz="2000" b="1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5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49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5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5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49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5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5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49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5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5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549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5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49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5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5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0" grpId="0" animBg="1"/>
      <p:bldP spid="254981" grpId="0" animBg="1"/>
      <p:bldP spid="254982" grpId="0" animBg="1"/>
      <p:bldP spid="254983" grpId="0" animBg="1"/>
      <p:bldP spid="254984" grpId="0" animBg="1"/>
      <p:bldP spid="254985" grpId="0" animBg="1"/>
      <p:bldP spid="254986" grpId="0" animBg="1"/>
      <p:bldP spid="254987" grpId="0" animBg="1"/>
      <p:bldP spid="254988" grpId="0" animBg="1"/>
      <p:bldP spid="254989" grpId="0" animBg="1" autoUpdateAnimBg="0"/>
      <p:bldP spid="255004" grpId="0" animBg="1" autoUpdateAnimBg="0"/>
      <p:bldP spid="255005" grpId="0" animBg="1" autoUpdateAnimBg="0"/>
      <p:bldP spid="255006" grpId="0" animBg="1" autoUpdateAnimBg="0"/>
      <p:bldP spid="255040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>
            <a:extLst>
              <a:ext uri="{FF2B5EF4-FFF2-40B4-BE49-F238E27FC236}">
                <a16:creationId xmlns:a16="http://schemas.microsoft.com/office/drawing/2014/main" id="{CC6AA876-CFCD-476A-8866-C89BCAB942E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CE2F3C-5CC7-42BC-B793-1C6E84AD46E0}" type="datetime1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8/23/2020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9635" name="Footer Placeholder 4">
            <a:extLst>
              <a:ext uri="{FF2B5EF4-FFF2-40B4-BE49-F238E27FC236}">
                <a16:creationId xmlns:a16="http://schemas.microsoft.com/office/drawing/2014/main" id="{7824218D-7D8A-4227-BB66-B7E5F0FC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CS 201</a:t>
            </a:r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4173852F-C5B6-4150-AB70-6B842BF55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Checking for Full/Empty State</a:t>
            </a:r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597DB17D-E990-48E3-B9DB-6EBCF5C8A8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2000"/>
              <a:t>What does </a:t>
            </a:r>
            <a:r>
              <a:rPr lang="en-US" sz="2000">
                <a:solidFill>
                  <a:srgbClr val="0000FF"/>
                </a:solidFill>
              </a:rPr>
              <a:t>(F==B)</a:t>
            </a:r>
            <a:r>
              <a:rPr lang="en-US" sz="2000"/>
              <a:t>  denote?</a:t>
            </a:r>
          </a:p>
          <a:p>
            <a:pPr eaLnBrk="1" hangingPunct="1">
              <a:defRPr/>
            </a:pPr>
            <a:endParaRPr lang="en-US" sz="2800" b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56004" name="Group 4">
            <a:extLst>
              <a:ext uri="{FF2B5EF4-FFF2-40B4-BE49-F238E27FC236}">
                <a16:creationId xmlns:a16="http://schemas.microsoft.com/office/drawing/2014/main" id="{5D3DD6E6-2AB3-463A-8524-DBF08B863C8B}"/>
              </a:ext>
            </a:extLst>
          </p:cNvPr>
          <p:cNvGrpSpPr>
            <a:grpSpLocks/>
          </p:cNvGrpSpPr>
          <p:nvPr/>
        </p:nvGrpSpPr>
        <p:grpSpPr bwMode="auto">
          <a:xfrm>
            <a:off x="1463675" y="2157413"/>
            <a:ext cx="2243138" cy="1103312"/>
            <a:chOff x="918" y="1191"/>
            <a:chExt cx="1531" cy="695"/>
          </a:xfrm>
        </p:grpSpPr>
        <p:grpSp>
          <p:nvGrpSpPr>
            <p:cNvPr id="69675" name="Group 5">
              <a:extLst>
                <a:ext uri="{FF2B5EF4-FFF2-40B4-BE49-F238E27FC236}">
                  <a16:creationId xmlns:a16="http://schemas.microsoft.com/office/drawing/2014/main" id="{2D1BD77E-D3A1-42D9-A4EA-59EA2C2D4A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8" y="1191"/>
              <a:ext cx="901" cy="695"/>
              <a:chOff x="3036" y="1255"/>
              <a:chExt cx="901" cy="695"/>
            </a:xfrm>
          </p:grpSpPr>
          <p:grpSp>
            <p:nvGrpSpPr>
              <p:cNvPr id="69677" name="Group 6">
                <a:extLst>
                  <a:ext uri="{FF2B5EF4-FFF2-40B4-BE49-F238E27FC236}">
                    <a16:creationId xmlns:a16="http://schemas.microsoft.com/office/drawing/2014/main" id="{F42283FE-E56C-49E3-9EA1-D8591CABCF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36" y="1255"/>
                <a:ext cx="901" cy="282"/>
                <a:chOff x="3964" y="1064"/>
                <a:chExt cx="901" cy="282"/>
              </a:xfrm>
            </p:grpSpPr>
            <p:sp>
              <p:nvSpPr>
                <p:cNvPr id="69680" name="Rectangle 7">
                  <a:extLst>
                    <a:ext uri="{FF2B5EF4-FFF2-40B4-BE49-F238E27FC236}">
                      <a16:creationId xmlns:a16="http://schemas.microsoft.com/office/drawing/2014/main" id="{82EF6A0C-CCA5-42C7-AA4E-6105CCD96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4" y="1073"/>
                  <a:ext cx="901" cy="24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681" name="Line 8">
                  <a:extLst>
                    <a:ext uri="{FF2B5EF4-FFF2-40B4-BE49-F238E27FC236}">
                      <a16:creationId xmlns:a16="http://schemas.microsoft.com/office/drawing/2014/main" id="{C0F9891E-72AA-4310-9F83-DAA9FC5C20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9" y="1064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682" name="Line 9">
                  <a:extLst>
                    <a:ext uri="{FF2B5EF4-FFF2-40B4-BE49-F238E27FC236}">
                      <a16:creationId xmlns:a16="http://schemas.microsoft.com/office/drawing/2014/main" id="{660C4D39-E99E-4693-BD33-C1FE28BDDD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4" y="1069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683" name="Line 10">
                  <a:extLst>
                    <a:ext uri="{FF2B5EF4-FFF2-40B4-BE49-F238E27FC236}">
                      <a16:creationId xmlns:a16="http://schemas.microsoft.com/office/drawing/2014/main" id="{3947EF76-0C45-425C-AD2B-2396CB86BA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37" y="1074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9678" name="Text Box 11">
                <a:extLst>
                  <a:ext uri="{FF2B5EF4-FFF2-40B4-BE49-F238E27FC236}">
                    <a16:creationId xmlns:a16="http://schemas.microsoft.com/office/drawing/2014/main" id="{5255D732-0392-43EF-839E-BD28620046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3" y="1516"/>
                <a:ext cx="24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b="1" i="1"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69679" name="Text Box 12">
                <a:extLst>
                  <a:ext uri="{FF2B5EF4-FFF2-40B4-BE49-F238E27FC236}">
                    <a16:creationId xmlns:a16="http://schemas.microsoft.com/office/drawing/2014/main" id="{D5A4F19F-6F53-47C7-86BC-E99C3DD84F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6" y="1700"/>
                <a:ext cx="2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b="1" i="1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69676" name="Text Box 13">
              <a:extLst>
                <a:ext uri="{FF2B5EF4-FFF2-40B4-BE49-F238E27FC236}">
                  <a16:creationId xmlns:a16="http://schemas.microsoft.com/office/drawing/2014/main" id="{61E4907D-7BC7-4469-BBAE-913137228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" y="1201"/>
              <a:ext cx="57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i="1">
                  <a:latin typeface="Times New Roman" panose="02020603050405020304" pitchFamily="18" charset="0"/>
                </a:rPr>
                <a:t>Queue</a:t>
              </a:r>
              <a:endParaRPr lang="en-GB" altLang="en-US" sz="2000" i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Empty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State</a:t>
              </a:r>
            </a:p>
          </p:txBody>
        </p:sp>
      </p:grpSp>
      <p:grpSp>
        <p:nvGrpSpPr>
          <p:cNvPr id="256014" name="Group 14">
            <a:extLst>
              <a:ext uri="{FF2B5EF4-FFF2-40B4-BE49-F238E27FC236}">
                <a16:creationId xmlns:a16="http://schemas.microsoft.com/office/drawing/2014/main" id="{E9F77D7D-9324-4888-A353-4BEA0197EA1C}"/>
              </a:ext>
            </a:extLst>
          </p:cNvPr>
          <p:cNvGrpSpPr>
            <a:grpSpLocks/>
          </p:cNvGrpSpPr>
          <p:nvPr/>
        </p:nvGrpSpPr>
        <p:grpSpPr bwMode="auto">
          <a:xfrm>
            <a:off x="5249863" y="2087563"/>
            <a:ext cx="2384425" cy="1260475"/>
            <a:chOff x="3501" y="1147"/>
            <a:chExt cx="1626" cy="794"/>
          </a:xfrm>
        </p:grpSpPr>
        <p:grpSp>
          <p:nvGrpSpPr>
            <p:cNvPr id="69662" name="Group 15">
              <a:extLst>
                <a:ext uri="{FF2B5EF4-FFF2-40B4-BE49-F238E27FC236}">
                  <a16:creationId xmlns:a16="http://schemas.microsoft.com/office/drawing/2014/main" id="{F02AEE78-BD88-412F-8AAF-FBA41CC99E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1" y="1147"/>
              <a:ext cx="901" cy="794"/>
              <a:chOff x="3069" y="2939"/>
              <a:chExt cx="901" cy="794"/>
            </a:xfrm>
          </p:grpSpPr>
          <p:grpSp>
            <p:nvGrpSpPr>
              <p:cNvPr id="69664" name="Group 16">
                <a:extLst>
                  <a:ext uri="{FF2B5EF4-FFF2-40B4-BE49-F238E27FC236}">
                    <a16:creationId xmlns:a16="http://schemas.microsoft.com/office/drawing/2014/main" id="{600CEF63-06CD-4C15-AA07-15F3790638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9" y="2944"/>
                <a:ext cx="901" cy="282"/>
                <a:chOff x="3964" y="1064"/>
                <a:chExt cx="901" cy="282"/>
              </a:xfrm>
            </p:grpSpPr>
            <p:sp>
              <p:nvSpPr>
                <p:cNvPr id="69671" name="Rectangle 17">
                  <a:extLst>
                    <a:ext uri="{FF2B5EF4-FFF2-40B4-BE49-F238E27FC236}">
                      <a16:creationId xmlns:a16="http://schemas.microsoft.com/office/drawing/2014/main" id="{135AABDC-87C5-4409-9F89-5BCFD10C7F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4" y="1073"/>
                  <a:ext cx="901" cy="24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672" name="Line 18">
                  <a:extLst>
                    <a:ext uri="{FF2B5EF4-FFF2-40B4-BE49-F238E27FC236}">
                      <a16:creationId xmlns:a16="http://schemas.microsoft.com/office/drawing/2014/main" id="{7A48E04E-C043-4D4A-8A2E-B04D5A9E9B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9" y="1064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673" name="Line 19">
                  <a:extLst>
                    <a:ext uri="{FF2B5EF4-FFF2-40B4-BE49-F238E27FC236}">
                      <a16:creationId xmlns:a16="http://schemas.microsoft.com/office/drawing/2014/main" id="{9CDC9EFC-C8EE-4D22-96E7-970F42A237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4" y="1069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674" name="Line 20">
                  <a:extLst>
                    <a:ext uri="{FF2B5EF4-FFF2-40B4-BE49-F238E27FC236}">
                      <a16:creationId xmlns:a16="http://schemas.microsoft.com/office/drawing/2014/main" id="{E584167C-8CBE-4992-A9D3-4A7247A48B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37" y="1074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9665" name="Text Box 21">
                <a:extLst>
                  <a:ext uri="{FF2B5EF4-FFF2-40B4-BE49-F238E27FC236}">
                    <a16:creationId xmlns:a16="http://schemas.microsoft.com/office/drawing/2014/main" id="{44FFB8AB-451A-44A3-B4CD-CB5DDABF43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7" y="2939"/>
                <a:ext cx="21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 i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c</a:t>
                </a:r>
                <a:endParaRPr lang="en-US" altLang="en-US" sz="20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66" name="Text Box 22">
                <a:extLst>
                  <a:ext uri="{FF2B5EF4-FFF2-40B4-BE49-F238E27FC236}">
                    <a16:creationId xmlns:a16="http://schemas.microsoft.com/office/drawing/2014/main" id="{DF8681BB-3828-492A-81C6-71747AC57E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0" y="2945"/>
                <a:ext cx="21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 i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</a:t>
                </a:r>
                <a:endParaRPr lang="en-US" altLang="en-US" sz="20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67" name="Text Box 23">
                <a:extLst>
                  <a:ext uri="{FF2B5EF4-FFF2-40B4-BE49-F238E27FC236}">
                    <a16:creationId xmlns:a16="http://schemas.microsoft.com/office/drawing/2014/main" id="{5ED7DEB3-F0A8-4214-B128-D5C0A96614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4" y="2951"/>
                <a:ext cx="21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 i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e</a:t>
                </a:r>
                <a:endParaRPr lang="en-US" altLang="en-US" sz="20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68" name="Text Box 24">
                <a:extLst>
                  <a:ext uri="{FF2B5EF4-FFF2-40B4-BE49-F238E27FC236}">
                    <a16:creationId xmlns:a16="http://schemas.microsoft.com/office/drawing/2014/main" id="{E9139FBE-9E9E-4D21-8CFC-BE75CF6A0F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9" y="3483"/>
                <a:ext cx="24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b="1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69669" name="Text Box 25">
                <a:extLst>
                  <a:ext uri="{FF2B5EF4-FFF2-40B4-BE49-F238E27FC236}">
                    <a16:creationId xmlns:a16="http://schemas.microsoft.com/office/drawing/2014/main" id="{44E7FDEA-4EC7-49C0-8C89-FDE09C20D2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7" y="3229"/>
                <a:ext cx="2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b="1" i="1"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69670" name="Text Box 26">
                <a:extLst>
                  <a:ext uri="{FF2B5EF4-FFF2-40B4-BE49-F238E27FC236}">
                    <a16:creationId xmlns:a16="http://schemas.microsoft.com/office/drawing/2014/main" id="{843B124F-47EE-4FB0-8CB9-09F4C5CAEA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9" y="2975"/>
                <a:ext cx="21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 i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f</a:t>
                </a:r>
                <a:endParaRPr lang="en-US" altLang="en-US" sz="2000" i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9663" name="Text Box 27">
              <a:extLst>
                <a:ext uri="{FF2B5EF4-FFF2-40B4-BE49-F238E27FC236}">
                  <a16:creationId xmlns:a16="http://schemas.microsoft.com/office/drawing/2014/main" id="{3DD7B46D-909C-4261-B406-CAD72905E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" y="1201"/>
              <a:ext cx="57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i="1">
                  <a:latin typeface="Times New Roman" panose="02020603050405020304" pitchFamily="18" charset="0"/>
                </a:rPr>
                <a:t>Queue</a:t>
              </a:r>
              <a:endParaRPr lang="en-GB" altLang="en-US" sz="2000" i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Full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State</a:t>
              </a:r>
            </a:p>
          </p:txBody>
        </p:sp>
      </p:grpSp>
      <p:grpSp>
        <p:nvGrpSpPr>
          <p:cNvPr id="256028" name="Group 28">
            <a:extLst>
              <a:ext uri="{FF2B5EF4-FFF2-40B4-BE49-F238E27FC236}">
                <a16:creationId xmlns:a16="http://schemas.microsoft.com/office/drawing/2014/main" id="{445D4ED2-01B6-4BEC-AD47-A4A3BD9B5E68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3417888"/>
            <a:ext cx="1657350" cy="417512"/>
            <a:chOff x="1222" y="1985"/>
            <a:chExt cx="1130" cy="263"/>
          </a:xfrm>
        </p:grpSpPr>
        <p:sp>
          <p:nvSpPr>
            <p:cNvPr id="69659" name="Rectangle 29">
              <a:extLst>
                <a:ext uri="{FF2B5EF4-FFF2-40B4-BE49-F238E27FC236}">
                  <a16:creationId xmlns:a16="http://schemas.microsoft.com/office/drawing/2014/main" id="{AD04B7C2-882C-4F8B-B2F0-45BE8ADB8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008"/>
              <a:ext cx="576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9660" name="Text Box 30">
              <a:extLst>
                <a:ext uri="{FF2B5EF4-FFF2-40B4-BE49-F238E27FC236}">
                  <a16:creationId xmlns:a16="http://schemas.microsoft.com/office/drawing/2014/main" id="{DA5034BF-F7EC-431E-80F3-499026C2A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" y="1998"/>
              <a:ext cx="5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i="1">
                  <a:solidFill>
                    <a:srgbClr val="0000FF"/>
                  </a:solidFill>
                  <a:latin typeface="Courier New" panose="02070309020205020404" pitchFamily="49" charset="0"/>
                </a:rPr>
                <a:t>size</a:t>
              </a:r>
            </a:p>
          </p:txBody>
        </p:sp>
        <p:sp>
          <p:nvSpPr>
            <p:cNvPr id="69661" name="Text Box 31">
              <a:extLst>
                <a:ext uri="{FF2B5EF4-FFF2-40B4-BE49-F238E27FC236}">
                  <a16:creationId xmlns:a16="http://schemas.microsoft.com/office/drawing/2014/main" id="{C2570365-E37A-407D-8614-22289B3B8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4" y="1985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b="1" i="1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256032" name="Group 32">
            <a:extLst>
              <a:ext uri="{FF2B5EF4-FFF2-40B4-BE49-F238E27FC236}">
                <a16:creationId xmlns:a16="http://schemas.microsoft.com/office/drawing/2014/main" id="{AA793FBD-1ABF-4634-AEC0-E820E80E168C}"/>
              </a:ext>
            </a:extLst>
          </p:cNvPr>
          <p:cNvGrpSpPr>
            <a:grpSpLocks/>
          </p:cNvGrpSpPr>
          <p:nvPr/>
        </p:nvGrpSpPr>
        <p:grpSpPr bwMode="auto">
          <a:xfrm>
            <a:off x="4864100" y="3417888"/>
            <a:ext cx="1655763" cy="417512"/>
            <a:chOff x="1222" y="1985"/>
            <a:chExt cx="1130" cy="263"/>
          </a:xfrm>
        </p:grpSpPr>
        <p:sp>
          <p:nvSpPr>
            <p:cNvPr id="69656" name="Rectangle 33">
              <a:extLst>
                <a:ext uri="{FF2B5EF4-FFF2-40B4-BE49-F238E27FC236}">
                  <a16:creationId xmlns:a16="http://schemas.microsoft.com/office/drawing/2014/main" id="{C0C9A492-E31F-4577-98C2-20ECEAFBA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008"/>
              <a:ext cx="576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9657" name="Text Box 34">
              <a:extLst>
                <a:ext uri="{FF2B5EF4-FFF2-40B4-BE49-F238E27FC236}">
                  <a16:creationId xmlns:a16="http://schemas.microsoft.com/office/drawing/2014/main" id="{73EFE162-04FE-42C9-A156-DFB35DD9C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" y="1998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i="1">
                  <a:solidFill>
                    <a:srgbClr val="0000FF"/>
                  </a:solidFill>
                  <a:latin typeface="Courier New" panose="02070309020205020404" pitchFamily="49" charset="0"/>
                </a:rPr>
                <a:t>size</a:t>
              </a:r>
            </a:p>
          </p:txBody>
        </p:sp>
        <p:sp>
          <p:nvSpPr>
            <p:cNvPr id="69658" name="Text Box 35">
              <a:extLst>
                <a:ext uri="{FF2B5EF4-FFF2-40B4-BE49-F238E27FC236}">
                  <a16:creationId xmlns:a16="http://schemas.microsoft.com/office/drawing/2014/main" id="{38631DE9-4094-49FE-B264-ECC95EA94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4" y="1985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b="1" i="1"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256036" name="Group 36">
            <a:extLst>
              <a:ext uri="{FF2B5EF4-FFF2-40B4-BE49-F238E27FC236}">
                <a16:creationId xmlns:a16="http://schemas.microsoft.com/office/drawing/2014/main" id="{880E4FAA-1435-43F8-BAD6-23E14C1A3092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191000"/>
            <a:ext cx="6073775" cy="2108200"/>
            <a:chOff x="688" y="2472"/>
            <a:chExt cx="4143" cy="1328"/>
          </a:xfrm>
        </p:grpSpPr>
        <p:grpSp>
          <p:nvGrpSpPr>
            <p:cNvPr id="69643" name="Group 37">
              <a:extLst>
                <a:ext uri="{FF2B5EF4-FFF2-40B4-BE49-F238E27FC236}">
                  <a16:creationId xmlns:a16="http://schemas.microsoft.com/office/drawing/2014/main" id="{9540D5DE-3AEC-4DD3-AD25-25D869DF4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2" y="3052"/>
              <a:ext cx="901" cy="540"/>
              <a:chOff x="5045" y="3225"/>
              <a:chExt cx="901" cy="540"/>
            </a:xfrm>
          </p:grpSpPr>
          <p:grpSp>
            <p:nvGrpSpPr>
              <p:cNvPr id="69646" name="Group 38">
                <a:extLst>
                  <a:ext uri="{FF2B5EF4-FFF2-40B4-BE49-F238E27FC236}">
                    <a16:creationId xmlns:a16="http://schemas.microsoft.com/office/drawing/2014/main" id="{65424519-9A27-4C69-B2B3-10BB9FAA03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5" y="3230"/>
                <a:ext cx="901" cy="282"/>
                <a:chOff x="3964" y="1064"/>
                <a:chExt cx="901" cy="282"/>
              </a:xfrm>
            </p:grpSpPr>
            <p:sp>
              <p:nvSpPr>
                <p:cNvPr id="69652" name="Rectangle 39">
                  <a:extLst>
                    <a:ext uri="{FF2B5EF4-FFF2-40B4-BE49-F238E27FC236}">
                      <a16:creationId xmlns:a16="http://schemas.microsoft.com/office/drawing/2014/main" id="{6EFBB7AE-78BF-4E0E-9D08-83C6A81780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4" y="1073"/>
                  <a:ext cx="901" cy="24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653" name="Line 40">
                  <a:extLst>
                    <a:ext uri="{FF2B5EF4-FFF2-40B4-BE49-F238E27FC236}">
                      <a16:creationId xmlns:a16="http://schemas.microsoft.com/office/drawing/2014/main" id="{C8E50CDA-A381-41D8-811F-1861BCDCF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9" y="1064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654" name="Line 41">
                  <a:extLst>
                    <a:ext uri="{FF2B5EF4-FFF2-40B4-BE49-F238E27FC236}">
                      <a16:creationId xmlns:a16="http://schemas.microsoft.com/office/drawing/2014/main" id="{8BFA6068-E45D-4EBC-B2C3-EA4A8B85BF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4" y="1069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655" name="Line 42">
                  <a:extLst>
                    <a:ext uri="{FF2B5EF4-FFF2-40B4-BE49-F238E27FC236}">
                      <a16:creationId xmlns:a16="http://schemas.microsoft.com/office/drawing/2014/main" id="{9A6A902C-0A0C-492E-B6CD-B173078BC1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37" y="1074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9647" name="Text Box 43">
                <a:extLst>
                  <a:ext uri="{FF2B5EF4-FFF2-40B4-BE49-F238E27FC236}">
                    <a16:creationId xmlns:a16="http://schemas.microsoft.com/office/drawing/2014/main" id="{E5BD9191-EDD2-4269-B6EB-B8EE08465B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3" y="3225"/>
                <a:ext cx="21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 i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c</a:t>
                </a:r>
                <a:endParaRPr lang="en-US" altLang="en-US" sz="20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48" name="Text Box 44">
                <a:extLst>
                  <a:ext uri="{FF2B5EF4-FFF2-40B4-BE49-F238E27FC236}">
                    <a16:creationId xmlns:a16="http://schemas.microsoft.com/office/drawing/2014/main" id="{606154AA-B77B-447B-A77D-13D655498D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6" y="3231"/>
                <a:ext cx="21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 i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</a:t>
                </a:r>
                <a:endParaRPr lang="en-US" altLang="en-US" sz="20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49" name="Text Box 45">
                <a:extLst>
                  <a:ext uri="{FF2B5EF4-FFF2-40B4-BE49-F238E27FC236}">
                    <a16:creationId xmlns:a16="http://schemas.microsoft.com/office/drawing/2014/main" id="{C9783091-B2DC-456E-A12C-AB5170E3BC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0" y="3237"/>
                <a:ext cx="21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 i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e</a:t>
                </a:r>
                <a:endParaRPr lang="en-US" altLang="en-US" sz="20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50" name="Text Box 46">
                <a:extLst>
                  <a:ext uri="{FF2B5EF4-FFF2-40B4-BE49-F238E27FC236}">
                    <a16:creationId xmlns:a16="http://schemas.microsoft.com/office/drawing/2014/main" id="{755EDDB3-ADA5-4A42-83E4-459A643527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66" y="3505"/>
                <a:ext cx="24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b="1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69651" name="Text Box 47">
                <a:extLst>
                  <a:ext uri="{FF2B5EF4-FFF2-40B4-BE49-F238E27FC236}">
                    <a16:creationId xmlns:a16="http://schemas.microsoft.com/office/drawing/2014/main" id="{F8B3A723-FAFA-45EE-B536-90AB6FDFA4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4" y="3515"/>
                <a:ext cx="24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b="1" i="1">
                    <a:latin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69644" name="Text Box 48">
              <a:extLst>
                <a:ext uri="{FF2B5EF4-FFF2-40B4-BE49-F238E27FC236}">
                  <a16:creationId xmlns:a16="http://schemas.microsoft.com/office/drawing/2014/main" id="{1E623FAB-505A-446B-B103-479BF0A7E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6" y="2595"/>
              <a:ext cx="2803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 i="1">
                  <a:latin typeface="Times New Roman" panose="02020603050405020304" pitchFamily="18" charset="0"/>
                </a:rPr>
                <a:t>Alternative - Leave a Deliberate Gap!</a:t>
              </a:r>
              <a:endParaRPr lang="en-US" altLang="en-US" sz="200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</a:rPr>
                <a:t>No need for </a:t>
              </a:r>
              <a:r>
                <a:rPr lang="en-GB" altLang="en-US" sz="2000" i="1">
                  <a:solidFill>
                    <a:srgbClr val="0000FF"/>
                  </a:solidFill>
                  <a:latin typeface="Courier New" panose="02070309020205020404" pitchFamily="49" charset="0"/>
                </a:rPr>
                <a:t>size</a:t>
              </a:r>
              <a:r>
                <a:rPr lang="en-US" altLang="en-US" sz="2000" i="1">
                  <a:latin typeface="Times New Roman" panose="02020603050405020304" pitchFamily="18" charset="0"/>
                </a:rPr>
                <a:t> field.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</a:rPr>
                <a:t>Full Case : </a:t>
              </a:r>
              <a:r>
                <a:rPr lang="en-US" altLang="en-US" sz="2000">
                  <a:solidFill>
                    <a:srgbClr val="0000FF"/>
                  </a:solidFill>
                  <a:latin typeface="Courier New" panose="02070309020205020404" pitchFamily="49" charset="0"/>
                </a:rPr>
                <a:t>(adv(B)==F)</a:t>
              </a:r>
              <a:endParaRPr lang="en-US" altLang="en-US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69645" name="Rectangle 49">
              <a:extLst>
                <a:ext uri="{FF2B5EF4-FFF2-40B4-BE49-F238E27FC236}">
                  <a16:creationId xmlns:a16="http://schemas.microsoft.com/office/drawing/2014/main" id="{2B812DA0-5C0C-439C-93CD-5A9DDE2DD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" y="2472"/>
              <a:ext cx="4143" cy="13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>
            <a:extLst>
              <a:ext uri="{FF2B5EF4-FFF2-40B4-BE49-F238E27FC236}">
                <a16:creationId xmlns:a16="http://schemas.microsoft.com/office/drawing/2014/main" id="{7B0471A8-E4D4-4649-9964-27B6A9DCFE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53AAC5-63DE-46FB-A54D-D4E89655CCAA}" type="datetime1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8/23/2020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0659" name="Footer Placeholder 4">
            <a:extLst>
              <a:ext uri="{FF2B5EF4-FFF2-40B4-BE49-F238E27FC236}">
                <a16:creationId xmlns:a16="http://schemas.microsoft.com/office/drawing/2014/main" id="{85CE3AB6-063A-4706-A2F2-29162ACE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CS 201</a:t>
            </a:r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13A783DD-1202-4506-9DE4-82BDFE9A41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AEC00786-5E2C-44E1-A9C8-AA56DE755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60463"/>
            <a:ext cx="7772400" cy="4935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definition of the queue operations gives the ADT queue first-in, first-out (FIFO) behavior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queue can be implemented by linked lists or by arrays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There are many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Printer queues,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Telecommunication queues,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Simulations,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Etc.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>
            <a:extLst>
              <a:ext uri="{FF2B5EF4-FFF2-40B4-BE49-F238E27FC236}">
                <a16:creationId xmlns:a16="http://schemas.microsoft.com/office/drawing/2014/main" id="{4DCD67EC-BB3B-4BA8-80E7-AD096591D3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50429A-575E-4373-AB51-F18402B845F0}" type="datetime1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8/23/2020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6867" name="Footer Placeholder 4">
            <a:extLst>
              <a:ext uri="{FF2B5EF4-FFF2-40B4-BE49-F238E27FC236}">
                <a16:creationId xmlns:a16="http://schemas.microsoft.com/office/drawing/2014/main" id="{7C42290C-C7C3-4A17-9937-40EBEF38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CS 201</a:t>
            </a: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E0C19875-6B41-4F16-B117-29E1A43DE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Operation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61F88A6F-66BE-4011-B7CD-5E0F8D8285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Stack S = malloc(sizeof(stack));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push(S, “a”);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push(S, “b”);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push(S, “c”);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d=top(S);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pop(S);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push(S, “e”);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pop(S);  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237572" name="AutoShape 4">
            <a:extLst>
              <a:ext uri="{FF2B5EF4-FFF2-40B4-BE49-F238E27FC236}">
                <a16:creationId xmlns:a16="http://schemas.microsoft.com/office/drawing/2014/main" id="{F2EA0485-4F64-4F25-8223-CA4143053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57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7573" name="AutoShape 5">
            <a:extLst>
              <a:ext uri="{FF2B5EF4-FFF2-40B4-BE49-F238E27FC236}">
                <a16:creationId xmlns:a16="http://schemas.microsoft.com/office/drawing/2014/main" id="{9C67749A-D84B-49AF-948E-8FF81D572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5146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7574" name="AutoShape 6">
            <a:extLst>
              <a:ext uri="{FF2B5EF4-FFF2-40B4-BE49-F238E27FC236}">
                <a16:creationId xmlns:a16="http://schemas.microsoft.com/office/drawing/2014/main" id="{CC5BD96E-A0A9-43F6-899B-B60031A86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7575" name="AutoShape 7">
            <a:extLst>
              <a:ext uri="{FF2B5EF4-FFF2-40B4-BE49-F238E27FC236}">
                <a16:creationId xmlns:a16="http://schemas.microsoft.com/office/drawing/2014/main" id="{E1BD5C22-3F8F-440F-9F8C-FA7549497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052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7576" name="AutoShape 8">
            <a:extLst>
              <a:ext uri="{FF2B5EF4-FFF2-40B4-BE49-F238E27FC236}">
                <a16:creationId xmlns:a16="http://schemas.microsoft.com/office/drawing/2014/main" id="{839BA69F-2E78-4723-A926-15C36FBC5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0386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7577" name="AutoShape 9">
            <a:extLst>
              <a:ext uri="{FF2B5EF4-FFF2-40B4-BE49-F238E27FC236}">
                <a16:creationId xmlns:a16="http://schemas.microsoft.com/office/drawing/2014/main" id="{D6A16AC2-FFF3-4945-BC54-D92BA902B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7578" name="AutoShape 10">
            <a:extLst>
              <a:ext uri="{FF2B5EF4-FFF2-40B4-BE49-F238E27FC236}">
                <a16:creationId xmlns:a16="http://schemas.microsoft.com/office/drawing/2014/main" id="{465BD78D-5E4C-4346-ACC2-9F5005F40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006975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7579" name="AutoShape 11">
            <a:extLst>
              <a:ext uri="{FF2B5EF4-FFF2-40B4-BE49-F238E27FC236}">
                <a16:creationId xmlns:a16="http://schemas.microsoft.com/office/drawing/2014/main" id="{DD93DDB1-7412-4185-BD4C-311A13806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5626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37580" name="Group 12">
            <a:extLst>
              <a:ext uri="{FF2B5EF4-FFF2-40B4-BE49-F238E27FC236}">
                <a16:creationId xmlns:a16="http://schemas.microsoft.com/office/drawing/2014/main" id="{BADE7E21-BD64-4444-B3DA-5EF8CB28D956}"/>
              </a:ext>
            </a:extLst>
          </p:cNvPr>
          <p:cNvGrpSpPr>
            <a:grpSpLocks/>
          </p:cNvGrpSpPr>
          <p:nvPr/>
        </p:nvGrpSpPr>
        <p:grpSpPr bwMode="auto">
          <a:xfrm>
            <a:off x="4729163" y="2505075"/>
            <a:ext cx="1104900" cy="396875"/>
            <a:chOff x="2583" y="576"/>
            <a:chExt cx="753" cy="250"/>
          </a:xfrm>
        </p:grpSpPr>
        <p:sp>
          <p:nvSpPr>
            <p:cNvPr id="36902" name="Text Box 13">
              <a:extLst>
                <a:ext uri="{FF2B5EF4-FFF2-40B4-BE49-F238E27FC236}">
                  <a16:creationId xmlns:a16="http://schemas.microsoft.com/office/drawing/2014/main" id="{06446BC1-FFB9-440D-A69F-DDAE51238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" y="576"/>
              <a:ext cx="2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FF"/>
                  </a:solidFill>
                  <a:latin typeface="Courier New" panose="02070309020205020404" pitchFamily="49" charset="0"/>
                </a:rPr>
                <a:t>s</a:t>
              </a:r>
              <a:endParaRPr lang="en-US" altLang="en-US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36903" name="Rectangle 14">
              <a:extLst>
                <a:ext uri="{FF2B5EF4-FFF2-40B4-BE49-F238E27FC236}">
                  <a16:creationId xmlns:a16="http://schemas.microsoft.com/office/drawing/2014/main" id="{8F66DA79-BE21-42BB-A0B4-6BFE52CB5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648"/>
              <a:ext cx="504" cy="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7583" name="Group 15">
            <a:extLst>
              <a:ext uri="{FF2B5EF4-FFF2-40B4-BE49-F238E27FC236}">
                <a16:creationId xmlns:a16="http://schemas.microsoft.com/office/drawing/2014/main" id="{27706710-DF51-4A66-B0D4-F88D39E92974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6512719" y="4633119"/>
            <a:ext cx="311150" cy="1401762"/>
            <a:chOff x="3840" y="2212"/>
            <a:chExt cx="212" cy="883"/>
          </a:xfrm>
        </p:grpSpPr>
        <p:sp>
          <p:nvSpPr>
            <p:cNvPr id="36900" name="Line 16">
              <a:extLst>
                <a:ext uri="{FF2B5EF4-FFF2-40B4-BE49-F238E27FC236}">
                  <a16:creationId xmlns:a16="http://schemas.microsoft.com/office/drawing/2014/main" id="{A9237B8A-1F58-431B-BF8A-A5ABEABB9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" y="2212"/>
              <a:ext cx="0" cy="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1" name="Text Box 17">
              <a:extLst>
                <a:ext uri="{FF2B5EF4-FFF2-40B4-BE49-F238E27FC236}">
                  <a16:creationId xmlns:a16="http://schemas.microsoft.com/office/drawing/2014/main" id="{AC4DBCF2-C8F2-41D1-B9D6-339DC1746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825"/>
              <a:ext cx="212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b="1">
                  <a:solidFill>
                    <a:srgbClr val="0000FF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</p:grpSp>
      <p:grpSp>
        <p:nvGrpSpPr>
          <p:cNvPr id="237586" name="Group 18">
            <a:extLst>
              <a:ext uri="{FF2B5EF4-FFF2-40B4-BE49-F238E27FC236}">
                <a16:creationId xmlns:a16="http://schemas.microsoft.com/office/drawing/2014/main" id="{6974E39B-B134-42E4-97CA-835B7CA07C04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6512719" y="4220369"/>
            <a:ext cx="311150" cy="1401762"/>
            <a:chOff x="3840" y="2212"/>
            <a:chExt cx="212" cy="883"/>
          </a:xfrm>
        </p:grpSpPr>
        <p:sp>
          <p:nvSpPr>
            <p:cNvPr id="36898" name="Line 19">
              <a:extLst>
                <a:ext uri="{FF2B5EF4-FFF2-40B4-BE49-F238E27FC236}">
                  <a16:creationId xmlns:a16="http://schemas.microsoft.com/office/drawing/2014/main" id="{6D31C830-C925-407A-8F5F-EAF8C61A2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" y="2212"/>
              <a:ext cx="0" cy="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9" name="Text Box 20">
              <a:extLst>
                <a:ext uri="{FF2B5EF4-FFF2-40B4-BE49-F238E27FC236}">
                  <a16:creationId xmlns:a16="http://schemas.microsoft.com/office/drawing/2014/main" id="{973DDD2B-BB76-44E2-9198-06BF6EE8E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825"/>
              <a:ext cx="212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b="1">
                  <a:solidFill>
                    <a:srgbClr val="0000FF"/>
                  </a:solidFill>
                  <a:latin typeface="Courier New" panose="02070309020205020404" pitchFamily="49" charset="0"/>
                </a:rPr>
                <a:t>b</a:t>
              </a:r>
            </a:p>
          </p:txBody>
        </p:sp>
      </p:grpSp>
      <p:grpSp>
        <p:nvGrpSpPr>
          <p:cNvPr id="237589" name="Group 21">
            <a:extLst>
              <a:ext uri="{FF2B5EF4-FFF2-40B4-BE49-F238E27FC236}">
                <a16:creationId xmlns:a16="http://schemas.microsoft.com/office/drawing/2014/main" id="{0CF4E56E-209B-4ABE-A902-9F5C46547316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6512719" y="3807619"/>
            <a:ext cx="311150" cy="1401762"/>
            <a:chOff x="3840" y="2212"/>
            <a:chExt cx="212" cy="883"/>
          </a:xfrm>
        </p:grpSpPr>
        <p:sp>
          <p:nvSpPr>
            <p:cNvPr id="36896" name="Line 22">
              <a:extLst>
                <a:ext uri="{FF2B5EF4-FFF2-40B4-BE49-F238E27FC236}">
                  <a16:creationId xmlns:a16="http://schemas.microsoft.com/office/drawing/2014/main" id="{D9E0B70B-4C5E-47B2-BF08-4AA586E64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" y="2212"/>
              <a:ext cx="0" cy="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7" name="Text Box 23">
              <a:extLst>
                <a:ext uri="{FF2B5EF4-FFF2-40B4-BE49-F238E27FC236}">
                  <a16:creationId xmlns:a16="http://schemas.microsoft.com/office/drawing/2014/main" id="{699F6260-0812-4A16-A616-69391125C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825"/>
              <a:ext cx="212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b="1">
                  <a:solidFill>
                    <a:srgbClr val="0000FF"/>
                  </a:solidFill>
                  <a:latin typeface="Courier New" panose="02070309020205020404" pitchFamily="49" charset="0"/>
                </a:rPr>
                <a:t>c</a:t>
              </a:r>
            </a:p>
          </p:txBody>
        </p:sp>
      </p:grpSp>
      <p:sp>
        <p:nvSpPr>
          <p:cNvPr id="237592" name="Rectangle 24">
            <a:extLst>
              <a:ext uri="{FF2B5EF4-FFF2-40B4-BE49-F238E27FC236}">
                <a16:creationId xmlns:a16="http://schemas.microsoft.com/office/drawing/2014/main" id="{A2BCC1CB-2142-412E-A288-1086A22BB4A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903913" y="4098925"/>
            <a:ext cx="304800" cy="7747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37593" name="Group 25">
            <a:extLst>
              <a:ext uri="{FF2B5EF4-FFF2-40B4-BE49-F238E27FC236}">
                <a16:creationId xmlns:a16="http://schemas.microsoft.com/office/drawing/2014/main" id="{C931240E-16B6-4569-A1A9-B8AB3E721D10}"/>
              </a:ext>
            </a:extLst>
          </p:cNvPr>
          <p:cNvGrpSpPr>
            <a:grpSpLocks/>
          </p:cNvGrpSpPr>
          <p:nvPr/>
        </p:nvGrpSpPr>
        <p:grpSpPr bwMode="auto">
          <a:xfrm>
            <a:off x="5457825" y="2809875"/>
            <a:ext cx="1298575" cy="2781300"/>
            <a:chOff x="3968" y="1624"/>
            <a:chExt cx="886" cy="1752"/>
          </a:xfrm>
        </p:grpSpPr>
        <p:sp>
          <p:nvSpPr>
            <p:cNvPr id="36893" name="Text Box 26">
              <a:extLst>
                <a:ext uri="{FF2B5EF4-FFF2-40B4-BE49-F238E27FC236}">
                  <a16:creationId xmlns:a16="http://schemas.microsoft.com/office/drawing/2014/main" id="{7A648E0C-AAB9-4C00-938B-B8C1D0AD6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" y="1946"/>
              <a:ext cx="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</a:rPr>
                <a:t>top</a:t>
              </a:r>
            </a:p>
          </p:txBody>
        </p:sp>
        <p:sp>
          <p:nvSpPr>
            <p:cNvPr id="36894" name="Line 27">
              <a:extLst>
                <a:ext uri="{FF2B5EF4-FFF2-40B4-BE49-F238E27FC236}">
                  <a16:creationId xmlns:a16="http://schemas.microsoft.com/office/drawing/2014/main" id="{E92955DA-AC88-4C6C-9994-8725DE31D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1624"/>
              <a:ext cx="200" cy="6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Rectangle 28">
              <a:extLst>
                <a:ext uri="{FF2B5EF4-FFF2-40B4-BE49-F238E27FC236}">
                  <a16:creationId xmlns:a16="http://schemas.microsoft.com/office/drawing/2014/main" id="{CEE2FCFB-E735-4C13-9C71-FE27A3585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" y="2248"/>
              <a:ext cx="560" cy="11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7597" name="Group 29">
            <a:extLst>
              <a:ext uri="{FF2B5EF4-FFF2-40B4-BE49-F238E27FC236}">
                <a16:creationId xmlns:a16="http://schemas.microsoft.com/office/drawing/2014/main" id="{AB1FFA47-EE9B-4BB2-A523-C0AC2402D232}"/>
              </a:ext>
            </a:extLst>
          </p:cNvPr>
          <p:cNvGrpSpPr>
            <a:grpSpLocks/>
          </p:cNvGrpSpPr>
          <p:nvPr/>
        </p:nvGrpSpPr>
        <p:grpSpPr bwMode="auto">
          <a:xfrm rot="-6503249">
            <a:off x="6468269" y="3636169"/>
            <a:ext cx="363538" cy="1244600"/>
            <a:chOff x="3812" y="2224"/>
            <a:chExt cx="229" cy="847"/>
          </a:xfrm>
        </p:grpSpPr>
        <p:sp>
          <p:nvSpPr>
            <p:cNvPr id="36891" name="Line 30">
              <a:extLst>
                <a:ext uri="{FF2B5EF4-FFF2-40B4-BE49-F238E27FC236}">
                  <a16:creationId xmlns:a16="http://schemas.microsoft.com/office/drawing/2014/main" id="{CA37893C-3823-4D6E-802F-B0FC85BED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8" y="2224"/>
              <a:ext cx="0" cy="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2" name="Text Box 31">
              <a:extLst>
                <a:ext uri="{FF2B5EF4-FFF2-40B4-BE49-F238E27FC236}">
                  <a16:creationId xmlns:a16="http://schemas.microsoft.com/office/drawing/2014/main" id="{46F14ADB-33EB-42E2-A1E6-9A97DF358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2" y="2821"/>
              <a:ext cx="2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b="1">
                  <a:solidFill>
                    <a:srgbClr val="0000FF"/>
                  </a:solidFill>
                  <a:latin typeface="Courier New" panose="02070309020205020404" pitchFamily="49" charset="0"/>
                </a:rPr>
                <a:t>e</a:t>
              </a:r>
            </a:p>
          </p:txBody>
        </p:sp>
      </p:grpSp>
      <p:grpSp>
        <p:nvGrpSpPr>
          <p:cNvPr id="237600" name="Group 32">
            <a:extLst>
              <a:ext uri="{FF2B5EF4-FFF2-40B4-BE49-F238E27FC236}">
                <a16:creationId xmlns:a16="http://schemas.microsoft.com/office/drawing/2014/main" id="{B09E4F23-62F9-45CC-89C3-CE199B2842D0}"/>
              </a:ext>
            </a:extLst>
          </p:cNvPr>
          <p:cNvGrpSpPr>
            <a:grpSpLocks/>
          </p:cNvGrpSpPr>
          <p:nvPr/>
        </p:nvGrpSpPr>
        <p:grpSpPr bwMode="auto">
          <a:xfrm>
            <a:off x="6884988" y="3013075"/>
            <a:ext cx="1127125" cy="1422400"/>
            <a:chOff x="4941" y="1752"/>
            <a:chExt cx="769" cy="896"/>
          </a:xfrm>
        </p:grpSpPr>
        <p:grpSp>
          <p:nvGrpSpPr>
            <p:cNvPr id="36887" name="Group 33">
              <a:extLst>
                <a:ext uri="{FF2B5EF4-FFF2-40B4-BE49-F238E27FC236}">
                  <a16:creationId xmlns:a16="http://schemas.microsoft.com/office/drawing/2014/main" id="{D4C77EAD-6D68-4066-9103-083DBFADCA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1" y="1752"/>
              <a:ext cx="753" cy="250"/>
              <a:chOff x="2759" y="2040"/>
              <a:chExt cx="753" cy="250"/>
            </a:xfrm>
          </p:grpSpPr>
          <p:sp>
            <p:nvSpPr>
              <p:cNvPr id="36889" name="Text Box 34">
                <a:extLst>
                  <a:ext uri="{FF2B5EF4-FFF2-40B4-BE49-F238E27FC236}">
                    <a16:creationId xmlns:a16="http://schemas.microsoft.com/office/drawing/2014/main" id="{2D82664F-9A4A-4305-A9B9-383DC60B4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9" y="2040"/>
                <a:ext cx="23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i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</a:t>
                </a:r>
                <a:endParaRPr lang="en-US" altLang="en-US" sz="20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90" name="Rectangle 35">
                <a:extLst>
                  <a:ext uri="{FF2B5EF4-FFF2-40B4-BE49-F238E27FC236}">
                    <a16:creationId xmlns:a16="http://schemas.microsoft.com/office/drawing/2014/main" id="{20E5F888-AD58-44C5-8905-F0AE9386C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8" y="2112"/>
                <a:ext cx="504" cy="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6888" name="Freeform 36">
              <a:extLst>
                <a:ext uri="{FF2B5EF4-FFF2-40B4-BE49-F238E27FC236}">
                  <a16:creationId xmlns:a16="http://schemas.microsoft.com/office/drawing/2014/main" id="{850A5E17-4423-4D1A-AE06-4D7E120FD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7" y="1912"/>
              <a:ext cx="543" cy="736"/>
            </a:xfrm>
            <a:custGeom>
              <a:avLst/>
              <a:gdLst>
                <a:gd name="T0" fmla="*/ 280 w 543"/>
                <a:gd name="T1" fmla="*/ 0 h 736"/>
                <a:gd name="T2" fmla="*/ 496 w 543"/>
                <a:gd name="T3" fmla="*/ 304 h 736"/>
                <a:gd name="T4" fmla="*/ 0 w 543"/>
                <a:gd name="T5" fmla="*/ 736 h 7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3" h="736">
                  <a:moveTo>
                    <a:pt x="280" y="0"/>
                  </a:moveTo>
                  <a:cubicBezTo>
                    <a:pt x="411" y="90"/>
                    <a:pt x="543" y="181"/>
                    <a:pt x="496" y="304"/>
                  </a:cubicBezTo>
                  <a:cubicBezTo>
                    <a:pt x="449" y="427"/>
                    <a:pt x="224" y="581"/>
                    <a:pt x="0" y="73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7605" name="Rectangle 37">
            <a:extLst>
              <a:ext uri="{FF2B5EF4-FFF2-40B4-BE49-F238E27FC236}">
                <a16:creationId xmlns:a16="http://schemas.microsoft.com/office/drawing/2014/main" id="{6F77D587-9A50-493A-81A6-AF6AF518338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892007" y="4087018"/>
            <a:ext cx="304800" cy="773113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23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75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3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75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75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75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3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 animBg="1"/>
      <p:bldP spid="237573" grpId="0" animBg="1"/>
      <p:bldP spid="237574" grpId="0" animBg="1"/>
      <p:bldP spid="237575" grpId="0" animBg="1"/>
      <p:bldP spid="237576" grpId="0" animBg="1"/>
      <p:bldP spid="237577" grpId="0" animBg="1"/>
      <p:bldP spid="237578" grpId="0" animBg="1"/>
      <p:bldP spid="237579" grpId="0" animBg="1"/>
      <p:bldP spid="237592" grpId="0" animBg="1"/>
      <p:bldP spid="23760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>
            <a:extLst>
              <a:ext uri="{FF2B5EF4-FFF2-40B4-BE49-F238E27FC236}">
                <a16:creationId xmlns:a16="http://schemas.microsoft.com/office/drawing/2014/main" id="{03AD2454-CD28-4B03-9D03-6A1F568623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2A5137-CE50-4399-8B3D-632C863C85C7}" type="datetime1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8/23/2020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7891" name="Footer Placeholder 4">
            <a:extLst>
              <a:ext uri="{FF2B5EF4-FFF2-40B4-BE49-F238E27FC236}">
                <a16:creationId xmlns:a16="http://schemas.microsoft.com/office/drawing/2014/main" id="{5DB4B534-7723-4CC2-80E6-E7F4B9F8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CS 201</a:t>
            </a: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26ABEEBA-3A8D-48A9-9ECC-C637B5983D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Implementation by Linked Lists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4358E043-57DC-4A9E-BBF3-036AC51B5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Can use a </a:t>
            </a:r>
            <a:r>
              <a:rPr lang="en-US" altLang="en-US" sz="1800">
                <a:solidFill>
                  <a:srgbClr val="0000FF"/>
                </a:solidFill>
              </a:rPr>
              <a:t>Linked List</a:t>
            </a:r>
            <a:r>
              <a:rPr lang="en-US" altLang="en-US" sz="2000"/>
              <a:t> as implementation of stack</a:t>
            </a:r>
          </a:p>
        </p:txBody>
      </p:sp>
      <p:grpSp>
        <p:nvGrpSpPr>
          <p:cNvPr id="238596" name="Group 4">
            <a:extLst>
              <a:ext uri="{FF2B5EF4-FFF2-40B4-BE49-F238E27FC236}">
                <a16:creationId xmlns:a16="http://schemas.microsoft.com/office/drawing/2014/main" id="{D8DF6E75-EC6D-4A02-84AE-17097D69F69E}"/>
              </a:ext>
            </a:extLst>
          </p:cNvPr>
          <p:cNvGrpSpPr>
            <a:grpSpLocks/>
          </p:cNvGrpSpPr>
          <p:nvPr/>
        </p:nvGrpSpPr>
        <p:grpSpPr bwMode="auto">
          <a:xfrm>
            <a:off x="2960688" y="3048000"/>
            <a:ext cx="4510087" cy="1897063"/>
            <a:chOff x="2008" y="1706"/>
            <a:chExt cx="3076" cy="1195"/>
          </a:xfrm>
        </p:grpSpPr>
        <p:sp>
          <p:nvSpPr>
            <p:cNvPr id="37923" name="Text Box 5">
              <a:extLst>
                <a:ext uri="{FF2B5EF4-FFF2-40B4-BE49-F238E27FC236}">
                  <a16:creationId xmlns:a16="http://schemas.microsoft.com/office/drawing/2014/main" id="{C4F7831D-EBE0-4A6F-90C3-4EDA59FE5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1706"/>
              <a:ext cx="30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 i="1">
                  <a:solidFill>
                    <a:srgbClr val="008000"/>
                  </a:solidFill>
                </a:rPr>
                <a:t>Top of Stack  = Front of Linked-List</a:t>
              </a:r>
            </a:p>
          </p:txBody>
        </p:sp>
        <p:sp>
          <p:nvSpPr>
            <p:cNvPr id="37924" name="Line 6">
              <a:extLst>
                <a:ext uri="{FF2B5EF4-FFF2-40B4-BE49-F238E27FC236}">
                  <a16:creationId xmlns:a16="http://schemas.microsoft.com/office/drawing/2014/main" id="{5BE6331D-07D6-4EBA-9043-2C06303E5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8" y="1946"/>
              <a:ext cx="288" cy="9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8599" name="Group 7">
            <a:extLst>
              <a:ext uri="{FF2B5EF4-FFF2-40B4-BE49-F238E27FC236}">
                <a16:creationId xmlns:a16="http://schemas.microsoft.com/office/drawing/2014/main" id="{D3C89D9E-4D8D-42D3-9E67-96E154AB9B9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282825"/>
            <a:ext cx="8423275" cy="4032250"/>
            <a:chOff x="300" y="1224"/>
            <a:chExt cx="5746" cy="2540"/>
          </a:xfrm>
        </p:grpSpPr>
        <p:sp>
          <p:nvSpPr>
            <p:cNvPr id="37919" name="Rectangle 8">
              <a:extLst>
                <a:ext uri="{FF2B5EF4-FFF2-40B4-BE49-F238E27FC236}">
                  <a16:creationId xmlns:a16="http://schemas.microsoft.com/office/drawing/2014/main" id="{E687E2B3-5273-46EA-9A32-7AC754DAF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572"/>
              <a:ext cx="5746" cy="2192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20" name="Text Box 9">
              <a:extLst>
                <a:ext uri="{FF2B5EF4-FFF2-40B4-BE49-F238E27FC236}">
                  <a16:creationId xmlns:a16="http://schemas.microsoft.com/office/drawing/2014/main" id="{5BD330C1-0C5B-4288-9855-68E19750F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" y="1224"/>
              <a:ext cx="7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/>
                <a:t>StackLL</a:t>
              </a:r>
            </a:p>
          </p:txBody>
        </p:sp>
        <p:sp>
          <p:nvSpPr>
            <p:cNvPr id="37921" name="Rectangle 10">
              <a:extLst>
                <a:ext uri="{FF2B5EF4-FFF2-40B4-BE49-F238E27FC236}">
                  <a16:creationId xmlns:a16="http://schemas.microsoft.com/office/drawing/2014/main" id="{C60D5F5C-C3CF-4223-8596-D61DE1529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720"/>
              <a:ext cx="384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22" name="Text Box 11">
              <a:extLst>
                <a:ext uri="{FF2B5EF4-FFF2-40B4-BE49-F238E27FC236}">
                  <a16:creationId xmlns:a16="http://schemas.microsoft.com/office/drawing/2014/main" id="{05F7A023-25B4-4A92-B18A-88DA6047E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" y="1676"/>
              <a:ext cx="4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solidFill>
                    <a:srgbClr val="0000FF"/>
                  </a:solidFill>
                  <a:latin typeface="Courier New" panose="02070309020205020404" pitchFamily="49" charset="0"/>
                </a:rPr>
                <a:t>lst</a:t>
              </a:r>
              <a:endParaRPr lang="en-GB" altLang="en-US" sz="18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7896" name="Rectangle 13">
            <a:extLst>
              <a:ext uri="{FF2B5EF4-FFF2-40B4-BE49-F238E27FC236}">
                <a16:creationId xmlns:a16="http://schemas.microsoft.com/office/drawing/2014/main" id="{F355CAA7-A1BD-47F8-A0D3-14EA6D5D7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3" y="5013325"/>
            <a:ext cx="1160462" cy="495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897" name="Line 14">
            <a:extLst>
              <a:ext uri="{FF2B5EF4-FFF2-40B4-BE49-F238E27FC236}">
                <a16:creationId xmlns:a16="http://schemas.microsoft.com/office/drawing/2014/main" id="{19BD0B3C-1493-43C3-9721-2BDB4146A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9363" y="5000625"/>
            <a:ext cx="1587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Text Box 15">
            <a:extLst>
              <a:ext uri="{FF2B5EF4-FFF2-40B4-BE49-F238E27FC236}">
                <a16:creationId xmlns:a16="http://schemas.microsoft.com/office/drawing/2014/main" id="{994EED5F-578A-476B-80E4-86DFCE9A5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988" y="5062538"/>
            <a:ext cx="417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/>
              <a:t>a</a:t>
            </a:r>
            <a:r>
              <a:rPr lang="en-US" altLang="en-US" sz="2000" i="1" baseline="-25000"/>
              <a:t>1</a:t>
            </a:r>
            <a:endParaRPr lang="en-US" altLang="en-US" sz="2000" i="1"/>
          </a:p>
        </p:txBody>
      </p:sp>
      <p:sp>
        <p:nvSpPr>
          <p:cNvPr id="37899" name="Line 16">
            <a:extLst>
              <a:ext uri="{FF2B5EF4-FFF2-40B4-BE49-F238E27FC236}">
                <a16:creationId xmlns:a16="http://schemas.microsoft.com/office/drawing/2014/main" id="{00BA64CE-45F7-4E49-8F47-A10CDC28EC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1938" y="5243513"/>
            <a:ext cx="742950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Rectangle 17">
            <a:extLst>
              <a:ext uri="{FF2B5EF4-FFF2-40B4-BE49-F238E27FC236}">
                <a16:creationId xmlns:a16="http://schemas.microsoft.com/office/drawing/2014/main" id="{85746C44-EF69-4CED-BB3C-A28FDB77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5038725"/>
            <a:ext cx="1160462" cy="495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01" name="Line 18">
            <a:extLst>
              <a:ext uri="{FF2B5EF4-FFF2-40B4-BE49-F238E27FC236}">
                <a16:creationId xmlns:a16="http://schemas.microsoft.com/office/drawing/2014/main" id="{56446CC2-8BE6-447E-A86D-0264566CC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8463" y="5026025"/>
            <a:ext cx="1587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Text Box 19">
            <a:extLst>
              <a:ext uri="{FF2B5EF4-FFF2-40B4-BE49-F238E27FC236}">
                <a16:creationId xmlns:a16="http://schemas.microsoft.com/office/drawing/2014/main" id="{4BCC3200-9B94-4237-BB58-4939CA209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088" y="5087938"/>
            <a:ext cx="417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/>
              <a:t>a</a:t>
            </a:r>
            <a:r>
              <a:rPr lang="en-US" altLang="en-US" sz="2000" i="1" baseline="-25000"/>
              <a:t>2</a:t>
            </a:r>
            <a:endParaRPr lang="en-US" altLang="en-US" sz="2000" i="1"/>
          </a:p>
        </p:txBody>
      </p:sp>
      <p:sp>
        <p:nvSpPr>
          <p:cNvPr id="37903" name="Line 20">
            <a:extLst>
              <a:ext uri="{FF2B5EF4-FFF2-40B4-BE49-F238E27FC236}">
                <a16:creationId xmlns:a16="http://schemas.microsoft.com/office/drawing/2014/main" id="{F402B78B-961D-4D0F-952B-8B6C2BD117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9450" y="5268913"/>
            <a:ext cx="742950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21">
            <a:extLst>
              <a:ext uri="{FF2B5EF4-FFF2-40B4-BE49-F238E27FC236}">
                <a16:creationId xmlns:a16="http://schemas.microsoft.com/office/drawing/2014/main" id="{DD995872-7AC9-433F-BFA4-ABA6412A0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5" y="5064125"/>
            <a:ext cx="1160463" cy="495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05" name="Line 22">
            <a:extLst>
              <a:ext uri="{FF2B5EF4-FFF2-40B4-BE49-F238E27FC236}">
                <a16:creationId xmlns:a16="http://schemas.microsoft.com/office/drawing/2014/main" id="{E9BF3F77-6847-474F-A4C6-F24212F6C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7563" y="5051425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Text Box 23">
            <a:extLst>
              <a:ext uri="{FF2B5EF4-FFF2-40B4-BE49-F238E27FC236}">
                <a16:creationId xmlns:a16="http://schemas.microsoft.com/office/drawing/2014/main" id="{B4D32757-A47B-44F4-8280-B9A04FD30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5113338"/>
            <a:ext cx="417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/>
              <a:t>a</a:t>
            </a:r>
            <a:r>
              <a:rPr lang="en-US" altLang="en-US" sz="2000" i="1" baseline="-25000"/>
              <a:t>3</a:t>
            </a:r>
            <a:endParaRPr lang="en-US" altLang="en-US" sz="2000" i="1"/>
          </a:p>
        </p:txBody>
      </p:sp>
      <p:sp>
        <p:nvSpPr>
          <p:cNvPr id="37907" name="Line 24">
            <a:extLst>
              <a:ext uri="{FF2B5EF4-FFF2-40B4-BE49-F238E27FC236}">
                <a16:creationId xmlns:a16="http://schemas.microsoft.com/office/drawing/2014/main" id="{CCB769DE-31FC-4A63-A4FD-7FF1F7EDB6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8550" y="5294313"/>
            <a:ext cx="742950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Rectangle 25">
            <a:extLst>
              <a:ext uri="{FF2B5EF4-FFF2-40B4-BE49-F238E27FC236}">
                <a16:creationId xmlns:a16="http://schemas.microsoft.com/office/drawing/2014/main" id="{D8FAF42F-5047-48F8-B291-C1167861E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25" y="5089525"/>
            <a:ext cx="1160463" cy="495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09" name="Line 26">
            <a:extLst>
              <a:ext uri="{FF2B5EF4-FFF2-40B4-BE49-F238E27FC236}">
                <a16:creationId xmlns:a16="http://schemas.microsoft.com/office/drawing/2014/main" id="{CCAF1FA0-772A-43C8-AE6D-C4F8E7E5C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075" y="5076825"/>
            <a:ext cx="1588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Text Box 27">
            <a:extLst>
              <a:ext uri="{FF2B5EF4-FFF2-40B4-BE49-F238E27FC236}">
                <a16:creationId xmlns:a16="http://schemas.microsoft.com/office/drawing/2014/main" id="{10C4EC9C-060E-4283-993E-AD85A892B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5138738"/>
            <a:ext cx="417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/>
              <a:t>a</a:t>
            </a:r>
            <a:r>
              <a:rPr lang="en-US" altLang="en-US" sz="2000" i="1" baseline="-25000"/>
              <a:t>4</a:t>
            </a:r>
            <a:endParaRPr lang="en-US" altLang="en-US" sz="2000" i="1"/>
          </a:p>
        </p:txBody>
      </p:sp>
      <p:sp>
        <p:nvSpPr>
          <p:cNvPr id="37911" name="Line 28">
            <a:extLst>
              <a:ext uri="{FF2B5EF4-FFF2-40B4-BE49-F238E27FC236}">
                <a16:creationId xmlns:a16="http://schemas.microsoft.com/office/drawing/2014/main" id="{CE5F4D85-C29C-4F8A-BEB1-3101F61B63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85075" y="5102225"/>
            <a:ext cx="479425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2" name="Rectangle 29">
            <a:extLst>
              <a:ext uri="{FF2B5EF4-FFF2-40B4-BE49-F238E27FC236}">
                <a16:creationId xmlns:a16="http://schemas.microsoft.com/office/drawing/2014/main" id="{7F85FC4A-0817-4477-A25B-08EF88829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3" y="4149725"/>
            <a:ext cx="868362" cy="27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13" name="Text Box 30">
            <a:extLst>
              <a:ext uri="{FF2B5EF4-FFF2-40B4-BE49-F238E27FC236}">
                <a16:creationId xmlns:a16="http://schemas.microsoft.com/office/drawing/2014/main" id="{EB3FBB59-B11B-44CC-8362-62A9BF277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38" y="4071938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FF"/>
                </a:solidFill>
              </a:rPr>
              <a:t>head</a:t>
            </a:r>
            <a:endParaRPr lang="en-US" altLang="en-US" sz="2000" i="1"/>
          </a:p>
        </p:txBody>
      </p:sp>
      <p:sp>
        <p:nvSpPr>
          <p:cNvPr id="37914" name="Line 31">
            <a:extLst>
              <a:ext uri="{FF2B5EF4-FFF2-40B4-BE49-F238E27FC236}">
                <a16:creationId xmlns:a16="http://schemas.microsoft.com/office/drawing/2014/main" id="{70544A1D-A467-4AE7-8142-D42857B8B7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8525" y="4302125"/>
            <a:ext cx="152400" cy="673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8627" name="Group 35">
            <a:extLst>
              <a:ext uri="{FF2B5EF4-FFF2-40B4-BE49-F238E27FC236}">
                <a16:creationId xmlns:a16="http://schemas.microsoft.com/office/drawing/2014/main" id="{F6A2973A-39E3-4F61-B3AA-CF3E1A531C71}"/>
              </a:ext>
            </a:extLst>
          </p:cNvPr>
          <p:cNvGrpSpPr>
            <a:grpSpLocks/>
          </p:cNvGrpSpPr>
          <p:nvPr/>
        </p:nvGrpSpPr>
        <p:grpSpPr bwMode="auto">
          <a:xfrm>
            <a:off x="1089025" y="3209925"/>
            <a:ext cx="7508875" cy="2673350"/>
            <a:chOff x="731" y="1808"/>
            <a:chExt cx="5122" cy="1684"/>
          </a:xfrm>
        </p:grpSpPr>
        <p:sp>
          <p:nvSpPr>
            <p:cNvPr id="37916" name="Rectangle 36">
              <a:extLst>
                <a:ext uri="{FF2B5EF4-FFF2-40B4-BE49-F238E27FC236}">
                  <a16:creationId xmlns:a16="http://schemas.microsoft.com/office/drawing/2014/main" id="{3DF159C0-79CA-4F6D-883A-1FEB4BBA8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" y="2328"/>
              <a:ext cx="5122" cy="1164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17" name="Text Box 37">
              <a:extLst>
                <a:ext uri="{FF2B5EF4-FFF2-40B4-BE49-F238E27FC236}">
                  <a16:creationId xmlns:a16="http://schemas.microsoft.com/office/drawing/2014/main" id="{8CD3C26C-3175-4AE9-BC06-2148B83EF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1951"/>
              <a:ext cx="10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/>
                <a:t>LinkedListItr</a:t>
              </a:r>
            </a:p>
          </p:txBody>
        </p:sp>
        <p:sp>
          <p:nvSpPr>
            <p:cNvPr id="37918" name="Freeform 38">
              <a:extLst>
                <a:ext uri="{FF2B5EF4-FFF2-40B4-BE49-F238E27FC236}">
                  <a16:creationId xmlns:a16="http://schemas.microsoft.com/office/drawing/2014/main" id="{BF8EF9B0-E26E-4A80-83E0-94CD997C2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6" y="1808"/>
              <a:ext cx="816" cy="512"/>
            </a:xfrm>
            <a:custGeom>
              <a:avLst/>
              <a:gdLst>
                <a:gd name="T0" fmla="*/ 0 w 816"/>
                <a:gd name="T1" fmla="*/ 0 h 512"/>
                <a:gd name="T2" fmla="*/ 560 w 816"/>
                <a:gd name="T3" fmla="*/ 144 h 512"/>
                <a:gd name="T4" fmla="*/ 816 w 816"/>
                <a:gd name="T5" fmla="*/ 512 h 5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512">
                  <a:moveTo>
                    <a:pt x="0" y="0"/>
                  </a:moveTo>
                  <a:cubicBezTo>
                    <a:pt x="212" y="29"/>
                    <a:pt x="424" y="59"/>
                    <a:pt x="560" y="144"/>
                  </a:cubicBezTo>
                  <a:cubicBezTo>
                    <a:pt x="696" y="229"/>
                    <a:pt x="756" y="370"/>
                    <a:pt x="816" y="51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23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>
            <a:extLst>
              <a:ext uri="{FF2B5EF4-FFF2-40B4-BE49-F238E27FC236}">
                <a16:creationId xmlns:a16="http://schemas.microsoft.com/office/drawing/2014/main" id="{2449B457-537B-4F7F-A380-4BA03083CC1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707AB6-67C7-4848-BE2F-EF18E4805EBE}" type="datetime1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8/23/2020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8915" name="Footer Placeholder 4">
            <a:extLst>
              <a:ext uri="{FF2B5EF4-FFF2-40B4-BE49-F238E27FC236}">
                <a16:creationId xmlns:a16="http://schemas.microsoft.com/office/drawing/2014/main" id="{98DF1C23-7A82-46CB-BD52-BE3C8EE2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CS 201</a:t>
            </a: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58CD4E5A-B53C-4B61-BCA3-7F1B407AD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Code</a:t>
            </a:r>
          </a:p>
        </p:txBody>
      </p:sp>
      <p:pic>
        <p:nvPicPr>
          <p:cNvPr id="38917" name="Picture 2">
            <a:extLst>
              <a:ext uri="{FF2B5EF4-FFF2-40B4-BE49-F238E27FC236}">
                <a16:creationId xmlns:a16="http://schemas.microsoft.com/office/drawing/2014/main" id="{86D23130-5C2F-4317-B00D-B5AB69C89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449388"/>
            <a:ext cx="4089400" cy="461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Box 4">
            <a:extLst>
              <a:ext uri="{FF2B5EF4-FFF2-40B4-BE49-F238E27FC236}">
                <a16:creationId xmlns:a16="http://schemas.microsoft.com/office/drawing/2014/main" id="{5145D165-E937-48AE-9A77-0D6BF8CFD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447800"/>
            <a:ext cx="40433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struct Node {</a:t>
            </a:r>
          </a:p>
          <a:p>
            <a:r>
              <a:rPr lang="en-US" altLang="en-US"/>
              <a:t>    int element;</a:t>
            </a:r>
          </a:p>
          <a:p>
            <a:r>
              <a:rPr lang="en-US" altLang="en-US"/>
              <a:t>    Node * next;</a:t>
            </a:r>
          </a:p>
          <a:p>
            <a:r>
              <a:rPr lang="en-US" altLang="en-US"/>
              <a:t>};</a:t>
            </a:r>
          </a:p>
          <a:p>
            <a:r>
              <a:rPr lang="en-US" altLang="en-US"/>
              <a:t>typedef struct Node * STACK;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>
            <a:extLst>
              <a:ext uri="{FF2B5EF4-FFF2-40B4-BE49-F238E27FC236}">
                <a16:creationId xmlns:a16="http://schemas.microsoft.com/office/drawing/2014/main" id="{BEF8FCC1-09A5-4DF4-BA96-E9E0A8EA4B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7ECF62-C429-43D0-89E7-4F0F0DC7373D}" type="datetime1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8/23/2020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0963" name="Footer Placeholder 4">
            <a:extLst>
              <a:ext uri="{FF2B5EF4-FFF2-40B4-BE49-F238E27FC236}">
                <a16:creationId xmlns:a16="http://schemas.microsoft.com/office/drawing/2014/main" id="{CA857E22-462C-4FB3-AA63-FAFD69A9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CS 201</a:t>
            </a: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DE116C1F-855E-418B-8B26-B42671CD8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code</a:t>
            </a:r>
          </a:p>
        </p:txBody>
      </p:sp>
      <p:pic>
        <p:nvPicPr>
          <p:cNvPr id="40965" name="Picture 2">
            <a:extLst>
              <a:ext uri="{FF2B5EF4-FFF2-40B4-BE49-F238E27FC236}">
                <a16:creationId xmlns:a16="http://schemas.microsoft.com/office/drawing/2014/main" id="{78EE59F2-6CF8-48BB-971E-E62A73197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963738"/>
            <a:ext cx="5670550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8E078276-5027-49AE-BFCF-37CBAECD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Code</a:t>
            </a:r>
          </a:p>
        </p:txBody>
      </p:sp>
      <p:sp>
        <p:nvSpPr>
          <p:cNvPr id="41987" name="Date Placeholder 3">
            <a:extLst>
              <a:ext uri="{FF2B5EF4-FFF2-40B4-BE49-F238E27FC236}">
                <a16:creationId xmlns:a16="http://schemas.microsoft.com/office/drawing/2014/main" id="{4A7363F6-7EEC-484B-B023-E3C926ECA39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4C6B7C-0FB0-41B6-A3BE-FC95FFF79E5D}" type="datetime1">
              <a:rPr lang="en-US" altLang="en-US" sz="1400"/>
              <a:pPr/>
              <a:t>8/23/2020</a:t>
            </a:fld>
            <a:endParaRPr lang="en-US" altLang="en-US" sz="1400"/>
          </a:p>
        </p:txBody>
      </p:sp>
      <p:sp>
        <p:nvSpPr>
          <p:cNvPr id="41988" name="Footer Placeholder 4">
            <a:extLst>
              <a:ext uri="{FF2B5EF4-FFF2-40B4-BE49-F238E27FC236}">
                <a16:creationId xmlns:a16="http://schemas.microsoft.com/office/drawing/2014/main" id="{71009C3B-4B19-49A7-AEDB-E85CB718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201</a:t>
            </a:r>
          </a:p>
        </p:txBody>
      </p:sp>
      <p:pic>
        <p:nvPicPr>
          <p:cNvPr id="41989" name="Picture 6">
            <a:extLst>
              <a:ext uri="{FF2B5EF4-FFF2-40B4-BE49-F238E27FC236}">
                <a16:creationId xmlns:a16="http://schemas.microsoft.com/office/drawing/2014/main" id="{BDFBA8A7-0D9F-44A1-85AF-43E2035BB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952625"/>
            <a:ext cx="8364537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>
            <a:extLst>
              <a:ext uri="{FF2B5EF4-FFF2-40B4-BE49-F238E27FC236}">
                <a16:creationId xmlns:a16="http://schemas.microsoft.com/office/drawing/2014/main" id="{C39590D6-5C5A-4D84-BD95-322F5AA084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6108F7-3BC2-423E-9ACB-E745AB7B5D88}" type="datetime1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8/23/2020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3011" name="Footer Placeholder 4">
            <a:extLst>
              <a:ext uri="{FF2B5EF4-FFF2-40B4-BE49-F238E27FC236}">
                <a16:creationId xmlns:a16="http://schemas.microsoft.com/office/drawing/2014/main" id="{815A1E18-23D7-403F-A33B-59DD3552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CS 201</a:t>
            </a: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9BA3C910-B0A8-485C-995B-5466F98F5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Implementation by Array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4C43FE15-BEBF-49F7-B2B2-3D39D218A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000"/>
              <a:t>use </a:t>
            </a:r>
            <a:r>
              <a:rPr lang="en-US" altLang="en-US" sz="1800"/>
              <a:t>Array</a:t>
            </a:r>
            <a:r>
              <a:rPr lang="en-US" altLang="en-US" sz="2000"/>
              <a:t> with a </a:t>
            </a:r>
            <a:r>
              <a:rPr lang="en-US" altLang="en-US" sz="1800">
                <a:solidFill>
                  <a:srgbClr val="0000FF"/>
                </a:solidFill>
              </a:rPr>
              <a:t>top</a:t>
            </a:r>
            <a:r>
              <a:rPr lang="en-US" altLang="en-US" sz="2000"/>
              <a:t> index pointer as an implementation of stack</a:t>
            </a:r>
          </a:p>
        </p:txBody>
      </p:sp>
      <p:sp>
        <p:nvSpPr>
          <p:cNvPr id="241668" name="Text Box 4">
            <a:extLst>
              <a:ext uri="{FF2B5EF4-FFF2-40B4-BE49-F238E27FC236}">
                <a16:creationId xmlns:a16="http://schemas.microsoft.com/office/drawing/2014/main" id="{1B0FA181-27F4-4C0A-A0D1-6FD12482C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4100513"/>
            <a:ext cx="355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1" i="1">
                <a:solidFill>
                  <a:srgbClr val="FF0000"/>
                </a:solidFill>
              </a:rPr>
              <a:t>E</a:t>
            </a:r>
            <a:endParaRPr lang="en-GB" altLang="en-US" sz="2000" i="1">
              <a:solidFill>
                <a:srgbClr val="FF0000"/>
              </a:solidFill>
            </a:endParaRPr>
          </a:p>
        </p:txBody>
      </p:sp>
      <p:sp>
        <p:nvSpPr>
          <p:cNvPr id="241669" name="Text Box 5">
            <a:extLst>
              <a:ext uri="{FF2B5EF4-FFF2-40B4-BE49-F238E27FC236}">
                <a16:creationId xmlns:a16="http://schemas.microsoft.com/office/drawing/2014/main" id="{78DDB6AE-E158-42AA-8692-A3B31CDFF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975" y="4135438"/>
            <a:ext cx="3413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1" i="1">
                <a:solidFill>
                  <a:srgbClr val="FF0000"/>
                </a:solidFill>
              </a:rPr>
              <a:t>F</a:t>
            </a:r>
            <a:endParaRPr lang="en-GB" altLang="en-US" sz="2000" i="1">
              <a:solidFill>
                <a:srgbClr val="FF0000"/>
              </a:solidFill>
            </a:endParaRPr>
          </a:p>
        </p:txBody>
      </p:sp>
      <p:grpSp>
        <p:nvGrpSpPr>
          <p:cNvPr id="241670" name="Group 6">
            <a:extLst>
              <a:ext uri="{FF2B5EF4-FFF2-40B4-BE49-F238E27FC236}">
                <a16:creationId xmlns:a16="http://schemas.microsoft.com/office/drawing/2014/main" id="{68FADD9C-BD76-4CF2-9E34-3DB22BC09944}"/>
              </a:ext>
            </a:extLst>
          </p:cNvPr>
          <p:cNvGrpSpPr>
            <a:grpSpLocks/>
          </p:cNvGrpSpPr>
          <p:nvPr/>
        </p:nvGrpSpPr>
        <p:grpSpPr bwMode="auto">
          <a:xfrm>
            <a:off x="1211263" y="3457575"/>
            <a:ext cx="5573712" cy="1241425"/>
            <a:chOff x="768" y="2003"/>
            <a:chExt cx="3802" cy="782"/>
          </a:xfrm>
        </p:grpSpPr>
        <p:grpSp>
          <p:nvGrpSpPr>
            <p:cNvPr id="43031" name="Group 7">
              <a:extLst>
                <a:ext uri="{FF2B5EF4-FFF2-40B4-BE49-F238E27FC236}">
                  <a16:creationId xmlns:a16="http://schemas.microsoft.com/office/drawing/2014/main" id="{C26D13AC-7195-4266-A48D-69D3A5A89B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5" y="2003"/>
              <a:ext cx="3265" cy="782"/>
              <a:chOff x="2185" y="1867"/>
              <a:chExt cx="3265" cy="782"/>
            </a:xfrm>
          </p:grpSpPr>
          <p:sp>
            <p:nvSpPr>
              <p:cNvPr id="43033" name="Rectangle 8">
                <a:extLst>
                  <a:ext uri="{FF2B5EF4-FFF2-40B4-BE49-F238E27FC236}">
                    <a16:creationId xmlns:a16="http://schemas.microsoft.com/office/drawing/2014/main" id="{6582963B-7BC7-45B6-89DB-2CFE89D5E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2146"/>
                <a:ext cx="3263" cy="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34" name="Line 9">
                <a:extLst>
                  <a:ext uri="{FF2B5EF4-FFF2-40B4-BE49-F238E27FC236}">
                    <a16:creationId xmlns:a16="http://schemas.microsoft.com/office/drawing/2014/main" id="{FC40AE77-5ABD-428F-9BC8-B9890830A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0" y="2155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5" name="Line 10">
                <a:extLst>
                  <a:ext uri="{FF2B5EF4-FFF2-40B4-BE49-F238E27FC236}">
                    <a16:creationId xmlns:a16="http://schemas.microsoft.com/office/drawing/2014/main" id="{B396036C-72CB-41E6-B574-770C79998E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3" y="2151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6" name="Line 11">
                <a:extLst>
                  <a:ext uri="{FF2B5EF4-FFF2-40B4-BE49-F238E27FC236}">
                    <a16:creationId xmlns:a16="http://schemas.microsoft.com/office/drawing/2014/main" id="{9D21BF1C-AEDB-4A31-9BB7-4D839335E7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6" y="2147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7" name="Line 12">
                <a:extLst>
                  <a:ext uri="{FF2B5EF4-FFF2-40B4-BE49-F238E27FC236}">
                    <a16:creationId xmlns:a16="http://schemas.microsoft.com/office/drawing/2014/main" id="{A114487E-B5F7-44E4-8F89-2232CFA4B7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9" y="2143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8" name="Line 13">
                <a:extLst>
                  <a:ext uri="{FF2B5EF4-FFF2-40B4-BE49-F238E27FC236}">
                    <a16:creationId xmlns:a16="http://schemas.microsoft.com/office/drawing/2014/main" id="{8A9BEEA6-131F-4E18-BD1F-6B4D069C1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2" y="2139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9" name="Line 14">
                <a:extLst>
                  <a:ext uri="{FF2B5EF4-FFF2-40B4-BE49-F238E27FC236}">
                    <a16:creationId xmlns:a16="http://schemas.microsoft.com/office/drawing/2014/main" id="{F31C0B63-734C-4504-ABFE-350753DE8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5" y="2135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0" name="Line 15">
                <a:extLst>
                  <a:ext uri="{FF2B5EF4-FFF2-40B4-BE49-F238E27FC236}">
                    <a16:creationId xmlns:a16="http://schemas.microsoft.com/office/drawing/2014/main" id="{CA1993D2-011C-4B40-B69D-6CFCB81E0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8" y="2158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1" name="Line 16">
                <a:extLst>
                  <a:ext uri="{FF2B5EF4-FFF2-40B4-BE49-F238E27FC236}">
                    <a16:creationId xmlns:a16="http://schemas.microsoft.com/office/drawing/2014/main" id="{72D0C937-3CD4-48B6-BBD5-344B11444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1" y="2137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2" name="Line 17">
                <a:extLst>
                  <a:ext uri="{FF2B5EF4-FFF2-40B4-BE49-F238E27FC236}">
                    <a16:creationId xmlns:a16="http://schemas.microsoft.com/office/drawing/2014/main" id="{EF945E5E-9C38-4441-991D-5CB7574A2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4" y="2151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3" name="Text Box 18">
                <a:extLst>
                  <a:ext uri="{FF2B5EF4-FFF2-40B4-BE49-F238E27FC236}">
                    <a16:creationId xmlns:a16="http://schemas.microsoft.com/office/drawing/2014/main" id="{FFC48523-8D23-41DD-B28C-CAF8FC8B97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5" y="1867"/>
                <a:ext cx="19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i="1"/>
                  <a:t>0</a:t>
                </a:r>
              </a:p>
            </p:txBody>
          </p:sp>
          <p:sp>
            <p:nvSpPr>
              <p:cNvPr id="43044" name="Text Box 19">
                <a:extLst>
                  <a:ext uri="{FF2B5EF4-FFF2-40B4-BE49-F238E27FC236}">
                    <a16:creationId xmlns:a16="http://schemas.microsoft.com/office/drawing/2014/main" id="{313356EB-5322-43A6-8B8C-EC3E8BE1D2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0" y="1881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i="1"/>
                  <a:t>1</a:t>
                </a:r>
              </a:p>
            </p:txBody>
          </p:sp>
          <p:sp>
            <p:nvSpPr>
              <p:cNvPr id="43045" name="Text Box 20">
                <a:extLst>
                  <a:ext uri="{FF2B5EF4-FFF2-40B4-BE49-F238E27FC236}">
                    <a16:creationId xmlns:a16="http://schemas.microsoft.com/office/drawing/2014/main" id="{7BCEA9B0-2EF5-4CC5-9FEE-09B1950E69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8" y="1895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i="1"/>
                  <a:t>7</a:t>
                </a:r>
              </a:p>
            </p:txBody>
          </p:sp>
          <p:sp>
            <p:nvSpPr>
              <p:cNvPr id="43046" name="Text Box 21">
                <a:extLst>
                  <a:ext uri="{FF2B5EF4-FFF2-40B4-BE49-F238E27FC236}">
                    <a16:creationId xmlns:a16="http://schemas.microsoft.com/office/drawing/2014/main" id="{F3832115-4107-4252-9CA2-B2B93288FC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4" y="1899"/>
                <a:ext cx="19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i="1"/>
                  <a:t>8</a:t>
                </a:r>
              </a:p>
            </p:txBody>
          </p:sp>
          <p:sp>
            <p:nvSpPr>
              <p:cNvPr id="43047" name="Text Box 22">
                <a:extLst>
                  <a:ext uri="{FF2B5EF4-FFF2-40B4-BE49-F238E27FC236}">
                    <a16:creationId xmlns:a16="http://schemas.microsoft.com/office/drawing/2014/main" id="{46750BA8-C39C-4AE0-9701-00B0F1276A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4" y="1905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i="1"/>
                  <a:t>9</a:t>
                </a:r>
              </a:p>
            </p:txBody>
          </p:sp>
          <p:sp>
            <p:nvSpPr>
              <p:cNvPr id="43048" name="Text Box 23">
                <a:extLst>
                  <a:ext uri="{FF2B5EF4-FFF2-40B4-BE49-F238E27FC236}">
                    <a16:creationId xmlns:a16="http://schemas.microsoft.com/office/drawing/2014/main" id="{A6397262-1AAD-42EE-8FA6-DD2906D0A2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1929"/>
                <a:ext cx="19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i="1"/>
                  <a:t>2</a:t>
                </a:r>
              </a:p>
            </p:txBody>
          </p:sp>
          <p:sp>
            <p:nvSpPr>
              <p:cNvPr id="43049" name="Text Box 24">
                <a:extLst>
                  <a:ext uri="{FF2B5EF4-FFF2-40B4-BE49-F238E27FC236}">
                    <a16:creationId xmlns:a16="http://schemas.microsoft.com/office/drawing/2014/main" id="{73C36FA1-6920-44D5-A1D2-5EABA38068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4" y="190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i="1"/>
                  <a:t>3</a:t>
                </a:r>
              </a:p>
            </p:txBody>
          </p:sp>
          <p:sp>
            <p:nvSpPr>
              <p:cNvPr id="43050" name="Text Box 25">
                <a:extLst>
                  <a:ext uri="{FF2B5EF4-FFF2-40B4-BE49-F238E27FC236}">
                    <a16:creationId xmlns:a16="http://schemas.microsoft.com/office/drawing/2014/main" id="{4EB37A73-689A-409F-A3E4-031EF384FC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3" y="1922"/>
                <a:ext cx="19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i="1"/>
                  <a:t>4</a:t>
                </a:r>
              </a:p>
            </p:txBody>
          </p:sp>
          <p:sp>
            <p:nvSpPr>
              <p:cNvPr id="43051" name="Text Box 26">
                <a:extLst>
                  <a:ext uri="{FF2B5EF4-FFF2-40B4-BE49-F238E27FC236}">
                    <a16:creationId xmlns:a16="http://schemas.microsoft.com/office/drawing/2014/main" id="{D0E9137C-AF42-45BC-B995-C95652D3C7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6" y="192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i="1"/>
                  <a:t>5</a:t>
                </a:r>
              </a:p>
            </p:txBody>
          </p:sp>
          <p:sp>
            <p:nvSpPr>
              <p:cNvPr id="43052" name="Text Box 27">
                <a:extLst>
                  <a:ext uri="{FF2B5EF4-FFF2-40B4-BE49-F238E27FC236}">
                    <a16:creationId xmlns:a16="http://schemas.microsoft.com/office/drawing/2014/main" id="{95066CCA-CBAF-4035-BCFD-23C4B3AD31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0" y="191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i="1"/>
                  <a:t>6</a:t>
                </a:r>
              </a:p>
            </p:txBody>
          </p:sp>
          <p:sp>
            <p:nvSpPr>
              <p:cNvPr id="43053" name="Text Box 29">
                <a:extLst>
                  <a:ext uri="{FF2B5EF4-FFF2-40B4-BE49-F238E27FC236}">
                    <a16:creationId xmlns:a16="http://schemas.microsoft.com/office/drawing/2014/main" id="{D0087313-2071-4C57-9985-E19EE9ED32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4" y="2299"/>
                <a:ext cx="25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2000" b="1" i="1">
                    <a:solidFill>
                      <a:srgbClr val="FF0000"/>
                    </a:solidFill>
                  </a:rPr>
                  <a:t>A</a:t>
                </a:r>
                <a:endParaRPr lang="en-GB" altLang="en-US" sz="20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3054" name="Text Box 30">
                <a:extLst>
                  <a:ext uri="{FF2B5EF4-FFF2-40B4-BE49-F238E27FC236}">
                    <a16:creationId xmlns:a16="http://schemas.microsoft.com/office/drawing/2014/main" id="{A37BD014-D5F3-46A2-9473-73AC695443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2303"/>
                <a:ext cx="2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2000" b="1" i="1">
                    <a:solidFill>
                      <a:srgbClr val="FF0000"/>
                    </a:solidFill>
                  </a:rPr>
                  <a:t>B</a:t>
                </a:r>
                <a:endParaRPr lang="en-GB" altLang="en-US" sz="20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3055" name="Text Box 31">
                <a:extLst>
                  <a:ext uri="{FF2B5EF4-FFF2-40B4-BE49-F238E27FC236}">
                    <a16:creationId xmlns:a16="http://schemas.microsoft.com/office/drawing/2014/main" id="{6A5225CD-4A31-4932-A826-BF162EACAB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7" y="2298"/>
                <a:ext cx="2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2000" b="1" i="1">
                    <a:solidFill>
                      <a:srgbClr val="FF0000"/>
                    </a:solidFill>
                  </a:rPr>
                  <a:t>C</a:t>
                </a:r>
                <a:endParaRPr lang="en-GB" altLang="en-US" sz="20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3056" name="Text Box 32">
                <a:extLst>
                  <a:ext uri="{FF2B5EF4-FFF2-40B4-BE49-F238E27FC236}">
                    <a16:creationId xmlns:a16="http://schemas.microsoft.com/office/drawing/2014/main" id="{1FB9DDB4-1F9A-4A88-A7F8-3416F5E99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8" y="2286"/>
                <a:ext cx="2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2000" b="1" i="1">
                    <a:solidFill>
                      <a:srgbClr val="FF0000"/>
                    </a:solidFill>
                  </a:rPr>
                  <a:t>D</a:t>
                </a:r>
                <a:endParaRPr lang="en-GB" altLang="en-US" sz="2000" i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3032" name="Line 33">
              <a:extLst>
                <a:ext uri="{FF2B5EF4-FFF2-40B4-BE49-F238E27FC236}">
                  <a16:creationId xmlns:a16="http://schemas.microsoft.com/office/drawing/2014/main" id="{02C9742D-6C16-47CC-8462-3A9BC3E93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032"/>
              <a:ext cx="53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1698" name="Group 34">
            <a:extLst>
              <a:ext uri="{FF2B5EF4-FFF2-40B4-BE49-F238E27FC236}">
                <a16:creationId xmlns:a16="http://schemas.microsoft.com/office/drawing/2014/main" id="{081E1BC9-8FA8-4C7A-8461-EC5AEF7B421C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206625"/>
            <a:ext cx="8423275" cy="4032250"/>
            <a:chOff x="300" y="1224"/>
            <a:chExt cx="5746" cy="2540"/>
          </a:xfrm>
        </p:grpSpPr>
        <p:sp>
          <p:nvSpPr>
            <p:cNvPr id="43025" name="Text Box 35">
              <a:extLst>
                <a:ext uri="{FF2B5EF4-FFF2-40B4-BE49-F238E27FC236}">
                  <a16:creationId xmlns:a16="http://schemas.microsoft.com/office/drawing/2014/main" id="{5B2D4B48-7EC9-43EE-B598-140B97664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4" y="3239"/>
              <a:ext cx="40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b="1">
                  <a:solidFill>
                    <a:srgbClr val="0000FF"/>
                  </a:solidFill>
                </a:rPr>
                <a:t>top</a:t>
              </a:r>
            </a:p>
          </p:txBody>
        </p:sp>
        <p:grpSp>
          <p:nvGrpSpPr>
            <p:cNvPr id="43026" name="Group 36">
              <a:extLst>
                <a:ext uri="{FF2B5EF4-FFF2-40B4-BE49-F238E27FC236}">
                  <a16:creationId xmlns:a16="http://schemas.microsoft.com/office/drawing/2014/main" id="{268088AD-3961-4E1D-A156-93E04089C1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" y="1224"/>
              <a:ext cx="5746" cy="2540"/>
              <a:chOff x="300" y="1224"/>
              <a:chExt cx="5746" cy="2540"/>
            </a:xfrm>
          </p:grpSpPr>
          <p:sp>
            <p:nvSpPr>
              <p:cNvPr id="43027" name="Rectangle 37">
                <a:extLst>
                  <a:ext uri="{FF2B5EF4-FFF2-40B4-BE49-F238E27FC236}">
                    <a16:creationId xmlns:a16="http://schemas.microsoft.com/office/drawing/2014/main" id="{8A4855C6-7C9B-4D05-8AFC-5E3309D5B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" y="1572"/>
                <a:ext cx="5746" cy="2192"/>
              </a:xfrm>
              <a:prstGeom prst="rect">
                <a:avLst/>
              </a:prstGeom>
              <a:noFill/>
              <a:ln w="76200" cmpd="tri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28" name="Text Box 38">
                <a:extLst>
                  <a:ext uri="{FF2B5EF4-FFF2-40B4-BE49-F238E27FC236}">
                    <a16:creationId xmlns:a16="http://schemas.microsoft.com/office/drawing/2014/main" id="{D467CB05-092C-429C-BD53-EEE2E76A02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" y="1224"/>
                <a:ext cx="7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i="1"/>
                  <a:t>StackAr</a:t>
                </a:r>
              </a:p>
            </p:txBody>
          </p:sp>
          <p:sp>
            <p:nvSpPr>
              <p:cNvPr id="43029" name="Text Box 39">
                <a:extLst>
                  <a:ext uri="{FF2B5EF4-FFF2-40B4-BE49-F238E27FC236}">
                    <a16:creationId xmlns:a16="http://schemas.microsoft.com/office/drawing/2014/main" id="{0B58D456-7091-4FE8-BEEB-3E5201BFA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" y="1638"/>
                <a:ext cx="33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rgbClr val="0000FF"/>
                    </a:solidFill>
                  </a:rPr>
                  <a:t>arr</a:t>
                </a:r>
              </a:p>
            </p:txBody>
          </p:sp>
          <p:sp>
            <p:nvSpPr>
              <p:cNvPr id="43030" name="Rectangle 40">
                <a:extLst>
                  <a:ext uri="{FF2B5EF4-FFF2-40B4-BE49-F238E27FC236}">
                    <a16:creationId xmlns:a16="http://schemas.microsoft.com/office/drawing/2014/main" id="{3DB62E7B-1248-4ECA-A1F7-907399203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" y="1912"/>
                <a:ext cx="408" cy="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41705" name="Freeform 41">
            <a:extLst>
              <a:ext uri="{FF2B5EF4-FFF2-40B4-BE49-F238E27FC236}">
                <a16:creationId xmlns:a16="http://schemas.microsoft.com/office/drawing/2014/main" id="{F0401CB5-D38C-44FA-A537-5096BCDF427E}"/>
              </a:ext>
            </a:extLst>
          </p:cNvPr>
          <p:cNvSpPr>
            <a:spLocks/>
          </p:cNvSpPr>
          <p:nvPr/>
        </p:nvSpPr>
        <p:spPr bwMode="auto">
          <a:xfrm>
            <a:off x="3998913" y="4695825"/>
            <a:ext cx="603250" cy="838200"/>
          </a:xfrm>
          <a:custGeom>
            <a:avLst/>
            <a:gdLst>
              <a:gd name="T0" fmla="*/ 885427159 w 411"/>
              <a:gd name="T1" fmla="*/ 1330642500 h 528"/>
              <a:gd name="T2" fmla="*/ 644143305 w 411"/>
              <a:gd name="T3" fmla="*/ 786288750 h 528"/>
              <a:gd name="T4" fmla="*/ 92636303 w 411"/>
              <a:gd name="T5" fmla="*/ 705643750 h 528"/>
              <a:gd name="T6" fmla="*/ 92636303 w 411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1" h="528">
                <a:moveTo>
                  <a:pt x="411" y="528"/>
                </a:moveTo>
                <a:cubicBezTo>
                  <a:pt x="385" y="440"/>
                  <a:pt x="360" y="353"/>
                  <a:pt x="299" y="312"/>
                </a:cubicBezTo>
                <a:cubicBezTo>
                  <a:pt x="238" y="271"/>
                  <a:pt x="86" y="332"/>
                  <a:pt x="43" y="280"/>
                </a:cubicBezTo>
                <a:cubicBezTo>
                  <a:pt x="0" y="228"/>
                  <a:pt x="21" y="114"/>
                  <a:pt x="43" y="0"/>
                </a:cubicBezTo>
              </a:path>
            </a:pathLst>
          </a:custGeom>
          <a:noFill/>
          <a:ln w="28575" cap="flat" cmpd="sng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707" name="Freeform 43">
            <a:extLst>
              <a:ext uri="{FF2B5EF4-FFF2-40B4-BE49-F238E27FC236}">
                <a16:creationId xmlns:a16="http://schemas.microsoft.com/office/drawing/2014/main" id="{06338015-19CE-4A25-B602-FEB30355BF09}"/>
              </a:ext>
            </a:extLst>
          </p:cNvPr>
          <p:cNvSpPr>
            <a:spLocks/>
          </p:cNvSpPr>
          <p:nvPr/>
        </p:nvSpPr>
        <p:spPr bwMode="auto">
          <a:xfrm>
            <a:off x="4625975" y="4708525"/>
            <a:ext cx="615950" cy="812800"/>
          </a:xfrm>
          <a:custGeom>
            <a:avLst/>
            <a:gdLst>
              <a:gd name="T0" fmla="*/ 0 w 420"/>
              <a:gd name="T1" fmla="*/ 1290320000 h 512"/>
              <a:gd name="T2" fmla="*/ 774274081 w 420"/>
              <a:gd name="T3" fmla="*/ 725805000 h 512"/>
              <a:gd name="T4" fmla="*/ 774274081 w 420"/>
              <a:gd name="T5" fmla="*/ 0 h 5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0" h="512">
                <a:moveTo>
                  <a:pt x="0" y="512"/>
                </a:moveTo>
                <a:cubicBezTo>
                  <a:pt x="150" y="442"/>
                  <a:pt x="300" y="373"/>
                  <a:pt x="360" y="288"/>
                </a:cubicBezTo>
                <a:cubicBezTo>
                  <a:pt x="420" y="203"/>
                  <a:pt x="390" y="101"/>
                  <a:pt x="360" y="0"/>
                </a:cubicBezTo>
              </a:path>
            </a:pathLst>
          </a:custGeom>
          <a:noFill/>
          <a:ln w="28575" cap="flat" cmpd="sng">
            <a:solidFill>
              <a:srgbClr val="80008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708" name="Freeform 44">
            <a:extLst>
              <a:ext uri="{FF2B5EF4-FFF2-40B4-BE49-F238E27FC236}">
                <a16:creationId xmlns:a16="http://schemas.microsoft.com/office/drawing/2014/main" id="{C0886519-698F-46B8-A18C-B1011CAC07F7}"/>
              </a:ext>
            </a:extLst>
          </p:cNvPr>
          <p:cNvSpPr>
            <a:spLocks/>
          </p:cNvSpPr>
          <p:nvPr/>
        </p:nvSpPr>
        <p:spPr bwMode="auto">
          <a:xfrm>
            <a:off x="4625975" y="4733925"/>
            <a:ext cx="117475" cy="800100"/>
          </a:xfrm>
          <a:custGeom>
            <a:avLst/>
            <a:gdLst>
              <a:gd name="T0" fmla="*/ 0 w 80"/>
              <a:gd name="T1" fmla="*/ 1270158750 h 504"/>
              <a:gd name="T2" fmla="*/ 155254960 w 80"/>
              <a:gd name="T3" fmla="*/ 624998750 h 504"/>
              <a:gd name="T4" fmla="*/ 103502817 w 80"/>
              <a:gd name="T5" fmla="*/ 0 h 5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0" h="504">
                <a:moveTo>
                  <a:pt x="0" y="504"/>
                </a:moveTo>
                <a:cubicBezTo>
                  <a:pt x="32" y="418"/>
                  <a:pt x="64" y="332"/>
                  <a:pt x="72" y="248"/>
                </a:cubicBezTo>
                <a:cubicBezTo>
                  <a:pt x="80" y="164"/>
                  <a:pt x="64" y="82"/>
                  <a:pt x="48" y="0"/>
                </a:cubicBezTo>
              </a:path>
            </a:pathLst>
          </a:custGeom>
          <a:noFill/>
          <a:ln w="28575" cap="flat" cmpd="sng">
            <a:solidFill>
              <a:srgbClr val="80008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1709" name="Group 45">
            <a:extLst>
              <a:ext uri="{FF2B5EF4-FFF2-40B4-BE49-F238E27FC236}">
                <a16:creationId xmlns:a16="http://schemas.microsoft.com/office/drawing/2014/main" id="{8D145E23-5B5A-451F-8833-166CAC46D9BB}"/>
              </a:ext>
            </a:extLst>
          </p:cNvPr>
          <p:cNvGrpSpPr>
            <a:grpSpLocks/>
          </p:cNvGrpSpPr>
          <p:nvPr/>
        </p:nvGrpSpPr>
        <p:grpSpPr bwMode="auto">
          <a:xfrm>
            <a:off x="5032375" y="4113213"/>
            <a:ext cx="152400" cy="355600"/>
            <a:chOff x="5487" y="856"/>
            <a:chExt cx="104" cy="224"/>
          </a:xfrm>
        </p:grpSpPr>
        <p:sp>
          <p:nvSpPr>
            <p:cNvPr id="43023" name="Line 46">
              <a:extLst>
                <a:ext uri="{FF2B5EF4-FFF2-40B4-BE49-F238E27FC236}">
                  <a16:creationId xmlns:a16="http://schemas.microsoft.com/office/drawing/2014/main" id="{24BBAC6A-987E-4BB2-B005-A8CE967F5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5" y="856"/>
              <a:ext cx="96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4" name="Line 47">
              <a:extLst>
                <a:ext uri="{FF2B5EF4-FFF2-40B4-BE49-F238E27FC236}">
                  <a16:creationId xmlns:a16="http://schemas.microsoft.com/office/drawing/2014/main" id="{A15DF36D-D433-4C58-9782-59B1BF747C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87" y="872"/>
              <a:ext cx="104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22" name="Text Box 29">
            <a:extLst>
              <a:ext uri="{FF2B5EF4-FFF2-40B4-BE49-F238E27FC236}">
                <a16:creationId xmlns:a16="http://schemas.microsoft.com/office/drawing/2014/main" id="{040BE29C-5A3E-43C3-A6A9-16C63FB27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288" y="4148138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1" i="1">
                <a:solidFill>
                  <a:srgbClr val="FF0000"/>
                </a:solidFill>
              </a:rPr>
              <a:t>A</a:t>
            </a:r>
            <a:endParaRPr lang="en-GB" altLang="en-US" sz="2000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17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17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1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1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1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8" grpId="0" autoUpdateAnimBg="0"/>
      <p:bldP spid="241669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10414</TotalTime>
  <Words>2093</Words>
  <Application>Microsoft Office PowerPoint</Application>
  <PresentationFormat>On-screen Show (4:3)</PresentationFormat>
  <Paragraphs>838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Default Design</vt:lpstr>
      <vt:lpstr>Stacks</vt:lpstr>
      <vt:lpstr>What is a Stack?</vt:lpstr>
      <vt:lpstr>Stack ADT Interface</vt:lpstr>
      <vt:lpstr>Sample Operation</vt:lpstr>
      <vt:lpstr>Implementation by Linked Lists</vt:lpstr>
      <vt:lpstr>Code</vt:lpstr>
      <vt:lpstr>More code</vt:lpstr>
      <vt:lpstr>More Code</vt:lpstr>
      <vt:lpstr>Implementation by Array</vt:lpstr>
      <vt:lpstr>Code</vt:lpstr>
      <vt:lpstr>More code</vt:lpstr>
      <vt:lpstr>More code</vt:lpstr>
      <vt:lpstr>Effects</vt:lpstr>
      <vt:lpstr>Applications</vt:lpstr>
      <vt:lpstr>Line Editing</vt:lpstr>
      <vt:lpstr>The Procedure</vt:lpstr>
      <vt:lpstr>Bracket Matching Problem</vt:lpstr>
      <vt:lpstr>Informal Procedure</vt:lpstr>
      <vt:lpstr>Postfix Calculator</vt:lpstr>
      <vt:lpstr>Informal Procedure</vt:lpstr>
      <vt:lpstr>Summary</vt:lpstr>
      <vt:lpstr>Queues</vt:lpstr>
      <vt:lpstr>What is a Queue?</vt:lpstr>
      <vt:lpstr>Queue ADT</vt:lpstr>
      <vt:lpstr>Sample Operation</vt:lpstr>
      <vt:lpstr>Queue ADT interface</vt:lpstr>
      <vt:lpstr>Implementation of Queue (Linked List)</vt:lpstr>
      <vt:lpstr>Code</vt:lpstr>
      <vt:lpstr>More code</vt:lpstr>
      <vt:lpstr>More code</vt:lpstr>
      <vt:lpstr>Implementation of Queue (Array)</vt:lpstr>
      <vt:lpstr>Circular Array</vt:lpstr>
      <vt:lpstr>How to Advance</vt:lpstr>
      <vt:lpstr>Sample</vt:lpstr>
      <vt:lpstr>Checking for Full/Empty State</vt:lpstr>
      <vt:lpstr>Summary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CS1102: Data Structures and Algorithms</dc:title>
  <dc:creator>Computer Centre</dc:creator>
  <cp:lastModifiedBy>Mohammad Shabaz</cp:lastModifiedBy>
  <cp:revision>179</cp:revision>
  <dcterms:created xsi:type="dcterms:W3CDTF">2002-01-14T09:49:20Z</dcterms:created>
  <dcterms:modified xsi:type="dcterms:W3CDTF">2020-08-23T15:22:51Z</dcterms:modified>
</cp:coreProperties>
</file>