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1" r:id="rId5"/>
    <p:sldId id="272" r:id="rId6"/>
    <p:sldId id="273" r:id="rId7"/>
    <p:sldId id="274" r:id="rId8"/>
    <p:sldId id="27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747CED-BA00-44B8-A1CA-99D912D7A02A}">
          <p14:sldIdLst>
            <p14:sldId id="256"/>
            <p14:sldId id="257"/>
            <p14:sldId id="259"/>
            <p14:sldId id="261"/>
            <p14:sldId id="272"/>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296BE0-BB98-46DF-BE3F-513DB5D7BF4E}" type="datetimeFigureOut">
              <a:rPr lang="en-IN" smtClean="0"/>
              <a:t>16-01-2022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947667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296BE0-BB98-46DF-BE3F-513DB5D7BF4E}" type="datetimeFigureOut">
              <a:rPr lang="en-IN" smtClean="0"/>
              <a:t>16-01-2022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3133139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296BE0-BB98-46DF-BE3F-513DB5D7BF4E}"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4129033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296BE0-BB98-46DF-BE3F-513DB5D7BF4E}"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878068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296BE0-BB98-46DF-BE3F-513DB5D7BF4E}"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2981043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296BE0-BB98-46DF-BE3F-513DB5D7BF4E}"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3561346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296BE0-BB98-46DF-BE3F-513DB5D7BF4E}"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836364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96BE0-BB98-46DF-BE3F-513DB5D7BF4E}"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14842768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96BE0-BB98-46DF-BE3F-513DB5D7BF4E}"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1268417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296BE0-BB98-46DF-BE3F-513DB5D7BF4E}"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3126789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296BE0-BB98-46DF-BE3F-513DB5D7BF4E}" type="datetimeFigureOut">
              <a:rPr lang="en-IN" smtClean="0"/>
              <a:t>16-01-2022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1476978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296BE0-BB98-46DF-BE3F-513DB5D7BF4E}" type="datetimeFigureOut">
              <a:rPr lang="en-IN" smtClean="0"/>
              <a:t>16-01-2022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146307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296BE0-BB98-46DF-BE3F-513DB5D7BF4E}" type="datetimeFigureOut">
              <a:rPr lang="en-IN" smtClean="0"/>
              <a:t>16-01-2022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3484578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296BE0-BB98-46DF-BE3F-513DB5D7BF4E}" type="datetimeFigureOut">
              <a:rPr lang="en-IN" smtClean="0"/>
              <a:t>16-01-2022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876659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296BE0-BB98-46DF-BE3F-513DB5D7BF4E}" type="datetimeFigureOut">
              <a:rPr lang="en-IN" smtClean="0"/>
              <a:t>16-01-2022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2572279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296BE0-BB98-46DF-BE3F-513DB5D7BF4E}" type="datetimeFigureOut">
              <a:rPr lang="en-IN" smtClean="0"/>
              <a:t>16-01-2022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3723599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296BE0-BB98-46DF-BE3F-513DB5D7BF4E}" type="datetimeFigureOut">
              <a:rPr lang="en-IN" smtClean="0"/>
              <a:t>16-01-2022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C63A32-417E-4EA7-8A7A-3C8031CFC80E}" type="slidenum">
              <a:rPr lang="en-IN" smtClean="0"/>
              <a:t>‹#›</a:t>
            </a:fld>
            <a:endParaRPr lang="en-IN"/>
          </a:p>
        </p:txBody>
      </p:sp>
    </p:spTree>
    <p:extLst>
      <p:ext uri="{BB962C8B-B14F-4D97-AF65-F5344CB8AC3E}">
        <p14:creationId xmlns:p14="http://schemas.microsoft.com/office/powerpoint/2010/main" val="2876136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296BE0-BB98-46DF-BE3F-513DB5D7BF4E}" type="datetimeFigureOut">
              <a:rPr lang="en-IN" smtClean="0"/>
              <a:t>16-01-2022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C63A32-417E-4EA7-8A7A-3C8031CFC80E}" type="slidenum">
              <a:rPr lang="en-IN" smtClean="0"/>
              <a:t>‹#›</a:t>
            </a:fld>
            <a:endParaRPr lang="en-IN"/>
          </a:p>
        </p:txBody>
      </p:sp>
    </p:spTree>
    <p:extLst>
      <p:ext uri="{BB962C8B-B14F-4D97-AF65-F5344CB8AC3E}">
        <p14:creationId xmlns:p14="http://schemas.microsoft.com/office/powerpoint/2010/main" val="375039444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12" descr="logoDpu1.png">
            <a:extLst>
              <a:ext uri="{FF2B5EF4-FFF2-40B4-BE49-F238E27FC236}">
                <a16:creationId xmlns:a16="http://schemas.microsoft.com/office/drawing/2014/main" id="{5B13A400-A8F0-4B06-9F78-0C987E2DD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0676" y="265011"/>
            <a:ext cx="2186859" cy="6486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52434672-BD6B-4602-AE0A-7D3D4ED47979}"/>
              </a:ext>
            </a:extLst>
          </p:cNvPr>
          <p:cNvSpPr>
            <a:spLocks noChangeArrowheads="1"/>
          </p:cNvSpPr>
          <p:nvPr/>
        </p:nvSpPr>
        <p:spPr bwMode="auto">
          <a:xfrm>
            <a:off x="3660348" y="1065212"/>
            <a:ext cx="6767513" cy="4872744"/>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1400" b="1" dirty="0">
                <a:solidFill>
                  <a:srgbClr val="990033"/>
                </a:solidFill>
                <a:latin typeface="Segoe UI Semibold" panose="020B0702040204020203" pitchFamily="34" charset="0"/>
                <a:cs typeface="Segoe UI Semibold" panose="020B0702040204020203" pitchFamily="34" charset="0"/>
              </a:rPr>
              <a:t>Dr. D. Y. Patil Unitech Society</a:t>
            </a:r>
            <a:endParaRPr lang="en-US" altLang="en-US" sz="1400" b="1" dirty="0">
              <a:solidFill>
                <a:srgbClr val="990033"/>
              </a:solidFill>
              <a:latin typeface="Segoe UI Semibold" panose="020B0702040204020203" pitchFamily="34" charset="0"/>
              <a:cs typeface="Segoe UI Semibold" panose="020B0702040204020203" pitchFamily="34" charset="0"/>
            </a:endParaRPr>
          </a:p>
          <a:p>
            <a:pPr lvl="0" algn="ctr" defTabSz="914400" eaLnBrk="0" fontAlgn="base" hangingPunct="0">
              <a:spcBef>
                <a:spcPts val="300"/>
              </a:spcBef>
              <a:spcAft>
                <a:spcPts val="300"/>
              </a:spcAft>
            </a:pPr>
            <a:r>
              <a:rPr lang="en-US" sz="2000" b="1" dirty="0">
                <a:solidFill>
                  <a:srgbClr val="990033"/>
                </a:solidFill>
                <a:latin typeface="Segoe UI Semibold" panose="020B0702040204020203" pitchFamily="34" charset="0"/>
                <a:cs typeface="Segoe UI Semibold" panose="020B0702040204020203" pitchFamily="34" charset="0"/>
              </a:rPr>
              <a:t>DR. D. Y. PATIL INSTITUTE OF TECHNOLOGY</a:t>
            </a:r>
          </a:p>
          <a:p>
            <a:pPr algn="ctr" defTabSz="914400" eaLnBrk="0" fontAlgn="base" hangingPunct="0">
              <a:spcBef>
                <a:spcPts val="300"/>
              </a:spcBef>
              <a:spcAft>
                <a:spcPts val="300"/>
              </a:spcAft>
            </a:pPr>
            <a:r>
              <a:rPr lang="en-US" sz="1400" b="1" dirty="0">
                <a:solidFill>
                  <a:srgbClr val="990033"/>
                </a:solidFill>
                <a:latin typeface="Segoe UI Semibold" panose="020B0702040204020203" pitchFamily="34" charset="0"/>
                <a:cs typeface="Segoe UI Semibold" panose="020B0702040204020203" pitchFamily="34" charset="0"/>
              </a:rPr>
              <a:t>(formerly Dr. D. Y. Patil Institute of Engineering and Technology)</a:t>
            </a:r>
          </a:p>
          <a:p>
            <a:pPr algn="ctr" defTabSz="914400" eaLnBrk="0" fontAlgn="base" hangingPunct="0">
              <a:spcBef>
                <a:spcPts val="300"/>
              </a:spcBef>
              <a:spcAft>
                <a:spcPts val="300"/>
              </a:spcAft>
            </a:pPr>
            <a:r>
              <a:rPr lang="en-US" sz="1400" b="1" dirty="0">
                <a:solidFill>
                  <a:srgbClr val="990033"/>
                </a:solidFill>
                <a:latin typeface="Segoe UI Semibold" panose="020B0702040204020203" pitchFamily="34" charset="0"/>
                <a:cs typeface="Segoe UI Semibold" panose="020B0702040204020203" pitchFamily="34" charset="0"/>
              </a:rPr>
              <a:t>Sant Tukaram Nagar, Pimpri, Pune.</a:t>
            </a:r>
          </a:p>
          <a:p>
            <a:pPr algn="ctr" defTabSz="914400" eaLnBrk="0" fontAlgn="base" hangingPunct="0">
              <a:spcBef>
                <a:spcPts val="300"/>
              </a:spcBef>
              <a:spcAft>
                <a:spcPts val="300"/>
              </a:spcAft>
            </a:pPr>
            <a:endParaRPr lang="en-US" altLang="en-US" sz="1400" b="1" dirty="0">
              <a:solidFill>
                <a:srgbClr val="990033"/>
              </a:solidFill>
              <a:latin typeface="Segoe UI Semibold" panose="020B0702040204020203" pitchFamily="34" charset="0"/>
              <a:cs typeface="Segoe UI Semibold" panose="020B0702040204020203" pitchFamily="34" charset="0"/>
            </a:endParaRPr>
          </a:p>
          <a:p>
            <a:pPr marR="0" indent="0" algn="ctr" defTabSz="914400" eaLnBrk="0" fontAlgn="base" hangingPunct="0">
              <a:lnSpc>
                <a:spcPct val="100000"/>
              </a:lnSpc>
              <a:spcBef>
                <a:spcPts val="300"/>
              </a:spcBef>
              <a:spcAft>
                <a:spcPts val="300"/>
              </a:spcAft>
              <a:buClrTx/>
              <a:buSzTx/>
              <a:buFontTx/>
              <a:buNone/>
              <a:tabLst/>
            </a:pPr>
            <a:r>
              <a:rPr lang="en-US" altLang="en-US" sz="1600" b="1" u="sng" dirty="0">
                <a:solidFill>
                  <a:srgbClr val="990033"/>
                </a:solidFill>
                <a:latin typeface="Segoe UI Semibold" panose="020B0702040204020203" pitchFamily="34" charset="0"/>
                <a:cs typeface="Segoe UI Semibold" panose="020B0702040204020203" pitchFamily="34" charset="0"/>
              </a:rPr>
              <a:t>DEPARTMENT OF ELECTRONICS &amp; TELECOMMUNICATION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p:txBody>
      </p:sp>
      <p:sp>
        <p:nvSpPr>
          <p:cNvPr id="5" name="Rectangle 4">
            <a:extLst>
              <a:ext uri="{FF2B5EF4-FFF2-40B4-BE49-F238E27FC236}">
                <a16:creationId xmlns:a16="http://schemas.microsoft.com/office/drawing/2014/main" id="{5BDB5C59-E1E8-496C-BFF7-BB00EF2EB4A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a:extLst>
              <a:ext uri="{FF2B5EF4-FFF2-40B4-BE49-F238E27FC236}">
                <a16:creationId xmlns:a16="http://schemas.microsoft.com/office/drawing/2014/main" id="{C673F6EE-3051-475B-B5E0-FAD5A29A38F5}"/>
              </a:ext>
            </a:extLst>
          </p:cNvPr>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sp>
        <p:nvSpPr>
          <p:cNvPr id="7" name="Rectangle 7">
            <a:extLst>
              <a:ext uri="{FF2B5EF4-FFF2-40B4-BE49-F238E27FC236}">
                <a16:creationId xmlns:a16="http://schemas.microsoft.com/office/drawing/2014/main" id="{DBB39C04-6870-4943-AAD0-444BF647E7D0}"/>
              </a:ext>
            </a:extLst>
          </p:cNvPr>
          <p:cNvSpPr>
            <a:spLocks noChangeArrowheads="1"/>
          </p:cNvSpPr>
          <p:nvPr/>
        </p:nvSpPr>
        <p:spPr bwMode="auto">
          <a:xfrm>
            <a:off x="0" y="7905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8">
            <a:extLst>
              <a:ext uri="{FF2B5EF4-FFF2-40B4-BE49-F238E27FC236}">
                <a16:creationId xmlns:a16="http://schemas.microsoft.com/office/drawing/2014/main" id="{2D4239D5-D05C-4890-9E46-E6432F1F5349}"/>
              </a:ext>
            </a:extLst>
          </p:cNvPr>
          <p:cNvSpPr>
            <a:spLocks noChangeArrowheads="1"/>
          </p:cNvSpPr>
          <p:nvPr/>
        </p:nvSpPr>
        <p:spPr bwMode="auto">
          <a:xfrm>
            <a:off x="2728985" y="3129284"/>
            <a:ext cx="8720547" cy="1369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Electrical Circuit Virtual Lab</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Savitribai Phule Pune University</a:t>
            </a:r>
            <a:endParaRPr kumimoji="0" lang="en-US" altLang="en-US" sz="10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Times New Roman" panose="02020603050405020304" pitchFamily="18" charset="0"/>
                <a:cs typeface="Times New Roman" panose="02020603050405020304" pitchFamily="18" charset="0"/>
              </a:rPr>
              <a:t>Second Year of </a:t>
            </a:r>
            <a:r>
              <a:rPr kumimoji="0" lang="en-US" altLang="en-US" sz="1400" b="1"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E &amp;TC Engineering </a:t>
            </a:r>
            <a:r>
              <a:rPr kumimoji="0" lang="en-US" altLang="en-US" sz="1400" b="1" i="0" u="none" strike="noStrike" cap="none" normalizeH="0" baseline="0" dirty="0">
                <a:ln>
                  <a:noFill/>
                </a:ln>
                <a:effectLst/>
                <a:latin typeface="Times New Roman" panose="02020603050405020304" pitchFamily="18" charset="0"/>
                <a:cs typeface="Times New Roman" panose="02020603050405020304" pitchFamily="18" charset="0"/>
              </a:rPr>
              <a:t>(2019 Course)</a:t>
            </a:r>
          </a:p>
          <a:p>
            <a:pPr lvl="0" algn="ctr" defTabSz="914400" eaLnBrk="0" fontAlgn="base" hangingPunct="0">
              <a:spcBef>
                <a:spcPct val="0"/>
              </a:spcBef>
              <a:spcAft>
                <a:spcPct val="0"/>
              </a:spcAft>
            </a:pPr>
            <a:r>
              <a:rPr lang="en-IN" sz="1600" b="1" dirty="0">
                <a:solidFill>
                  <a:srgbClr val="FF0000"/>
                </a:solidFill>
                <a:latin typeface="Times New Roman" panose="02020603050405020304" pitchFamily="18" charset="0"/>
                <a:cs typeface="Times New Roman" panose="02020603050405020304" pitchFamily="18" charset="0"/>
              </a:rPr>
              <a:t>204187: Electrical Circuits Lab </a:t>
            </a:r>
            <a:endParaRPr lang="en-US" altLang="en-US" sz="1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712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A206041-A821-4342-BE7D-DDDFF5E0E690}"/>
              </a:ext>
            </a:extLst>
          </p:cNvPr>
          <p:cNvSpPr>
            <a:spLocks noChangeArrowheads="1"/>
          </p:cNvSpPr>
          <p:nvPr/>
        </p:nvSpPr>
        <p:spPr bwMode="auto">
          <a:xfrm>
            <a:off x="1971284" y="1669963"/>
            <a:ext cx="9039654" cy="2823017"/>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b="1" u="sng" dirty="0">
                <a:solidFill>
                  <a:srgbClr val="990033"/>
                </a:solidFill>
                <a:latin typeface="Segoe UI Semibold" panose="020B0702040204020203" pitchFamily="34" charset="0"/>
                <a:cs typeface="Segoe UI Semibold" panose="020B0702040204020203" pitchFamily="34" charset="0"/>
              </a:rPr>
              <a:t>EXPERIMENT 3</a:t>
            </a:r>
          </a:p>
          <a:p>
            <a:pPr lvl="0" algn="ctr" defTabSz="914400" eaLnBrk="0" fontAlgn="base" hangingPunct="0">
              <a:spcBef>
                <a:spcPts val="300"/>
              </a:spcBef>
              <a:spcAft>
                <a:spcPts val="300"/>
              </a:spcAft>
            </a:pPr>
            <a:endParaRPr lang="en-US" sz="2400" b="1" u="sng" dirty="0">
              <a:solidFill>
                <a:srgbClr val="990033"/>
              </a:solidFill>
              <a:latin typeface="Segoe UI Semibold" panose="020B0702040204020203" pitchFamily="34" charset="0"/>
              <a:cs typeface="Segoe UI Semibold" panose="020B0702040204020203" pitchFamily="34" charset="0"/>
            </a:endParaRPr>
          </a:p>
          <a:p>
            <a:pPr lvl="0" algn="ctr" defTabSz="914400" eaLnBrk="0" fontAlgn="base" hangingPunct="0">
              <a:spcBef>
                <a:spcPts val="300"/>
              </a:spcBef>
              <a:spcAft>
                <a:spcPts val="300"/>
              </a:spcAft>
            </a:pPr>
            <a:r>
              <a:rPr lang="en-US" sz="2400" b="1" dirty="0">
                <a:solidFill>
                  <a:srgbClr val="990033"/>
                </a:solidFill>
                <a:latin typeface="Segoe UI Semibold" panose="020B0702040204020203" pitchFamily="34" charset="0"/>
                <a:cs typeface="Segoe UI Semibold" panose="020B0702040204020203" pitchFamily="34" charset="0"/>
              </a:rPr>
              <a:t> To study the load </a:t>
            </a:r>
            <a:r>
              <a:rPr lang="en-US" sz="2400" b="1" dirty="0" err="1">
                <a:solidFill>
                  <a:srgbClr val="990033"/>
                </a:solidFill>
                <a:latin typeface="Segoe UI Semibold" panose="020B0702040204020203" pitchFamily="34" charset="0"/>
                <a:cs typeface="Segoe UI Semibold" panose="020B0702040204020203" pitchFamily="34" charset="0"/>
              </a:rPr>
              <a:t>characterstics</a:t>
            </a:r>
            <a:r>
              <a:rPr lang="en-US" sz="2400" b="1" dirty="0">
                <a:solidFill>
                  <a:srgbClr val="990033"/>
                </a:solidFill>
                <a:latin typeface="Segoe UI Semibold" panose="020B0702040204020203" pitchFamily="34" charset="0"/>
                <a:cs typeface="Segoe UI Semibold" panose="020B0702040204020203" pitchFamily="34" charset="0"/>
              </a:rPr>
              <a:t> of DC Shunt Generator. </a:t>
            </a:r>
          </a:p>
          <a:p>
            <a:pPr lvl="0" algn="ctr" defTabSz="914400" eaLnBrk="0" fontAlgn="base" hangingPunct="0">
              <a:spcBef>
                <a:spcPts val="300"/>
              </a:spcBef>
              <a:spcAft>
                <a:spcPts val="300"/>
              </a:spcAft>
            </a:pPr>
            <a:r>
              <a:rPr lang="en-US" sz="2400" b="1" dirty="0">
                <a:solidFill>
                  <a:srgbClr val="990033"/>
                </a:solidFill>
                <a:latin typeface="Segoe UI Semibold" panose="020B0702040204020203" pitchFamily="34" charset="0"/>
                <a:cs typeface="Segoe UI Semibold" panose="020B0702040204020203" pitchFamily="34" charset="0"/>
              </a:rPr>
              <a:t>Draw the internal characteristics and external characteristics under different loading condition.</a:t>
            </a:r>
            <a:endParaRPr kumimoji="0" lang="en-US" altLang="en-US" sz="3200" b="0"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9745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F23E875-0EB6-4576-95D5-601ABF3D5C00}"/>
              </a:ext>
            </a:extLst>
          </p:cNvPr>
          <p:cNvSpPr>
            <a:spLocks noChangeArrowheads="1"/>
          </p:cNvSpPr>
          <p:nvPr/>
        </p:nvSpPr>
        <p:spPr bwMode="auto">
          <a:xfrm>
            <a:off x="2971725" y="1362340"/>
            <a:ext cx="6894764" cy="3491881"/>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b="1" dirty="0">
                <a:solidFill>
                  <a:srgbClr val="990033"/>
                </a:solidFill>
                <a:latin typeface="Segoe UI Semibold" panose="020B0702040204020203" pitchFamily="34" charset="0"/>
                <a:cs typeface="Segoe UI Semibold" panose="020B0702040204020203" pitchFamily="34" charset="0"/>
              </a:rPr>
              <a:t>OBJECTIVE </a:t>
            </a:r>
            <a:endParaRPr lang="en-US" b="1" dirty="0"/>
          </a:p>
          <a:p>
            <a:pPr marL="285750" indent="-285750">
              <a:lnSpc>
                <a:spcPct val="150000"/>
              </a:lnSpc>
              <a:buFont typeface="Wingdings" panose="05000000000000000000" pitchFamily="2" charset="2"/>
              <a:buChar char="Ø"/>
            </a:pPr>
            <a:r>
              <a:rPr lang="en-US" b="1" dirty="0"/>
              <a:t>To understand DC Shunt Motor.</a:t>
            </a:r>
          </a:p>
          <a:p>
            <a:pPr marL="285750" indent="-285750">
              <a:lnSpc>
                <a:spcPct val="150000"/>
              </a:lnSpc>
              <a:buFont typeface="Wingdings" panose="05000000000000000000" pitchFamily="2" charset="2"/>
              <a:buChar char="Ø"/>
            </a:pPr>
            <a:r>
              <a:rPr lang="en-US" b="1" dirty="0"/>
              <a:t>To write DC Shunt Motor Load Characteristics.</a:t>
            </a:r>
          </a:p>
          <a:p>
            <a:pPr marL="285750" indent="-285750">
              <a:lnSpc>
                <a:spcPct val="150000"/>
              </a:lnSpc>
              <a:buFont typeface="Wingdings" panose="05000000000000000000" pitchFamily="2" charset="2"/>
              <a:buChar char="Ø"/>
            </a:pPr>
            <a:r>
              <a:rPr lang="en-US" b="1" dirty="0"/>
              <a:t>To determine internal and external </a:t>
            </a:r>
            <a:r>
              <a:rPr lang="en-US" b="1" dirty="0" err="1"/>
              <a:t>characterstics</a:t>
            </a:r>
            <a:r>
              <a:rPr lang="en-US" b="1" dirty="0"/>
              <a:t> of DC Shunt generator.</a:t>
            </a:r>
            <a:endParaRPr kumimoji="0" lang="en-US" altLang="en-US" sz="3200" b="1" i="0" u="none" strike="noStrike" cap="none" normalizeH="0" baseline="0" dirty="0">
              <a:ln>
                <a:noFill/>
              </a:ln>
              <a:solidFill>
                <a:schemeClr val="tx1"/>
              </a:solidFill>
              <a:effectLst/>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927630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678A3E5-F839-42D2-946B-2D4DDB2FFC79}"/>
              </a:ext>
            </a:extLst>
          </p:cNvPr>
          <p:cNvSpPr>
            <a:spLocks noChangeArrowheads="1"/>
          </p:cNvSpPr>
          <p:nvPr/>
        </p:nvSpPr>
        <p:spPr bwMode="auto">
          <a:xfrm>
            <a:off x="2144887" y="318707"/>
            <a:ext cx="9039654" cy="4338550"/>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endParaRPr lang="en-US" sz="2400" b="1" u="sng" dirty="0"/>
          </a:p>
          <a:p>
            <a:pPr lvl="0" algn="ctr" defTabSz="914400" eaLnBrk="0" fontAlgn="base" hangingPunct="0">
              <a:spcBef>
                <a:spcPts val="300"/>
              </a:spcBef>
              <a:spcAft>
                <a:spcPts val="300"/>
              </a:spcAft>
            </a:pPr>
            <a:r>
              <a:rPr lang="en-US" sz="2400" b="1" u="sng" dirty="0"/>
              <a:t>Introduction</a:t>
            </a:r>
          </a:p>
          <a:p>
            <a:pPr lvl="0" defTabSz="914400" eaLnBrk="0" fontAlgn="base" hangingPunct="0">
              <a:spcBef>
                <a:spcPts val="300"/>
              </a:spcBef>
              <a:spcAft>
                <a:spcPts val="300"/>
              </a:spcAft>
            </a:pPr>
            <a:r>
              <a:rPr lang="en-US" dirty="0"/>
              <a:t>In a shunt generator, the field winding is connected in parallel with the armature winding so that terminal voltage of the generator is applied across it. The shunt field winding has many turns of fine wire having high resistance. Therefore, only a part of armature current flows through shunt field winding and the rest flows through the load. Figure shows the connections of a shunt wound generator. The armature current </a:t>
            </a:r>
            <a:r>
              <a:rPr lang="en-US" dirty="0" err="1"/>
              <a:t>Ia</a:t>
            </a:r>
            <a:r>
              <a:rPr lang="en-US" dirty="0"/>
              <a:t> splits up into two parts; a small fraction </a:t>
            </a:r>
            <a:r>
              <a:rPr lang="en-US" dirty="0" err="1"/>
              <a:t>Ish</a:t>
            </a:r>
            <a:r>
              <a:rPr lang="en-US" dirty="0"/>
              <a:t> flowing through shunt field winding while the major part IL goes to the external load.</a:t>
            </a:r>
          </a:p>
          <a:p>
            <a:pPr lvl="1" defTabSz="914400" eaLnBrk="0" fontAlgn="base" hangingPunct="0">
              <a:spcBef>
                <a:spcPts val="300"/>
              </a:spcBef>
              <a:spcAft>
                <a:spcPts val="300"/>
              </a:spcAft>
            </a:pPr>
            <a:endParaRPr lang="en-US" sz="2000" dirty="0"/>
          </a:p>
          <a:p>
            <a:pPr marL="800100" lvl="1" indent="-342900" defTabSz="914400" eaLnBrk="0" fontAlgn="base" hangingPunct="0">
              <a:spcBef>
                <a:spcPts val="300"/>
              </a:spcBef>
              <a:spcAft>
                <a:spcPts val="300"/>
              </a:spcAft>
              <a:buFont typeface="Wingdings" panose="05000000000000000000" pitchFamily="2" charset="2"/>
              <a:buChar char="ü"/>
            </a:pPr>
            <a:endParaRPr lang="en-US" sz="2000" dirty="0"/>
          </a:p>
          <a:p>
            <a:pPr marL="800100" lvl="1" indent="-342900" defTabSz="914400" eaLnBrk="0" fontAlgn="base" hangingPunct="0">
              <a:spcBef>
                <a:spcPts val="300"/>
              </a:spcBef>
              <a:spcAft>
                <a:spcPts val="300"/>
              </a:spcAft>
              <a:buFont typeface="Wingdings" panose="05000000000000000000" pitchFamily="2" charset="2"/>
              <a:buChar char="ü"/>
            </a:pPr>
            <a:endParaRPr lang="en-US" sz="2000" dirty="0"/>
          </a:p>
          <a:p>
            <a:pPr marL="800100" lvl="1" indent="-342900" defTabSz="914400" eaLnBrk="0" fontAlgn="base" hangingPunct="0">
              <a:spcBef>
                <a:spcPts val="300"/>
              </a:spcBef>
              <a:spcAft>
                <a:spcPts val="300"/>
              </a:spcAft>
              <a:buFont typeface="Wingdings" panose="05000000000000000000" pitchFamily="2" charset="2"/>
              <a:buChar char="ü"/>
            </a:pPr>
            <a:endParaRPr lang="en-US" sz="2000" dirty="0"/>
          </a:p>
        </p:txBody>
      </p:sp>
      <p:sp>
        <p:nvSpPr>
          <p:cNvPr id="12" name="Rectangle 2">
            <a:extLst>
              <a:ext uri="{FF2B5EF4-FFF2-40B4-BE49-F238E27FC236}">
                <a16:creationId xmlns:a16="http://schemas.microsoft.com/office/drawing/2014/main" id="{973027B0-2F29-48DC-A336-742D06F55BAC}"/>
              </a:ext>
            </a:extLst>
          </p:cNvPr>
          <p:cNvSpPr>
            <a:spLocks noChangeArrowheads="1"/>
          </p:cNvSpPr>
          <p:nvPr/>
        </p:nvSpPr>
        <p:spPr bwMode="auto">
          <a:xfrm>
            <a:off x="2144887" y="263608"/>
            <a:ext cx="9039654" cy="519067"/>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r>
              <a:rPr lang="en-US" sz="2400" b="1" dirty="0">
                <a:solidFill>
                  <a:srgbClr val="990033"/>
                </a:solidFill>
                <a:latin typeface="Segoe UI Semibold" panose="020B0702040204020203" pitchFamily="34" charset="0"/>
                <a:cs typeface="Segoe UI Semibold" panose="020B0702040204020203" pitchFamily="34" charset="0"/>
              </a:rPr>
              <a:t>THEORY</a:t>
            </a:r>
            <a:endParaRPr lang="en-US" dirty="0"/>
          </a:p>
        </p:txBody>
      </p:sp>
      <p:pic>
        <p:nvPicPr>
          <p:cNvPr id="3" name="Picture 2">
            <a:extLst>
              <a:ext uri="{FF2B5EF4-FFF2-40B4-BE49-F238E27FC236}">
                <a16:creationId xmlns:a16="http://schemas.microsoft.com/office/drawing/2014/main" id="{8365116D-C2FC-4725-ADFE-0AAD2936F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9403" y="3167742"/>
            <a:ext cx="3828571" cy="2419048"/>
          </a:xfrm>
          <a:prstGeom prst="rect">
            <a:avLst/>
          </a:prstGeom>
        </p:spPr>
      </p:pic>
      <p:sp>
        <p:nvSpPr>
          <p:cNvPr id="8" name="Rectangle 2">
            <a:extLst>
              <a:ext uri="{FF2B5EF4-FFF2-40B4-BE49-F238E27FC236}">
                <a16:creationId xmlns:a16="http://schemas.microsoft.com/office/drawing/2014/main" id="{42056FCA-D2D5-4369-A1D8-6C1EF737278C}"/>
              </a:ext>
            </a:extLst>
          </p:cNvPr>
          <p:cNvSpPr>
            <a:spLocks noChangeArrowheads="1"/>
          </p:cNvSpPr>
          <p:nvPr/>
        </p:nvSpPr>
        <p:spPr bwMode="auto">
          <a:xfrm>
            <a:off x="2669820" y="5720441"/>
            <a:ext cx="9039654" cy="4338550"/>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1" defTabSz="914400" eaLnBrk="0" fontAlgn="base" hangingPunct="0">
              <a:spcBef>
                <a:spcPts val="300"/>
              </a:spcBef>
              <a:spcAft>
                <a:spcPts val="300"/>
              </a:spcAft>
            </a:pPr>
            <a:r>
              <a:rPr lang="en-US" b="1" dirty="0"/>
              <a:t>Figure: Equivalent circuit of DC shunt generator for load characteristics.</a:t>
            </a:r>
            <a:endParaRPr lang="en-US" sz="2000" dirty="0"/>
          </a:p>
          <a:p>
            <a:pPr marL="800100" lvl="1" indent="-342900" defTabSz="914400" eaLnBrk="0" fontAlgn="base" hangingPunct="0">
              <a:spcBef>
                <a:spcPts val="300"/>
              </a:spcBef>
              <a:spcAft>
                <a:spcPts val="300"/>
              </a:spcAft>
              <a:buFont typeface="Wingdings" panose="05000000000000000000" pitchFamily="2" charset="2"/>
              <a:buChar char="ü"/>
            </a:pPr>
            <a:endParaRPr lang="en-US" sz="2000" dirty="0"/>
          </a:p>
          <a:p>
            <a:pPr marL="800100" lvl="1" indent="-342900" defTabSz="914400" eaLnBrk="0" fontAlgn="base" hangingPunct="0">
              <a:spcBef>
                <a:spcPts val="300"/>
              </a:spcBef>
              <a:spcAft>
                <a:spcPts val="300"/>
              </a:spcAft>
              <a:buFont typeface="Wingdings" panose="05000000000000000000" pitchFamily="2" charset="2"/>
              <a:buChar char="ü"/>
            </a:pPr>
            <a:endParaRPr lang="en-US" sz="2000" dirty="0"/>
          </a:p>
        </p:txBody>
      </p:sp>
    </p:spTree>
    <p:extLst>
      <p:ext uri="{BB962C8B-B14F-4D97-AF65-F5344CB8AC3E}">
        <p14:creationId xmlns:p14="http://schemas.microsoft.com/office/powerpoint/2010/main" val="2240181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678A3E5-F839-42D2-946B-2D4DDB2FFC79}"/>
              </a:ext>
            </a:extLst>
          </p:cNvPr>
          <p:cNvSpPr>
            <a:spLocks noChangeArrowheads="1"/>
          </p:cNvSpPr>
          <p:nvPr/>
        </p:nvSpPr>
        <p:spPr bwMode="auto">
          <a:xfrm>
            <a:off x="2472265" y="1808840"/>
            <a:ext cx="9039654" cy="4338550"/>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endParaRPr lang="en-US" sz="2400" b="1" u="sng" dirty="0"/>
          </a:p>
          <a:p>
            <a:pPr lvl="0" algn="ctr" defTabSz="914400" eaLnBrk="0" fontAlgn="base" hangingPunct="0">
              <a:spcBef>
                <a:spcPts val="300"/>
              </a:spcBef>
              <a:spcAft>
                <a:spcPts val="300"/>
              </a:spcAft>
            </a:pPr>
            <a:r>
              <a:rPr lang="en-US" sz="2000" b="1" u="sng" dirty="0"/>
              <a:t>Internal </a:t>
            </a:r>
            <a:r>
              <a:rPr lang="en-US" sz="2000" b="1" u="sng" dirty="0" err="1"/>
              <a:t>Characterstics</a:t>
            </a:r>
            <a:endParaRPr lang="en-US" sz="2000" b="1" u="sng" dirty="0"/>
          </a:p>
          <a:p>
            <a:pPr lvl="0" defTabSz="914400" eaLnBrk="0" fontAlgn="base" hangingPunct="0">
              <a:spcBef>
                <a:spcPts val="300"/>
              </a:spcBef>
              <a:spcAft>
                <a:spcPts val="300"/>
              </a:spcAft>
            </a:pPr>
            <a:r>
              <a:rPr lang="en-US" dirty="0"/>
              <a:t>The internal characteristic curve represents the relation between the generated voltage </a:t>
            </a:r>
            <a:r>
              <a:rPr lang="en-US" dirty="0" err="1"/>
              <a:t>Eg</a:t>
            </a:r>
            <a:r>
              <a:rPr lang="en-US" dirty="0"/>
              <a:t> and the load current IL. When the generator is loaded then the generated voltage is decreased due to armature reaction. So, generated voltage will be lower than the emf generated at no load. Here in the figure below AD curve is showing the no load voltage curve and AB is the internal characteristic curve.</a:t>
            </a:r>
            <a:endParaRPr lang="en-US" sz="2000" dirty="0"/>
          </a:p>
          <a:p>
            <a:pPr marL="800100" lvl="1" indent="-342900" defTabSz="914400" eaLnBrk="0" fontAlgn="base" hangingPunct="0">
              <a:spcBef>
                <a:spcPts val="300"/>
              </a:spcBef>
              <a:spcAft>
                <a:spcPts val="300"/>
              </a:spcAft>
              <a:buFont typeface="Wingdings" panose="05000000000000000000" pitchFamily="2" charset="2"/>
              <a:buChar char="ü"/>
            </a:pPr>
            <a:endParaRPr lang="en-US" sz="2000" dirty="0"/>
          </a:p>
          <a:p>
            <a:pPr marL="800100" lvl="1" indent="-342900" defTabSz="914400" eaLnBrk="0" fontAlgn="base" hangingPunct="0">
              <a:spcBef>
                <a:spcPts val="300"/>
              </a:spcBef>
              <a:spcAft>
                <a:spcPts val="300"/>
              </a:spcAft>
              <a:buFont typeface="Wingdings" panose="05000000000000000000" pitchFamily="2" charset="2"/>
              <a:buChar char="ü"/>
            </a:pPr>
            <a:endParaRPr lang="en-US" sz="2000" dirty="0"/>
          </a:p>
          <a:p>
            <a:pPr marL="800100" lvl="1" indent="-342900" defTabSz="914400" eaLnBrk="0" fontAlgn="base" hangingPunct="0">
              <a:spcBef>
                <a:spcPts val="300"/>
              </a:spcBef>
              <a:spcAft>
                <a:spcPts val="300"/>
              </a:spcAft>
              <a:buFont typeface="Wingdings" panose="05000000000000000000" pitchFamily="2" charset="2"/>
              <a:buChar char="ü"/>
            </a:pPr>
            <a:endParaRPr lang="en-US" sz="2000" dirty="0"/>
          </a:p>
        </p:txBody>
      </p:sp>
    </p:spTree>
    <p:extLst>
      <p:ext uri="{BB962C8B-B14F-4D97-AF65-F5344CB8AC3E}">
        <p14:creationId xmlns:p14="http://schemas.microsoft.com/office/powerpoint/2010/main" val="3182507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678A3E5-F839-42D2-946B-2D4DDB2FFC79}"/>
              </a:ext>
            </a:extLst>
          </p:cNvPr>
          <p:cNvSpPr>
            <a:spLocks noChangeArrowheads="1"/>
          </p:cNvSpPr>
          <p:nvPr/>
        </p:nvSpPr>
        <p:spPr bwMode="auto">
          <a:xfrm>
            <a:off x="2517420" y="1259725"/>
            <a:ext cx="9039654" cy="4338550"/>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endParaRPr lang="en-US" sz="2400" b="1" u="sng" dirty="0"/>
          </a:p>
          <a:p>
            <a:pPr lvl="0" algn="ctr" defTabSz="914400" eaLnBrk="0" fontAlgn="base" hangingPunct="0">
              <a:spcBef>
                <a:spcPts val="300"/>
              </a:spcBef>
              <a:spcAft>
                <a:spcPts val="300"/>
              </a:spcAft>
            </a:pPr>
            <a:r>
              <a:rPr lang="en-US" sz="2000" b="1" u="sng" dirty="0"/>
              <a:t>External or Load characteristic</a:t>
            </a:r>
          </a:p>
          <a:p>
            <a:pPr lvl="0" algn="ctr" defTabSz="914400" eaLnBrk="0" fontAlgn="base" hangingPunct="0">
              <a:spcBef>
                <a:spcPts val="300"/>
              </a:spcBef>
              <a:spcAft>
                <a:spcPts val="300"/>
              </a:spcAft>
            </a:pPr>
            <a:endParaRPr lang="en-US" sz="900" b="1" u="sng" dirty="0"/>
          </a:p>
          <a:p>
            <a:pPr lvl="0" algn="ctr" defTabSz="914400" eaLnBrk="0" fontAlgn="base" hangingPunct="0">
              <a:spcBef>
                <a:spcPts val="300"/>
              </a:spcBef>
              <a:spcAft>
                <a:spcPts val="300"/>
              </a:spcAft>
            </a:pPr>
            <a:r>
              <a:rPr lang="en-US" dirty="0"/>
              <a:t>AC curve is showing the external characteristic of the shunt wound DC generators. It is showing the variation of terminal voltage with the load current. Ohmic drop due to armature resistance gives lesser terminal voltage the generated voltage. That is why the curve lies below the internal characteristic curve.</a:t>
            </a:r>
          </a:p>
          <a:p>
            <a:pPr lvl="0" algn="ctr" defTabSz="914400" eaLnBrk="0" fontAlgn="base" hangingPunct="0">
              <a:spcBef>
                <a:spcPts val="300"/>
              </a:spcBef>
              <a:spcAft>
                <a:spcPts val="300"/>
              </a:spcAft>
            </a:pPr>
            <a:endParaRPr lang="en-US" dirty="0"/>
          </a:p>
          <a:p>
            <a:pPr lvl="0" algn="ctr" defTabSz="914400" eaLnBrk="0" fontAlgn="base" hangingPunct="0">
              <a:spcBef>
                <a:spcPts val="300"/>
              </a:spcBef>
              <a:spcAft>
                <a:spcPts val="300"/>
              </a:spcAft>
            </a:pPr>
            <a:r>
              <a:rPr lang="en-US" b="1" dirty="0"/>
              <a:t>V = (</a:t>
            </a:r>
            <a:r>
              <a:rPr lang="en-US" b="1" dirty="0" err="1"/>
              <a:t>Eg</a:t>
            </a:r>
            <a:r>
              <a:rPr lang="en-US" b="1" dirty="0"/>
              <a:t> - </a:t>
            </a:r>
            <a:r>
              <a:rPr lang="en-US" b="1" dirty="0" err="1"/>
              <a:t>IaRa</a:t>
            </a:r>
            <a:r>
              <a:rPr lang="en-US" b="1" dirty="0"/>
              <a:t>) = </a:t>
            </a:r>
            <a:r>
              <a:rPr lang="en-US" b="1" dirty="0" err="1"/>
              <a:t>Eg</a:t>
            </a:r>
            <a:r>
              <a:rPr lang="en-US" b="1" dirty="0"/>
              <a:t> - (IL + </a:t>
            </a:r>
            <a:r>
              <a:rPr lang="en-US" b="1" dirty="0" err="1"/>
              <a:t>Ish</a:t>
            </a:r>
            <a:r>
              <a:rPr lang="en-US" b="1" dirty="0"/>
              <a:t>)Ra</a:t>
            </a:r>
            <a:endParaRPr lang="en-US" sz="2000" b="1" dirty="0"/>
          </a:p>
          <a:p>
            <a:pPr marL="800100" lvl="1" indent="-342900" defTabSz="914400" eaLnBrk="0" fontAlgn="base" hangingPunct="0">
              <a:spcBef>
                <a:spcPts val="300"/>
              </a:spcBef>
              <a:spcAft>
                <a:spcPts val="300"/>
              </a:spcAft>
              <a:buFont typeface="Wingdings" panose="05000000000000000000" pitchFamily="2" charset="2"/>
              <a:buChar char="ü"/>
            </a:pPr>
            <a:endParaRPr lang="en-US" sz="2000" dirty="0"/>
          </a:p>
          <a:p>
            <a:pPr marL="800100" lvl="1" indent="-342900" defTabSz="914400" eaLnBrk="0" fontAlgn="base" hangingPunct="0">
              <a:spcBef>
                <a:spcPts val="300"/>
              </a:spcBef>
              <a:spcAft>
                <a:spcPts val="300"/>
              </a:spcAft>
              <a:buFont typeface="Wingdings" panose="05000000000000000000" pitchFamily="2" charset="2"/>
              <a:buChar char="ü"/>
            </a:pPr>
            <a:endParaRPr lang="en-US" sz="2000" dirty="0"/>
          </a:p>
        </p:txBody>
      </p:sp>
    </p:spTree>
    <p:extLst>
      <p:ext uri="{BB962C8B-B14F-4D97-AF65-F5344CB8AC3E}">
        <p14:creationId xmlns:p14="http://schemas.microsoft.com/office/powerpoint/2010/main" val="1582936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678A3E5-F839-42D2-946B-2D4DDB2FFC79}"/>
              </a:ext>
            </a:extLst>
          </p:cNvPr>
          <p:cNvSpPr>
            <a:spLocks noChangeArrowheads="1"/>
          </p:cNvSpPr>
          <p:nvPr/>
        </p:nvSpPr>
        <p:spPr bwMode="auto">
          <a:xfrm>
            <a:off x="1467556" y="898480"/>
            <a:ext cx="10450763" cy="4338550"/>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endParaRPr lang="en-US" sz="2400" b="1" u="sng" dirty="0"/>
          </a:p>
          <a:p>
            <a:pPr lvl="0" algn="ctr" defTabSz="914400" eaLnBrk="0" fontAlgn="base" hangingPunct="0">
              <a:spcBef>
                <a:spcPts val="300"/>
              </a:spcBef>
              <a:spcAft>
                <a:spcPts val="300"/>
              </a:spcAft>
            </a:pPr>
            <a:r>
              <a:rPr lang="en-US" sz="2000" b="1" u="sng" dirty="0"/>
              <a:t>External or Load characteristic</a:t>
            </a:r>
          </a:p>
          <a:p>
            <a:pPr lvl="0" algn="ctr" defTabSz="914400" eaLnBrk="0" fontAlgn="base" hangingPunct="0">
              <a:spcBef>
                <a:spcPts val="300"/>
              </a:spcBef>
              <a:spcAft>
                <a:spcPts val="300"/>
              </a:spcAft>
            </a:pPr>
            <a:endParaRPr lang="en-US" sz="900" b="1" u="sng" dirty="0"/>
          </a:p>
          <a:p>
            <a:pPr lvl="0" algn="ctr" defTabSz="914400" eaLnBrk="0" fontAlgn="base" hangingPunct="0">
              <a:spcBef>
                <a:spcPts val="300"/>
              </a:spcBef>
              <a:spcAft>
                <a:spcPts val="300"/>
              </a:spcAft>
            </a:pPr>
            <a:r>
              <a:rPr lang="en-US" dirty="0"/>
              <a:t>The terminal voltage can always be maintained constant by adjusting the load terminal. External characteristics of shunt dc generator When the load resistance of a shunt-wound DC generator is decreased, then load current of the generator increased as shown in above figure. But the load current can be increased to a certain limit with (up to point C) the decrease of load resistance. Beyond this point, it shows a reversal in the characteristic. Any decrease of load resistance results in current reduction and consequently, the external characteristic curve turns back as shown in the dotted line, and ultimately the terminal voltage becomes zero. Though there is some voltage due to residual magnetism. We know, Terminal voltage Now, when IL increased, then terminal voltage decreased. After a certain limit, due to heavy load current and increased ohmic drop, the terminal voltage is reduced drastically. This drastic reduction of terminal voltage across the load results the drop in the load current although at that time load is high or load resistance is low. That is why the load resistance of the machine must be maintained properly. The point in which the machine gives maximum current output is called breakdown point (point C in the picture).</a:t>
            </a:r>
            <a:endParaRPr lang="en-US" sz="2000" dirty="0"/>
          </a:p>
          <a:p>
            <a:pPr marL="800100" lvl="1" indent="-342900" defTabSz="914400" eaLnBrk="0" fontAlgn="base" hangingPunct="0">
              <a:spcBef>
                <a:spcPts val="300"/>
              </a:spcBef>
              <a:spcAft>
                <a:spcPts val="300"/>
              </a:spcAft>
              <a:buFont typeface="Wingdings" panose="05000000000000000000" pitchFamily="2" charset="2"/>
              <a:buChar char="ü"/>
            </a:pPr>
            <a:endParaRPr lang="en-US" sz="2000" dirty="0"/>
          </a:p>
        </p:txBody>
      </p:sp>
    </p:spTree>
    <p:extLst>
      <p:ext uri="{BB962C8B-B14F-4D97-AF65-F5344CB8AC3E}">
        <p14:creationId xmlns:p14="http://schemas.microsoft.com/office/powerpoint/2010/main" val="3281483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678A3E5-F839-42D2-946B-2D4DDB2FFC79}"/>
              </a:ext>
            </a:extLst>
          </p:cNvPr>
          <p:cNvSpPr>
            <a:spLocks noChangeArrowheads="1"/>
          </p:cNvSpPr>
          <p:nvPr/>
        </p:nvSpPr>
        <p:spPr bwMode="auto">
          <a:xfrm>
            <a:off x="1467556" y="898480"/>
            <a:ext cx="10450763" cy="4338550"/>
          </a:xfrm>
          <a:prstGeom prst="rect">
            <a:avLst/>
          </a:prstGeom>
          <a:solidFill>
            <a:srgbClr val="FFFFFF">
              <a:alpha val="0"/>
            </a:srgbClr>
          </a:solidFill>
          <a:ln>
            <a:noFill/>
          </a:ln>
          <a:effectLst/>
        </p:spPr>
        <p:txBody>
          <a:bodyPr vert="horz" wrap="square" lIns="91440" tIns="45720" rIns="91440" bIns="45720" numCol="1" anchor="t" anchorCtr="0" compatLnSpc="1">
            <a:prstTxWarp prst="textNoShape">
              <a:avLst/>
            </a:prstTxWarp>
          </a:bodyPr>
          <a:lstStyle/>
          <a:p>
            <a:pPr lvl="0" algn="ctr" defTabSz="914400" eaLnBrk="0" fontAlgn="base" hangingPunct="0">
              <a:spcBef>
                <a:spcPts val="300"/>
              </a:spcBef>
              <a:spcAft>
                <a:spcPts val="300"/>
              </a:spcAft>
            </a:pPr>
            <a:endParaRPr lang="en-US" sz="2400" b="1" u="sng" dirty="0"/>
          </a:p>
          <a:p>
            <a:pPr lvl="0" algn="ctr" defTabSz="914400" eaLnBrk="0" fontAlgn="base" hangingPunct="0">
              <a:spcBef>
                <a:spcPts val="300"/>
              </a:spcBef>
              <a:spcAft>
                <a:spcPts val="300"/>
              </a:spcAft>
            </a:pPr>
            <a:r>
              <a:rPr lang="en-US" sz="2000" b="1" u="sng" dirty="0"/>
              <a:t>External or Load characteristic</a:t>
            </a:r>
          </a:p>
          <a:p>
            <a:pPr lvl="0" algn="ctr" defTabSz="914400" eaLnBrk="0" fontAlgn="base" hangingPunct="0">
              <a:spcBef>
                <a:spcPts val="300"/>
              </a:spcBef>
              <a:spcAft>
                <a:spcPts val="300"/>
              </a:spcAft>
            </a:pPr>
            <a:endParaRPr lang="en-US" sz="900" b="1" u="sng" dirty="0"/>
          </a:p>
          <a:p>
            <a:pPr lvl="0" algn="ctr" defTabSz="914400" eaLnBrk="0" fontAlgn="base" hangingPunct="0">
              <a:spcBef>
                <a:spcPts val="300"/>
              </a:spcBef>
              <a:spcAft>
                <a:spcPts val="300"/>
              </a:spcAft>
            </a:pPr>
            <a:endParaRPr lang="en-US" sz="900" b="1" u="sng" dirty="0"/>
          </a:p>
          <a:p>
            <a:pPr lvl="0" algn="ctr" defTabSz="914400" eaLnBrk="0" fontAlgn="base" hangingPunct="0">
              <a:spcBef>
                <a:spcPts val="300"/>
              </a:spcBef>
              <a:spcAft>
                <a:spcPts val="300"/>
              </a:spcAft>
            </a:pPr>
            <a:endParaRPr lang="en-US" sz="900" b="1" u="sng" dirty="0"/>
          </a:p>
          <a:p>
            <a:pPr lvl="0" algn="ctr" defTabSz="914400" eaLnBrk="0" fontAlgn="base" hangingPunct="0">
              <a:spcBef>
                <a:spcPts val="300"/>
              </a:spcBef>
              <a:spcAft>
                <a:spcPts val="300"/>
              </a:spcAft>
            </a:pPr>
            <a:endParaRPr lang="en-US" sz="900" b="1" u="sng" dirty="0"/>
          </a:p>
          <a:p>
            <a:pPr lvl="0" algn="ctr" defTabSz="914400" eaLnBrk="0" fontAlgn="base" hangingPunct="0">
              <a:spcBef>
                <a:spcPts val="300"/>
              </a:spcBef>
              <a:spcAft>
                <a:spcPts val="300"/>
              </a:spcAft>
            </a:pPr>
            <a:endParaRPr lang="en-US" sz="900" b="1" u="sng" dirty="0"/>
          </a:p>
          <a:p>
            <a:pPr lvl="0" algn="ctr" defTabSz="914400" eaLnBrk="0" fontAlgn="base" hangingPunct="0">
              <a:spcBef>
                <a:spcPts val="300"/>
              </a:spcBef>
              <a:spcAft>
                <a:spcPts val="300"/>
              </a:spcAft>
            </a:pPr>
            <a:endParaRPr lang="en-US" sz="900" b="1" u="sng" dirty="0"/>
          </a:p>
          <a:p>
            <a:pPr lvl="0" algn="ctr" defTabSz="914400" eaLnBrk="0" fontAlgn="base" hangingPunct="0">
              <a:spcBef>
                <a:spcPts val="300"/>
              </a:spcBef>
              <a:spcAft>
                <a:spcPts val="300"/>
              </a:spcAft>
            </a:pPr>
            <a:endParaRPr lang="en-US" sz="900" b="1" u="sng" dirty="0"/>
          </a:p>
          <a:p>
            <a:pPr lvl="0" algn="ctr" defTabSz="914400" eaLnBrk="0" fontAlgn="base" hangingPunct="0">
              <a:spcBef>
                <a:spcPts val="300"/>
              </a:spcBef>
              <a:spcAft>
                <a:spcPts val="300"/>
              </a:spcAft>
            </a:pPr>
            <a:endParaRPr lang="en-US" sz="900" b="1" u="sng" dirty="0"/>
          </a:p>
          <a:p>
            <a:pPr lvl="0" algn="ctr" defTabSz="914400" eaLnBrk="0" fontAlgn="base" hangingPunct="0">
              <a:spcBef>
                <a:spcPts val="300"/>
              </a:spcBef>
              <a:spcAft>
                <a:spcPts val="300"/>
              </a:spcAft>
            </a:pPr>
            <a:endParaRPr lang="en-US" sz="900" b="1" u="sng" dirty="0"/>
          </a:p>
          <a:p>
            <a:pPr lvl="0" algn="ctr" defTabSz="914400" eaLnBrk="0" fontAlgn="base" hangingPunct="0">
              <a:spcBef>
                <a:spcPts val="300"/>
              </a:spcBef>
              <a:spcAft>
                <a:spcPts val="300"/>
              </a:spcAft>
            </a:pPr>
            <a:endParaRPr lang="en-US" sz="900" b="1" u="sng" dirty="0"/>
          </a:p>
          <a:p>
            <a:pPr lvl="0" algn="ctr" defTabSz="914400" eaLnBrk="0" fontAlgn="base" hangingPunct="0">
              <a:spcBef>
                <a:spcPts val="300"/>
              </a:spcBef>
              <a:spcAft>
                <a:spcPts val="300"/>
              </a:spcAft>
            </a:pPr>
            <a:endParaRPr lang="en-US" sz="900" b="1" u="sng" dirty="0"/>
          </a:p>
          <a:p>
            <a:pPr lvl="0" algn="ctr" defTabSz="914400" eaLnBrk="0" fontAlgn="base" hangingPunct="0">
              <a:spcBef>
                <a:spcPts val="300"/>
              </a:spcBef>
              <a:spcAft>
                <a:spcPts val="300"/>
              </a:spcAft>
            </a:pPr>
            <a:endParaRPr lang="en-US" sz="900" b="1" u="sng" dirty="0"/>
          </a:p>
          <a:p>
            <a:pPr lvl="0" algn="ctr" defTabSz="914400" eaLnBrk="0" fontAlgn="base" hangingPunct="0">
              <a:spcBef>
                <a:spcPts val="300"/>
              </a:spcBef>
              <a:spcAft>
                <a:spcPts val="300"/>
              </a:spcAft>
            </a:pPr>
            <a:endParaRPr lang="en-US" sz="900" b="1" u="sng" dirty="0"/>
          </a:p>
          <a:p>
            <a:pPr lvl="0" algn="ctr" defTabSz="914400" eaLnBrk="0" fontAlgn="base" hangingPunct="0">
              <a:spcBef>
                <a:spcPts val="300"/>
              </a:spcBef>
              <a:spcAft>
                <a:spcPts val="300"/>
              </a:spcAft>
            </a:pPr>
            <a:endParaRPr lang="en-US" sz="900" b="1" u="sng" dirty="0"/>
          </a:p>
          <a:p>
            <a:pPr lvl="0" algn="ctr" defTabSz="914400" eaLnBrk="0" fontAlgn="base" hangingPunct="0">
              <a:spcBef>
                <a:spcPts val="300"/>
              </a:spcBef>
              <a:spcAft>
                <a:spcPts val="300"/>
              </a:spcAft>
            </a:pPr>
            <a:endParaRPr lang="en-US" sz="900" b="1" u="sng" dirty="0"/>
          </a:p>
          <a:p>
            <a:pPr lvl="1" defTabSz="914400" eaLnBrk="0" fontAlgn="base" hangingPunct="0">
              <a:spcBef>
                <a:spcPts val="300"/>
              </a:spcBef>
              <a:spcAft>
                <a:spcPts val="300"/>
              </a:spcAft>
            </a:pPr>
            <a:r>
              <a:rPr lang="en-US" b="1" dirty="0"/>
              <a:t>		                 Figure: Load characteristics of DC shunt generator.</a:t>
            </a:r>
            <a:endParaRPr lang="en-US" sz="2000" dirty="0"/>
          </a:p>
        </p:txBody>
      </p:sp>
      <p:pic>
        <p:nvPicPr>
          <p:cNvPr id="3" name="Picture 2">
            <a:extLst>
              <a:ext uri="{FF2B5EF4-FFF2-40B4-BE49-F238E27FC236}">
                <a16:creationId xmlns:a16="http://schemas.microsoft.com/office/drawing/2014/main" id="{CBC513C0-FA57-4E17-BA7D-78241448F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7699" y="1976619"/>
            <a:ext cx="5390476" cy="2904762"/>
          </a:xfrm>
          <a:prstGeom prst="rect">
            <a:avLst/>
          </a:prstGeom>
        </p:spPr>
      </p:pic>
    </p:spTree>
    <p:extLst>
      <p:ext uri="{BB962C8B-B14F-4D97-AF65-F5344CB8AC3E}">
        <p14:creationId xmlns:p14="http://schemas.microsoft.com/office/powerpoint/2010/main" val="1281162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117</TotalTime>
  <Words>631</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Corbel</vt:lpstr>
      <vt:lpstr>Segoe UI Semibold</vt:lpstr>
      <vt:lpstr>Times New Roman</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MANUAL TOOLS CO</dc:creator>
  <cp:lastModifiedBy>MANUAL TOOLS CO</cp:lastModifiedBy>
  <cp:revision>16</cp:revision>
  <dcterms:created xsi:type="dcterms:W3CDTF">2022-01-12T11:19:56Z</dcterms:created>
  <dcterms:modified xsi:type="dcterms:W3CDTF">2022-01-16T13:37:52Z</dcterms:modified>
</cp:coreProperties>
</file>