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3" r:id="rId7"/>
    <p:sldId id="264" r:id="rId8"/>
    <p:sldId id="260"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747CED-BA00-44B8-A1CA-99D912D7A02A}">
          <p14:sldIdLst>
            <p14:sldId id="256"/>
            <p14:sldId id="257"/>
            <p14:sldId id="258"/>
            <p14:sldId id="259"/>
            <p14:sldId id="261"/>
            <p14:sldId id="263"/>
            <p14:sldId id="264"/>
            <p14:sldId id="260"/>
            <p14:sldId id="262"/>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94766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13313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412903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78068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98104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56134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36364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8427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26841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12678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7697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96BE0-BB98-46DF-BE3F-513DB5D7BF4E}"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630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6BE0-BB98-46DF-BE3F-513DB5D7BF4E}"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48457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96BE0-BB98-46DF-BE3F-513DB5D7BF4E}"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7665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96BE0-BB98-46DF-BE3F-513DB5D7BF4E}"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57227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72359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87613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296BE0-BB98-46DF-BE3F-513DB5D7BF4E}" type="datetimeFigureOut">
              <a:rPr lang="en-IN" smtClean="0"/>
              <a:t>12-01-2022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C63A32-417E-4EA7-8A7A-3C8031CFC80E}" type="slidenum">
              <a:rPr lang="en-IN" smtClean="0"/>
              <a:t>‹#›</a:t>
            </a:fld>
            <a:endParaRPr lang="en-IN"/>
          </a:p>
        </p:txBody>
      </p:sp>
    </p:spTree>
    <p:extLst>
      <p:ext uri="{BB962C8B-B14F-4D97-AF65-F5344CB8AC3E}">
        <p14:creationId xmlns:p14="http://schemas.microsoft.com/office/powerpoint/2010/main" val="37503944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12" descr="logoDpu1.png">
            <a:extLst>
              <a:ext uri="{FF2B5EF4-FFF2-40B4-BE49-F238E27FC236}">
                <a16:creationId xmlns:a16="http://schemas.microsoft.com/office/drawing/2014/main" id="{5B13A400-A8F0-4B06-9F78-0C987E2DD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676" y="265011"/>
            <a:ext cx="2186859" cy="6486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52434672-BD6B-4602-AE0A-7D3D4ED47979}"/>
              </a:ext>
            </a:extLst>
          </p:cNvPr>
          <p:cNvSpPr>
            <a:spLocks noChangeArrowheads="1"/>
          </p:cNvSpPr>
          <p:nvPr/>
        </p:nvSpPr>
        <p:spPr bwMode="auto">
          <a:xfrm>
            <a:off x="3660348" y="1065212"/>
            <a:ext cx="6767513" cy="1279525"/>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Dr. D. Y. Patil Unitech Society</a:t>
            </a:r>
            <a:endParaRPr lang="en-US" altLang="en-US" sz="1400" b="1" dirty="0">
              <a:solidFill>
                <a:srgbClr val="990033"/>
              </a:solidFill>
              <a:latin typeface="Segoe UI Semibold" panose="020B0702040204020203" pitchFamily="34" charset="0"/>
              <a:cs typeface="Segoe UI Semibold" panose="020B0702040204020203" pitchFamily="34" charset="0"/>
            </a:endParaRPr>
          </a:p>
          <a:p>
            <a:pPr lvl="0" algn="ctr" defTabSz="914400" eaLnBrk="0" fontAlgn="base" hangingPunct="0">
              <a:spcBef>
                <a:spcPts val="300"/>
              </a:spcBef>
              <a:spcAft>
                <a:spcPts val="300"/>
              </a:spcAft>
            </a:pPr>
            <a:r>
              <a:rPr lang="en-US" sz="2000" b="1" dirty="0">
                <a:solidFill>
                  <a:srgbClr val="990033"/>
                </a:solidFill>
                <a:latin typeface="Segoe UI Semibold" panose="020B0702040204020203" pitchFamily="34" charset="0"/>
                <a:cs typeface="Segoe UI Semibold" panose="020B0702040204020203" pitchFamily="34" charset="0"/>
              </a:rPr>
              <a:t>DR. D. Y. PATIL INSTITUTE OF TECHNOLOGY</a:t>
            </a:r>
          </a:p>
          <a:p>
            <a:pPr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(formerly Dr. D. Y. Patil Institute of Engineering and Technology)</a:t>
            </a:r>
          </a:p>
          <a:p>
            <a:pPr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Sant Tukaram Nagar, Pimpri, Pune.</a:t>
            </a:r>
          </a:p>
          <a:p>
            <a:pPr algn="ctr" defTabSz="914400" eaLnBrk="0" fontAlgn="base" hangingPunct="0">
              <a:spcBef>
                <a:spcPts val="300"/>
              </a:spcBef>
              <a:spcAft>
                <a:spcPts val="300"/>
              </a:spcAft>
            </a:pPr>
            <a:endParaRPr lang="en-US" altLang="en-US" sz="1400" b="1" dirty="0">
              <a:solidFill>
                <a:srgbClr val="990033"/>
              </a:solidFill>
              <a:latin typeface="Segoe UI Semibold" panose="020B0702040204020203" pitchFamily="34" charset="0"/>
              <a:cs typeface="Segoe UI Semibold" panose="020B0702040204020203" pitchFamily="34" charset="0"/>
            </a:endParaRPr>
          </a:p>
          <a:p>
            <a:pPr marR="0" indent="0" algn="ctr" defTabSz="914400" eaLnBrk="0" fontAlgn="base" hangingPunct="0">
              <a:lnSpc>
                <a:spcPct val="100000"/>
              </a:lnSpc>
              <a:spcBef>
                <a:spcPts val="300"/>
              </a:spcBef>
              <a:spcAft>
                <a:spcPts val="300"/>
              </a:spcAft>
              <a:buClrTx/>
              <a:buSzTx/>
              <a:buFontTx/>
              <a:buNone/>
              <a:tabLst/>
            </a:pPr>
            <a:r>
              <a:rPr lang="en-US" altLang="en-US" sz="1600" b="1" u="sng" dirty="0">
                <a:solidFill>
                  <a:srgbClr val="990033"/>
                </a:solidFill>
                <a:latin typeface="Segoe UI Semibold" panose="020B0702040204020203" pitchFamily="34" charset="0"/>
                <a:cs typeface="Segoe UI Semibold" panose="020B0702040204020203" pitchFamily="34" charset="0"/>
              </a:rPr>
              <a:t>DEPARTMENT OF ELECTRONICS &amp; TELECOMMUNICATION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
        <p:nvSpPr>
          <p:cNvPr id="5" name="Rectangle 4">
            <a:extLst>
              <a:ext uri="{FF2B5EF4-FFF2-40B4-BE49-F238E27FC236}">
                <a16:creationId xmlns:a16="http://schemas.microsoft.com/office/drawing/2014/main" id="{5BDB5C59-E1E8-496C-BFF7-BB00EF2EB4A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C673F6EE-3051-475B-B5E0-FAD5A29A38F5}"/>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7" name="Rectangle 7">
            <a:extLst>
              <a:ext uri="{FF2B5EF4-FFF2-40B4-BE49-F238E27FC236}">
                <a16:creationId xmlns:a16="http://schemas.microsoft.com/office/drawing/2014/main" id="{DBB39C04-6870-4943-AAD0-444BF647E7D0}"/>
              </a:ext>
            </a:extLst>
          </p:cNvPr>
          <p:cNvSpPr>
            <a:spLocks noChangeArrowheads="1"/>
          </p:cNvSpPr>
          <p:nvPr/>
        </p:nvSpPr>
        <p:spPr bwMode="auto">
          <a:xfrm>
            <a:off x="0" y="790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a16="http://schemas.microsoft.com/office/drawing/2014/main" id="{2D4239D5-D05C-4890-9E46-E6432F1F5349}"/>
              </a:ext>
            </a:extLst>
          </p:cNvPr>
          <p:cNvSpPr>
            <a:spLocks noChangeArrowheads="1"/>
          </p:cNvSpPr>
          <p:nvPr/>
        </p:nvSpPr>
        <p:spPr bwMode="auto">
          <a:xfrm>
            <a:off x="2683830" y="3761462"/>
            <a:ext cx="8720547"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Electrical Circuit Virtual Lab</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Savitribai Phule Pune University</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Second Year of </a:t>
            </a:r>
            <a:r>
              <a:rPr kumimoji="0" lang="en-US" altLang="en-US" sz="14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E &amp;TC Engineering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(2019 Course)</a:t>
            </a:r>
          </a:p>
          <a:p>
            <a:pPr lvl="0" algn="ctr" defTabSz="914400" eaLnBrk="0" fontAlgn="base" hangingPunct="0">
              <a:spcBef>
                <a:spcPct val="0"/>
              </a:spcBef>
              <a:spcAft>
                <a:spcPct val="0"/>
              </a:spcAft>
            </a:pPr>
            <a:r>
              <a:rPr lang="en-IN" sz="1600" b="1" dirty="0">
                <a:solidFill>
                  <a:srgbClr val="FF0000"/>
                </a:solidFill>
                <a:latin typeface="Times New Roman" panose="02020603050405020304" pitchFamily="18" charset="0"/>
                <a:cs typeface="Times New Roman" panose="02020603050405020304" pitchFamily="18" charset="0"/>
              </a:rPr>
              <a:t>204187: Electrical Circuits Lab </a:t>
            </a:r>
            <a:endParaRPr lang="en-US"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71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359376" y="81945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Kirchhoff's Rules</a:t>
            </a:r>
          </a:p>
          <a:p>
            <a:pPr lvl="0" algn="ctr" defTabSz="914400" eaLnBrk="0" fontAlgn="base" hangingPunct="0">
              <a:spcBef>
                <a:spcPts val="300"/>
              </a:spcBef>
              <a:spcAft>
                <a:spcPts val="300"/>
              </a:spcAft>
            </a:pPr>
            <a:endParaRPr lang="en-US" sz="2400" b="1" u="sng" dirty="0"/>
          </a:p>
          <a:p>
            <a:pPr marL="342900" lvl="0" indent="-342900" defTabSz="914400" eaLnBrk="0" fontAlgn="base" hangingPunct="0">
              <a:spcBef>
                <a:spcPts val="300"/>
              </a:spcBef>
              <a:spcAft>
                <a:spcPts val="300"/>
              </a:spcAft>
              <a:buFont typeface="Wingdings" panose="05000000000000000000" pitchFamily="2" charset="2"/>
              <a:buChar char="q"/>
            </a:pPr>
            <a:r>
              <a:rPr lang="en-US" sz="2000" b="1" dirty="0"/>
              <a:t>Kirchhoff’s junction rule:  </a:t>
            </a:r>
            <a:r>
              <a:rPr lang="en-US" sz="2000" dirty="0"/>
              <a:t>The algebraic sum of the currents into any junction is zero.</a:t>
            </a:r>
          </a:p>
          <a:p>
            <a:pPr lvl="0" algn="ctr" defTabSz="914400" eaLnBrk="0" fontAlgn="base" hangingPunct="0">
              <a:spcBef>
                <a:spcPts val="300"/>
              </a:spcBef>
              <a:spcAft>
                <a:spcPts val="300"/>
              </a:spcAft>
            </a:pPr>
            <a:r>
              <a:rPr lang="en-US" sz="2000" b="1" dirty="0">
                <a:latin typeface="Arial" panose="020B0604020202020204" pitchFamily="34" charset="0"/>
                <a:cs typeface="Arial" panose="020B0604020202020204" pitchFamily="34" charset="0"/>
              </a:rPr>
              <a:t>∑ I=0</a:t>
            </a:r>
            <a:r>
              <a:rPr lang="en-US" sz="2000" b="1" dirty="0"/>
              <a:t> at any junction</a:t>
            </a:r>
            <a:endParaRPr kumimoji="0" lang="en-US" altLang="en-US" sz="20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03B172A7-E322-4BD4-A48F-BC230FB20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094" y="3146778"/>
            <a:ext cx="5144218" cy="2791215"/>
          </a:xfrm>
          <a:prstGeom prst="rect">
            <a:avLst/>
          </a:prstGeom>
        </p:spPr>
      </p:pic>
    </p:spTree>
    <p:extLst>
      <p:ext uri="{BB962C8B-B14F-4D97-AF65-F5344CB8AC3E}">
        <p14:creationId xmlns:p14="http://schemas.microsoft.com/office/powerpoint/2010/main" val="344078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359376" y="81945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Kirchhoff's Rules</a:t>
            </a:r>
          </a:p>
          <a:p>
            <a:pPr lvl="0" algn="ctr" defTabSz="914400" eaLnBrk="0" fontAlgn="base" hangingPunct="0">
              <a:spcBef>
                <a:spcPts val="300"/>
              </a:spcBef>
              <a:spcAft>
                <a:spcPts val="300"/>
              </a:spcAft>
            </a:pPr>
            <a:endParaRPr lang="en-US" sz="2400" b="1" u="sng" dirty="0"/>
          </a:p>
          <a:p>
            <a:pPr marL="342900" lvl="0" indent="-342900" defTabSz="914400" eaLnBrk="0" fontAlgn="base" hangingPunct="0">
              <a:spcBef>
                <a:spcPts val="300"/>
              </a:spcBef>
              <a:spcAft>
                <a:spcPts val="300"/>
              </a:spcAft>
              <a:buFont typeface="Wingdings" panose="05000000000000000000" pitchFamily="2" charset="2"/>
              <a:buChar char="q"/>
            </a:pPr>
            <a:r>
              <a:rPr lang="en-US" sz="2000" b="1" dirty="0"/>
              <a:t>Kirchhoff’s Loop Rule:  </a:t>
            </a:r>
            <a:r>
              <a:rPr lang="en-US" sz="2000" dirty="0"/>
              <a:t>The algebraic sum of the potential differences in any loop, including those associated with emfs and those of resistive elements, must equal zero.</a:t>
            </a:r>
          </a:p>
          <a:p>
            <a:pPr lvl="0" algn="ctr" defTabSz="914400" eaLnBrk="0" fontAlgn="base" hangingPunct="0">
              <a:spcBef>
                <a:spcPts val="300"/>
              </a:spcBef>
              <a:spcAft>
                <a:spcPts val="300"/>
              </a:spcAft>
            </a:pPr>
            <a:r>
              <a:rPr lang="en-US" sz="2000" b="1" dirty="0">
                <a:latin typeface="Arial" panose="020B0604020202020204" pitchFamily="34" charset="0"/>
                <a:cs typeface="Arial" panose="020B0604020202020204" pitchFamily="34" charset="0"/>
              </a:rPr>
              <a:t>∑ V=0</a:t>
            </a:r>
            <a:r>
              <a:rPr lang="en-US" sz="2000" b="1" dirty="0"/>
              <a:t> at any Loop</a:t>
            </a:r>
            <a:endParaRPr kumimoji="0" lang="en-US" altLang="en-US" sz="20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2DD50924-0465-44ED-AFFB-E814F53A2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629" y="3208162"/>
            <a:ext cx="5306165" cy="2838846"/>
          </a:xfrm>
          <a:prstGeom prst="rect">
            <a:avLst/>
          </a:prstGeom>
        </p:spPr>
      </p:pic>
    </p:spTree>
    <p:extLst>
      <p:ext uri="{BB962C8B-B14F-4D97-AF65-F5344CB8AC3E}">
        <p14:creationId xmlns:p14="http://schemas.microsoft.com/office/powerpoint/2010/main" val="227530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359376" y="81945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Kirchhoff's Rules</a:t>
            </a:r>
          </a:p>
          <a:p>
            <a:pPr lvl="0" algn="ctr" defTabSz="914400" eaLnBrk="0" fontAlgn="base" hangingPunct="0">
              <a:spcBef>
                <a:spcPts val="300"/>
              </a:spcBef>
              <a:spcAft>
                <a:spcPts val="300"/>
              </a:spcAft>
            </a:pPr>
            <a:endParaRPr lang="en-US" sz="2400" b="1" u="sng" dirty="0"/>
          </a:p>
          <a:p>
            <a:pPr marL="342900" lvl="0" indent="-342900" defTabSz="914400" eaLnBrk="0" fontAlgn="base" hangingPunct="0">
              <a:spcBef>
                <a:spcPts val="300"/>
              </a:spcBef>
              <a:spcAft>
                <a:spcPts val="300"/>
              </a:spcAft>
              <a:buFont typeface="Wingdings" panose="05000000000000000000" pitchFamily="2" charset="2"/>
              <a:buChar char="q"/>
            </a:pPr>
            <a:r>
              <a:rPr lang="en-US" sz="2000" b="1" dirty="0"/>
              <a:t>Rules for Kirchhoff’s loop rule: </a:t>
            </a:r>
          </a:p>
          <a:p>
            <a:pPr marL="800100" lvl="1" indent="-342900" defTabSz="914400" eaLnBrk="0" fontAlgn="base" hangingPunct="0">
              <a:spcBef>
                <a:spcPts val="300"/>
              </a:spcBef>
              <a:spcAft>
                <a:spcPts val="300"/>
              </a:spcAft>
              <a:buFont typeface="Wingdings" panose="05000000000000000000" pitchFamily="2" charset="2"/>
              <a:buChar char="ü"/>
            </a:pPr>
            <a:r>
              <a:rPr lang="en-US" sz="2000" b="1" dirty="0"/>
              <a:t> </a:t>
            </a:r>
            <a:r>
              <a:rPr lang="en-US" sz="2000" dirty="0"/>
              <a:t>When a resistor is traversed in the same direction as the current, the change in potential is </a:t>
            </a:r>
            <a:r>
              <a:rPr lang="en-US" sz="2000" b="1" i="1" dirty="0"/>
              <a:t>−IR. </a:t>
            </a:r>
          </a:p>
          <a:p>
            <a:pPr marL="800100" lvl="1" indent="-342900" defTabSz="914400" eaLnBrk="0" fontAlgn="base" hangingPunct="0">
              <a:spcBef>
                <a:spcPts val="300"/>
              </a:spcBef>
              <a:spcAft>
                <a:spcPts val="300"/>
              </a:spcAft>
              <a:buFont typeface="Wingdings" panose="05000000000000000000" pitchFamily="2" charset="2"/>
              <a:buChar char="ü"/>
            </a:pPr>
            <a:r>
              <a:rPr lang="en-US" sz="2000" dirty="0"/>
              <a:t>When a resistor is traversed in the direction opposite to the current, the change in potential is </a:t>
            </a:r>
            <a:r>
              <a:rPr lang="en-US" sz="2000" b="1" i="1" dirty="0"/>
              <a:t>+IR</a:t>
            </a:r>
            <a:r>
              <a:rPr lang="en-US" sz="2000" i="1" dirty="0"/>
              <a:t>. </a:t>
            </a:r>
          </a:p>
          <a:p>
            <a:pPr marL="800100" lvl="1" indent="-342900" defTabSz="914400" eaLnBrk="0" fontAlgn="base" hangingPunct="0">
              <a:spcBef>
                <a:spcPts val="300"/>
              </a:spcBef>
              <a:spcAft>
                <a:spcPts val="300"/>
              </a:spcAft>
              <a:buFont typeface="Wingdings" panose="05000000000000000000" pitchFamily="2" charset="2"/>
              <a:buChar char="ü"/>
            </a:pPr>
            <a:r>
              <a:rPr lang="en-US" sz="2000" dirty="0"/>
              <a:t>When an emf is traversed from – to + (the same direction it moves positive charge), the change in potential is +emf. </a:t>
            </a:r>
          </a:p>
          <a:p>
            <a:pPr marL="800100" lvl="1" indent="-342900" defTabSz="914400" eaLnBrk="0" fontAlgn="base" hangingPunct="0">
              <a:spcBef>
                <a:spcPts val="300"/>
              </a:spcBef>
              <a:spcAft>
                <a:spcPts val="300"/>
              </a:spcAft>
              <a:buFont typeface="Wingdings" panose="05000000000000000000" pitchFamily="2" charset="2"/>
              <a:buChar char="ü"/>
            </a:pPr>
            <a:r>
              <a:rPr lang="en-US" sz="2000" dirty="0"/>
              <a:t>When an emf is traversed from + to – (opposite to the direction it moves positive charge), the change in potential is − emf.</a:t>
            </a:r>
            <a:endParaRPr kumimoji="0" lang="en-US" altLang="en-US" sz="20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2942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365651" y="439692"/>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Kirchhoff's Rules</a:t>
            </a:r>
          </a:p>
          <a:p>
            <a:pPr lvl="0" algn="ctr" defTabSz="914400" eaLnBrk="0" fontAlgn="base" hangingPunct="0">
              <a:spcBef>
                <a:spcPts val="300"/>
              </a:spcBef>
              <a:spcAft>
                <a:spcPts val="300"/>
              </a:spcAft>
            </a:pPr>
            <a:endParaRPr lang="en-US" sz="1100" b="1" u="sng" dirty="0"/>
          </a:p>
          <a:p>
            <a:pPr lvl="0" algn="ctr" defTabSz="914400" eaLnBrk="0" fontAlgn="base" hangingPunct="0">
              <a:spcBef>
                <a:spcPts val="300"/>
              </a:spcBef>
              <a:spcAft>
                <a:spcPts val="300"/>
              </a:spcAft>
            </a:pPr>
            <a:r>
              <a:rPr lang="en-US" sz="2000" b="1" dirty="0"/>
              <a:t>Rules for Kirchhoff’s loop rule</a:t>
            </a:r>
          </a:p>
        </p:txBody>
      </p:sp>
      <p:pic>
        <p:nvPicPr>
          <p:cNvPr id="3" name="Picture 2">
            <a:extLst>
              <a:ext uri="{FF2B5EF4-FFF2-40B4-BE49-F238E27FC236}">
                <a16:creationId xmlns:a16="http://schemas.microsoft.com/office/drawing/2014/main" id="{47D32626-C86C-411A-9C94-5B7987E2F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728" y="1739723"/>
            <a:ext cx="6667500" cy="3762375"/>
          </a:xfrm>
          <a:prstGeom prst="rect">
            <a:avLst/>
          </a:prstGeom>
        </p:spPr>
      </p:pic>
    </p:spTree>
    <p:extLst>
      <p:ext uri="{BB962C8B-B14F-4D97-AF65-F5344CB8AC3E}">
        <p14:creationId xmlns:p14="http://schemas.microsoft.com/office/powerpoint/2010/main" val="289537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27156D-9342-4EC5-8981-6C8BE5532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007" y="437444"/>
            <a:ext cx="7977481" cy="5983111"/>
          </a:xfrm>
          <a:prstGeom prst="rect">
            <a:avLst/>
          </a:prstGeom>
        </p:spPr>
      </p:pic>
    </p:spTree>
    <p:extLst>
      <p:ext uri="{BB962C8B-B14F-4D97-AF65-F5344CB8AC3E}">
        <p14:creationId xmlns:p14="http://schemas.microsoft.com/office/powerpoint/2010/main" val="27536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33E7F5-6FD3-4C06-BD2A-6723592ED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954" y="254000"/>
            <a:ext cx="8195734" cy="6146800"/>
          </a:xfrm>
          <a:prstGeom prst="rect">
            <a:avLst/>
          </a:prstGeom>
        </p:spPr>
      </p:pic>
    </p:spTree>
    <p:extLst>
      <p:ext uri="{BB962C8B-B14F-4D97-AF65-F5344CB8AC3E}">
        <p14:creationId xmlns:p14="http://schemas.microsoft.com/office/powerpoint/2010/main" val="272589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2BA099-EF4A-4130-9220-B52047B2C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067" y="372533"/>
            <a:ext cx="8150578" cy="6112934"/>
          </a:xfrm>
          <a:prstGeom prst="rect">
            <a:avLst/>
          </a:prstGeom>
        </p:spPr>
      </p:pic>
    </p:spTree>
    <p:extLst>
      <p:ext uri="{BB962C8B-B14F-4D97-AF65-F5344CB8AC3E}">
        <p14:creationId xmlns:p14="http://schemas.microsoft.com/office/powerpoint/2010/main" val="397455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A206041-A821-4342-BE7D-DDDFF5E0E690}"/>
              </a:ext>
            </a:extLst>
          </p:cNvPr>
          <p:cNvSpPr>
            <a:spLocks noChangeArrowheads="1"/>
          </p:cNvSpPr>
          <p:nvPr/>
        </p:nvSpPr>
        <p:spPr bwMode="auto">
          <a:xfrm>
            <a:off x="1971284" y="1669963"/>
            <a:ext cx="9039654" cy="282301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solidFill>
                  <a:srgbClr val="990033"/>
                </a:solidFill>
                <a:latin typeface="Segoe UI Semibold" panose="020B0702040204020203" pitchFamily="34" charset="0"/>
                <a:cs typeface="Segoe UI Semibold" panose="020B0702040204020203" pitchFamily="34" charset="0"/>
              </a:rPr>
              <a:t>EXPERIMENT 1</a:t>
            </a:r>
          </a:p>
          <a:p>
            <a:pPr lvl="0" algn="ctr" defTabSz="914400" eaLnBrk="0" fontAlgn="base" hangingPunct="0">
              <a:spcBef>
                <a:spcPts val="300"/>
              </a:spcBef>
              <a:spcAft>
                <a:spcPts val="300"/>
              </a:spcAft>
            </a:pPr>
            <a:endParaRPr lang="en-US" sz="2400" b="1" u="sng" dirty="0">
              <a:solidFill>
                <a:srgbClr val="990033"/>
              </a:solidFill>
              <a:latin typeface="Segoe UI Semibold" panose="020B0702040204020203" pitchFamily="34" charset="0"/>
              <a:cs typeface="Segoe UI Semibold" panose="020B0702040204020203" pitchFamily="34" charset="0"/>
            </a:endParaRPr>
          </a:p>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To verify Kirchhoff’s Laws: Kirchhoff’s Current Law, Kirchhoff’s Voltage Law </a:t>
            </a:r>
            <a:endParaRPr kumimoji="0" lang="en-US" altLang="en-US" sz="32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745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23E875-0EB6-4576-95D5-601ABF3D5C00}"/>
              </a:ext>
            </a:extLst>
          </p:cNvPr>
          <p:cNvSpPr>
            <a:spLocks noChangeArrowheads="1"/>
          </p:cNvSpPr>
          <p:nvPr/>
        </p:nvSpPr>
        <p:spPr bwMode="auto">
          <a:xfrm>
            <a:off x="2294391" y="2908918"/>
            <a:ext cx="9039654" cy="520082"/>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AIM : </a:t>
            </a:r>
            <a:r>
              <a:rPr lang="en-US" sz="2400" b="1" dirty="0"/>
              <a:t>To verify the Kirchhoff’s voltage law and Kirchhoff’s current law for the given circuit.</a:t>
            </a:r>
            <a:endParaRPr kumimoji="0" lang="en-US" altLang="en-US" sz="24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419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23E875-0EB6-4576-95D5-601ABF3D5C00}"/>
              </a:ext>
            </a:extLst>
          </p:cNvPr>
          <p:cNvSpPr>
            <a:spLocks noChangeArrowheads="1"/>
          </p:cNvSpPr>
          <p:nvPr/>
        </p:nvSpPr>
        <p:spPr bwMode="auto">
          <a:xfrm>
            <a:off x="2971725" y="1362341"/>
            <a:ext cx="6894764" cy="2633926"/>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OBJECTIVE </a:t>
            </a:r>
            <a:endParaRPr lang="en-US" b="1" dirty="0"/>
          </a:p>
          <a:p>
            <a:pPr marL="285750" indent="-285750">
              <a:lnSpc>
                <a:spcPct val="150000"/>
              </a:lnSpc>
              <a:buFont typeface="Wingdings" panose="05000000000000000000" pitchFamily="2" charset="2"/>
              <a:buChar char="Ø"/>
            </a:pPr>
            <a:r>
              <a:rPr lang="en-US" b="1" dirty="0"/>
              <a:t>To measure voltage and current in a DC circuit for each element.</a:t>
            </a:r>
          </a:p>
          <a:p>
            <a:pPr marL="285750" indent="-285750">
              <a:lnSpc>
                <a:spcPct val="150000"/>
              </a:lnSpc>
              <a:buFont typeface="Wingdings" panose="05000000000000000000" pitchFamily="2" charset="2"/>
              <a:buChar char="Ø"/>
            </a:pPr>
            <a:r>
              <a:rPr lang="en-US" b="1" dirty="0"/>
              <a:t>To calculate analytically V and I.</a:t>
            </a:r>
          </a:p>
          <a:p>
            <a:pPr marL="285750" indent="-285750">
              <a:lnSpc>
                <a:spcPct val="150000"/>
              </a:lnSpc>
              <a:buFont typeface="Wingdings" panose="05000000000000000000" pitchFamily="2" charset="2"/>
              <a:buChar char="Ø"/>
            </a:pPr>
            <a:r>
              <a:rPr lang="en-US" b="1" dirty="0"/>
              <a:t>Compare analytical and practical values.</a:t>
            </a:r>
          </a:p>
          <a:p>
            <a:pPr marL="285750" indent="-285750">
              <a:lnSpc>
                <a:spcPct val="150000"/>
              </a:lnSpc>
              <a:buFont typeface="Wingdings" panose="05000000000000000000" pitchFamily="2" charset="2"/>
              <a:buChar char="Ø"/>
            </a:pPr>
            <a:r>
              <a:rPr lang="en-US" b="1" dirty="0"/>
              <a:t>Verify KCL and KVL.</a:t>
            </a:r>
          </a:p>
          <a:p>
            <a:pPr marL="285750" indent="-285750">
              <a:lnSpc>
                <a:spcPct val="150000"/>
              </a:lnSpc>
              <a:buFont typeface="Wingdings" panose="05000000000000000000" pitchFamily="2" charset="2"/>
              <a:buChar char="Ø"/>
            </a:pPr>
            <a:r>
              <a:rPr lang="en-US" b="1" dirty="0"/>
              <a:t>To apply concepts of KCL and KVL in network theorems.</a:t>
            </a:r>
          </a:p>
          <a:p>
            <a:pPr lvl="0" algn="ctr" defTabSz="914400" eaLnBrk="0" fontAlgn="base" hangingPunct="0">
              <a:spcBef>
                <a:spcPts val="300"/>
              </a:spcBef>
              <a:spcAft>
                <a:spcPts val="300"/>
              </a:spcAft>
            </a:pPr>
            <a:endParaRPr kumimoji="0" lang="en-US" altLang="en-US" sz="32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92763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78A3E5-F839-42D2-946B-2D4DDB2FFC79}"/>
              </a:ext>
            </a:extLst>
          </p:cNvPr>
          <p:cNvSpPr>
            <a:spLocks noChangeArrowheads="1"/>
          </p:cNvSpPr>
          <p:nvPr/>
        </p:nvSpPr>
        <p:spPr bwMode="auto">
          <a:xfrm>
            <a:off x="2144887" y="318707"/>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endParaRPr lang="en-US" sz="2400" b="1" u="sng" dirty="0"/>
          </a:p>
          <a:p>
            <a:pPr lvl="0" algn="ctr" defTabSz="914400" eaLnBrk="0" fontAlgn="base" hangingPunct="0">
              <a:spcBef>
                <a:spcPts val="300"/>
              </a:spcBef>
              <a:spcAft>
                <a:spcPts val="300"/>
              </a:spcAft>
            </a:pPr>
            <a:r>
              <a:rPr lang="en-US" sz="2400" b="1" u="sng" dirty="0"/>
              <a:t>Basic Laws of Electric Circuits</a:t>
            </a:r>
          </a:p>
          <a:p>
            <a:pPr marL="342900" lvl="0" indent="-342900" defTabSz="914400" eaLnBrk="0" fontAlgn="base" hangingPunct="0">
              <a:spcBef>
                <a:spcPts val="300"/>
              </a:spcBef>
              <a:spcAft>
                <a:spcPts val="300"/>
              </a:spcAft>
              <a:buFont typeface="Wingdings" panose="05000000000000000000" pitchFamily="2" charset="2"/>
              <a:buChar char="q"/>
            </a:pPr>
            <a:r>
              <a:rPr lang="en-IN" sz="2000" dirty="0"/>
              <a:t>Nodes and Branches:</a:t>
            </a:r>
          </a:p>
          <a:p>
            <a:pPr marL="800100" lvl="1" indent="-342900" defTabSz="914400" eaLnBrk="0" fontAlgn="base" hangingPunct="0">
              <a:spcBef>
                <a:spcPts val="300"/>
              </a:spcBef>
              <a:spcAft>
                <a:spcPts val="300"/>
              </a:spcAft>
              <a:buFont typeface="Wingdings" panose="05000000000000000000" pitchFamily="2" charset="2"/>
              <a:buChar char="ü"/>
            </a:pPr>
            <a:r>
              <a:rPr lang="en-US" sz="2000" u="sng" dirty="0"/>
              <a:t>A branch</a:t>
            </a:r>
            <a:r>
              <a:rPr lang="en-US" sz="2000" dirty="0"/>
              <a:t>: A branch is a single electrical element or device.</a:t>
            </a:r>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r>
              <a:rPr lang="en-US" sz="2000" u="sng" dirty="0"/>
              <a:t>A node: </a:t>
            </a:r>
            <a:r>
              <a:rPr lang="en-US" sz="2000" dirty="0"/>
              <a:t>A node can be defined as a connection point between two or more branches. </a:t>
            </a:r>
            <a:endParaRPr kumimoji="0" lang="en-US" altLang="en-US" sz="200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449FAE23-D6F3-45C5-9F51-DF5E00502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290" y="2092247"/>
            <a:ext cx="3949518" cy="1899867"/>
          </a:xfrm>
          <a:prstGeom prst="rect">
            <a:avLst/>
          </a:prstGeom>
        </p:spPr>
      </p:pic>
      <p:pic>
        <p:nvPicPr>
          <p:cNvPr id="11" name="Picture 10">
            <a:extLst>
              <a:ext uri="{FF2B5EF4-FFF2-40B4-BE49-F238E27FC236}">
                <a16:creationId xmlns:a16="http://schemas.microsoft.com/office/drawing/2014/main" id="{DD444F1B-C77F-46D0-BEBE-E1AFD09D1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954" y="4712356"/>
            <a:ext cx="3949519" cy="1826937"/>
          </a:xfrm>
          <a:prstGeom prst="rect">
            <a:avLst/>
          </a:prstGeom>
        </p:spPr>
      </p:pic>
      <p:sp>
        <p:nvSpPr>
          <p:cNvPr id="12" name="Rectangle 2">
            <a:extLst>
              <a:ext uri="{FF2B5EF4-FFF2-40B4-BE49-F238E27FC236}">
                <a16:creationId xmlns:a16="http://schemas.microsoft.com/office/drawing/2014/main" id="{973027B0-2F29-48DC-A336-742D06F55BAC}"/>
              </a:ext>
            </a:extLst>
          </p:cNvPr>
          <p:cNvSpPr>
            <a:spLocks noChangeArrowheads="1"/>
          </p:cNvSpPr>
          <p:nvPr/>
        </p:nvSpPr>
        <p:spPr bwMode="auto">
          <a:xfrm>
            <a:off x="2144887" y="263608"/>
            <a:ext cx="9039654" cy="51906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THEORY</a:t>
            </a:r>
            <a:endParaRPr lang="en-US" dirty="0"/>
          </a:p>
        </p:txBody>
      </p:sp>
    </p:spTree>
    <p:extLst>
      <p:ext uri="{BB962C8B-B14F-4D97-AF65-F5344CB8AC3E}">
        <p14:creationId xmlns:p14="http://schemas.microsoft.com/office/powerpoint/2010/main" val="224018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Kirchhoff’s Current Law</a:t>
            </a:r>
          </a:p>
          <a:p>
            <a:pPr lvl="0" algn="ctr" defTabSz="914400" eaLnBrk="0" fontAlgn="base" hangingPunct="0">
              <a:spcBef>
                <a:spcPts val="300"/>
              </a:spcBef>
              <a:spcAft>
                <a:spcPts val="300"/>
              </a:spcAft>
            </a:pPr>
            <a:endParaRPr lang="en-US" sz="1050" b="1" u="sng" dirty="0"/>
          </a:p>
          <a:p>
            <a:pPr marL="342900" lvl="0" indent="-342900" defTabSz="914400" eaLnBrk="0" fontAlgn="base" hangingPunct="0">
              <a:spcBef>
                <a:spcPts val="300"/>
              </a:spcBef>
              <a:spcAft>
                <a:spcPts val="300"/>
              </a:spcAft>
              <a:buFont typeface="Wingdings" panose="05000000000000000000" pitchFamily="2" charset="2"/>
              <a:buChar char="q"/>
            </a:pPr>
            <a:r>
              <a:rPr lang="en-US" sz="2000" b="1" dirty="0"/>
              <a:t>Kirchhoff’s Current Law or KCL, </a:t>
            </a:r>
            <a:r>
              <a:rPr lang="en-US" sz="2000" dirty="0"/>
              <a:t>states that the “</a:t>
            </a:r>
            <a:r>
              <a:rPr lang="en-US" sz="2000" i="1" dirty="0"/>
              <a:t>total current or charge entering a junction or node is exactly equal to the charge leaving the node as it has no other place to go except to leave, as no charge is lost within the node</a:t>
            </a:r>
            <a:r>
              <a:rPr lang="en-US" sz="2000" dirty="0"/>
              <a:t>“. </a:t>
            </a:r>
          </a:p>
          <a:p>
            <a:pPr marL="342900" lvl="0" indent="-342900" defTabSz="914400" eaLnBrk="0" fontAlgn="base" hangingPunct="0">
              <a:spcBef>
                <a:spcPts val="300"/>
              </a:spcBef>
              <a:spcAft>
                <a:spcPts val="300"/>
              </a:spcAft>
              <a:buFont typeface="Wingdings" panose="05000000000000000000" pitchFamily="2" charset="2"/>
              <a:buChar char="q"/>
            </a:pPr>
            <a:endParaRPr lang="en-US" sz="2000" dirty="0"/>
          </a:p>
          <a:p>
            <a:pPr marL="342900" lvl="0" indent="-342900" defTabSz="914400" eaLnBrk="0" fontAlgn="base" hangingPunct="0">
              <a:spcBef>
                <a:spcPts val="300"/>
              </a:spcBef>
              <a:spcAft>
                <a:spcPts val="300"/>
              </a:spcAft>
              <a:buFont typeface="Wingdings" panose="05000000000000000000" pitchFamily="2" charset="2"/>
              <a:buChar char="q"/>
            </a:pPr>
            <a:r>
              <a:rPr lang="en-US" sz="2000" dirty="0"/>
              <a:t>In other words the algebraic sum of ALL the currents entering and leaving a node must be equal to zero, </a:t>
            </a:r>
            <a:r>
              <a:rPr lang="en-US" sz="2000" b="1" dirty="0"/>
              <a:t>I</a:t>
            </a:r>
            <a:r>
              <a:rPr lang="en-US" sz="1200" b="1" dirty="0"/>
              <a:t>(exiting) </a:t>
            </a:r>
            <a:r>
              <a:rPr lang="en-US" sz="2000" b="1" dirty="0"/>
              <a:t>+ I</a:t>
            </a:r>
            <a:r>
              <a:rPr lang="en-US" sz="1400" b="1" dirty="0"/>
              <a:t>(entering) </a:t>
            </a:r>
            <a:r>
              <a:rPr lang="en-US" sz="2000" b="1" dirty="0"/>
              <a:t>= 0. </a:t>
            </a:r>
          </a:p>
          <a:p>
            <a:pPr marL="342900" lvl="0" indent="-342900" defTabSz="914400" eaLnBrk="0" fontAlgn="base" hangingPunct="0">
              <a:spcBef>
                <a:spcPts val="300"/>
              </a:spcBef>
              <a:spcAft>
                <a:spcPts val="300"/>
              </a:spcAft>
              <a:buFont typeface="Wingdings" panose="05000000000000000000" pitchFamily="2" charset="2"/>
              <a:buChar char="q"/>
            </a:pPr>
            <a:endParaRPr lang="en-US" sz="2000" b="1" dirty="0"/>
          </a:p>
          <a:p>
            <a:pPr marL="342900" lvl="0" indent="-342900" defTabSz="914400" eaLnBrk="0" fontAlgn="base" hangingPunct="0">
              <a:spcBef>
                <a:spcPts val="300"/>
              </a:spcBef>
              <a:spcAft>
                <a:spcPts val="300"/>
              </a:spcAft>
              <a:buFont typeface="Wingdings" panose="05000000000000000000" pitchFamily="2" charset="2"/>
              <a:buChar char="q"/>
            </a:pPr>
            <a:r>
              <a:rPr lang="en-US" sz="2000" dirty="0"/>
              <a:t>This idea by Kirchhoff is commonly known as the </a:t>
            </a:r>
            <a:r>
              <a:rPr lang="en-US" sz="2000" b="1" dirty="0"/>
              <a:t>Conservation of Charge</a:t>
            </a:r>
            <a:r>
              <a:rPr lang="en-US" sz="2000" dirty="0"/>
              <a:t>.</a:t>
            </a:r>
            <a:endParaRPr lang="en-US" altLang="en-US" sz="2000" dirty="0"/>
          </a:p>
        </p:txBody>
      </p:sp>
      <p:pic>
        <p:nvPicPr>
          <p:cNvPr id="3" name="Picture 2">
            <a:extLst>
              <a:ext uri="{FF2B5EF4-FFF2-40B4-BE49-F238E27FC236}">
                <a16:creationId xmlns:a16="http://schemas.microsoft.com/office/drawing/2014/main" id="{AFE45C53-CB99-41D7-A591-86CFB766619D}"/>
              </a:ext>
            </a:extLst>
          </p:cNvPr>
          <p:cNvPicPr>
            <a:picLocks noChangeAspect="1"/>
          </p:cNvPicPr>
          <p:nvPr/>
        </p:nvPicPr>
        <p:blipFill rotWithShape="1">
          <a:blip r:embed="rId2">
            <a:extLst>
              <a:ext uri="{28A0092B-C50C-407E-A947-70E740481C1C}">
                <a14:useLocalDpi xmlns:a14="http://schemas.microsoft.com/office/drawing/2010/main" val="0"/>
              </a:ext>
            </a:extLst>
          </a:blip>
          <a:srcRect b="27192"/>
          <a:stretch/>
        </p:blipFill>
        <p:spPr>
          <a:xfrm>
            <a:off x="5451159" y="4505477"/>
            <a:ext cx="2201334" cy="1837864"/>
          </a:xfrm>
          <a:prstGeom prst="rect">
            <a:avLst/>
          </a:prstGeom>
        </p:spPr>
      </p:pic>
    </p:spTree>
    <p:extLst>
      <p:ext uri="{BB962C8B-B14F-4D97-AF65-F5344CB8AC3E}">
        <p14:creationId xmlns:p14="http://schemas.microsoft.com/office/powerpoint/2010/main" val="96465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031999" y="751726"/>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Kirchhoff’s Voltage Law</a:t>
            </a:r>
          </a:p>
          <a:p>
            <a:pPr lvl="0" algn="ctr" defTabSz="914400" eaLnBrk="0" fontAlgn="base" hangingPunct="0">
              <a:spcBef>
                <a:spcPts val="300"/>
              </a:spcBef>
              <a:spcAft>
                <a:spcPts val="300"/>
              </a:spcAft>
            </a:pPr>
            <a:endParaRPr lang="en-US" sz="1050" b="1" u="sng" dirty="0"/>
          </a:p>
          <a:p>
            <a:pPr marL="342900" lvl="0" indent="-342900" defTabSz="914400" eaLnBrk="0" fontAlgn="base" hangingPunct="0">
              <a:spcBef>
                <a:spcPts val="300"/>
              </a:spcBef>
              <a:spcAft>
                <a:spcPts val="300"/>
              </a:spcAft>
              <a:buFont typeface="Wingdings" panose="05000000000000000000" pitchFamily="2" charset="2"/>
              <a:buChar char="q"/>
            </a:pPr>
            <a:r>
              <a:rPr lang="en-US" sz="2000" b="1" dirty="0"/>
              <a:t>Kirchhoff’s Voltage Law or KVL, </a:t>
            </a:r>
            <a:r>
              <a:rPr lang="en-US" sz="2000" dirty="0"/>
              <a:t>states that “</a:t>
            </a:r>
            <a:r>
              <a:rPr lang="en-US" sz="2000" i="1" dirty="0"/>
              <a:t>in any closed loop network, the total voltage around the loop is equal to the sum of all the voltage drops within the same loop</a:t>
            </a:r>
            <a:r>
              <a:rPr lang="en-US" sz="2000" dirty="0"/>
              <a:t>” which is also equal to zero. </a:t>
            </a:r>
          </a:p>
          <a:p>
            <a:pPr marL="342900" lvl="0" indent="-342900" defTabSz="914400" eaLnBrk="0" fontAlgn="base" hangingPunct="0">
              <a:spcBef>
                <a:spcPts val="300"/>
              </a:spcBef>
              <a:spcAft>
                <a:spcPts val="300"/>
              </a:spcAft>
              <a:buFont typeface="Wingdings" panose="05000000000000000000" pitchFamily="2" charset="2"/>
              <a:buChar char="q"/>
            </a:pPr>
            <a:r>
              <a:rPr lang="en-US" sz="2000" dirty="0"/>
              <a:t>In other words the algebraic sum of all voltages within the loop must be equal to zero. </a:t>
            </a:r>
          </a:p>
          <a:p>
            <a:pPr marL="342900" lvl="0" indent="-342900" defTabSz="914400" eaLnBrk="0" fontAlgn="base" hangingPunct="0">
              <a:spcBef>
                <a:spcPts val="300"/>
              </a:spcBef>
              <a:spcAft>
                <a:spcPts val="300"/>
              </a:spcAft>
              <a:buFont typeface="Wingdings" panose="05000000000000000000" pitchFamily="2" charset="2"/>
              <a:buChar char="q"/>
            </a:pPr>
            <a:r>
              <a:rPr lang="en-US" sz="2000" dirty="0"/>
              <a:t>This idea by Kirchhoff is known as the </a:t>
            </a:r>
            <a:r>
              <a:rPr lang="en-US" sz="2000" b="1" dirty="0"/>
              <a:t>Conservation of Energy</a:t>
            </a:r>
            <a:r>
              <a:rPr lang="en-US" sz="2000" dirty="0"/>
              <a:t>.</a:t>
            </a:r>
            <a:endParaRPr lang="en-US" altLang="en-US" sz="2000" b="1" dirty="0"/>
          </a:p>
        </p:txBody>
      </p:sp>
      <p:pic>
        <p:nvPicPr>
          <p:cNvPr id="5" name="Picture 4">
            <a:extLst>
              <a:ext uri="{FF2B5EF4-FFF2-40B4-BE49-F238E27FC236}">
                <a16:creationId xmlns:a16="http://schemas.microsoft.com/office/drawing/2014/main" id="{7D747FD7-2604-4C08-99C3-0B8CD5A0E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140" y="3615643"/>
            <a:ext cx="2305372" cy="2200582"/>
          </a:xfrm>
          <a:prstGeom prst="rect">
            <a:avLst/>
          </a:prstGeom>
        </p:spPr>
      </p:pic>
    </p:spTree>
    <p:extLst>
      <p:ext uri="{BB962C8B-B14F-4D97-AF65-F5344CB8AC3E}">
        <p14:creationId xmlns:p14="http://schemas.microsoft.com/office/powerpoint/2010/main" val="238045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FFA1A60-A1F5-4298-B0DF-527EDE76E9E5}"/>
              </a:ext>
            </a:extLst>
          </p:cNvPr>
          <p:cNvSpPr>
            <a:spLocks noChangeArrowheads="1"/>
          </p:cNvSpPr>
          <p:nvPr/>
        </p:nvSpPr>
        <p:spPr bwMode="auto">
          <a:xfrm>
            <a:off x="2156176" y="1145822"/>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IN" sz="2400" b="1" u="sng" dirty="0"/>
              <a:t>Kirchhoff’ s Rules</a:t>
            </a:r>
          </a:p>
          <a:p>
            <a:pPr marL="342900" lvl="0" indent="-342900" defTabSz="914400" eaLnBrk="0" fontAlgn="base" hangingPunct="0">
              <a:spcBef>
                <a:spcPts val="300"/>
              </a:spcBef>
              <a:spcAft>
                <a:spcPts val="300"/>
              </a:spcAft>
              <a:buFont typeface="Wingdings" panose="05000000000000000000" pitchFamily="2" charset="2"/>
              <a:buChar char="Ø"/>
            </a:pPr>
            <a:r>
              <a:rPr lang="en-US" sz="2000" dirty="0"/>
              <a:t>Many practical resistor networks cannot be reduced to simple series-parallel combinations (see an example below). </a:t>
            </a:r>
          </a:p>
          <a:p>
            <a:pPr marL="342900" lvl="0" indent="-342900" defTabSz="914400" eaLnBrk="0" fontAlgn="base" hangingPunct="0">
              <a:spcBef>
                <a:spcPts val="300"/>
              </a:spcBef>
              <a:spcAft>
                <a:spcPts val="300"/>
              </a:spcAft>
              <a:buFont typeface="Wingdings" panose="05000000000000000000" pitchFamily="2" charset="2"/>
              <a:buChar char="Ø"/>
            </a:pPr>
            <a:r>
              <a:rPr lang="en-US" sz="2400" dirty="0"/>
              <a:t> </a:t>
            </a:r>
            <a:r>
              <a:rPr lang="en-US" sz="2000" dirty="0">
                <a:solidFill>
                  <a:srgbClr val="002060"/>
                </a:solidFill>
              </a:rPr>
              <a:t>Terminology: </a:t>
            </a:r>
          </a:p>
          <a:p>
            <a:pPr lvl="0" defTabSz="914400" eaLnBrk="0" fontAlgn="base" hangingPunct="0">
              <a:spcBef>
                <a:spcPts val="300"/>
              </a:spcBef>
              <a:spcAft>
                <a:spcPts val="300"/>
              </a:spcAft>
            </a:pPr>
            <a:r>
              <a:rPr lang="en-US" sz="2400" dirty="0"/>
              <a:t>	</a:t>
            </a:r>
            <a:r>
              <a:rPr lang="en-US" sz="2000" dirty="0"/>
              <a:t>-A junction in a circuit is a point where three or more conductors meet.</a:t>
            </a:r>
          </a:p>
          <a:p>
            <a:pPr lvl="0" defTabSz="914400" eaLnBrk="0" fontAlgn="base" hangingPunct="0">
              <a:spcBef>
                <a:spcPts val="300"/>
              </a:spcBef>
              <a:spcAft>
                <a:spcPts val="300"/>
              </a:spcAft>
            </a:pPr>
            <a:r>
              <a:rPr lang="en-US" sz="2000" dirty="0"/>
              <a:t>                  -A loop is any closed conducting path. </a:t>
            </a:r>
            <a:endParaRPr kumimoji="0" lang="en-US" altLang="en-US" sz="200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243386CC-F027-4FD2-856E-DE0720E633DF}"/>
              </a:ext>
            </a:extLst>
          </p:cNvPr>
          <p:cNvPicPr>
            <a:picLocks noChangeAspect="1"/>
          </p:cNvPicPr>
          <p:nvPr/>
        </p:nvPicPr>
        <p:blipFill rotWithShape="1">
          <a:blip r:embed="rId2">
            <a:extLst>
              <a:ext uri="{28A0092B-C50C-407E-A947-70E740481C1C}">
                <a14:useLocalDpi xmlns:a14="http://schemas.microsoft.com/office/drawing/2010/main" val="0"/>
              </a:ext>
            </a:extLst>
          </a:blip>
          <a:srcRect l="11110" r="6499"/>
          <a:stretch/>
        </p:blipFill>
        <p:spPr>
          <a:xfrm>
            <a:off x="4457736" y="3842315"/>
            <a:ext cx="4436533" cy="2161124"/>
          </a:xfrm>
          <a:prstGeom prst="rect">
            <a:avLst/>
          </a:prstGeom>
        </p:spPr>
      </p:pic>
    </p:spTree>
    <p:extLst>
      <p:ext uri="{BB962C8B-B14F-4D97-AF65-F5344CB8AC3E}">
        <p14:creationId xmlns:p14="http://schemas.microsoft.com/office/powerpoint/2010/main" val="147775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359376" y="1259725"/>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Kirchhoff's Rules</a:t>
            </a:r>
          </a:p>
          <a:p>
            <a:pPr lvl="0" algn="ctr" defTabSz="914400" eaLnBrk="0" fontAlgn="base" hangingPunct="0">
              <a:spcBef>
                <a:spcPts val="300"/>
              </a:spcBef>
              <a:spcAft>
                <a:spcPts val="300"/>
              </a:spcAft>
            </a:pPr>
            <a:endParaRPr lang="en-US" sz="2400" b="1" u="sng" dirty="0"/>
          </a:p>
          <a:p>
            <a:pPr marL="342900" lvl="0" indent="-342900" defTabSz="914400" eaLnBrk="0" fontAlgn="base" hangingPunct="0">
              <a:spcBef>
                <a:spcPts val="300"/>
              </a:spcBef>
              <a:spcAft>
                <a:spcPts val="300"/>
              </a:spcAft>
              <a:buFont typeface="Wingdings" panose="05000000000000000000" pitchFamily="2" charset="2"/>
              <a:buChar char="q"/>
            </a:pPr>
            <a:r>
              <a:rPr lang="en-US" sz="2000" b="1" dirty="0"/>
              <a:t>Junction Rule:  </a:t>
            </a:r>
            <a:r>
              <a:rPr lang="en-US" sz="2000" dirty="0"/>
              <a:t>The sum of the magnitudes of the currents directed into a junction equals the sum of the magnitudes of the currents directed out of the junction.</a:t>
            </a:r>
          </a:p>
          <a:p>
            <a:pPr marL="342900" lvl="0" indent="-342900" defTabSz="914400" eaLnBrk="0" fontAlgn="base" hangingPunct="0">
              <a:spcBef>
                <a:spcPts val="300"/>
              </a:spcBef>
              <a:spcAft>
                <a:spcPts val="300"/>
              </a:spcAft>
              <a:buFont typeface="Wingdings" panose="05000000000000000000" pitchFamily="2" charset="2"/>
              <a:buChar char="q"/>
            </a:pPr>
            <a:endParaRPr lang="en-US" sz="2000" dirty="0"/>
          </a:p>
          <a:p>
            <a:pPr marL="342900" lvl="0" indent="-342900" defTabSz="914400" eaLnBrk="0" fontAlgn="base" hangingPunct="0">
              <a:spcBef>
                <a:spcPts val="300"/>
              </a:spcBef>
              <a:spcAft>
                <a:spcPts val="300"/>
              </a:spcAft>
              <a:buFont typeface="Wingdings" panose="05000000000000000000" pitchFamily="2" charset="2"/>
              <a:buChar char="q"/>
            </a:pPr>
            <a:r>
              <a:rPr lang="en-US" sz="2000" b="1" dirty="0"/>
              <a:t>Loop Rule:</a:t>
            </a:r>
            <a:r>
              <a:rPr lang="en-US" sz="2000" dirty="0"/>
              <a:t> Around any closed circuit loop, the sum of the changes in potential around any closed path of a circuit must be zero.</a:t>
            </a:r>
            <a:endParaRPr kumimoji="0" lang="en-US" altLang="en-US" sz="200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0125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73</TotalTime>
  <Words>645</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Corbel</vt:lpstr>
      <vt:lpstr>Segoe UI Semibold</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MANUAL TOOLS CO</dc:creator>
  <cp:lastModifiedBy>MANUAL TOOLS CO</cp:lastModifiedBy>
  <cp:revision>10</cp:revision>
  <dcterms:created xsi:type="dcterms:W3CDTF">2022-01-12T11:19:56Z</dcterms:created>
  <dcterms:modified xsi:type="dcterms:W3CDTF">2022-01-12T13:07:46Z</dcterms:modified>
</cp:coreProperties>
</file>