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81" r:id="rId5"/>
    <p:sldId id="282" r:id="rId6"/>
    <p:sldId id="261" r:id="rId7"/>
    <p:sldId id="263" r:id="rId8"/>
    <p:sldId id="264" r:id="rId9"/>
    <p:sldId id="260" r:id="rId10"/>
    <p:sldId id="272" r:id="rId11"/>
    <p:sldId id="273" r:id="rId12"/>
    <p:sldId id="274" r:id="rId13"/>
    <p:sldId id="276" r:id="rId14"/>
    <p:sldId id="275"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747CED-BA00-44B8-A1CA-99D912D7A02A}">
          <p14:sldIdLst>
            <p14:sldId id="256"/>
            <p14:sldId id="257"/>
            <p14:sldId id="259"/>
            <p14:sldId id="281"/>
            <p14:sldId id="282"/>
            <p14:sldId id="261"/>
            <p14:sldId id="263"/>
            <p14:sldId id="264"/>
            <p14:sldId id="260"/>
            <p14:sldId id="272"/>
            <p14:sldId id="273"/>
            <p14:sldId id="274"/>
            <p14:sldId id="276"/>
            <p14:sldId id="275"/>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94766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3313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412903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806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98104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56134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3636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8427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26841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2678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7697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6BE0-BB98-46DF-BE3F-513DB5D7BF4E}"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630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6BE0-BB98-46DF-BE3F-513DB5D7BF4E}"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48457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6BE0-BB98-46DF-BE3F-513DB5D7BF4E}"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66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6BE0-BB98-46DF-BE3F-513DB5D7BF4E}"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57227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7235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87613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296BE0-BB98-46DF-BE3F-513DB5D7BF4E}" type="datetimeFigureOut">
              <a:rPr lang="en-IN" smtClean="0"/>
              <a:t>25-01-2022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C63A32-417E-4EA7-8A7A-3C8031CFC80E}" type="slidenum">
              <a:rPr lang="en-IN" smtClean="0"/>
              <a:t>‹#›</a:t>
            </a:fld>
            <a:endParaRPr lang="en-IN"/>
          </a:p>
        </p:txBody>
      </p:sp>
    </p:spTree>
    <p:extLst>
      <p:ext uri="{BB962C8B-B14F-4D97-AF65-F5344CB8AC3E}">
        <p14:creationId xmlns:p14="http://schemas.microsoft.com/office/powerpoint/2010/main" val="37503944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2" descr="logoDpu1.png">
            <a:extLst>
              <a:ext uri="{FF2B5EF4-FFF2-40B4-BE49-F238E27FC236}">
                <a16:creationId xmlns:a16="http://schemas.microsoft.com/office/drawing/2014/main" id="{5B13A400-A8F0-4B06-9F78-0C987E2D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76" y="265011"/>
            <a:ext cx="2186859" cy="6486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2434672-BD6B-4602-AE0A-7D3D4ED47979}"/>
              </a:ext>
            </a:extLst>
          </p:cNvPr>
          <p:cNvSpPr>
            <a:spLocks noChangeArrowheads="1"/>
          </p:cNvSpPr>
          <p:nvPr/>
        </p:nvSpPr>
        <p:spPr bwMode="auto">
          <a:xfrm>
            <a:off x="3660348" y="1065212"/>
            <a:ext cx="6767513" cy="1279525"/>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Dr. D. Y. Patil Unitech Society</a:t>
            </a:r>
            <a:endParaRPr lang="en-US" altLang="en-US" sz="1400" b="1"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000" b="1" dirty="0">
                <a:solidFill>
                  <a:srgbClr val="990033"/>
                </a:solidFill>
                <a:latin typeface="Segoe UI Semibold" panose="020B0702040204020203" pitchFamily="34" charset="0"/>
                <a:cs typeface="Segoe UI Semibold" panose="020B0702040204020203" pitchFamily="34" charset="0"/>
              </a:rPr>
              <a:t>DR. D. Y. PATIL INSTITUTE OF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(formerly Dr. D. Y. Patil Institute of Engineering and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Sant Tukaram Nagar, Pimpri, Pune.</a:t>
            </a:r>
          </a:p>
          <a:p>
            <a:pPr algn="ctr" defTabSz="914400" eaLnBrk="0" fontAlgn="base" hangingPunct="0">
              <a:spcBef>
                <a:spcPts val="300"/>
              </a:spcBef>
              <a:spcAft>
                <a:spcPts val="300"/>
              </a:spcAft>
            </a:pPr>
            <a:endParaRPr lang="en-US" altLang="en-US" sz="1400" b="1" dirty="0">
              <a:solidFill>
                <a:srgbClr val="990033"/>
              </a:solidFill>
              <a:latin typeface="Segoe UI Semibold" panose="020B0702040204020203" pitchFamily="34" charset="0"/>
              <a:cs typeface="Segoe UI Semibold" panose="020B0702040204020203" pitchFamily="34" charset="0"/>
            </a:endParaRPr>
          </a:p>
          <a:p>
            <a:pPr marR="0" indent="0" algn="ctr" defTabSz="914400" eaLnBrk="0" fontAlgn="base" hangingPunct="0">
              <a:lnSpc>
                <a:spcPct val="100000"/>
              </a:lnSpc>
              <a:spcBef>
                <a:spcPts val="300"/>
              </a:spcBef>
              <a:spcAft>
                <a:spcPts val="300"/>
              </a:spcAft>
              <a:buClrTx/>
              <a:buSzTx/>
              <a:buFontTx/>
              <a:buNone/>
              <a:tabLst/>
            </a:pPr>
            <a:r>
              <a:rPr lang="en-US" altLang="en-US" sz="1600" b="1" u="sng" dirty="0">
                <a:solidFill>
                  <a:srgbClr val="990033"/>
                </a:solidFill>
                <a:latin typeface="Segoe UI Semibold" panose="020B0702040204020203" pitchFamily="34" charset="0"/>
                <a:cs typeface="Segoe UI Semibold" panose="020B0702040204020203" pitchFamily="34" charset="0"/>
              </a:rPr>
              <a:t>DEPARTMENT OF ELECTRONICS &amp; TELECOMMUNICATION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
        <p:nvSpPr>
          <p:cNvPr id="5" name="Rectangle 4">
            <a:extLst>
              <a:ext uri="{FF2B5EF4-FFF2-40B4-BE49-F238E27FC236}">
                <a16:creationId xmlns:a16="http://schemas.microsoft.com/office/drawing/2014/main" id="{5BDB5C59-E1E8-496C-BFF7-BB00EF2EB4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C673F6EE-3051-475B-B5E0-FAD5A29A38F5}"/>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 name="Rectangle 7">
            <a:extLst>
              <a:ext uri="{FF2B5EF4-FFF2-40B4-BE49-F238E27FC236}">
                <a16:creationId xmlns:a16="http://schemas.microsoft.com/office/drawing/2014/main" id="{DBB39C04-6870-4943-AAD0-444BF647E7D0}"/>
              </a:ext>
            </a:extLst>
          </p:cNvPr>
          <p:cNvSpPr>
            <a:spLocks noChangeArrowheads="1"/>
          </p:cNvSpPr>
          <p:nvPr/>
        </p:nvSpPr>
        <p:spPr bwMode="auto">
          <a:xfrm>
            <a:off x="0" y="790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2D4239D5-D05C-4890-9E46-E6432F1F5349}"/>
              </a:ext>
            </a:extLst>
          </p:cNvPr>
          <p:cNvSpPr>
            <a:spLocks noChangeArrowheads="1"/>
          </p:cNvSpPr>
          <p:nvPr/>
        </p:nvSpPr>
        <p:spPr bwMode="auto">
          <a:xfrm>
            <a:off x="2683830" y="3429000"/>
            <a:ext cx="872054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Electrical Circuit Virtual Lab</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Savitribai Phule Pune University</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Second Year of </a:t>
            </a:r>
            <a:r>
              <a:rPr kumimoji="0" lang="en-US" altLang="en-US" sz="1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E &amp;TC Engineering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(2019 Course)</a:t>
            </a:r>
          </a:p>
          <a:p>
            <a:pPr lvl="0" algn="ctr" defTabSz="914400" eaLnBrk="0" fontAlgn="base" hangingPunct="0">
              <a:spcBef>
                <a:spcPct val="0"/>
              </a:spcBef>
              <a:spcAft>
                <a:spcPct val="0"/>
              </a:spcAft>
            </a:pPr>
            <a:r>
              <a:rPr lang="en-IN" sz="1600" b="1" dirty="0">
                <a:solidFill>
                  <a:srgbClr val="FF0000"/>
                </a:solidFill>
                <a:latin typeface="Times New Roman" panose="02020603050405020304" pitchFamily="18" charset="0"/>
                <a:cs typeface="Times New Roman" panose="02020603050405020304" pitchFamily="18" charset="0"/>
              </a:rPr>
              <a:t>204187: Electrical Circuits Lab </a:t>
            </a:r>
            <a:endParaRPr lang="en-US"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71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E885145-CBBB-4CE6-9818-F648E85FC147}"/>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 Phasor Diagram</a:t>
            </a:r>
          </a:p>
          <a:p>
            <a:endParaRPr lang="en-US" sz="2000" dirty="0"/>
          </a:p>
          <a:p>
            <a:pPr marL="342900" indent="-342900">
              <a:buFont typeface="Arial" panose="020B0604020202020204" pitchFamily="34" charset="0"/>
              <a:buChar char="•"/>
            </a:pPr>
            <a:r>
              <a:rPr lang="en-US" sz="2000" dirty="0"/>
              <a:t>The vector addition of IR and IC gives a resultant that represents the total (IT) or line current (14.4 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700" dirty="0"/>
          </a:p>
          <a:p>
            <a:pPr marL="342900" indent="-342900">
              <a:buFont typeface="Arial" panose="020B0604020202020204" pitchFamily="34" charset="0"/>
              <a:buChar char="•"/>
            </a:pPr>
            <a:r>
              <a:rPr lang="en-US" sz="2000" dirty="0"/>
              <a:t>The angle theta (θ) represents the phase between the applied line voltage and current.</a:t>
            </a:r>
            <a:endParaRPr lang="en-US" sz="1050" b="1" u="sng" dirty="0"/>
          </a:p>
        </p:txBody>
      </p:sp>
      <p:pic>
        <p:nvPicPr>
          <p:cNvPr id="3" name="Picture 2">
            <a:extLst>
              <a:ext uri="{FF2B5EF4-FFF2-40B4-BE49-F238E27FC236}">
                <a16:creationId xmlns:a16="http://schemas.microsoft.com/office/drawing/2014/main" id="{7732F399-C8FE-447A-B0C1-8497A1188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976" y="1887135"/>
            <a:ext cx="1754048" cy="1541865"/>
          </a:xfrm>
          <a:prstGeom prst="rect">
            <a:avLst/>
          </a:prstGeom>
        </p:spPr>
      </p:pic>
    </p:spTree>
    <p:extLst>
      <p:ext uri="{BB962C8B-B14F-4D97-AF65-F5344CB8AC3E}">
        <p14:creationId xmlns:p14="http://schemas.microsoft.com/office/powerpoint/2010/main" val="53943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E885145-CBBB-4CE6-9818-F648E85FC147}"/>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 Phasor Diagram</a:t>
            </a:r>
          </a:p>
          <a:p>
            <a:endParaRPr lang="en-US" sz="2000" dirty="0"/>
          </a:p>
          <a:p>
            <a:r>
              <a:rPr lang="en-US" sz="2000" dirty="0"/>
              <a:t>In a parallel RC circuit, the </a:t>
            </a:r>
            <a:r>
              <a:rPr lang="en-US" sz="2000" b="1" i="1" dirty="0"/>
              <a:t>line current leads the applied voltage </a:t>
            </a:r>
            <a:r>
              <a:rPr lang="en-US" sz="2000" dirty="0"/>
              <a:t>by some phase angle less than 90 degrees but greater than 0 degrees. The exact angle depends on whether the capacitive current or resistive current is greater. If </a:t>
            </a:r>
            <a:r>
              <a:rPr lang="en-US" sz="2000" b="1" i="1" dirty="0"/>
              <a:t>there is more capacitive current, the angle will be closer to 90 degrees</a:t>
            </a:r>
            <a:r>
              <a:rPr lang="en-US" sz="2000" dirty="0"/>
              <a:t>, while if the resistive current is greater, the angle is closer to 0 degrees.</a:t>
            </a:r>
          </a:p>
          <a:p>
            <a:pPr marL="342900" indent="-342900">
              <a:buFont typeface="Arial" panose="020B0604020202020204" pitchFamily="34" charset="0"/>
              <a:buChar char="•"/>
            </a:pPr>
            <a:endParaRPr lang="en-US" sz="2000" dirty="0"/>
          </a:p>
          <a:p>
            <a:r>
              <a:rPr lang="en-US" sz="2000" dirty="0"/>
              <a:t>The value of the phase angle can be calculated from the values of the two branch currents using the following equation: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p:txBody>
      </p:sp>
      <p:pic>
        <p:nvPicPr>
          <p:cNvPr id="4" name="Picture 3">
            <a:extLst>
              <a:ext uri="{FF2B5EF4-FFF2-40B4-BE49-F238E27FC236}">
                <a16:creationId xmlns:a16="http://schemas.microsoft.com/office/drawing/2014/main" id="{AC225A15-B681-44BC-8C18-91F42D778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022" y="4151179"/>
            <a:ext cx="1262459" cy="804644"/>
          </a:xfrm>
          <a:prstGeom prst="rect">
            <a:avLst/>
          </a:prstGeom>
        </p:spPr>
      </p:pic>
    </p:spTree>
    <p:extLst>
      <p:ext uri="{BB962C8B-B14F-4D97-AF65-F5344CB8AC3E}">
        <p14:creationId xmlns:p14="http://schemas.microsoft.com/office/powerpoint/2010/main" val="229127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144887" y="318707"/>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400" b="1" u="sng" dirty="0"/>
              <a:t>Parallel RL Circuit</a:t>
            </a:r>
          </a:p>
        </p:txBody>
      </p:sp>
      <p:sp>
        <p:nvSpPr>
          <p:cNvPr id="12" name="Rectangle 2">
            <a:extLst>
              <a:ext uri="{FF2B5EF4-FFF2-40B4-BE49-F238E27FC236}">
                <a16:creationId xmlns:a16="http://schemas.microsoft.com/office/drawing/2014/main" id="{973027B0-2F29-48DC-A336-742D06F55BAC}"/>
              </a:ext>
            </a:extLst>
          </p:cNvPr>
          <p:cNvSpPr>
            <a:spLocks noChangeArrowheads="1"/>
          </p:cNvSpPr>
          <p:nvPr/>
        </p:nvSpPr>
        <p:spPr bwMode="auto">
          <a:xfrm>
            <a:off x="2144887" y="263608"/>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sp>
        <p:nvSpPr>
          <p:cNvPr id="10" name="Rectangle 2">
            <a:extLst>
              <a:ext uri="{FF2B5EF4-FFF2-40B4-BE49-F238E27FC236}">
                <a16:creationId xmlns:a16="http://schemas.microsoft.com/office/drawing/2014/main" id="{6A9FC21B-557D-4116-A197-B4E57C413F89}"/>
              </a:ext>
            </a:extLst>
          </p:cNvPr>
          <p:cNvSpPr>
            <a:spLocks noChangeArrowheads="1"/>
          </p:cNvSpPr>
          <p:nvPr/>
        </p:nvSpPr>
        <p:spPr bwMode="auto">
          <a:xfrm>
            <a:off x="4520430" y="4967677"/>
            <a:ext cx="4288566" cy="11206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u="sng" dirty="0"/>
              <a:t>Figure 1 : Parallel RL circuit</a:t>
            </a:r>
          </a:p>
        </p:txBody>
      </p:sp>
      <p:pic>
        <p:nvPicPr>
          <p:cNvPr id="5" name="Picture 4">
            <a:extLst>
              <a:ext uri="{FF2B5EF4-FFF2-40B4-BE49-F238E27FC236}">
                <a16:creationId xmlns:a16="http://schemas.microsoft.com/office/drawing/2014/main" id="{50C67F18-60D4-4703-8EC0-C59423D0A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096" y="1676752"/>
            <a:ext cx="4719234" cy="2658181"/>
          </a:xfrm>
          <a:prstGeom prst="rect">
            <a:avLst/>
          </a:prstGeom>
        </p:spPr>
      </p:pic>
    </p:spTree>
    <p:extLst>
      <p:ext uri="{BB962C8B-B14F-4D97-AF65-F5344CB8AC3E}">
        <p14:creationId xmlns:p14="http://schemas.microsoft.com/office/powerpoint/2010/main" val="217445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a:t>
            </a:r>
          </a:p>
          <a:p>
            <a:pPr lvl="0" algn="ctr" defTabSz="914400" eaLnBrk="0" fontAlgn="base" hangingPunct="0">
              <a:spcBef>
                <a:spcPts val="300"/>
              </a:spcBef>
              <a:spcAft>
                <a:spcPts val="300"/>
              </a:spcAft>
            </a:pPr>
            <a:endParaRPr lang="en-US" sz="2400" b="1" u="sng" dirty="0"/>
          </a:p>
          <a:p>
            <a:r>
              <a:rPr lang="en-US" sz="2000" dirty="0"/>
              <a:t>The combination of a resistor and inductor connected in parallel to an AC source, as illustrated in Figure 1, is called a </a:t>
            </a:r>
            <a:r>
              <a:rPr lang="en-US" sz="2000" b="1" i="1" dirty="0"/>
              <a:t>parallel RL circuit</a:t>
            </a:r>
            <a:r>
              <a:rPr lang="en-US" sz="2000" dirty="0"/>
              <a:t>. In a parallel DC circuit, the voltage across each of the parallel branches is equal. This is also true of the </a:t>
            </a:r>
            <a:r>
              <a:rPr lang="en-US" sz="2000" b="1" i="1" dirty="0"/>
              <a:t>AC parallel circuit.</a:t>
            </a:r>
          </a:p>
          <a:p>
            <a:endParaRPr lang="en-US" sz="2000" dirty="0"/>
          </a:p>
          <a:p>
            <a:r>
              <a:rPr lang="en-US" sz="2000" dirty="0"/>
              <a:t>The voltages across each parallel branch are:</a:t>
            </a:r>
          </a:p>
          <a:p>
            <a:endParaRPr lang="en-US" sz="2000" dirty="0"/>
          </a:p>
          <a:p>
            <a:pPr marL="342900" indent="-342900">
              <a:buFont typeface="Arial" panose="020B0604020202020204" pitchFamily="34" charset="0"/>
              <a:buChar char="•"/>
            </a:pPr>
            <a:r>
              <a:rPr lang="en-US" sz="2000" dirty="0"/>
              <a:t>The same value.</a:t>
            </a:r>
          </a:p>
          <a:p>
            <a:pPr marL="342900" indent="-342900">
              <a:buFont typeface="Arial" panose="020B0604020202020204" pitchFamily="34" charset="0"/>
              <a:buChar char="•"/>
            </a:pPr>
            <a:r>
              <a:rPr lang="en-US" sz="2000" dirty="0"/>
              <a:t>Equal in value to the total applied voltage ET.</a:t>
            </a:r>
          </a:p>
          <a:p>
            <a:pPr marL="342900" indent="-342900">
              <a:buFont typeface="Arial" panose="020B0604020202020204" pitchFamily="34" charset="0"/>
              <a:buChar char="•"/>
            </a:pPr>
            <a:r>
              <a:rPr lang="en-US" sz="2000" dirty="0"/>
              <a:t>All in phase with each other.</a:t>
            </a:r>
          </a:p>
          <a:p>
            <a:pPr marL="342900" indent="-342900">
              <a:buFont typeface="Arial" panose="020B0604020202020204" pitchFamily="34" charset="0"/>
              <a:buChar char="•"/>
            </a:pPr>
            <a:endParaRPr lang="en-US" sz="2000" dirty="0"/>
          </a:p>
          <a:p>
            <a:r>
              <a:rPr lang="en-US" sz="2000" dirty="0"/>
              <a:t>Therefore, for a RL parallel circuit</a:t>
            </a:r>
          </a:p>
          <a:p>
            <a:pPr marL="342900" indent="-342900">
              <a:buFont typeface="Arial" panose="020B0604020202020204" pitchFamily="34" charset="0"/>
              <a:buChar char="•"/>
            </a:pPr>
            <a:endParaRPr lang="en-US" sz="1050" b="1" u="sng" dirty="0"/>
          </a:p>
          <a:p>
            <a:pPr marL="342900" indent="-342900">
              <a:buFont typeface="Arial" panose="020B0604020202020204" pitchFamily="34" charset="0"/>
              <a:buChar char="•"/>
            </a:pPr>
            <a:endParaRPr lang="en-US" sz="1050" b="1" u="sng" dirty="0"/>
          </a:p>
        </p:txBody>
      </p:sp>
      <p:pic>
        <p:nvPicPr>
          <p:cNvPr id="3" name="Picture 2">
            <a:extLst>
              <a:ext uri="{FF2B5EF4-FFF2-40B4-BE49-F238E27FC236}">
                <a16:creationId xmlns:a16="http://schemas.microsoft.com/office/drawing/2014/main" id="{8B6A1BC7-7DEA-44A4-B638-578C7307A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3800"/>
            <a:ext cx="1496740" cy="504165"/>
          </a:xfrm>
          <a:prstGeom prst="rect">
            <a:avLst/>
          </a:prstGeom>
        </p:spPr>
      </p:pic>
    </p:spTree>
    <p:extLst>
      <p:ext uri="{BB962C8B-B14F-4D97-AF65-F5344CB8AC3E}">
        <p14:creationId xmlns:p14="http://schemas.microsoft.com/office/powerpoint/2010/main" val="27935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RL Circuit Phasor Diagram</a:t>
            </a:r>
            <a:endParaRPr lang="en-US" sz="1050" b="1" u="sng" dirty="0"/>
          </a:p>
        </p:txBody>
      </p:sp>
      <p:sp>
        <p:nvSpPr>
          <p:cNvPr id="6" name="Rectangle 2">
            <a:extLst>
              <a:ext uri="{FF2B5EF4-FFF2-40B4-BE49-F238E27FC236}">
                <a16:creationId xmlns:a16="http://schemas.microsoft.com/office/drawing/2014/main" id="{085CACE7-78B5-4D1B-8290-7CC9D1234344}"/>
              </a:ext>
            </a:extLst>
          </p:cNvPr>
          <p:cNvSpPr>
            <a:spLocks noChangeArrowheads="1"/>
          </p:cNvSpPr>
          <p:nvPr/>
        </p:nvSpPr>
        <p:spPr bwMode="auto">
          <a:xfrm>
            <a:off x="4486563" y="4195428"/>
            <a:ext cx="4431659" cy="11206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u="sng" dirty="0"/>
              <a:t>Figure 2 : Parallel RL circuit vector (phasor) diagram</a:t>
            </a:r>
          </a:p>
        </p:txBody>
      </p:sp>
      <p:pic>
        <p:nvPicPr>
          <p:cNvPr id="3" name="Picture 2">
            <a:extLst>
              <a:ext uri="{FF2B5EF4-FFF2-40B4-BE49-F238E27FC236}">
                <a16:creationId xmlns:a16="http://schemas.microsoft.com/office/drawing/2014/main" id="{D9B36BCE-ED69-41C8-8E26-23379B388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679" y="1541946"/>
            <a:ext cx="3602179" cy="2220074"/>
          </a:xfrm>
          <a:prstGeom prst="rect">
            <a:avLst/>
          </a:prstGeom>
        </p:spPr>
      </p:pic>
    </p:spTree>
    <p:extLst>
      <p:ext uri="{BB962C8B-B14F-4D97-AF65-F5344CB8AC3E}">
        <p14:creationId xmlns:p14="http://schemas.microsoft.com/office/powerpoint/2010/main" val="345281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RL Circuit Phasor Diagram</a:t>
            </a:r>
          </a:p>
          <a:p>
            <a:pPr lvl="0" algn="ctr" defTabSz="914400" eaLnBrk="0" fontAlgn="base" hangingPunct="0">
              <a:spcBef>
                <a:spcPts val="300"/>
              </a:spcBef>
              <a:spcAft>
                <a:spcPts val="300"/>
              </a:spcAft>
            </a:pPr>
            <a:endParaRPr lang="en-US" sz="2400" b="1" u="sng" dirty="0"/>
          </a:p>
          <a:p>
            <a:r>
              <a:rPr lang="en-US" sz="2000" dirty="0"/>
              <a:t>The relationship between the voltage and currents in a parallel RL circuit is illustrated in the vector (phasor) diagram of Figure 2 and summarized as follows:</a:t>
            </a:r>
          </a:p>
          <a:p>
            <a:endParaRPr lang="en-US" sz="2000" dirty="0"/>
          </a:p>
          <a:p>
            <a:pPr marL="342900" indent="-342900">
              <a:buFont typeface="Arial" panose="020B0604020202020204" pitchFamily="34" charset="0"/>
              <a:buChar char="•"/>
            </a:pPr>
            <a:r>
              <a:rPr lang="en-US" sz="2000" dirty="0"/>
              <a:t>The </a:t>
            </a:r>
            <a:r>
              <a:rPr lang="en-US" sz="2000" b="1" i="1" dirty="0"/>
              <a:t>reference vector is labeled E </a:t>
            </a:r>
            <a:r>
              <a:rPr lang="en-US" sz="2000" dirty="0"/>
              <a:t>and represents the voltage in the circuit, which is common to all elements.</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000" dirty="0"/>
              <a:t>Since the current through the resistor is in phase with the voltage across it, IR (2 A) is shown superimposed on the voltage vector.</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000" dirty="0"/>
              <a:t>The inductor current IL (4 A) lags the voltage by 90 degrees and is positioned in a downward direction lagging the voltage vector by 90 degrees.</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000" dirty="0"/>
              <a:t>The vector addition of IR and IL gives a resultant that represents the total (IT), or line current (4.5 A).</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000" dirty="0"/>
              <a:t>The </a:t>
            </a:r>
            <a:r>
              <a:rPr lang="en-US" sz="2000" b="1" dirty="0"/>
              <a:t>angle theta (θ) represents the phase between the applied line voltage and current.</a:t>
            </a:r>
            <a:endParaRPr lang="en-US" sz="1050" b="1" u="sng" dirty="0"/>
          </a:p>
        </p:txBody>
      </p:sp>
    </p:spTree>
    <p:extLst>
      <p:ext uri="{BB962C8B-B14F-4D97-AF65-F5344CB8AC3E}">
        <p14:creationId xmlns:p14="http://schemas.microsoft.com/office/powerpoint/2010/main" val="350065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RL Circuit Phasor Diagram</a:t>
            </a:r>
          </a:p>
          <a:p>
            <a:pPr lvl="0" algn="ctr" defTabSz="914400" eaLnBrk="0" fontAlgn="base" hangingPunct="0">
              <a:spcBef>
                <a:spcPts val="300"/>
              </a:spcBef>
              <a:spcAft>
                <a:spcPts val="300"/>
              </a:spcAft>
            </a:pPr>
            <a:endParaRPr lang="en-US" sz="2400" b="1" u="sng" dirty="0"/>
          </a:p>
          <a:p>
            <a:r>
              <a:rPr lang="en-US" sz="2000" dirty="0"/>
              <a:t>As is the case in all parallel circuits, the current in each branch of a parallel RL circuit acts </a:t>
            </a:r>
            <a:r>
              <a:rPr lang="en-US" sz="2000" b="1" dirty="0"/>
              <a:t>independent</a:t>
            </a:r>
            <a:r>
              <a:rPr lang="en-US" sz="2000" dirty="0"/>
              <a:t> of the currents in the other branches. The current flow in each branch is determined by the voltage across that branch and the opposition to current flow, in the form of either resistance or inductive reactance, contained in the branch.</a:t>
            </a:r>
          </a:p>
          <a:p>
            <a:endParaRPr lang="en-US" sz="2000" dirty="0"/>
          </a:p>
          <a:p>
            <a:r>
              <a:rPr lang="en-US" sz="2000" b="1" dirty="0"/>
              <a:t>Ohm’s law </a:t>
            </a:r>
            <a:r>
              <a:rPr lang="en-US" sz="2000" dirty="0"/>
              <a:t>can then be used to find the individual branch currents as follows:</a:t>
            </a:r>
          </a:p>
          <a:p>
            <a:endParaRPr lang="en-US" sz="2000" dirty="0"/>
          </a:p>
          <a:p>
            <a:endParaRPr lang="en-US" sz="2000" dirty="0"/>
          </a:p>
          <a:p>
            <a:endParaRPr lang="en-US" sz="2000" dirty="0"/>
          </a:p>
        </p:txBody>
      </p:sp>
      <p:pic>
        <p:nvPicPr>
          <p:cNvPr id="3" name="Picture 2">
            <a:extLst>
              <a:ext uri="{FF2B5EF4-FFF2-40B4-BE49-F238E27FC236}">
                <a16:creationId xmlns:a16="http://schemas.microsoft.com/office/drawing/2014/main" id="{9370D527-AF29-4CE2-B4CC-77F0344FB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962" y="3645076"/>
            <a:ext cx="900738" cy="1367191"/>
          </a:xfrm>
          <a:prstGeom prst="rect">
            <a:avLst/>
          </a:prstGeom>
        </p:spPr>
      </p:pic>
    </p:spTree>
    <p:extLst>
      <p:ext uri="{BB962C8B-B14F-4D97-AF65-F5344CB8AC3E}">
        <p14:creationId xmlns:p14="http://schemas.microsoft.com/office/powerpoint/2010/main" val="103857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RL Circuit Phasor Diagram</a:t>
            </a:r>
          </a:p>
          <a:p>
            <a:pPr lvl="0" algn="ctr" defTabSz="914400" eaLnBrk="0" fontAlgn="base" hangingPunct="0">
              <a:spcBef>
                <a:spcPts val="300"/>
              </a:spcBef>
              <a:spcAft>
                <a:spcPts val="300"/>
              </a:spcAft>
            </a:pPr>
            <a:endParaRPr lang="en-US" sz="2400" b="1" u="sng" dirty="0"/>
          </a:p>
          <a:p>
            <a:r>
              <a:rPr lang="en-US" sz="2000" dirty="0"/>
              <a:t>The resistive branch current has the same phase as the applied voltage, but </a:t>
            </a:r>
            <a:r>
              <a:rPr lang="en-US" sz="2000" b="1" dirty="0"/>
              <a:t>the inductive branch current lags the applied voltage by 90 degrees. </a:t>
            </a:r>
            <a:r>
              <a:rPr lang="en-US" sz="2000" dirty="0"/>
              <a:t>As a result, the total line current (IT) consists of IR and IL 90 degrees out of phase with each other.</a:t>
            </a:r>
          </a:p>
          <a:p>
            <a:endParaRPr lang="en-US" sz="2000" dirty="0"/>
          </a:p>
          <a:p>
            <a:r>
              <a:rPr lang="en-US" sz="2000" dirty="0"/>
              <a:t>The current flow through the resistor and the inductor form the legs of a right triangle, and the total current is the hypotenuse. Therefore, the Pythagorean theorem can be applied to add these currents together by using the equation:</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2A8B630A-F28D-4AB1-8011-4ED9D5DA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123" y="4026957"/>
            <a:ext cx="1748711" cy="657931"/>
          </a:xfrm>
          <a:prstGeom prst="rect">
            <a:avLst/>
          </a:prstGeom>
        </p:spPr>
      </p:pic>
    </p:spTree>
    <p:extLst>
      <p:ext uri="{BB962C8B-B14F-4D97-AF65-F5344CB8AC3E}">
        <p14:creationId xmlns:p14="http://schemas.microsoft.com/office/powerpoint/2010/main" val="37627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RL Circuit Phasor Diagram</a:t>
            </a:r>
          </a:p>
          <a:p>
            <a:pPr lvl="0" algn="ctr" defTabSz="914400" eaLnBrk="0" fontAlgn="base" hangingPunct="0">
              <a:spcBef>
                <a:spcPts val="300"/>
              </a:spcBef>
              <a:spcAft>
                <a:spcPts val="300"/>
              </a:spcAft>
            </a:pPr>
            <a:endParaRPr lang="en-US" sz="2400" b="1" u="sng" dirty="0"/>
          </a:p>
          <a:p>
            <a:r>
              <a:rPr lang="en-US" sz="2000" dirty="0"/>
              <a:t>In all parallel RL circuits, the phase angle theta (θ) by which the total current lags the voltage is somewhere between 0 and 90 degrees. The size of the angle is determined by whether there is </a:t>
            </a:r>
            <a:r>
              <a:rPr lang="en-US" sz="2000" b="1" dirty="0"/>
              <a:t>more inductive current or resistive current. </a:t>
            </a:r>
          </a:p>
          <a:p>
            <a:endParaRPr lang="en-US" sz="2000" dirty="0"/>
          </a:p>
          <a:p>
            <a:r>
              <a:rPr lang="en-US" sz="2000" dirty="0"/>
              <a:t>If there is more inductive current, the phase angle will be closer to 90 degrees. It will be closer to 0 degrees if there is more resistive current. From the circuit vector diagram you can see that the value of the phase angle can be calculated from the equation:</a:t>
            </a:r>
          </a:p>
        </p:txBody>
      </p:sp>
      <p:pic>
        <p:nvPicPr>
          <p:cNvPr id="3" name="Picture 2">
            <a:extLst>
              <a:ext uri="{FF2B5EF4-FFF2-40B4-BE49-F238E27FC236}">
                <a16:creationId xmlns:a16="http://schemas.microsoft.com/office/drawing/2014/main" id="{7E043DB4-878A-47CB-BFDF-149DA3502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201" y="4340578"/>
            <a:ext cx="857250" cy="457200"/>
          </a:xfrm>
          <a:prstGeom prst="rect">
            <a:avLst/>
          </a:prstGeom>
        </p:spPr>
      </p:pic>
    </p:spTree>
    <p:extLst>
      <p:ext uri="{BB962C8B-B14F-4D97-AF65-F5344CB8AC3E}">
        <p14:creationId xmlns:p14="http://schemas.microsoft.com/office/powerpoint/2010/main" val="272497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A206041-A821-4342-BE7D-DDDFF5E0E690}"/>
              </a:ext>
            </a:extLst>
          </p:cNvPr>
          <p:cNvSpPr>
            <a:spLocks noChangeArrowheads="1"/>
          </p:cNvSpPr>
          <p:nvPr/>
        </p:nvSpPr>
        <p:spPr bwMode="auto">
          <a:xfrm>
            <a:off x="1971284" y="1669963"/>
            <a:ext cx="9039654" cy="282301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solidFill>
                  <a:srgbClr val="990033"/>
                </a:solidFill>
                <a:latin typeface="Segoe UI Semibold" panose="020B0702040204020203" pitchFamily="34" charset="0"/>
                <a:cs typeface="Segoe UI Semibold" panose="020B0702040204020203" pitchFamily="34" charset="0"/>
              </a:rPr>
              <a:t>EXPERIMENT 2</a:t>
            </a:r>
          </a:p>
          <a:p>
            <a:pPr lvl="0" algn="ctr" defTabSz="914400" eaLnBrk="0" fontAlgn="base" hangingPunct="0">
              <a:spcBef>
                <a:spcPts val="300"/>
              </a:spcBef>
              <a:spcAft>
                <a:spcPts val="300"/>
              </a:spcAft>
            </a:pPr>
            <a:endParaRPr lang="en-US" sz="2400" b="1" u="sng"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To study and verify Parallel RC &amp; RL Circuit </a:t>
            </a:r>
            <a:endParaRPr kumimoji="0" lang="en-US" altLang="en-US" sz="3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74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23E875-0EB6-4576-95D5-601ABF3D5C00}"/>
              </a:ext>
            </a:extLst>
          </p:cNvPr>
          <p:cNvSpPr>
            <a:spLocks noChangeArrowheads="1"/>
          </p:cNvSpPr>
          <p:nvPr/>
        </p:nvSpPr>
        <p:spPr bwMode="auto">
          <a:xfrm>
            <a:off x="2971725" y="1362341"/>
            <a:ext cx="6894764" cy="26339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OBJECTIVE </a:t>
            </a:r>
            <a:endParaRPr lang="en-US" b="1" dirty="0"/>
          </a:p>
          <a:p>
            <a:pPr marL="285750" indent="-285750">
              <a:lnSpc>
                <a:spcPct val="150000"/>
              </a:lnSpc>
              <a:buFont typeface="Wingdings" panose="05000000000000000000" pitchFamily="2" charset="2"/>
              <a:buChar char="Ø"/>
            </a:pPr>
            <a:r>
              <a:rPr lang="en-US" b="1" dirty="0"/>
              <a:t>To design parallel RC circuit and find out the current flowing through each component.</a:t>
            </a:r>
          </a:p>
          <a:p>
            <a:pPr marL="285750" indent="-285750">
              <a:lnSpc>
                <a:spcPct val="150000"/>
              </a:lnSpc>
              <a:buFont typeface="Wingdings" panose="05000000000000000000" pitchFamily="2" charset="2"/>
              <a:buChar char="Ø"/>
            </a:pPr>
            <a:r>
              <a:rPr lang="en-US" b="1" dirty="0"/>
              <a:t>To design parallel RL circuit and find out the current flowing through each component.</a:t>
            </a:r>
            <a:endParaRPr kumimoji="0" lang="en-US" altLang="en-US" sz="32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276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A4B7D0F-C207-4027-B392-400922962187}"/>
              </a:ext>
            </a:extLst>
          </p:cNvPr>
          <p:cNvGraphicFramePr>
            <a:graphicFrameLocks noGrp="1"/>
          </p:cNvGraphicFramePr>
          <p:nvPr>
            <p:extLst>
              <p:ext uri="{D42A27DB-BD31-4B8C-83A1-F6EECF244321}">
                <p14:modId xmlns:p14="http://schemas.microsoft.com/office/powerpoint/2010/main" val="1776538449"/>
              </p:ext>
            </p:extLst>
          </p:nvPr>
        </p:nvGraphicFramePr>
        <p:xfrm>
          <a:off x="2465387" y="558929"/>
          <a:ext cx="8128000" cy="5796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68580350"/>
                    </a:ext>
                  </a:extLst>
                </a:gridCol>
                <a:gridCol w="4064000">
                  <a:extLst>
                    <a:ext uri="{9D8B030D-6E8A-4147-A177-3AD203B41FA5}">
                      <a16:colId xmlns:a16="http://schemas.microsoft.com/office/drawing/2014/main" val="1416088418"/>
                    </a:ext>
                  </a:extLst>
                </a:gridCol>
              </a:tblGrid>
              <a:tr h="370840">
                <a:tc>
                  <a:txBody>
                    <a:bodyPr/>
                    <a:lstStyle/>
                    <a:p>
                      <a:pPr algn="ctr"/>
                      <a:r>
                        <a:rPr lang="en-US" dirty="0"/>
                        <a:t>Parallel RC Circuit</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Parallel RL Circuit</a:t>
                      </a:r>
                      <a:endParaRPr lang="en-IN" dirty="0"/>
                    </a:p>
                  </a:txBody>
                  <a:tcPr/>
                </a:tc>
                <a:extLst>
                  <a:ext uri="{0D108BD9-81ED-4DB2-BD59-A6C34878D82A}">
                    <a16:rowId xmlns:a16="http://schemas.microsoft.com/office/drawing/2014/main" val="1671667304"/>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sz="1600" dirty="0"/>
                        <a:t>Parallel RC Circuit</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Parallel RL Circuit</a:t>
                      </a:r>
                      <a:endParaRPr lang="en-IN" sz="1600" dirty="0"/>
                    </a:p>
                  </a:txBody>
                  <a:tcPr/>
                </a:tc>
                <a:extLst>
                  <a:ext uri="{0D108BD9-81ED-4DB2-BD59-A6C34878D82A}">
                    <a16:rowId xmlns:a16="http://schemas.microsoft.com/office/drawing/2014/main" val="334679882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sz="1600" dirty="0"/>
                        <a:t>Parallel RC Circuit Phasor Vector Diagram</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Parallel RL Circuit Phasor Vector Diagram</a:t>
                      </a:r>
                      <a:endParaRPr lang="en-IN" sz="1600" dirty="0"/>
                    </a:p>
                  </a:txBody>
                  <a:tcPr/>
                </a:tc>
                <a:extLst>
                  <a:ext uri="{0D108BD9-81ED-4DB2-BD59-A6C34878D82A}">
                    <a16:rowId xmlns:a16="http://schemas.microsoft.com/office/drawing/2014/main" val="542165998"/>
                  </a:ext>
                </a:extLst>
              </a:tr>
              <a:tr h="370840">
                <a:tc>
                  <a:txBody>
                    <a:bodyPr/>
                    <a:lstStyle/>
                    <a:p>
                      <a:endParaRPr lang="en-US" dirty="0"/>
                    </a:p>
                    <a:p>
                      <a:endParaRPr lang="en-US" dirty="0"/>
                    </a:p>
                    <a:p>
                      <a:endParaRPr lang="en-IN" dirty="0"/>
                    </a:p>
                  </a:txBody>
                  <a:tcPr/>
                </a:tc>
                <a:tc>
                  <a:txBody>
                    <a:bodyPr/>
                    <a:lstStyle/>
                    <a:p>
                      <a:endParaRPr lang="en-IN" dirty="0"/>
                    </a:p>
                  </a:txBody>
                  <a:tcPr/>
                </a:tc>
                <a:extLst>
                  <a:ext uri="{0D108BD9-81ED-4DB2-BD59-A6C34878D82A}">
                    <a16:rowId xmlns:a16="http://schemas.microsoft.com/office/drawing/2014/main" val="3217717969"/>
                  </a:ext>
                </a:extLst>
              </a:tr>
            </a:tbl>
          </a:graphicData>
        </a:graphic>
      </p:graphicFrame>
      <p:pic>
        <p:nvPicPr>
          <p:cNvPr id="10" name="Picture 9">
            <a:extLst>
              <a:ext uri="{FF2B5EF4-FFF2-40B4-BE49-F238E27FC236}">
                <a16:creationId xmlns:a16="http://schemas.microsoft.com/office/drawing/2014/main" id="{BAB97F0D-454C-44B5-B1CE-30B3DC5A2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421" y="1021826"/>
            <a:ext cx="3762375" cy="1800225"/>
          </a:xfrm>
          <a:prstGeom prst="rect">
            <a:avLst/>
          </a:prstGeom>
        </p:spPr>
      </p:pic>
      <p:pic>
        <p:nvPicPr>
          <p:cNvPr id="12" name="Picture 11">
            <a:extLst>
              <a:ext uri="{FF2B5EF4-FFF2-40B4-BE49-F238E27FC236}">
                <a16:creationId xmlns:a16="http://schemas.microsoft.com/office/drawing/2014/main" id="{BC459543-1CA5-4926-AE56-63EB53905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566" y="1036052"/>
            <a:ext cx="3196051" cy="1800225"/>
          </a:xfrm>
          <a:prstGeom prst="rect">
            <a:avLst/>
          </a:prstGeom>
        </p:spPr>
      </p:pic>
      <p:pic>
        <p:nvPicPr>
          <p:cNvPr id="14" name="Picture 13">
            <a:extLst>
              <a:ext uri="{FF2B5EF4-FFF2-40B4-BE49-F238E27FC236}">
                <a16:creationId xmlns:a16="http://schemas.microsoft.com/office/drawing/2014/main" id="{5190CFF8-D5E6-4F74-80BE-218602B1E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145" y="3404417"/>
            <a:ext cx="2964921" cy="1741891"/>
          </a:xfrm>
          <a:prstGeom prst="rect">
            <a:avLst/>
          </a:prstGeom>
        </p:spPr>
      </p:pic>
      <p:pic>
        <p:nvPicPr>
          <p:cNvPr id="16" name="Picture 15">
            <a:extLst>
              <a:ext uri="{FF2B5EF4-FFF2-40B4-BE49-F238E27FC236}">
                <a16:creationId xmlns:a16="http://schemas.microsoft.com/office/drawing/2014/main" id="{2B366D00-1178-4303-87A3-5B5F9C991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6617" y="3315051"/>
            <a:ext cx="2825947" cy="1741671"/>
          </a:xfrm>
          <a:prstGeom prst="rect">
            <a:avLst/>
          </a:prstGeom>
        </p:spPr>
      </p:pic>
      <p:pic>
        <p:nvPicPr>
          <p:cNvPr id="18" name="Picture 17">
            <a:extLst>
              <a:ext uri="{FF2B5EF4-FFF2-40B4-BE49-F238E27FC236}">
                <a16:creationId xmlns:a16="http://schemas.microsoft.com/office/drawing/2014/main" id="{56CB510A-99CC-4FA3-BC18-B8E720DB6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8813" y="5583020"/>
            <a:ext cx="1079180" cy="687829"/>
          </a:xfrm>
          <a:prstGeom prst="rect">
            <a:avLst/>
          </a:prstGeom>
        </p:spPr>
      </p:pic>
      <p:pic>
        <p:nvPicPr>
          <p:cNvPr id="20" name="Picture 19">
            <a:extLst>
              <a:ext uri="{FF2B5EF4-FFF2-40B4-BE49-F238E27FC236}">
                <a16:creationId xmlns:a16="http://schemas.microsoft.com/office/drawing/2014/main" id="{56609D77-E3C1-46AC-935B-328434CEB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4996" y="5690135"/>
            <a:ext cx="1088837" cy="580713"/>
          </a:xfrm>
          <a:prstGeom prst="rect">
            <a:avLst/>
          </a:prstGeom>
        </p:spPr>
      </p:pic>
      <p:sp>
        <p:nvSpPr>
          <p:cNvPr id="21" name="Rectangle 2">
            <a:extLst>
              <a:ext uri="{FF2B5EF4-FFF2-40B4-BE49-F238E27FC236}">
                <a16:creationId xmlns:a16="http://schemas.microsoft.com/office/drawing/2014/main" id="{147EC1FF-08BB-48D6-BF19-A62AC755CC69}"/>
              </a:ext>
            </a:extLst>
          </p:cNvPr>
          <p:cNvSpPr>
            <a:spLocks noChangeArrowheads="1"/>
          </p:cNvSpPr>
          <p:nvPr/>
        </p:nvSpPr>
        <p:spPr bwMode="auto">
          <a:xfrm>
            <a:off x="2009560" y="114482"/>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spTree>
    <p:extLst>
      <p:ext uri="{BB962C8B-B14F-4D97-AF65-F5344CB8AC3E}">
        <p14:creationId xmlns:p14="http://schemas.microsoft.com/office/powerpoint/2010/main" val="427445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A4B7D0F-C207-4027-B392-400922962187}"/>
              </a:ext>
            </a:extLst>
          </p:cNvPr>
          <p:cNvGraphicFramePr>
            <a:graphicFrameLocks noGrp="1"/>
          </p:cNvGraphicFramePr>
          <p:nvPr>
            <p:extLst>
              <p:ext uri="{D42A27DB-BD31-4B8C-83A1-F6EECF244321}">
                <p14:modId xmlns:p14="http://schemas.microsoft.com/office/powerpoint/2010/main" val="3260081884"/>
              </p:ext>
            </p:extLst>
          </p:nvPr>
        </p:nvGraphicFramePr>
        <p:xfrm>
          <a:off x="2465387" y="551225"/>
          <a:ext cx="8128000" cy="4699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68580350"/>
                    </a:ext>
                  </a:extLst>
                </a:gridCol>
                <a:gridCol w="4064000">
                  <a:extLst>
                    <a:ext uri="{9D8B030D-6E8A-4147-A177-3AD203B41FA5}">
                      <a16:colId xmlns:a16="http://schemas.microsoft.com/office/drawing/2014/main" val="1416088418"/>
                    </a:ext>
                  </a:extLst>
                </a:gridCol>
              </a:tblGrid>
              <a:tr h="370840">
                <a:tc>
                  <a:txBody>
                    <a:bodyPr/>
                    <a:lstStyle/>
                    <a:p>
                      <a:pPr algn="ctr"/>
                      <a:r>
                        <a:rPr lang="en-US" dirty="0"/>
                        <a:t>Parallel RC Circuit</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Parallel RL Circuit</a:t>
                      </a:r>
                      <a:endParaRPr lang="en-IN" dirty="0"/>
                    </a:p>
                  </a:txBody>
                  <a:tcPr/>
                </a:tc>
                <a:extLst>
                  <a:ext uri="{0D108BD9-81ED-4DB2-BD59-A6C34878D82A}">
                    <a16:rowId xmlns:a16="http://schemas.microsoft.com/office/drawing/2014/main" val="1671667304"/>
                  </a:ext>
                </a:extLst>
              </a:tr>
              <a:tr h="370840">
                <a:tc>
                  <a:txBody>
                    <a:bodyPr/>
                    <a:lstStyle/>
                    <a:p>
                      <a:endParaRPr lang="en-US" dirty="0"/>
                    </a:p>
                    <a:p>
                      <a:endParaRPr lang="en-US" dirty="0"/>
                    </a:p>
                    <a:p>
                      <a:endParaRPr lang="en-US" dirty="0"/>
                    </a:p>
                    <a:p>
                      <a:pPr algn="ctr"/>
                      <a:r>
                        <a:rPr lang="en-US" sz="1600" dirty="0"/>
                        <a:t>Impedance</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Impedance</a:t>
                      </a:r>
                      <a:endParaRPr lang="en-IN" sz="1600" dirty="0"/>
                    </a:p>
                  </a:txBody>
                  <a:tcPr/>
                </a:tc>
                <a:extLst>
                  <a:ext uri="{0D108BD9-81ED-4DB2-BD59-A6C34878D82A}">
                    <a16:rowId xmlns:a16="http://schemas.microsoft.com/office/drawing/2014/main" val="3346798821"/>
                  </a:ext>
                </a:extLst>
              </a:tr>
              <a:tr h="370840">
                <a:tc>
                  <a:txBody>
                    <a:bodyPr/>
                    <a:lstStyle/>
                    <a:p>
                      <a:endParaRPr lang="en-US" dirty="0"/>
                    </a:p>
                    <a:p>
                      <a:endParaRPr lang="en-US" dirty="0"/>
                    </a:p>
                    <a:p>
                      <a:endParaRPr lang="en-US" dirty="0"/>
                    </a:p>
                    <a:p>
                      <a:endParaRPr lang="en-US" dirty="0"/>
                    </a:p>
                    <a:p>
                      <a:endParaRPr lang="en-US" dirty="0"/>
                    </a:p>
                    <a:p>
                      <a:endParaRPr lang="en-US" dirty="0"/>
                    </a:p>
                    <a:p>
                      <a:pPr algn="ctr"/>
                      <a:r>
                        <a:rPr lang="en-US" sz="1600" dirty="0"/>
                        <a:t>Power components of a RC parallel circuit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algn="ctr"/>
                      <a:r>
                        <a:rPr lang="en-US" sz="1600" dirty="0"/>
                        <a:t>Power components of a RL parallel circuit</a:t>
                      </a:r>
                    </a:p>
                  </a:txBody>
                  <a:tcPr/>
                </a:tc>
                <a:extLst>
                  <a:ext uri="{0D108BD9-81ED-4DB2-BD59-A6C34878D82A}">
                    <a16:rowId xmlns:a16="http://schemas.microsoft.com/office/drawing/2014/main" val="542165998"/>
                  </a:ext>
                </a:extLst>
              </a:tr>
              <a:tr h="370840">
                <a:tc>
                  <a:txBody>
                    <a:bodyPr/>
                    <a:lstStyle/>
                    <a:p>
                      <a:endParaRPr lang="en-US" dirty="0"/>
                    </a:p>
                    <a:p>
                      <a:endParaRPr lang="en-US" dirty="0"/>
                    </a:p>
                    <a:p>
                      <a:endParaRPr lang="en-US" dirty="0"/>
                    </a:p>
                    <a:p>
                      <a:endParaRPr lang="en-IN" dirty="0"/>
                    </a:p>
                  </a:txBody>
                  <a:tcPr/>
                </a:tc>
                <a:tc>
                  <a:txBody>
                    <a:bodyPr/>
                    <a:lstStyle/>
                    <a:p>
                      <a:endParaRPr lang="en-IN" dirty="0"/>
                    </a:p>
                  </a:txBody>
                  <a:tcPr/>
                </a:tc>
                <a:extLst>
                  <a:ext uri="{0D108BD9-81ED-4DB2-BD59-A6C34878D82A}">
                    <a16:rowId xmlns:a16="http://schemas.microsoft.com/office/drawing/2014/main" val="3217717969"/>
                  </a:ext>
                </a:extLst>
              </a:tr>
            </a:tbl>
          </a:graphicData>
        </a:graphic>
      </p:graphicFrame>
      <p:pic>
        <p:nvPicPr>
          <p:cNvPr id="3" name="Picture 2">
            <a:extLst>
              <a:ext uri="{FF2B5EF4-FFF2-40B4-BE49-F238E27FC236}">
                <a16:creationId xmlns:a16="http://schemas.microsoft.com/office/drawing/2014/main" id="{05169187-26C1-4136-B9A6-5B3974AF0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155" y="1095143"/>
            <a:ext cx="1095375" cy="581025"/>
          </a:xfrm>
          <a:prstGeom prst="rect">
            <a:avLst/>
          </a:prstGeom>
        </p:spPr>
      </p:pic>
      <p:pic>
        <p:nvPicPr>
          <p:cNvPr id="6" name="Picture 5">
            <a:extLst>
              <a:ext uri="{FF2B5EF4-FFF2-40B4-BE49-F238E27FC236}">
                <a16:creationId xmlns:a16="http://schemas.microsoft.com/office/drawing/2014/main" id="{B416BE84-6BE8-4404-A6FB-366BBB1CE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896" y="1116522"/>
            <a:ext cx="1143000" cy="552450"/>
          </a:xfrm>
          <a:prstGeom prst="rect">
            <a:avLst/>
          </a:prstGeom>
        </p:spPr>
      </p:pic>
      <p:pic>
        <p:nvPicPr>
          <p:cNvPr id="8" name="Picture 7">
            <a:extLst>
              <a:ext uri="{FF2B5EF4-FFF2-40B4-BE49-F238E27FC236}">
                <a16:creationId xmlns:a16="http://schemas.microsoft.com/office/drawing/2014/main" id="{B8D997FF-0F83-4743-871A-69BD1B7CB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893" y="2314526"/>
            <a:ext cx="3771900" cy="1400175"/>
          </a:xfrm>
          <a:prstGeom prst="rect">
            <a:avLst/>
          </a:prstGeom>
        </p:spPr>
      </p:pic>
      <p:pic>
        <p:nvPicPr>
          <p:cNvPr id="11" name="Picture 10">
            <a:extLst>
              <a:ext uri="{FF2B5EF4-FFF2-40B4-BE49-F238E27FC236}">
                <a16:creationId xmlns:a16="http://schemas.microsoft.com/office/drawing/2014/main" id="{C17ABFD8-0812-47BF-80EF-F7F92ADA8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106" y="2405646"/>
            <a:ext cx="3771900" cy="1217933"/>
          </a:xfrm>
          <a:prstGeom prst="rect">
            <a:avLst/>
          </a:prstGeom>
        </p:spPr>
      </p:pic>
      <p:pic>
        <p:nvPicPr>
          <p:cNvPr id="15" name="Picture 14">
            <a:extLst>
              <a:ext uri="{FF2B5EF4-FFF2-40B4-BE49-F238E27FC236}">
                <a16:creationId xmlns:a16="http://schemas.microsoft.com/office/drawing/2014/main" id="{D9212BBF-4478-4B1A-A669-77960340D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0392" y="4283171"/>
            <a:ext cx="1219200" cy="800100"/>
          </a:xfrm>
          <a:prstGeom prst="rect">
            <a:avLst/>
          </a:prstGeom>
        </p:spPr>
      </p:pic>
      <p:pic>
        <p:nvPicPr>
          <p:cNvPr id="19" name="Picture 18">
            <a:extLst>
              <a:ext uri="{FF2B5EF4-FFF2-40B4-BE49-F238E27FC236}">
                <a16:creationId xmlns:a16="http://schemas.microsoft.com/office/drawing/2014/main" id="{DADFFAE6-5128-4B9C-890B-DC3B4A896F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3796" y="4283171"/>
            <a:ext cx="1219200" cy="800100"/>
          </a:xfrm>
          <a:prstGeom prst="rect">
            <a:avLst/>
          </a:prstGeom>
        </p:spPr>
      </p:pic>
      <p:sp>
        <p:nvSpPr>
          <p:cNvPr id="21" name="Rectangle 2">
            <a:extLst>
              <a:ext uri="{FF2B5EF4-FFF2-40B4-BE49-F238E27FC236}">
                <a16:creationId xmlns:a16="http://schemas.microsoft.com/office/drawing/2014/main" id="{BF8DE4E9-DA77-4847-9C46-A6811EE9380A}"/>
              </a:ext>
            </a:extLst>
          </p:cNvPr>
          <p:cNvSpPr>
            <a:spLocks noChangeArrowheads="1"/>
          </p:cNvSpPr>
          <p:nvPr/>
        </p:nvSpPr>
        <p:spPr bwMode="auto">
          <a:xfrm>
            <a:off x="2009560" y="111180"/>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spTree>
    <p:extLst>
      <p:ext uri="{BB962C8B-B14F-4D97-AF65-F5344CB8AC3E}">
        <p14:creationId xmlns:p14="http://schemas.microsoft.com/office/powerpoint/2010/main" val="333634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144887" y="318707"/>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400" b="1" u="sng" dirty="0"/>
              <a:t>Parallel RC Circuit</a:t>
            </a:r>
          </a:p>
        </p:txBody>
      </p:sp>
      <p:sp>
        <p:nvSpPr>
          <p:cNvPr id="12" name="Rectangle 2">
            <a:extLst>
              <a:ext uri="{FF2B5EF4-FFF2-40B4-BE49-F238E27FC236}">
                <a16:creationId xmlns:a16="http://schemas.microsoft.com/office/drawing/2014/main" id="{973027B0-2F29-48DC-A336-742D06F55BAC}"/>
              </a:ext>
            </a:extLst>
          </p:cNvPr>
          <p:cNvSpPr>
            <a:spLocks noChangeArrowheads="1"/>
          </p:cNvSpPr>
          <p:nvPr/>
        </p:nvSpPr>
        <p:spPr bwMode="auto">
          <a:xfrm>
            <a:off x="2144887" y="263608"/>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pic>
        <p:nvPicPr>
          <p:cNvPr id="3" name="Picture 2">
            <a:extLst>
              <a:ext uri="{FF2B5EF4-FFF2-40B4-BE49-F238E27FC236}">
                <a16:creationId xmlns:a16="http://schemas.microsoft.com/office/drawing/2014/main" id="{28BDB9D8-5BC4-4BB1-8769-591755C8A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105" y="1817687"/>
            <a:ext cx="5591217" cy="2675291"/>
          </a:xfrm>
          <a:prstGeom prst="rect">
            <a:avLst/>
          </a:prstGeom>
        </p:spPr>
      </p:pic>
      <p:sp>
        <p:nvSpPr>
          <p:cNvPr id="10" name="Rectangle 2">
            <a:extLst>
              <a:ext uri="{FF2B5EF4-FFF2-40B4-BE49-F238E27FC236}">
                <a16:creationId xmlns:a16="http://schemas.microsoft.com/office/drawing/2014/main" id="{6A9FC21B-557D-4116-A197-B4E57C413F89}"/>
              </a:ext>
            </a:extLst>
          </p:cNvPr>
          <p:cNvSpPr>
            <a:spLocks noChangeArrowheads="1"/>
          </p:cNvSpPr>
          <p:nvPr/>
        </p:nvSpPr>
        <p:spPr bwMode="auto">
          <a:xfrm>
            <a:off x="4520430" y="4967677"/>
            <a:ext cx="4288566" cy="11206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u="sng" dirty="0"/>
              <a:t>Figure 1 : Parallel RC circuit</a:t>
            </a:r>
          </a:p>
        </p:txBody>
      </p:sp>
    </p:spTree>
    <p:extLst>
      <p:ext uri="{BB962C8B-B14F-4D97-AF65-F5344CB8AC3E}">
        <p14:creationId xmlns:p14="http://schemas.microsoft.com/office/powerpoint/2010/main" val="224018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20CF5-059B-4EB4-85A7-B4FAB1AC110A}"/>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 Phasor Diagram</a:t>
            </a:r>
            <a:endParaRPr lang="en-US" sz="1050" b="1" u="sng" dirty="0"/>
          </a:p>
        </p:txBody>
      </p:sp>
      <p:pic>
        <p:nvPicPr>
          <p:cNvPr id="5" name="Picture 4">
            <a:extLst>
              <a:ext uri="{FF2B5EF4-FFF2-40B4-BE49-F238E27FC236}">
                <a16:creationId xmlns:a16="http://schemas.microsoft.com/office/drawing/2014/main" id="{95FFE771-E790-4B45-B0CF-748AFBF0E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826" y="1969205"/>
            <a:ext cx="3048000" cy="1790700"/>
          </a:xfrm>
          <a:prstGeom prst="rect">
            <a:avLst/>
          </a:prstGeom>
        </p:spPr>
      </p:pic>
      <p:sp>
        <p:nvSpPr>
          <p:cNvPr id="6" name="Rectangle 2">
            <a:extLst>
              <a:ext uri="{FF2B5EF4-FFF2-40B4-BE49-F238E27FC236}">
                <a16:creationId xmlns:a16="http://schemas.microsoft.com/office/drawing/2014/main" id="{085CACE7-78B5-4D1B-8290-7CC9D1234344}"/>
              </a:ext>
            </a:extLst>
          </p:cNvPr>
          <p:cNvSpPr>
            <a:spLocks noChangeArrowheads="1"/>
          </p:cNvSpPr>
          <p:nvPr/>
        </p:nvSpPr>
        <p:spPr bwMode="auto">
          <a:xfrm>
            <a:off x="4486563" y="4195428"/>
            <a:ext cx="4431659" cy="1120626"/>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u="sng" dirty="0"/>
              <a:t>Figure 2 : Parallel RC circuit vector (phasor) diagram</a:t>
            </a:r>
          </a:p>
        </p:txBody>
      </p:sp>
    </p:spTree>
    <p:extLst>
      <p:ext uri="{BB962C8B-B14F-4D97-AF65-F5344CB8AC3E}">
        <p14:creationId xmlns:p14="http://schemas.microsoft.com/office/powerpoint/2010/main" val="96465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1F0AA2E-6160-418B-82B7-249D16780D01}"/>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 Phasor Diagram</a:t>
            </a:r>
          </a:p>
          <a:p>
            <a:pPr lvl="0" algn="ctr" defTabSz="914400" eaLnBrk="0" fontAlgn="base" hangingPunct="0">
              <a:spcBef>
                <a:spcPts val="300"/>
              </a:spcBef>
              <a:spcAft>
                <a:spcPts val="300"/>
              </a:spcAft>
            </a:pPr>
            <a:endParaRPr lang="en-US" sz="2400" b="1" u="sng" dirty="0"/>
          </a:p>
          <a:p>
            <a:r>
              <a:rPr lang="en-US" sz="2000" dirty="0"/>
              <a:t>The relationship between the voltage and currents in a parallel RC circuit is illustrated in the vector (phasor) diagram of Figure 2 and summarized as follows: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t>reference vector is labeled E</a:t>
            </a:r>
            <a:r>
              <a:rPr lang="en-US" sz="2000" dirty="0"/>
              <a:t> and represents the voltage in the circuit, which is common to all elements.</a:t>
            </a:r>
          </a:p>
          <a:p>
            <a:endParaRPr lang="en-US" sz="700" dirty="0"/>
          </a:p>
          <a:p>
            <a:pPr marL="342900" indent="-342900">
              <a:buFont typeface="Arial" panose="020B0604020202020204" pitchFamily="34" charset="0"/>
              <a:buChar char="•"/>
            </a:pPr>
            <a:r>
              <a:rPr lang="en-US" sz="2000" dirty="0"/>
              <a:t>Since the current through the resistor is in phase with the voltage across it, IR (8 A) is shown superimposed on the voltage vector.</a:t>
            </a:r>
          </a:p>
          <a:p>
            <a:endParaRPr lang="en-US" sz="700" dirty="0"/>
          </a:p>
          <a:p>
            <a:pPr marL="342900" indent="-342900">
              <a:buFont typeface="Arial" panose="020B0604020202020204" pitchFamily="34" charset="0"/>
              <a:buChar char="•"/>
            </a:pPr>
            <a:r>
              <a:rPr lang="en-US" sz="2000" dirty="0"/>
              <a:t>The capacitor current IC (12 A) leads the voltage by 90 degrees and is positioned in an upward direction, leading the voltage vector by 90 degrees.</a:t>
            </a:r>
          </a:p>
          <a:p>
            <a:pPr lvl="0" algn="ctr" defTabSz="914400" eaLnBrk="0" fontAlgn="base" hangingPunct="0">
              <a:spcBef>
                <a:spcPts val="300"/>
              </a:spcBef>
              <a:spcAft>
                <a:spcPts val="300"/>
              </a:spcAft>
            </a:pPr>
            <a:endParaRPr lang="en-US" sz="1050" b="1" u="sng" dirty="0"/>
          </a:p>
        </p:txBody>
      </p:sp>
    </p:spTree>
    <p:extLst>
      <p:ext uri="{BB962C8B-B14F-4D97-AF65-F5344CB8AC3E}">
        <p14:creationId xmlns:p14="http://schemas.microsoft.com/office/powerpoint/2010/main" val="23804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E885145-CBBB-4CE6-9818-F648E85FC147}"/>
              </a:ext>
            </a:extLst>
          </p:cNvPr>
          <p:cNvSpPr>
            <a:spLocks noChangeArrowheads="1"/>
          </p:cNvSpPr>
          <p:nvPr/>
        </p:nvSpPr>
        <p:spPr bwMode="auto">
          <a:xfrm>
            <a:off x="2031999" y="808169"/>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t>Parallel RC Circuit Phasor Diagram</a:t>
            </a:r>
          </a:p>
          <a:p>
            <a:pPr lvl="0" algn="ctr" defTabSz="914400" eaLnBrk="0" fontAlgn="base" hangingPunct="0">
              <a:spcBef>
                <a:spcPts val="300"/>
              </a:spcBef>
              <a:spcAft>
                <a:spcPts val="300"/>
              </a:spcAft>
            </a:pPr>
            <a:endParaRPr lang="en-US" sz="2400" b="1" u="sng" dirty="0"/>
          </a:p>
          <a:p>
            <a:r>
              <a:rPr lang="en-US" sz="2000" dirty="0"/>
              <a:t>The relationship between the voltage and currents in a parallel RC circuit is illustrated in the vector (phasor) diagram of Figure 2 and summarized as follows: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t>reference vector is labeled E</a:t>
            </a:r>
            <a:r>
              <a:rPr lang="en-US" sz="2000" dirty="0"/>
              <a:t> and represents the voltage in the circuit, which is common to all elements.</a:t>
            </a:r>
          </a:p>
          <a:p>
            <a:endParaRPr lang="en-US" sz="700" dirty="0"/>
          </a:p>
          <a:p>
            <a:pPr marL="342900" indent="-342900">
              <a:buFont typeface="Arial" panose="020B0604020202020204" pitchFamily="34" charset="0"/>
              <a:buChar char="•"/>
            </a:pPr>
            <a:r>
              <a:rPr lang="en-US" sz="2000" dirty="0"/>
              <a:t>Since the current through the resistor is in phase with the voltage across it, IR (8 A) is shown superimposed on the voltage vector.</a:t>
            </a:r>
          </a:p>
          <a:p>
            <a:endParaRPr lang="en-US" sz="700" dirty="0"/>
          </a:p>
          <a:p>
            <a:pPr marL="342900" indent="-342900">
              <a:buFont typeface="Arial" panose="020B0604020202020204" pitchFamily="34" charset="0"/>
              <a:buChar char="•"/>
            </a:pPr>
            <a:r>
              <a:rPr lang="en-US" sz="2000" dirty="0"/>
              <a:t>The capacitor current IC (12 A) leads the voltage by 90 degrees and is positioned in an upward direction, leading the voltage vector by 90 degrees.</a:t>
            </a:r>
          </a:p>
          <a:p>
            <a:pPr lvl="0" algn="ctr" defTabSz="914400" eaLnBrk="0" fontAlgn="base" hangingPunct="0">
              <a:spcBef>
                <a:spcPts val="300"/>
              </a:spcBef>
              <a:spcAft>
                <a:spcPts val="300"/>
              </a:spcAft>
            </a:pPr>
            <a:endParaRPr lang="en-US" sz="1050" b="1" u="sng" dirty="0"/>
          </a:p>
        </p:txBody>
      </p:sp>
    </p:spTree>
    <p:extLst>
      <p:ext uri="{BB962C8B-B14F-4D97-AF65-F5344CB8AC3E}">
        <p14:creationId xmlns:p14="http://schemas.microsoft.com/office/powerpoint/2010/main" val="147775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127</TotalTime>
  <Words>1144</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Corbel</vt:lpstr>
      <vt:lpstr>Segoe UI Semibold</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MANUAL TOOLS CO</dc:creator>
  <cp:lastModifiedBy>MANUAL TOOLS CO</cp:lastModifiedBy>
  <cp:revision>20</cp:revision>
  <dcterms:created xsi:type="dcterms:W3CDTF">2022-01-12T11:19:56Z</dcterms:created>
  <dcterms:modified xsi:type="dcterms:W3CDTF">2022-01-25T07:25:04Z</dcterms:modified>
</cp:coreProperties>
</file>