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2" r:id="rId3"/>
    <p:sldId id="263" r:id="rId4"/>
    <p:sldId id="286" r:id="rId5"/>
    <p:sldId id="264" r:id="rId6"/>
    <p:sldId id="265" r:id="rId7"/>
    <p:sldId id="266" r:id="rId8"/>
    <p:sldId id="267" r:id="rId9"/>
    <p:sldId id="270" r:id="rId10"/>
    <p:sldId id="268" r:id="rId11"/>
    <p:sldId id="277" r:id="rId12"/>
    <p:sldId id="278" r:id="rId13"/>
    <p:sldId id="280" r:id="rId14"/>
    <p:sldId id="279" r:id="rId15"/>
    <p:sldId id="271" r:id="rId16"/>
    <p:sldId id="287" r:id="rId17"/>
    <p:sldId id="269"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FF"/>
    <a:srgbClr val="0054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ACCFD2-1C14-4CFC-A0F9-1890345988A2}" v="18" dt="2023-07-19T01:05:20.974"/>
    <p1510:client id="{25F9FCF0-228D-406F-9CD3-79D295B5EE47}" v="75" dt="2023-07-18T07:06:17.839"/>
    <p1510:client id="{E727D891-5833-485B-BC4A-F843FDCD5B48}" v="12" dt="2023-07-19T01:07:56.9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E7BF4-DEC5-FA47-A29E-30DCF970989F}"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AA4B0-D2BB-0440-B6B9-589602D1BF66}" type="slidenum">
              <a:rPr lang="en-US" smtClean="0"/>
              <a:t>‹#›</a:t>
            </a:fld>
            <a:endParaRPr lang="en-US"/>
          </a:p>
        </p:txBody>
      </p:sp>
    </p:spTree>
    <p:extLst>
      <p:ext uri="{BB962C8B-B14F-4D97-AF65-F5344CB8AC3E}">
        <p14:creationId xmlns:p14="http://schemas.microsoft.com/office/powerpoint/2010/main" val="371510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BAA4B0-D2BB-0440-B6B9-589602D1BF66}" type="slidenum">
              <a:rPr lang="en-US" smtClean="0"/>
              <a:t>4</a:t>
            </a:fld>
            <a:endParaRPr lang="en-US"/>
          </a:p>
        </p:txBody>
      </p:sp>
    </p:spTree>
    <p:extLst>
      <p:ext uri="{BB962C8B-B14F-4D97-AF65-F5344CB8AC3E}">
        <p14:creationId xmlns:p14="http://schemas.microsoft.com/office/powerpoint/2010/main" val="1923084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0C5C-E3A7-644D-9E6B-D27BE6AD7D9C}"/>
              </a:ext>
            </a:extLst>
          </p:cNvPr>
          <p:cNvSpPr>
            <a:spLocks noGrp="1"/>
          </p:cNvSpPr>
          <p:nvPr>
            <p:ph type="ctrTitle" hasCustomPrompt="1"/>
          </p:nvPr>
        </p:nvSpPr>
        <p:spPr>
          <a:xfrm>
            <a:off x="655781" y="660401"/>
            <a:ext cx="7102764" cy="854363"/>
          </a:xfrm>
        </p:spPr>
        <p:txBody>
          <a:bodyPr anchor="t">
            <a:normAutofit/>
          </a:bodyPr>
          <a:lstStyle>
            <a:lvl1pPr algn="l">
              <a:defRPr sz="5700" b="1" i="0" baseline="0">
                <a:solidFill>
                  <a:srgbClr val="0054A6"/>
                </a:solidFill>
                <a:latin typeface="Arial" panose="020B0604020202020204" pitchFamily="34" charset="0"/>
              </a:defRPr>
            </a:lvl1pPr>
          </a:lstStyle>
          <a:p>
            <a:r>
              <a:rPr lang="en-GB"/>
              <a:t>Presentation title</a:t>
            </a:r>
            <a:endParaRPr lang="en-US"/>
          </a:p>
        </p:txBody>
      </p:sp>
      <p:sp>
        <p:nvSpPr>
          <p:cNvPr id="3" name="Subtitle 2">
            <a:extLst>
              <a:ext uri="{FF2B5EF4-FFF2-40B4-BE49-F238E27FC236}">
                <a16:creationId xmlns:a16="http://schemas.microsoft.com/office/drawing/2014/main" id="{A5E51E29-8854-5E4B-8F05-5EC29D409B03}"/>
              </a:ext>
            </a:extLst>
          </p:cNvPr>
          <p:cNvSpPr>
            <a:spLocks noGrp="1"/>
          </p:cNvSpPr>
          <p:nvPr>
            <p:ph type="subTitle" idx="1" hasCustomPrompt="1"/>
          </p:nvPr>
        </p:nvSpPr>
        <p:spPr>
          <a:xfrm>
            <a:off x="655781" y="2004147"/>
            <a:ext cx="6188364" cy="600508"/>
          </a:xfrm>
        </p:spPr>
        <p:txBody>
          <a:bodyPr/>
          <a:lstStyle>
            <a:lvl1pPr marL="0" indent="0" algn="l">
              <a:buNone/>
              <a:defRPr sz="4000" baseline="0">
                <a:solidFill>
                  <a:srgbClr val="0054A6"/>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 title</a:t>
            </a:r>
            <a:endParaRPr lang="en-US"/>
          </a:p>
        </p:txBody>
      </p:sp>
      <p:sp>
        <p:nvSpPr>
          <p:cNvPr id="19" name="Date Placeholder 3">
            <a:extLst>
              <a:ext uri="{FF2B5EF4-FFF2-40B4-BE49-F238E27FC236}">
                <a16:creationId xmlns:a16="http://schemas.microsoft.com/office/drawing/2014/main" id="{A9D1E3B5-5065-5748-B269-DE80309BCC0B}"/>
              </a:ext>
            </a:extLst>
          </p:cNvPr>
          <p:cNvSpPr>
            <a:spLocks noGrp="1"/>
          </p:cNvSpPr>
          <p:nvPr>
            <p:ph type="dt" sz="half" idx="2"/>
          </p:nvPr>
        </p:nvSpPr>
        <p:spPr>
          <a:xfrm>
            <a:off x="655781" y="2821273"/>
            <a:ext cx="2743200" cy="365125"/>
          </a:xfrm>
          <a:prstGeom prst="rect">
            <a:avLst/>
          </a:prstGeom>
        </p:spPr>
        <p:txBody>
          <a:bodyPr vert="horz" lIns="91440" tIns="45720" rIns="91440" bIns="45720" rtlCol="0" anchor="ctr"/>
          <a:lstStyle>
            <a:lvl1pPr algn="l">
              <a:defRPr sz="1600" baseline="0">
                <a:solidFill>
                  <a:srgbClr val="0054A6"/>
                </a:solidFill>
                <a:latin typeface="Arial" panose="020B0604020202020204" pitchFamily="34" charset="0"/>
              </a:defRPr>
            </a:lvl1pPr>
          </a:lstStyle>
          <a:p>
            <a:fld id="{7612B919-B5D9-0B48-84D8-7838D5A500AC}" type="datetime1">
              <a:rPr lang="en-IN" smtClean="0"/>
              <a:pPr/>
              <a:t>18-07-2023</a:t>
            </a:fld>
            <a:endParaRPr lang="en-US"/>
          </a:p>
        </p:txBody>
      </p:sp>
      <p:pic>
        <p:nvPicPr>
          <p:cNvPr id="5" name="Picture 4">
            <a:extLst>
              <a:ext uri="{FF2B5EF4-FFF2-40B4-BE49-F238E27FC236}">
                <a16:creationId xmlns:a16="http://schemas.microsoft.com/office/drawing/2014/main" id="{2ECF10BB-A00D-7346-B9CF-C4E2DE300520}"/>
              </a:ext>
            </a:extLst>
          </p:cNvPr>
          <p:cNvPicPr>
            <a:picLocks noChangeAspect="1"/>
          </p:cNvPicPr>
          <p:nvPr userDrawn="1"/>
        </p:nvPicPr>
        <p:blipFill>
          <a:blip r:embed="rId2"/>
          <a:stretch>
            <a:fillRect/>
          </a:stretch>
        </p:blipFill>
        <p:spPr>
          <a:xfrm>
            <a:off x="0" y="0"/>
            <a:ext cx="8496000" cy="2064765"/>
          </a:xfrm>
          <a:prstGeom prst="rect">
            <a:avLst/>
          </a:prstGeom>
        </p:spPr>
      </p:pic>
      <p:pic>
        <p:nvPicPr>
          <p:cNvPr id="7" name="Picture 6">
            <a:extLst>
              <a:ext uri="{FF2B5EF4-FFF2-40B4-BE49-F238E27FC236}">
                <a16:creationId xmlns:a16="http://schemas.microsoft.com/office/drawing/2014/main" id="{79DFE0EB-806F-4646-A9C5-3EE1BC504B79}"/>
              </a:ext>
            </a:extLst>
          </p:cNvPr>
          <p:cNvPicPr>
            <a:picLocks noChangeAspect="1"/>
          </p:cNvPicPr>
          <p:nvPr userDrawn="1"/>
        </p:nvPicPr>
        <p:blipFill>
          <a:blip r:embed="rId3"/>
          <a:stretch>
            <a:fillRect/>
          </a:stretch>
        </p:blipFill>
        <p:spPr>
          <a:xfrm>
            <a:off x="655781" y="6063670"/>
            <a:ext cx="1324800" cy="447820"/>
          </a:xfrm>
          <a:prstGeom prst="rect">
            <a:avLst/>
          </a:prstGeom>
        </p:spPr>
      </p:pic>
    </p:spTree>
    <p:extLst>
      <p:ext uri="{BB962C8B-B14F-4D97-AF65-F5344CB8AC3E}">
        <p14:creationId xmlns:p14="http://schemas.microsoft.com/office/powerpoint/2010/main" val="41320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 Imag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3EAFCE-0B7A-5B4C-BA8A-4556FEB703F0}"/>
              </a:ext>
            </a:extLst>
          </p:cNvPr>
          <p:cNvPicPr>
            <a:picLocks noChangeAspect="1"/>
          </p:cNvPicPr>
          <p:nvPr userDrawn="1"/>
        </p:nvPicPr>
        <p:blipFill>
          <a:blip r:embed="rId2"/>
          <a:stretch>
            <a:fillRect/>
          </a:stretch>
        </p:blipFill>
        <p:spPr>
          <a:xfrm>
            <a:off x="5334000" y="0"/>
            <a:ext cx="6858000" cy="6858000"/>
          </a:xfrm>
          <a:prstGeom prst="rect">
            <a:avLst/>
          </a:prstGeom>
        </p:spPr>
      </p:pic>
      <p:sp>
        <p:nvSpPr>
          <p:cNvPr id="10" name="Text Placeholder 9">
            <a:extLst>
              <a:ext uri="{FF2B5EF4-FFF2-40B4-BE49-F238E27FC236}">
                <a16:creationId xmlns:a16="http://schemas.microsoft.com/office/drawing/2014/main" id="{9239693C-ABEF-6547-A336-F3217365AAD1}"/>
              </a:ext>
            </a:extLst>
          </p:cNvPr>
          <p:cNvSpPr>
            <a:spLocks noGrp="1"/>
          </p:cNvSpPr>
          <p:nvPr>
            <p:ph type="body" sz="quarter" idx="13" hasCustomPrompt="1"/>
          </p:nvPr>
        </p:nvSpPr>
        <p:spPr>
          <a:xfrm>
            <a:off x="645825" y="686125"/>
            <a:ext cx="5228502" cy="868651"/>
          </a:xfrm>
        </p:spPr>
        <p:txBody>
          <a:bodyPr>
            <a:normAutofit/>
          </a:bodyPr>
          <a:lstStyle>
            <a:lvl1pPr marL="0" indent="0">
              <a:buFontTx/>
              <a:buNone/>
              <a:defRPr sz="5500" b="1" i="0" baseline="0">
                <a:solidFill>
                  <a:srgbClr val="231F20"/>
                </a:solidFill>
                <a:latin typeface="Arial" panose="020B0604020202020204" pitchFamily="34" charset="0"/>
              </a:defRPr>
            </a:lvl1pPr>
          </a:lstStyle>
          <a:p>
            <a:pPr lvl="0"/>
            <a:r>
              <a:rPr lang="en-GB"/>
              <a:t>Page Title</a:t>
            </a:r>
          </a:p>
        </p:txBody>
      </p:sp>
      <p:sp>
        <p:nvSpPr>
          <p:cNvPr id="14" name="Text Placeholder 13">
            <a:extLst>
              <a:ext uri="{FF2B5EF4-FFF2-40B4-BE49-F238E27FC236}">
                <a16:creationId xmlns:a16="http://schemas.microsoft.com/office/drawing/2014/main" id="{026457A1-8F8F-854E-B8CF-C170A473FFB2}"/>
              </a:ext>
            </a:extLst>
          </p:cNvPr>
          <p:cNvSpPr>
            <a:spLocks noGrp="1"/>
          </p:cNvSpPr>
          <p:nvPr>
            <p:ph type="body" sz="quarter" idx="14" hasCustomPrompt="1"/>
          </p:nvPr>
        </p:nvSpPr>
        <p:spPr>
          <a:xfrm>
            <a:off x="645826" y="1695411"/>
            <a:ext cx="5228502" cy="4132301"/>
          </a:xfrm>
        </p:spPr>
        <p:txBody>
          <a:bodyPr>
            <a:normAutofit/>
          </a:bodyPr>
          <a:lstStyle>
            <a:lvl1pPr marL="0" indent="0">
              <a:lnSpc>
                <a:spcPct val="100000"/>
              </a:lnSpc>
              <a:buFontTx/>
              <a:buNone/>
              <a:defRPr sz="1800" baseline="0">
                <a:solidFill>
                  <a:srgbClr val="000000"/>
                </a:solidFill>
                <a:latin typeface="Arial" panose="020B0604020202020204" pitchFamily="34" charset="0"/>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a:t>
            </a:r>
            <a:r>
              <a:rPr lang="en-GB" err="1"/>
              <a:t>elit</a:t>
            </a:r>
            <a:r>
              <a:rPr lang="en-GB"/>
              <a: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Ut </a:t>
            </a:r>
            <a:r>
              <a:rPr lang="en-GB" err="1"/>
              <a:t>wisi</a:t>
            </a:r>
            <a:r>
              <a:rPr lang="en-GB"/>
              <a:t> </a:t>
            </a:r>
            <a:r>
              <a:rPr lang="en-GB" err="1"/>
              <a:t>enim</a:t>
            </a:r>
            <a:r>
              <a:rPr lang="en-GB"/>
              <a:t> ad minim </a:t>
            </a:r>
            <a:r>
              <a:rPr lang="en-GB" err="1"/>
              <a:t>veniam</a:t>
            </a:r>
            <a:r>
              <a:rPr lang="en-GB"/>
              <a:t>, </a:t>
            </a:r>
            <a:r>
              <a:rPr lang="en-GB" err="1"/>
              <a:t>quis</a:t>
            </a:r>
            <a:r>
              <a:rPr lang="en-GB"/>
              <a:t> </a:t>
            </a:r>
            <a:r>
              <a:rPr lang="en-GB" err="1"/>
              <a:t>nostrud</a:t>
            </a:r>
            <a:r>
              <a:rPr lang="en-GB"/>
              <a:t> </a:t>
            </a:r>
            <a:r>
              <a:rPr lang="en-GB" err="1"/>
              <a:t>exerci</a:t>
            </a:r>
            <a:r>
              <a:rPr lang="en-GB"/>
              <a:t> </a:t>
            </a:r>
            <a:r>
              <a:rPr lang="en-GB" err="1"/>
              <a:t>tation</a:t>
            </a:r>
            <a:r>
              <a:rPr lang="en-GB"/>
              <a:t> </a:t>
            </a:r>
            <a:r>
              <a:rPr lang="en-GB" err="1"/>
              <a:t>ullam</a:t>
            </a:r>
            <a:r>
              <a:rPr lang="en-GB"/>
              <a:t>.</a:t>
            </a:r>
          </a:p>
        </p:txBody>
      </p:sp>
      <p:pic>
        <p:nvPicPr>
          <p:cNvPr id="3" name="Picture 2">
            <a:extLst>
              <a:ext uri="{FF2B5EF4-FFF2-40B4-BE49-F238E27FC236}">
                <a16:creationId xmlns:a16="http://schemas.microsoft.com/office/drawing/2014/main" id="{0876D121-1A8B-D446-954A-CC3A7EEE0B2C}"/>
              </a:ext>
            </a:extLst>
          </p:cNvPr>
          <p:cNvPicPr>
            <a:picLocks noChangeAspect="1"/>
          </p:cNvPicPr>
          <p:nvPr userDrawn="1"/>
        </p:nvPicPr>
        <p:blipFill>
          <a:blip r:embed="rId3"/>
          <a:stretch>
            <a:fillRect/>
          </a:stretch>
        </p:blipFill>
        <p:spPr>
          <a:xfrm>
            <a:off x="645825" y="6063670"/>
            <a:ext cx="1324800" cy="447820"/>
          </a:xfrm>
          <a:prstGeom prst="rect">
            <a:avLst/>
          </a:prstGeom>
        </p:spPr>
      </p:pic>
    </p:spTree>
    <p:extLst>
      <p:ext uri="{BB962C8B-B14F-4D97-AF65-F5344CB8AC3E}">
        <p14:creationId xmlns:p14="http://schemas.microsoft.com/office/powerpoint/2010/main" val="406262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6A87DA1-B675-5545-87E6-2FD3DD3D7202}"/>
              </a:ext>
            </a:extLst>
          </p:cNvPr>
          <p:cNvSpPr>
            <a:spLocks noGrp="1"/>
          </p:cNvSpPr>
          <p:nvPr>
            <p:ph type="body" sz="quarter" idx="14" hasCustomPrompt="1"/>
          </p:nvPr>
        </p:nvSpPr>
        <p:spPr>
          <a:xfrm>
            <a:off x="645825" y="1763297"/>
            <a:ext cx="11028939" cy="4017963"/>
          </a:xfrm>
        </p:spPr>
        <p:txBody>
          <a:bodyPr>
            <a:noAutofit/>
          </a:bodyPr>
          <a:lstStyle>
            <a:lvl1pPr marL="0" indent="0">
              <a:buFontTx/>
              <a:buNone/>
              <a:defRPr sz="1800" b="0" i="0" baseline="0">
                <a:solidFill>
                  <a:srgbClr val="231F20"/>
                </a:solidFill>
                <a:latin typeface="Arial" panose="020B0604020202020204" pitchFamily="34" charset="0"/>
              </a:defRPr>
            </a:lvl1pPr>
          </a:lstStyle>
          <a:p>
            <a:pPr lvl="0"/>
            <a:r>
              <a:rPr lang="en-GB"/>
              <a:t>Lorem ipsum</a:t>
            </a:r>
          </a:p>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a:t>
            </a:r>
            <a:r>
              <a:rPr lang="en-GB" err="1"/>
              <a:t>elit</a:t>
            </a:r>
            <a:r>
              <a:rPr lang="en-GB"/>
              <a: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Ut </a:t>
            </a:r>
            <a:r>
              <a:rPr lang="en-GB" err="1"/>
              <a:t>wisi</a:t>
            </a:r>
            <a:r>
              <a:rPr lang="en-GB"/>
              <a:t> </a:t>
            </a:r>
            <a:r>
              <a:rPr lang="en-GB" err="1"/>
              <a:t>enim</a:t>
            </a:r>
            <a:r>
              <a:rPr lang="en-GB"/>
              <a:t> ad minim </a:t>
            </a:r>
            <a:r>
              <a:rPr lang="en-GB" err="1"/>
              <a:t>veniam</a:t>
            </a:r>
            <a:r>
              <a:rPr lang="en-GB"/>
              <a:t>, </a:t>
            </a:r>
            <a:r>
              <a:rPr lang="en-GB" err="1"/>
              <a:t>quis</a:t>
            </a:r>
            <a:r>
              <a:rPr lang="en-GB"/>
              <a:t> </a:t>
            </a:r>
            <a:r>
              <a:rPr lang="en-GB" err="1"/>
              <a:t>nostrud</a:t>
            </a:r>
            <a:r>
              <a:rPr lang="en-GB"/>
              <a:t> </a:t>
            </a:r>
            <a:r>
              <a:rPr lang="en-GB" err="1"/>
              <a:t>exerci</a:t>
            </a:r>
            <a:r>
              <a:rPr lang="en-GB"/>
              <a:t> </a:t>
            </a:r>
            <a:r>
              <a:rPr lang="en-GB" err="1"/>
              <a:t>tation</a:t>
            </a:r>
            <a:r>
              <a:rPr lang="en-GB"/>
              <a:t>.</a:t>
            </a:r>
          </a:p>
          <a:p>
            <a:pPr lvl="0"/>
            <a:endParaRPr lang="en-GB"/>
          </a:p>
        </p:txBody>
      </p:sp>
      <p:sp>
        <p:nvSpPr>
          <p:cNvPr id="15" name="Text Placeholder 9">
            <a:extLst>
              <a:ext uri="{FF2B5EF4-FFF2-40B4-BE49-F238E27FC236}">
                <a16:creationId xmlns:a16="http://schemas.microsoft.com/office/drawing/2014/main" id="{9B7C9B20-01F8-AB4B-A928-07124CB5EB40}"/>
              </a:ext>
            </a:extLst>
          </p:cNvPr>
          <p:cNvSpPr>
            <a:spLocks noGrp="1"/>
          </p:cNvSpPr>
          <p:nvPr>
            <p:ph type="body" sz="quarter" idx="15" hasCustomPrompt="1"/>
          </p:nvPr>
        </p:nvSpPr>
        <p:spPr>
          <a:xfrm>
            <a:off x="645825" y="686125"/>
            <a:ext cx="5228502" cy="868651"/>
          </a:xfrm>
        </p:spPr>
        <p:txBody>
          <a:bodyPr>
            <a:normAutofit/>
          </a:bodyPr>
          <a:lstStyle>
            <a:lvl1pPr marL="0" indent="0">
              <a:buFontTx/>
              <a:buNone/>
              <a:defRPr sz="5500" b="1" i="0" baseline="0">
                <a:solidFill>
                  <a:srgbClr val="231F20"/>
                </a:solidFill>
                <a:latin typeface="Arial" panose="020B0604020202020204" pitchFamily="34" charset="0"/>
              </a:defRPr>
            </a:lvl1pPr>
          </a:lstStyle>
          <a:p>
            <a:pPr lvl="0"/>
            <a:r>
              <a:rPr lang="en-GB"/>
              <a:t>Page Title</a:t>
            </a:r>
          </a:p>
        </p:txBody>
      </p:sp>
      <p:pic>
        <p:nvPicPr>
          <p:cNvPr id="6" name="Picture 5">
            <a:extLst>
              <a:ext uri="{FF2B5EF4-FFF2-40B4-BE49-F238E27FC236}">
                <a16:creationId xmlns:a16="http://schemas.microsoft.com/office/drawing/2014/main" id="{E270831A-70C2-DF42-B4C1-487F06637868}"/>
              </a:ext>
            </a:extLst>
          </p:cNvPr>
          <p:cNvPicPr>
            <a:picLocks noChangeAspect="1"/>
          </p:cNvPicPr>
          <p:nvPr userDrawn="1"/>
        </p:nvPicPr>
        <p:blipFill>
          <a:blip r:embed="rId2"/>
          <a:stretch>
            <a:fillRect/>
          </a:stretch>
        </p:blipFill>
        <p:spPr>
          <a:xfrm>
            <a:off x="645825" y="6063670"/>
            <a:ext cx="1324800" cy="447820"/>
          </a:xfrm>
          <a:prstGeom prst="rect">
            <a:avLst/>
          </a:prstGeom>
        </p:spPr>
      </p:pic>
      <p:pic>
        <p:nvPicPr>
          <p:cNvPr id="3" name="Picture 2">
            <a:extLst>
              <a:ext uri="{FF2B5EF4-FFF2-40B4-BE49-F238E27FC236}">
                <a16:creationId xmlns:a16="http://schemas.microsoft.com/office/drawing/2014/main" id="{0D548CA5-0BF6-4C4E-B7B9-CDBA3D0CF2F3}"/>
              </a:ext>
            </a:extLst>
          </p:cNvPr>
          <p:cNvPicPr>
            <a:picLocks noChangeAspect="1"/>
          </p:cNvPicPr>
          <p:nvPr userDrawn="1"/>
        </p:nvPicPr>
        <p:blipFill>
          <a:blip r:embed="rId3"/>
          <a:stretch>
            <a:fillRect/>
          </a:stretch>
        </p:blipFill>
        <p:spPr>
          <a:xfrm>
            <a:off x="719716" y="1616359"/>
            <a:ext cx="2049600" cy="100800"/>
          </a:xfrm>
          <a:prstGeom prst="rect">
            <a:avLst/>
          </a:prstGeom>
        </p:spPr>
      </p:pic>
    </p:spTree>
    <p:extLst>
      <p:ext uri="{BB962C8B-B14F-4D97-AF65-F5344CB8AC3E}">
        <p14:creationId xmlns:p14="http://schemas.microsoft.com/office/powerpoint/2010/main" val="249838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Breaker Slide">
    <p:bg>
      <p:bgPr>
        <a:solidFill>
          <a:srgbClr val="0054A6"/>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F56FCE0-5911-484D-BD21-530D64D4A5EC}"/>
              </a:ext>
            </a:extLst>
          </p:cNvPr>
          <p:cNvPicPr>
            <a:picLocks noChangeAspect="1"/>
          </p:cNvPicPr>
          <p:nvPr userDrawn="1"/>
        </p:nvPicPr>
        <p:blipFill>
          <a:blip r:embed="rId2"/>
          <a:stretch>
            <a:fillRect/>
          </a:stretch>
        </p:blipFill>
        <p:spPr>
          <a:xfrm>
            <a:off x="655781" y="6063670"/>
            <a:ext cx="1324800" cy="447820"/>
          </a:xfrm>
          <a:prstGeom prst="rect">
            <a:avLst/>
          </a:prstGeom>
        </p:spPr>
      </p:pic>
      <p:pic>
        <p:nvPicPr>
          <p:cNvPr id="5" name="Picture 4">
            <a:extLst>
              <a:ext uri="{FF2B5EF4-FFF2-40B4-BE49-F238E27FC236}">
                <a16:creationId xmlns:a16="http://schemas.microsoft.com/office/drawing/2014/main" id="{89DF3A6C-0CFB-194E-A50E-CC18BA2368E0}"/>
              </a:ext>
            </a:extLst>
          </p:cNvPr>
          <p:cNvPicPr>
            <a:picLocks noChangeAspect="1"/>
          </p:cNvPicPr>
          <p:nvPr userDrawn="1"/>
        </p:nvPicPr>
        <p:blipFill>
          <a:blip r:embed="rId3"/>
          <a:stretch>
            <a:fillRect/>
          </a:stretch>
        </p:blipFill>
        <p:spPr>
          <a:xfrm>
            <a:off x="0" y="2224942"/>
            <a:ext cx="12193200" cy="2408115"/>
          </a:xfrm>
          <a:prstGeom prst="rect">
            <a:avLst/>
          </a:prstGeom>
        </p:spPr>
      </p:pic>
    </p:spTree>
    <p:extLst>
      <p:ext uri="{BB962C8B-B14F-4D97-AF65-F5344CB8AC3E}">
        <p14:creationId xmlns:p14="http://schemas.microsoft.com/office/powerpoint/2010/main" val="81615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rgbClr val="0054A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6F1289-AECE-6A4D-BA1D-507AE35E06AF}"/>
              </a:ext>
            </a:extLst>
          </p:cNvPr>
          <p:cNvPicPr>
            <a:picLocks noChangeAspect="1"/>
          </p:cNvPicPr>
          <p:nvPr userDrawn="1"/>
        </p:nvPicPr>
        <p:blipFill>
          <a:blip r:embed="rId2"/>
          <a:stretch>
            <a:fillRect/>
          </a:stretch>
        </p:blipFill>
        <p:spPr>
          <a:xfrm>
            <a:off x="6379222" y="4767000"/>
            <a:ext cx="5814000" cy="2091000"/>
          </a:xfrm>
          <a:prstGeom prst="rect">
            <a:avLst/>
          </a:prstGeom>
        </p:spPr>
      </p:pic>
      <p:pic>
        <p:nvPicPr>
          <p:cNvPr id="12" name="Picture 11">
            <a:extLst>
              <a:ext uri="{FF2B5EF4-FFF2-40B4-BE49-F238E27FC236}">
                <a16:creationId xmlns:a16="http://schemas.microsoft.com/office/drawing/2014/main" id="{27A16BA9-39A8-E642-8BA3-7988328A596E}"/>
              </a:ext>
            </a:extLst>
          </p:cNvPr>
          <p:cNvPicPr>
            <a:picLocks noChangeAspect="1"/>
          </p:cNvPicPr>
          <p:nvPr userDrawn="1"/>
        </p:nvPicPr>
        <p:blipFill>
          <a:blip r:embed="rId3"/>
          <a:stretch>
            <a:fillRect/>
          </a:stretch>
        </p:blipFill>
        <p:spPr>
          <a:xfrm>
            <a:off x="655781" y="6063670"/>
            <a:ext cx="1324800" cy="447820"/>
          </a:xfrm>
          <a:prstGeom prst="rect">
            <a:avLst/>
          </a:prstGeom>
        </p:spPr>
      </p:pic>
      <p:sp>
        <p:nvSpPr>
          <p:cNvPr id="13" name="Text Placeholder 9">
            <a:extLst>
              <a:ext uri="{FF2B5EF4-FFF2-40B4-BE49-F238E27FC236}">
                <a16:creationId xmlns:a16="http://schemas.microsoft.com/office/drawing/2014/main" id="{A77D1B87-8D3E-5440-83C9-866F619A1EAE}"/>
              </a:ext>
            </a:extLst>
          </p:cNvPr>
          <p:cNvSpPr>
            <a:spLocks noGrp="1"/>
          </p:cNvSpPr>
          <p:nvPr>
            <p:ph type="body" sz="quarter" idx="13" hasCustomPrompt="1"/>
          </p:nvPr>
        </p:nvSpPr>
        <p:spPr>
          <a:xfrm>
            <a:off x="645825" y="686125"/>
            <a:ext cx="5228502" cy="674688"/>
          </a:xfrm>
        </p:spPr>
        <p:txBody>
          <a:bodyPr>
            <a:normAutofit/>
          </a:bodyPr>
          <a:lstStyle>
            <a:lvl1pPr marL="0" indent="0">
              <a:buFontTx/>
              <a:buNone/>
              <a:defRPr sz="4000" b="1" i="0" baseline="0">
                <a:solidFill>
                  <a:srgbClr val="FFFFFF"/>
                </a:solidFill>
                <a:latin typeface="Arial" panose="020B0604020202020204" pitchFamily="34" charset="0"/>
              </a:defRPr>
            </a:lvl1pPr>
          </a:lstStyle>
          <a:p>
            <a:pPr lvl="0"/>
            <a:r>
              <a:rPr lang="en-GB"/>
              <a:t>Person Name</a:t>
            </a:r>
          </a:p>
        </p:txBody>
      </p:sp>
      <p:sp>
        <p:nvSpPr>
          <p:cNvPr id="14" name="Text Placeholder 13">
            <a:extLst>
              <a:ext uri="{FF2B5EF4-FFF2-40B4-BE49-F238E27FC236}">
                <a16:creationId xmlns:a16="http://schemas.microsoft.com/office/drawing/2014/main" id="{1FABA70D-3C51-0844-AEC6-07CCD90E9FEC}"/>
              </a:ext>
            </a:extLst>
          </p:cNvPr>
          <p:cNvSpPr>
            <a:spLocks noGrp="1"/>
          </p:cNvSpPr>
          <p:nvPr>
            <p:ph type="body" sz="quarter" idx="14" hasCustomPrompt="1"/>
          </p:nvPr>
        </p:nvSpPr>
        <p:spPr>
          <a:xfrm>
            <a:off x="645825" y="1476970"/>
            <a:ext cx="5228502" cy="3541064"/>
          </a:xfrm>
        </p:spPr>
        <p:txBody>
          <a:bodyPr>
            <a:normAutofit/>
          </a:bodyPr>
          <a:lstStyle>
            <a:lvl1pPr marL="0" indent="0">
              <a:lnSpc>
                <a:spcPct val="100000"/>
              </a:lnSpc>
              <a:buFontTx/>
              <a:buNone/>
              <a:defRPr sz="1800" baseline="0">
                <a:solidFill>
                  <a:srgbClr val="FFFFFF"/>
                </a:solidFill>
                <a:latin typeface="Arial" panose="020B0604020202020204" pitchFamily="34" charset="0"/>
              </a:defRPr>
            </a:lvl1pPr>
          </a:lstStyle>
          <a:p>
            <a:pPr lvl="0"/>
            <a:r>
              <a:rPr lang="en-GB"/>
              <a:t>Credential placement</a:t>
            </a:r>
          </a:p>
        </p:txBody>
      </p:sp>
      <p:sp>
        <p:nvSpPr>
          <p:cNvPr id="17" name="Text Placeholder 9">
            <a:extLst>
              <a:ext uri="{FF2B5EF4-FFF2-40B4-BE49-F238E27FC236}">
                <a16:creationId xmlns:a16="http://schemas.microsoft.com/office/drawing/2014/main" id="{E7052370-38F5-604F-9F30-E9DB255EC303}"/>
              </a:ext>
            </a:extLst>
          </p:cNvPr>
          <p:cNvSpPr>
            <a:spLocks noGrp="1"/>
          </p:cNvSpPr>
          <p:nvPr>
            <p:ph type="body" sz="quarter" idx="15" hasCustomPrompt="1"/>
          </p:nvPr>
        </p:nvSpPr>
        <p:spPr>
          <a:xfrm>
            <a:off x="6815713" y="5425926"/>
            <a:ext cx="4527258" cy="674688"/>
          </a:xfrm>
        </p:spPr>
        <p:txBody>
          <a:bodyPr>
            <a:noAutofit/>
          </a:bodyPr>
          <a:lstStyle>
            <a:lvl1pPr marL="0" indent="0" algn="ctr">
              <a:buFontTx/>
              <a:buNone/>
              <a:defRPr sz="6000" b="1" i="0" baseline="0">
                <a:solidFill>
                  <a:srgbClr val="FFFFFF"/>
                </a:solidFill>
                <a:latin typeface="Arial" panose="020B0604020202020204" pitchFamily="34" charset="0"/>
              </a:defRPr>
            </a:lvl1pPr>
          </a:lstStyle>
          <a:p>
            <a:pPr lvl="0"/>
            <a:r>
              <a:rPr lang="en-GB"/>
              <a:t>Thank you</a:t>
            </a:r>
          </a:p>
        </p:txBody>
      </p:sp>
    </p:spTree>
    <p:extLst>
      <p:ext uri="{BB962C8B-B14F-4D97-AF65-F5344CB8AC3E}">
        <p14:creationId xmlns:p14="http://schemas.microsoft.com/office/powerpoint/2010/main" val="3582672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D5342-6962-8447-A390-AFACB4803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E0EB-646C-064B-A0B4-3F5D71FD6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6A7FD-9007-C646-A64D-9323BFCD1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04ED2-D431-8E4F-8074-0EF25590D4EC}" type="datetime1">
              <a:rPr lang="en-IN" smtClean="0"/>
              <a:t>18-07-2023</a:t>
            </a:fld>
            <a:endParaRPr lang="en-US"/>
          </a:p>
        </p:txBody>
      </p:sp>
      <p:sp>
        <p:nvSpPr>
          <p:cNvPr id="5" name="Footer Placeholder 4">
            <a:extLst>
              <a:ext uri="{FF2B5EF4-FFF2-40B4-BE49-F238E27FC236}">
                <a16:creationId xmlns:a16="http://schemas.microsoft.com/office/drawing/2014/main" id="{C7CE2F6F-1461-6448-BA75-006E296D9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3F6910-D341-9C40-A89A-42E7354AA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71E0A-2394-1348-9646-E1415D74FE38}" type="slidenum">
              <a:rPr lang="en-US" smtClean="0"/>
              <a:t>‹#›</a:t>
            </a:fld>
            <a:endParaRPr lang="en-US"/>
          </a:p>
        </p:txBody>
      </p:sp>
    </p:spTree>
    <p:extLst>
      <p:ext uri="{BB962C8B-B14F-4D97-AF65-F5344CB8AC3E}">
        <p14:creationId xmlns:p14="http://schemas.microsoft.com/office/powerpoint/2010/main" val="262306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F89483-6992-4F60-9A09-3A6E0B931310}"/>
              </a:ext>
            </a:extLst>
          </p:cNvPr>
          <p:cNvSpPr>
            <a:spLocks noGrp="1"/>
          </p:cNvSpPr>
          <p:nvPr>
            <p:ph type="dt" sz="half" idx="2"/>
          </p:nvPr>
        </p:nvSpPr>
        <p:spPr>
          <a:xfrm>
            <a:off x="655781" y="3434876"/>
            <a:ext cx="2743200" cy="365125"/>
          </a:xfrm>
        </p:spPr>
        <p:txBody>
          <a:bodyPr/>
          <a:lstStyle/>
          <a:p>
            <a:endParaRPr lang="en-US" dirty="0"/>
          </a:p>
        </p:txBody>
      </p:sp>
      <p:sp>
        <p:nvSpPr>
          <p:cNvPr id="8" name="Title 7">
            <a:extLst>
              <a:ext uri="{FF2B5EF4-FFF2-40B4-BE49-F238E27FC236}">
                <a16:creationId xmlns:a16="http://schemas.microsoft.com/office/drawing/2014/main" id="{A68F87FF-6831-42F8-B1C1-22BCE648EF7F}"/>
              </a:ext>
            </a:extLst>
          </p:cNvPr>
          <p:cNvSpPr>
            <a:spLocks noGrp="1"/>
          </p:cNvSpPr>
          <p:nvPr>
            <p:ph type="ctrTitle"/>
          </p:nvPr>
        </p:nvSpPr>
        <p:spPr>
          <a:xfrm>
            <a:off x="453862" y="664417"/>
            <a:ext cx="7682973" cy="1645166"/>
          </a:xfrm>
        </p:spPr>
        <p:txBody>
          <a:bodyPr>
            <a:normAutofit/>
          </a:bodyPr>
          <a:lstStyle/>
          <a:p>
            <a:r>
              <a:rPr lang="en-US" sz="5400" u="sng">
                <a:solidFill>
                  <a:schemeClr val="tx1"/>
                </a:solidFill>
                <a:latin typeface="Franklin Gothic"/>
                <a:cs typeface="Arial"/>
              </a:rPr>
              <a:t>DEMAND DYNAMICS</a:t>
            </a:r>
            <a:br>
              <a:rPr lang="en-US" sz="5400" u="sng">
                <a:solidFill>
                  <a:schemeClr val="tx1"/>
                </a:solidFill>
                <a:latin typeface="Franklin Gothic"/>
                <a:cs typeface="Arial"/>
              </a:rPr>
            </a:br>
            <a:endParaRPr lang="en-US" sz="5400" u="sng">
              <a:solidFill>
                <a:schemeClr val="tx1"/>
              </a:solidFill>
              <a:latin typeface="Franklin Gothic"/>
              <a:cs typeface="Arial"/>
            </a:endParaRPr>
          </a:p>
        </p:txBody>
      </p:sp>
      <p:sp>
        <p:nvSpPr>
          <p:cNvPr id="10" name="Subtitle 9">
            <a:extLst>
              <a:ext uri="{FF2B5EF4-FFF2-40B4-BE49-F238E27FC236}">
                <a16:creationId xmlns:a16="http://schemas.microsoft.com/office/drawing/2014/main" id="{45AF27C4-2072-4BF4-8D19-19BBD361F11A}"/>
              </a:ext>
            </a:extLst>
          </p:cNvPr>
          <p:cNvSpPr>
            <a:spLocks noGrp="1"/>
          </p:cNvSpPr>
          <p:nvPr>
            <p:ph type="subTitle" idx="1"/>
          </p:nvPr>
        </p:nvSpPr>
        <p:spPr>
          <a:xfrm>
            <a:off x="537547" y="2418798"/>
            <a:ext cx="7520364" cy="959180"/>
          </a:xfrm>
        </p:spPr>
        <p:txBody>
          <a:bodyPr vert="horz" lIns="91440" tIns="45720" rIns="91440" bIns="45720" rtlCol="0" anchor="t">
            <a:noAutofit/>
          </a:bodyPr>
          <a:lstStyle/>
          <a:p>
            <a:r>
              <a:rPr lang="en-US" sz="2800" i="1">
                <a:solidFill>
                  <a:schemeClr val="tx1"/>
                </a:solidFill>
                <a:highlight>
                  <a:srgbClr val="C0C0C0"/>
                </a:highlight>
                <a:latin typeface="Gill Sans MT"/>
                <a:cs typeface="Arial"/>
              </a:rPr>
              <a:t>Your go-to solution for grocery inventory management!</a:t>
            </a:r>
          </a:p>
        </p:txBody>
      </p:sp>
      <p:sp>
        <p:nvSpPr>
          <p:cNvPr id="2" name="TextBox 1">
            <a:extLst>
              <a:ext uri="{FF2B5EF4-FFF2-40B4-BE49-F238E27FC236}">
                <a16:creationId xmlns:a16="http://schemas.microsoft.com/office/drawing/2014/main" id="{C28BCE67-8BCC-FC62-1335-CE5AB547EDDD}"/>
              </a:ext>
            </a:extLst>
          </p:cNvPr>
          <p:cNvSpPr txBox="1"/>
          <p:nvPr/>
        </p:nvSpPr>
        <p:spPr>
          <a:xfrm>
            <a:off x="7332000" y="4488000"/>
            <a:ext cx="4392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i="1">
                <a:latin typeface="Century"/>
                <a:ea typeface="+mn-lt"/>
                <a:cs typeface="+mn-lt"/>
              </a:rPr>
              <a:t>"The most reliable way to forecast the future is to try and understand the past as well as the present."</a:t>
            </a:r>
          </a:p>
          <a:p>
            <a:pPr algn="r"/>
            <a:r>
              <a:rPr lang="en-GB" b="1" i="1">
                <a:latin typeface="Century"/>
                <a:ea typeface="Calibri"/>
                <a:cs typeface="Calibri"/>
              </a:rPr>
              <a:t>-John Naisbitt</a:t>
            </a:r>
          </a:p>
        </p:txBody>
      </p:sp>
      <p:sp>
        <p:nvSpPr>
          <p:cNvPr id="5" name="TextBox 4">
            <a:extLst>
              <a:ext uri="{FF2B5EF4-FFF2-40B4-BE49-F238E27FC236}">
                <a16:creationId xmlns:a16="http://schemas.microsoft.com/office/drawing/2014/main" id="{20AAB238-6840-9CA8-6715-87E86DD41635}"/>
              </a:ext>
            </a:extLst>
          </p:cNvPr>
          <p:cNvSpPr txBox="1"/>
          <p:nvPr/>
        </p:nvSpPr>
        <p:spPr>
          <a:xfrm>
            <a:off x="737419" y="1818967"/>
            <a:ext cx="25727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GROUP 10</a:t>
            </a:r>
            <a:endParaRPr lang="en-GB">
              <a:cs typeface="Calibri"/>
            </a:endParaRPr>
          </a:p>
        </p:txBody>
      </p:sp>
    </p:spTree>
    <p:extLst>
      <p:ext uri="{BB962C8B-B14F-4D97-AF65-F5344CB8AC3E}">
        <p14:creationId xmlns:p14="http://schemas.microsoft.com/office/powerpoint/2010/main" val="286177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p:txBody>
          <a:bodyPr vert="horz" lIns="91440" tIns="45720" rIns="91440" bIns="45720" rtlCol="0" anchor="t">
            <a:noAutofit/>
          </a:bodyPr>
          <a:lstStyle/>
          <a:p>
            <a:r>
              <a:rPr lang="en-IN" sz="2400">
                <a:latin typeface="Bell MT"/>
                <a:ea typeface="Calibri"/>
                <a:cs typeface="Arial"/>
              </a:rPr>
              <a:t>The </a:t>
            </a:r>
            <a:r>
              <a:rPr lang="en-IN" sz="2400" b="1" i="1">
                <a:latin typeface="Bell MT"/>
                <a:ea typeface="Calibri"/>
                <a:cs typeface="Arial"/>
              </a:rPr>
              <a:t>Demand Dynamics</a:t>
            </a:r>
            <a:r>
              <a:rPr lang="en-IN" sz="2400">
                <a:latin typeface="Bell MT"/>
                <a:ea typeface="Calibri"/>
                <a:cs typeface="Arial"/>
              </a:rPr>
              <a:t> project used data that came from retailers from various places. The dataset consists of item-level sales data from various shops from training and test sets spanning a certain time period, although it must be at least one year</a:t>
            </a:r>
            <a:r>
              <a:rPr lang="en-IN" sz="2400">
                <a:latin typeface="Arial"/>
                <a:ea typeface="Calibri"/>
                <a:cs typeface="Arial"/>
              </a:rPr>
              <a:t>.</a:t>
            </a:r>
            <a:r>
              <a:rPr lang="en-IN" sz="2400">
                <a:latin typeface="Bell MT"/>
                <a:ea typeface="Calibri"/>
                <a:cs typeface="Arial"/>
              </a:rPr>
              <a:t> The data columns include the sale date, the item ID, and the daily average number of goods sold in each store. Data is collected on a daily basis from the user. This dataset is the basis for developing and testing the project's prediction algorithms.</a:t>
            </a:r>
            <a:endParaRPr lang="en-US" sz="2400">
              <a:latin typeface="Bell MT"/>
              <a:ea typeface="Calibri"/>
              <a:cs typeface="Calibri"/>
            </a:endParaRP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6233277" cy="868651"/>
          </a:xfrm>
        </p:spPr>
        <p:txBody>
          <a:bodyPr>
            <a:normAutofit/>
          </a:bodyPr>
          <a:lstStyle/>
          <a:p>
            <a:r>
              <a:rPr lang="en-CA"/>
              <a:t>Our Data</a:t>
            </a:r>
            <a:endParaRPr lang="en-IN"/>
          </a:p>
        </p:txBody>
      </p:sp>
    </p:spTree>
    <p:extLst>
      <p:ext uri="{BB962C8B-B14F-4D97-AF65-F5344CB8AC3E}">
        <p14:creationId xmlns:p14="http://schemas.microsoft.com/office/powerpoint/2010/main" val="60993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p:txBody>
          <a:bodyPr vert="horz" lIns="91440" tIns="45720" rIns="91440" bIns="45720" rtlCol="0" anchor="t">
            <a:noAutofit/>
          </a:bodyPr>
          <a:lstStyle/>
          <a:p>
            <a:r>
              <a:rPr lang="en-IN" sz="2400">
                <a:latin typeface="Bell MT"/>
                <a:cs typeface="Arial"/>
              </a:rPr>
              <a:t>The data was relatively clean, requiring minimal cleaning efforts. In order to give more detailed insights, the date field was then divided into smaller characteristics such the year, month, day, and day of the week.  Seasonality, a critical factor in sales data, was majorly addressed using time series decomposition. The data was then simulated, with the best prediction model being selected after deciding whether to treat stores individually or collectively.</a:t>
            </a:r>
            <a:endParaRPr lang="en-US" sz="2400">
              <a:latin typeface="Bell MT"/>
            </a:endParaRP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8723259" cy="868651"/>
          </a:xfrm>
        </p:spPr>
        <p:txBody>
          <a:bodyPr>
            <a:normAutofit/>
          </a:bodyPr>
          <a:lstStyle/>
          <a:p>
            <a:r>
              <a:rPr lang="en-CA"/>
              <a:t>How we Processed Data</a:t>
            </a:r>
            <a:endParaRPr lang="en-IN"/>
          </a:p>
        </p:txBody>
      </p:sp>
    </p:spTree>
    <p:extLst>
      <p:ext uri="{BB962C8B-B14F-4D97-AF65-F5344CB8AC3E}">
        <p14:creationId xmlns:p14="http://schemas.microsoft.com/office/powerpoint/2010/main" val="384431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p:txBody>
          <a:bodyPr vert="horz" lIns="91440" tIns="45720" rIns="91440" bIns="45720" rtlCol="0" anchor="t">
            <a:noAutofit/>
          </a:bodyPr>
          <a:lstStyle/>
          <a:p>
            <a:pPr marL="342900" indent="-342900">
              <a:buFont typeface="Wingdings"/>
              <a:buChar char="ü"/>
            </a:pPr>
            <a:r>
              <a:rPr lang="en-IN" sz="2400" b="1" u="sng" dirty="0">
                <a:latin typeface="Bell MT"/>
                <a:cs typeface="Arial"/>
              </a:rPr>
              <a:t>CNN and MLP:</a:t>
            </a:r>
            <a:endParaRPr lang="en-US" dirty="0"/>
          </a:p>
          <a:p>
            <a:r>
              <a:rPr lang="en-IN" sz="2400" dirty="0">
                <a:latin typeface="Bell MT"/>
                <a:cs typeface="Arial"/>
              </a:rPr>
              <a:t>In order to improve the efficiency of model learning, CNN weight division can minimise the number of parameters. As CNN enables dilated convolutions, in which filters may be used to compute cell dilations, it is appropriate for forecasting time-series data. The neural network can comprehend the links between the many observations in the time-series better because of the magnitude of the space between each cell. </a:t>
            </a:r>
            <a:endParaRPr lang="en-IN" dirty="0"/>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8723259" cy="868651"/>
          </a:xfrm>
        </p:spPr>
        <p:txBody>
          <a:bodyPr>
            <a:normAutofit/>
          </a:bodyPr>
          <a:lstStyle/>
          <a:p>
            <a:r>
              <a:rPr lang="en-CA"/>
              <a:t>Algorithm Used</a:t>
            </a:r>
            <a:endParaRPr lang="en-IN"/>
          </a:p>
        </p:txBody>
      </p:sp>
    </p:spTree>
    <p:extLst>
      <p:ext uri="{BB962C8B-B14F-4D97-AF65-F5344CB8AC3E}">
        <p14:creationId xmlns:p14="http://schemas.microsoft.com/office/powerpoint/2010/main" val="393059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p:txBody>
          <a:bodyPr vert="horz" lIns="91440" tIns="45720" rIns="91440" bIns="45720" rtlCol="0" anchor="t">
            <a:noAutofit/>
          </a:bodyPr>
          <a:lstStyle/>
          <a:p>
            <a:pPr>
              <a:buFont typeface="Arial"/>
              <a:buChar char="•"/>
            </a:pPr>
            <a:r>
              <a:rPr lang="en-IN" sz="2400" dirty="0">
                <a:latin typeface="Bell MT"/>
                <a:cs typeface="Arial"/>
              </a:rPr>
              <a:t>CNN - 68.83% Accuracy</a:t>
            </a:r>
          </a:p>
          <a:p>
            <a:pPr>
              <a:buFont typeface="Arial"/>
              <a:buChar char="•"/>
            </a:pPr>
            <a:r>
              <a:rPr lang="en-IN" sz="2400" dirty="0">
                <a:latin typeface="Bell MT"/>
                <a:cs typeface="Arial"/>
              </a:rPr>
              <a:t>LSTM - 69.02% Accuracy</a:t>
            </a:r>
          </a:p>
          <a:p>
            <a:pPr>
              <a:buFont typeface="Arial"/>
              <a:buChar char="•"/>
            </a:pPr>
            <a:r>
              <a:rPr lang="en-IN" sz="2400" dirty="0">
                <a:latin typeface="Bell MT"/>
                <a:cs typeface="Arial"/>
              </a:rPr>
              <a:t>MLP* - 70.83% Accuracy</a:t>
            </a:r>
          </a:p>
          <a:p>
            <a:r>
              <a:rPr lang="en-IN" sz="2000" dirty="0">
                <a:latin typeface="Bell MT"/>
                <a:cs typeface="Arial"/>
              </a:rPr>
              <a:t>Accuracy is computed after calculating </a:t>
            </a:r>
          </a:p>
          <a:p>
            <a:r>
              <a:rPr lang="en-IN" sz="2000" dirty="0">
                <a:latin typeface="Bell MT"/>
                <a:cs typeface="Arial"/>
              </a:rPr>
              <a:t>overall MAPE of Actual vs Predicted of all the items.</a:t>
            </a:r>
          </a:p>
          <a:p>
            <a:r>
              <a:rPr lang="en-IN" sz="2000" dirty="0">
                <a:latin typeface="Bell MT"/>
                <a:cs typeface="Arial"/>
              </a:rPr>
              <a:t>*Some features of CNN where also used in the model.</a:t>
            </a:r>
          </a:p>
          <a:p>
            <a:pPr marL="285750" indent="-285750">
              <a:buFont typeface="Arial"/>
              <a:buChar char="•"/>
            </a:pPr>
            <a:endParaRPr lang="en-IN" dirty="0">
              <a:cs typeface="Arial" panose="020B0604020202020204" pitchFamily="34" charset="0"/>
            </a:endParaRP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8723259" cy="868651"/>
          </a:xfrm>
        </p:spPr>
        <p:txBody>
          <a:bodyPr>
            <a:normAutofit/>
          </a:bodyPr>
          <a:lstStyle/>
          <a:p>
            <a:r>
              <a:rPr lang="en-CA"/>
              <a:t>Comparison of Models</a:t>
            </a:r>
            <a:endParaRPr lang="en-IN"/>
          </a:p>
        </p:txBody>
      </p:sp>
      <p:pic>
        <p:nvPicPr>
          <p:cNvPr id="5" name="Picture 4">
            <a:extLst>
              <a:ext uri="{FF2B5EF4-FFF2-40B4-BE49-F238E27FC236}">
                <a16:creationId xmlns:a16="http://schemas.microsoft.com/office/drawing/2014/main" id="{72A5160B-3C24-F4F2-332F-18FE4574DDE8}"/>
              </a:ext>
            </a:extLst>
          </p:cNvPr>
          <p:cNvPicPr>
            <a:picLocks noChangeAspect="1"/>
          </p:cNvPicPr>
          <p:nvPr/>
        </p:nvPicPr>
        <p:blipFill>
          <a:blip r:embed="rId2"/>
          <a:stretch>
            <a:fillRect/>
          </a:stretch>
        </p:blipFill>
        <p:spPr>
          <a:xfrm>
            <a:off x="6816317" y="2593166"/>
            <a:ext cx="4358193" cy="3396615"/>
          </a:xfrm>
          <a:prstGeom prst="rect">
            <a:avLst/>
          </a:prstGeom>
        </p:spPr>
      </p:pic>
    </p:spTree>
    <p:extLst>
      <p:ext uri="{BB962C8B-B14F-4D97-AF65-F5344CB8AC3E}">
        <p14:creationId xmlns:p14="http://schemas.microsoft.com/office/powerpoint/2010/main" val="328826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p:txBody>
          <a:bodyPr vert="horz" lIns="91440" tIns="45720" rIns="91440" bIns="45720" rtlCol="0" anchor="t">
            <a:noAutofit/>
          </a:bodyPr>
          <a:lstStyle/>
          <a:p>
            <a:r>
              <a:rPr lang="en-IN" sz="2400">
                <a:latin typeface="Bell MT"/>
                <a:cs typeface="Arial"/>
              </a:rPr>
              <a:t>This model is a combination of a Convolutional Neural Network (CNN) and a Multi-Layer Perceptron (MLP). It uses a 1D Convolutional layer and a Max Pooling layer, which are characteristic of CNNs, to extract features from the input sequence. After these layers, the Flatten layer transforms the 2D output of the previous layers into a 1D array, which can then be fed into the Dense layers. The Dense layers form a Multi-Layer Perceptron that can learn from the extracted features to make the final prediction.</a:t>
            </a:r>
            <a:endParaRPr lang="en-US" sz="2400">
              <a:latin typeface="Bell MT"/>
            </a:endParaRP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8723259" cy="868651"/>
          </a:xfrm>
        </p:spPr>
        <p:txBody>
          <a:bodyPr>
            <a:normAutofit/>
          </a:bodyPr>
          <a:lstStyle/>
          <a:p>
            <a:r>
              <a:rPr lang="en-CA"/>
              <a:t>Optimal Case</a:t>
            </a:r>
            <a:endParaRPr lang="en-IN"/>
          </a:p>
        </p:txBody>
      </p:sp>
    </p:spTree>
    <p:extLst>
      <p:ext uri="{BB962C8B-B14F-4D97-AF65-F5344CB8AC3E}">
        <p14:creationId xmlns:p14="http://schemas.microsoft.com/office/powerpoint/2010/main" val="134893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136751-38ED-1E2C-50A6-86842500B01B}"/>
              </a:ext>
            </a:extLst>
          </p:cNvPr>
          <p:cNvSpPr>
            <a:spLocks noGrp="1"/>
          </p:cNvSpPr>
          <p:nvPr>
            <p:ph type="body" sz="quarter" idx="15"/>
          </p:nvPr>
        </p:nvSpPr>
        <p:spPr>
          <a:xfrm>
            <a:off x="645824" y="686125"/>
            <a:ext cx="9412575" cy="868651"/>
          </a:xfrm>
        </p:spPr>
        <p:txBody>
          <a:bodyPr>
            <a:normAutofit fontScale="92500"/>
          </a:bodyPr>
          <a:lstStyle/>
          <a:p>
            <a:r>
              <a:rPr lang="en-CA"/>
              <a:t>Diagram(s) or Visualization(s)</a:t>
            </a:r>
            <a:endParaRPr lang="en-IN"/>
          </a:p>
        </p:txBody>
      </p:sp>
      <p:pic>
        <p:nvPicPr>
          <p:cNvPr id="4" name="Picture 4" descr="A graph of blue and orange lines&#10;&#10;Description automatically generated">
            <a:extLst>
              <a:ext uri="{FF2B5EF4-FFF2-40B4-BE49-F238E27FC236}">
                <a16:creationId xmlns:a16="http://schemas.microsoft.com/office/drawing/2014/main" id="{18F9C718-CA1A-8ACA-616E-388AB792AB2C}"/>
              </a:ext>
            </a:extLst>
          </p:cNvPr>
          <p:cNvPicPr>
            <a:picLocks noChangeAspect="1"/>
          </p:cNvPicPr>
          <p:nvPr/>
        </p:nvPicPr>
        <p:blipFill>
          <a:blip r:embed="rId2"/>
          <a:stretch>
            <a:fillRect/>
          </a:stretch>
        </p:blipFill>
        <p:spPr>
          <a:xfrm>
            <a:off x="6100178" y="1629108"/>
            <a:ext cx="5253522" cy="4304069"/>
          </a:xfrm>
          <a:prstGeom prst="rect">
            <a:avLst/>
          </a:prstGeom>
        </p:spPr>
      </p:pic>
      <p:pic>
        <p:nvPicPr>
          <p:cNvPr id="5" name="Picture 5" descr="A graph of a graph&#10;&#10;Description automatically generated">
            <a:extLst>
              <a:ext uri="{FF2B5EF4-FFF2-40B4-BE49-F238E27FC236}">
                <a16:creationId xmlns:a16="http://schemas.microsoft.com/office/drawing/2014/main" id="{22DBBE91-6CDC-0E92-7739-71D08625E43F}"/>
              </a:ext>
            </a:extLst>
          </p:cNvPr>
          <p:cNvPicPr>
            <a:picLocks noChangeAspect="1"/>
          </p:cNvPicPr>
          <p:nvPr/>
        </p:nvPicPr>
        <p:blipFill>
          <a:blip r:embed="rId3"/>
          <a:stretch>
            <a:fillRect/>
          </a:stretch>
        </p:blipFill>
        <p:spPr>
          <a:xfrm>
            <a:off x="331878" y="1713736"/>
            <a:ext cx="5435845" cy="4297779"/>
          </a:xfrm>
          <a:prstGeom prst="rect">
            <a:avLst/>
          </a:prstGeom>
        </p:spPr>
      </p:pic>
    </p:spTree>
    <p:extLst>
      <p:ext uri="{BB962C8B-B14F-4D97-AF65-F5344CB8AC3E}">
        <p14:creationId xmlns:p14="http://schemas.microsoft.com/office/powerpoint/2010/main" val="325606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graph with blue lines and red text&#10;&#10;Description automatically generated">
            <a:extLst>
              <a:ext uri="{FF2B5EF4-FFF2-40B4-BE49-F238E27FC236}">
                <a16:creationId xmlns:a16="http://schemas.microsoft.com/office/drawing/2014/main" id="{240FF4F1-D3E1-CE2E-7600-2AD828741042}"/>
              </a:ext>
            </a:extLst>
          </p:cNvPr>
          <p:cNvPicPr>
            <a:picLocks noChangeAspect="1"/>
          </p:cNvPicPr>
          <p:nvPr/>
        </p:nvPicPr>
        <p:blipFill>
          <a:blip r:embed="rId2"/>
          <a:stretch>
            <a:fillRect/>
          </a:stretch>
        </p:blipFill>
        <p:spPr>
          <a:xfrm>
            <a:off x="1602658" y="895511"/>
            <a:ext cx="8200102" cy="5214459"/>
          </a:xfrm>
          <a:prstGeom prst="rect">
            <a:avLst/>
          </a:prstGeom>
        </p:spPr>
      </p:pic>
    </p:spTree>
    <p:extLst>
      <p:ext uri="{BB962C8B-B14F-4D97-AF65-F5344CB8AC3E}">
        <p14:creationId xmlns:p14="http://schemas.microsoft.com/office/powerpoint/2010/main" val="151132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80D34B-AA19-A906-8BEC-B63CCDFF164B}"/>
              </a:ext>
            </a:extLst>
          </p:cNvPr>
          <p:cNvSpPr>
            <a:spLocks noGrp="1"/>
          </p:cNvSpPr>
          <p:nvPr>
            <p:ph type="body" sz="quarter" idx="14"/>
          </p:nvPr>
        </p:nvSpPr>
        <p:spPr>
          <a:xfrm>
            <a:off x="645824" y="1681236"/>
            <a:ext cx="11028939" cy="4017963"/>
          </a:xfrm>
        </p:spPr>
        <p:txBody>
          <a:bodyPr vert="horz" lIns="91440" tIns="45720" rIns="91440" bIns="45720" rtlCol="0" anchor="t">
            <a:noAutofit/>
          </a:bodyPr>
          <a:lstStyle/>
          <a:p>
            <a:r>
              <a:rPr lang="en-IN" dirty="0">
                <a:latin typeface="Bell MT" panose="02020503060305020303" pitchFamily="18" charset="0"/>
                <a:cs typeface="Arial"/>
              </a:rPr>
              <a:t>Model Performance: The combination of Convolutional Neural Networks (CNN) and Multi-Layer Perceptron (MLP) yielded an accuracy of approximately 71%. This result indicates a strong performance given the complexity of time series forecasting tasks.</a:t>
            </a:r>
            <a:endParaRPr lang="en-US" dirty="0">
              <a:latin typeface="Bell MT" panose="02020503060305020303" pitchFamily="18" charset="0"/>
              <a:cs typeface="Arial"/>
            </a:endParaRPr>
          </a:p>
          <a:p>
            <a:r>
              <a:rPr lang="en-IN" dirty="0">
                <a:latin typeface="Bell MT" panose="02020503060305020303" pitchFamily="18" charset="0"/>
                <a:cs typeface="Arial"/>
              </a:rPr>
              <a:t>Model Selection: CNN and MLP were chosen due to their ability to handle complex patterns and dependencies in data, making them well-suited for time series forecasting. CNN excels at learning spatial hierarchies or patterns within the data, while MLP is effective in learning from these extracted features and making final predictions.</a:t>
            </a:r>
          </a:p>
          <a:p>
            <a:r>
              <a:rPr lang="en-IN" dirty="0">
                <a:latin typeface="Bell MT" panose="02020503060305020303" pitchFamily="18" charset="0"/>
                <a:cs typeface="Arial"/>
              </a:rPr>
              <a:t>Improvements: While the model performs reasonably well, there is room for enhancement. Techniques like hyperparameter tuning, ensemble methods, or experimenting with different architectures could potentially improve the model's performance.</a:t>
            </a:r>
          </a:p>
          <a:p>
            <a:r>
              <a:rPr lang="en-IN" dirty="0">
                <a:latin typeface="Bell MT" panose="02020503060305020303" pitchFamily="18" charset="0"/>
                <a:cs typeface="Arial"/>
              </a:rPr>
              <a:t>Real-world Application: The model can be utilized in a real-world retail setting for predicting item-wise sales, aiding in inventory management, and improving business strategies.</a:t>
            </a:r>
          </a:p>
          <a:p>
            <a:r>
              <a:rPr lang="en-IN" dirty="0">
                <a:latin typeface="Bell MT" panose="02020503060305020303" pitchFamily="18" charset="0"/>
                <a:cs typeface="Arial"/>
              </a:rPr>
              <a:t>Data Quality: The accuracy of the model strongly depends on the quality of the data. Regularly updating the dataset and ensuring its accuracy can help improve the model's performance over time.</a:t>
            </a:r>
            <a:endParaRPr lang="en-IN" dirty="0">
              <a:latin typeface="Bell MT" panose="02020503060305020303" pitchFamily="18" charset="0"/>
              <a:cs typeface="Arial" panose="020B0604020202020204" pitchFamily="34" charset="0"/>
            </a:endParaRPr>
          </a:p>
          <a:p>
            <a:r>
              <a:rPr lang="en-IN" dirty="0">
                <a:latin typeface="Bell MT" panose="02020503060305020303" pitchFamily="18" charset="0"/>
                <a:cs typeface="Arial"/>
              </a:rPr>
              <a:t>Next Steps: Consider implementing a real-time data pipeline for continuous training and prediction, which could make the model more responsive to recent trends in sales data.</a:t>
            </a:r>
            <a:endParaRPr lang="en-IN" dirty="0">
              <a:latin typeface="Bell MT" panose="02020503060305020303" pitchFamily="18" charset="0"/>
              <a:cs typeface="Arial" panose="020B0604020202020204" pitchFamily="34" charset="0"/>
            </a:endParaRPr>
          </a:p>
          <a:p>
            <a:endParaRPr lang="en-IN" dirty="0">
              <a:latin typeface="Bell MT" panose="02020503060305020303" pitchFamily="18" charset="0"/>
              <a:cs typeface="Arial"/>
            </a:endParaRPr>
          </a:p>
          <a:p>
            <a:endParaRPr lang="en-IN" dirty="0">
              <a:latin typeface="Bell MT" panose="02020503060305020303" pitchFamily="18" charset="0"/>
              <a:cs typeface="Arial"/>
            </a:endParaRPr>
          </a:p>
        </p:txBody>
      </p:sp>
      <p:sp>
        <p:nvSpPr>
          <p:cNvPr id="3" name="Text Placeholder 2">
            <a:extLst>
              <a:ext uri="{FF2B5EF4-FFF2-40B4-BE49-F238E27FC236}">
                <a16:creationId xmlns:a16="http://schemas.microsoft.com/office/drawing/2014/main" id="{D69AE893-3823-3BB7-5A11-FCF5F9269311}"/>
              </a:ext>
            </a:extLst>
          </p:cNvPr>
          <p:cNvSpPr>
            <a:spLocks noGrp="1"/>
          </p:cNvSpPr>
          <p:nvPr>
            <p:ph type="body" sz="quarter" idx="15"/>
          </p:nvPr>
        </p:nvSpPr>
        <p:spPr>
          <a:xfrm>
            <a:off x="645824" y="686125"/>
            <a:ext cx="8005807" cy="868651"/>
          </a:xfrm>
        </p:spPr>
        <p:txBody>
          <a:bodyPr>
            <a:normAutofit/>
          </a:bodyPr>
          <a:lstStyle/>
          <a:p>
            <a:r>
              <a:rPr lang="en-CA"/>
              <a:t>Final Recommendation</a:t>
            </a:r>
            <a:endParaRPr lang="en-IN"/>
          </a:p>
        </p:txBody>
      </p:sp>
    </p:spTree>
    <p:extLst>
      <p:ext uri="{BB962C8B-B14F-4D97-AF65-F5344CB8AC3E}">
        <p14:creationId xmlns:p14="http://schemas.microsoft.com/office/powerpoint/2010/main" val="400927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E11357-F982-B52C-9310-A05E132FCD44}"/>
              </a:ext>
            </a:extLst>
          </p:cNvPr>
          <p:cNvSpPr>
            <a:spLocks noGrp="1"/>
          </p:cNvSpPr>
          <p:nvPr>
            <p:ph type="body" sz="quarter" idx="14"/>
          </p:nvPr>
        </p:nvSpPr>
        <p:spPr/>
        <p:txBody>
          <a:bodyPr vert="horz" lIns="91440" tIns="45720" rIns="91440" bIns="45720" rtlCol="0" anchor="t">
            <a:noAutofit/>
          </a:bodyPr>
          <a:lstStyle/>
          <a:p>
            <a:pPr marL="285750" indent="-285750">
              <a:buFont typeface="Wingdings" panose="05000000000000000000" pitchFamily="2" charset="2"/>
              <a:buChar char="ü"/>
            </a:pPr>
            <a:r>
              <a:rPr lang="en-US" sz="2000">
                <a:latin typeface="Bell MT"/>
              </a:rPr>
              <a:t>Coming up with a custom data pipeline since the data which user has entered might not be in the right format for the model. So necessary data transformations has to be done automatically in the backend.</a:t>
            </a:r>
          </a:p>
          <a:p>
            <a:pPr marL="285750" indent="-285750">
              <a:buFont typeface="Wingdings" panose="05000000000000000000" pitchFamily="2" charset="2"/>
              <a:buChar char="ü"/>
            </a:pPr>
            <a:r>
              <a:rPr lang="en-US" sz="2000">
                <a:latin typeface="Bell MT"/>
              </a:rPr>
              <a:t>The model accuracy is solely dependent on the amount of data given by the user in years. 1 year being the minimum, we have tried multiple Deep learning models and architectures to come up with a minimum accuracy of 70%. Hence, The more data the user provides the more accurately the model predicts.</a:t>
            </a:r>
          </a:p>
          <a:p>
            <a:pPr marL="285750" indent="-285750">
              <a:buFont typeface="Wingdings" panose="05000000000000000000" pitchFamily="2" charset="2"/>
              <a:buChar char="ü"/>
            </a:pPr>
            <a:r>
              <a:rPr lang="en-US" sz="2000">
                <a:latin typeface="Bell MT"/>
              </a:rPr>
              <a:t>Since the history of sales for each store is different. We have to come up with a data pipeline in the backend, so that the model automatically trains on the data given by different user's each and every time. This requires a lot of training time and computation.</a:t>
            </a:r>
            <a:endParaRPr lang="en-IN" sz="2000">
              <a:latin typeface="Bell MT"/>
            </a:endParaRPr>
          </a:p>
        </p:txBody>
      </p:sp>
      <p:sp>
        <p:nvSpPr>
          <p:cNvPr id="3" name="Text Placeholder 2">
            <a:extLst>
              <a:ext uri="{FF2B5EF4-FFF2-40B4-BE49-F238E27FC236}">
                <a16:creationId xmlns:a16="http://schemas.microsoft.com/office/drawing/2014/main" id="{58839047-BB26-54C5-4024-CA13EE6F3E55}"/>
              </a:ext>
            </a:extLst>
          </p:cNvPr>
          <p:cNvSpPr>
            <a:spLocks noGrp="1"/>
          </p:cNvSpPr>
          <p:nvPr>
            <p:ph type="body" sz="quarter" idx="15"/>
          </p:nvPr>
        </p:nvSpPr>
        <p:spPr>
          <a:xfrm>
            <a:off x="645825" y="686125"/>
            <a:ext cx="8287160" cy="868651"/>
          </a:xfrm>
        </p:spPr>
        <p:txBody>
          <a:bodyPr>
            <a:normAutofit/>
          </a:bodyPr>
          <a:lstStyle/>
          <a:p>
            <a:r>
              <a:rPr lang="en-CA"/>
              <a:t>Challenges Faced</a:t>
            </a:r>
            <a:endParaRPr lang="en-IN"/>
          </a:p>
        </p:txBody>
      </p:sp>
    </p:spTree>
    <p:extLst>
      <p:ext uri="{BB962C8B-B14F-4D97-AF65-F5344CB8AC3E}">
        <p14:creationId xmlns:p14="http://schemas.microsoft.com/office/powerpoint/2010/main" val="244164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830063-BC59-3CF1-3C1D-77ED6E16B317}"/>
              </a:ext>
            </a:extLst>
          </p:cNvPr>
          <p:cNvSpPr>
            <a:spLocks noGrp="1"/>
          </p:cNvSpPr>
          <p:nvPr>
            <p:ph type="body" sz="quarter" idx="14"/>
          </p:nvPr>
        </p:nvSpPr>
        <p:spPr>
          <a:xfrm>
            <a:off x="645825" y="1763297"/>
            <a:ext cx="11028939" cy="4203749"/>
          </a:xfrm>
        </p:spPr>
        <p:txBody>
          <a:bodyPr/>
          <a:lstStyle/>
          <a:p>
            <a:pPr marL="285750" indent="-285750">
              <a:buFont typeface="Wingdings" panose="05000000000000000000" pitchFamily="2" charset="2"/>
              <a:buChar char="§"/>
            </a:pPr>
            <a:r>
              <a:rPr lang="en-US" sz="1850" b="1" dirty="0">
                <a:latin typeface="Bell MT" panose="02020503060305020303" pitchFamily="18" charset="0"/>
              </a:rPr>
              <a:t>Time Series Understanding: </a:t>
            </a:r>
            <a:r>
              <a:rPr lang="en-US" sz="1850" dirty="0">
                <a:latin typeface="Bell MT" panose="02020503060305020303" pitchFamily="18" charset="0"/>
              </a:rPr>
              <a:t>Gained knowledge about time series data, its unique characteristics, and how it influences the choice of modeling techniques.</a:t>
            </a:r>
          </a:p>
          <a:p>
            <a:pPr marL="285750" indent="-285750">
              <a:buFont typeface="Wingdings" panose="05000000000000000000" pitchFamily="2" charset="2"/>
              <a:buChar char="§"/>
            </a:pPr>
            <a:r>
              <a:rPr lang="en-US" sz="1850" b="1" dirty="0">
                <a:latin typeface="Bell MT" panose="02020503060305020303" pitchFamily="18" charset="0"/>
              </a:rPr>
              <a:t>Modeling Techniques</a:t>
            </a:r>
            <a:r>
              <a:rPr lang="en-US" sz="1850" dirty="0">
                <a:latin typeface="Bell MT" panose="02020503060305020303" pitchFamily="18" charset="0"/>
              </a:rPr>
              <a:t>: Learned to implement and combine CNN and MLP neural network architectures for time series forecasting.</a:t>
            </a:r>
          </a:p>
          <a:p>
            <a:pPr marL="285750" indent="-285750">
              <a:buFont typeface="Wingdings" panose="05000000000000000000" pitchFamily="2" charset="2"/>
              <a:buChar char="§"/>
            </a:pPr>
            <a:r>
              <a:rPr lang="en-US" sz="1850" b="1" dirty="0">
                <a:latin typeface="Bell MT" panose="02020503060305020303" pitchFamily="18" charset="0"/>
              </a:rPr>
              <a:t>Data Preprocessing</a:t>
            </a:r>
            <a:r>
              <a:rPr lang="en-US" sz="1850" dirty="0">
                <a:latin typeface="Bell MT" panose="02020503060305020303" pitchFamily="18" charset="0"/>
              </a:rPr>
              <a:t>: Realized the significance of preprocessing steps like normalization and creation of lag variables in time series data.</a:t>
            </a:r>
          </a:p>
          <a:p>
            <a:pPr marL="285750" indent="-285750">
              <a:buFont typeface="Wingdings" panose="05000000000000000000" pitchFamily="2" charset="2"/>
              <a:buChar char="§"/>
            </a:pPr>
            <a:r>
              <a:rPr lang="en-US" sz="1850" b="1" dirty="0">
                <a:latin typeface="Bell MT" panose="02020503060305020303" pitchFamily="18" charset="0"/>
              </a:rPr>
              <a:t>Model Evaluation</a:t>
            </a:r>
            <a:r>
              <a:rPr lang="en-US" sz="1850" dirty="0">
                <a:latin typeface="Bell MT" panose="02020503060305020303" pitchFamily="18" charset="0"/>
              </a:rPr>
              <a:t>: Learned to quantify model accuracy using metrics like RMSE and MAPE.</a:t>
            </a:r>
          </a:p>
          <a:p>
            <a:pPr marL="285750" indent="-285750">
              <a:buFont typeface="Wingdings" panose="05000000000000000000" pitchFamily="2" charset="2"/>
              <a:buChar char="§"/>
            </a:pPr>
            <a:r>
              <a:rPr lang="en-US" sz="1850" b="1" dirty="0">
                <a:latin typeface="Bell MT" panose="02020503060305020303" pitchFamily="18" charset="0"/>
              </a:rPr>
              <a:t>Tools and Libraries</a:t>
            </a:r>
            <a:r>
              <a:rPr lang="en-US" sz="1850" dirty="0">
                <a:latin typeface="Bell MT" panose="02020503060305020303" pitchFamily="18" charset="0"/>
              </a:rPr>
              <a:t>: Got hands-on experience with Python libraries like </a:t>
            </a:r>
            <a:r>
              <a:rPr lang="en-US" sz="1850" dirty="0" err="1">
                <a:latin typeface="Bell MT" panose="02020503060305020303" pitchFamily="18" charset="0"/>
              </a:rPr>
              <a:t>Keras</a:t>
            </a:r>
            <a:r>
              <a:rPr lang="en-US" sz="1850" dirty="0">
                <a:latin typeface="Bell MT" panose="02020503060305020303" pitchFamily="18" charset="0"/>
              </a:rPr>
              <a:t>, </a:t>
            </a:r>
            <a:r>
              <a:rPr lang="en-US" sz="1850" dirty="0" err="1">
                <a:latin typeface="Bell MT" panose="02020503060305020303" pitchFamily="18" charset="0"/>
              </a:rPr>
              <a:t>sklearn</a:t>
            </a:r>
            <a:r>
              <a:rPr lang="en-US" sz="1850" dirty="0">
                <a:latin typeface="Bell MT" panose="02020503060305020303" pitchFamily="18" charset="0"/>
              </a:rPr>
              <a:t>, pandas, and matplotlib for data manipulation, model building, and visualization.</a:t>
            </a:r>
          </a:p>
          <a:p>
            <a:pPr marL="285750" indent="-285750">
              <a:buFont typeface="Wingdings" panose="05000000000000000000" pitchFamily="2" charset="2"/>
              <a:buChar char="§"/>
            </a:pPr>
            <a:r>
              <a:rPr lang="en-US" sz="1850" b="1" dirty="0">
                <a:latin typeface="Bell MT" panose="02020503060305020303" pitchFamily="18" charset="0"/>
              </a:rPr>
              <a:t>Model Improvement</a:t>
            </a:r>
            <a:r>
              <a:rPr lang="en-US" sz="1850" dirty="0">
                <a:latin typeface="Bell MT" panose="02020503060305020303" pitchFamily="18" charset="0"/>
              </a:rPr>
              <a:t>: Learned that model building is iterative, and initial results can be improved through techniques like hyperparameter tuning and model architecture modification.</a:t>
            </a:r>
          </a:p>
          <a:p>
            <a:pPr marL="285750" indent="-285750">
              <a:buFont typeface="Wingdings" panose="05000000000000000000" pitchFamily="2" charset="2"/>
              <a:buChar char="§"/>
            </a:pPr>
            <a:r>
              <a:rPr lang="en-US" sz="1850" b="1" dirty="0">
                <a:latin typeface="Bell MT" panose="02020503060305020303" pitchFamily="18" charset="0"/>
              </a:rPr>
              <a:t>Real-world Application: </a:t>
            </a:r>
            <a:r>
              <a:rPr lang="en-US" sz="1850" dirty="0">
                <a:latin typeface="Bell MT" panose="02020503060305020303" pitchFamily="18" charset="0"/>
              </a:rPr>
              <a:t>Recognized the real-world impact of machine learning in forecasting sales, managing inventory, and effective strategizing in businesses.</a:t>
            </a:r>
            <a:endParaRPr lang="en-IN" sz="1850" dirty="0">
              <a:latin typeface="Bell MT" panose="02020503060305020303" pitchFamily="18" charset="0"/>
            </a:endParaRPr>
          </a:p>
        </p:txBody>
      </p:sp>
      <p:sp>
        <p:nvSpPr>
          <p:cNvPr id="3" name="Text Placeholder 2">
            <a:extLst>
              <a:ext uri="{FF2B5EF4-FFF2-40B4-BE49-F238E27FC236}">
                <a16:creationId xmlns:a16="http://schemas.microsoft.com/office/drawing/2014/main" id="{7150A518-D88C-22D4-55DE-3793D16CFC04}"/>
              </a:ext>
            </a:extLst>
          </p:cNvPr>
          <p:cNvSpPr>
            <a:spLocks noGrp="1"/>
          </p:cNvSpPr>
          <p:nvPr>
            <p:ph type="body" sz="quarter" idx="15"/>
          </p:nvPr>
        </p:nvSpPr>
        <p:spPr/>
        <p:txBody>
          <a:bodyPr/>
          <a:lstStyle/>
          <a:p>
            <a:r>
              <a:rPr lang="en-CA"/>
              <a:t>Our Learning</a:t>
            </a:r>
            <a:endParaRPr lang="en-IN"/>
          </a:p>
        </p:txBody>
      </p:sp>
    </p:spTree>
    <p:extLst>
      <p:ext uri="{BB962C8B-B14F-4D97-AF65-F5344CB8AC3E}">
        <p14:creationId xmlns:p14="http://schemas.microsoft.com/office/powerpoint/2010/main" val="29084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9F3221-C686-0CA9-929D-5CAE3AC9B51F}"/>
              </a:ext>
            </a:extLst>
          </p:cNvPr>
          <p:cNvSpPr>
            <a:spLocks noGrp="1"/>
          </p:cNvSpPr>
          <p:nvPr>
            <p:ph type="body" sz="quarter" idx="14"/>
          </p:nvPr>
        </p:nvSpPr>
        <p:spPr/>
        <p:txBody>
          <a:bodyPr/>
          <a:lstStyle/>
          <a:p>
            <a:pPr marL="342900" indent="-342900">
              <a:buFont typeface="Wingdings" panose="05000000000000000000" pitchFamily="2" charset="2"/>
              <a:buChar char="§"/>
            </a:pPr>
            <a:r>
              <a:rPr lang="en-US" sz="2000" b="1" dirty="0">
                <a:latin typeface="Bell MT" panose="02020503060305020303" pitchFamily="18" charset="0"/>
              </a:rPr>
              <a:t>Title: </a:t>
            </a:r>
            <a:r>
              <a:rPr lang="en-US" sz="2000" b="1" u="sng" dirty="0">
                <a:highlight>
                  <a:srgbClr val="FFFF00"/>
                </a:highlight>
                <a:latin typeface="Bell MT" panose="02020503060305020303" pitchFamily="18" charset="0"/>
              </a:rPr>
              <a:t>Demand Dynamics </a:t>
            </a:r>
            <a:r>
              <a:rPr lang="en-US" sz="2000" dirty="0">
                <a:latin typeface="Bell MT" panose="02020503060305020303" pitchFamily="18" charset="0"/>
              </a:rPr>
              <a:t>- Your go-to solution for grocery inventory management!​</a:t>
            </a:r>
          </a:p>
          <a:p>
            <a:pPr marL="342900" indent="-342900">
              <a:buFont typeface="Wingdings" panose="05000000000000000000" pitchFamily="2" charset="2"/>
              <a:buChar char="§"/>
            </a:pPr>
            <a:r>
              <a:rPr lang="en-US" sz="2000" b="1" dirty="0">
                <a:latin typeface="Bell MT" panose="02020503060305020303" pitchFamily="18" charset="0"/>
              </a:rPr>
              <a:t>Objective:</a:t>
            </a:r>
            <a:r>
              <a:rPr lang="en-US" sz="2000" dirty="0">
                <a:latin typeface="Bell MT" panose="02020503060305020303" pitchFamily="18" charset="0"/>
              </a:rPr>
              <a:t> Predict next 3 months of sales item wise using a deep learning model.</a:t>
            </a:r>
          </a:p>
          <a:p>
            <a:pPr marL="342900" indent="-342900">
              <a:buFont typeface="Wingdings" panose="05000000000000000000" pitchFamily="2" charset="2"/>
              <a:buChar char="§"/>
            </a:pPr>
            <a:r>
              <a:rPr lang="en-US" sz="2000" b="1" dirty="0">
                <a:latin typeface="Bell MT" panose="02020503060305020303" pitchFamily="18" charset="0"/>
              </a:rPr>
              <a:t>Data</a:t>
            </a:r>
            <a:r>
              <a:rPr lang="en-US" sz="2000" dirty="0">
                <a:latin typeface="Bell MT" panose="02020503060305020303" pitchFamily="18" charset="0"/>
              </a:rPr>
              <a:t>: Dataset comprising of id, date, store, item, and sales. Preprocessed by normalizing and converting date to datetime format.</a:t>
            </a:r>
          </a:p>
          <a:p>
            <a:pPr marL="342900" indent="-342900">
              <a:buFont typeface="Wingdings" panose="05000000000000000000" pitchFamily="2" charset="2"/>
              <a:buChar char="§"/>
            </a:pPr>
            <a:r>
              <a:rPr lang="en-US" sz="2000" b="1" dirty="0">
                <a:latin typeface="Bell MT" panose="02020503060305020303" pitchFamily="18" charset="0"/>
              </a:rPr>
              <a:t>Model:</a:t>
            </a:r>
            <a:r>
              <a:rPr lang="en-US" sz="2000" dirty="0">
                <a:latin typeface="Bell MT" panose="02020503060305020303" pitchFamily="18" charset="0"/>
              </a:rPr>
              <a:t> Built a Long Short-Term Memory (LSTM) model, suitable for time series data.</a:t>
            </a:r>
          </a:p>
          <a:p>
            <a:pPr marL="342900" indent="-342900">
              <a:buFont typeface="Wingdings" panose="05000000000000000000" pitchFamily="2" charset="2"/>
              <a:buChar char="§"/>
            </a:pPr>
            <a:r>
              <a:rPr lang="en-US" sz="2000" b="1" dirty="0">
                <a:latin typeface="Bell MT" panose="02020503060305020303" pitchFamily="18" charset="0"/>
              </a:rPr>
              <a:t>Training</a:t>
            </a:r>
            <a:r>
              <a:rPr lang="en-US" sz="2000" dirty="0">
                <a:latin typeface="Bell MT" panose="02020503060305020303" pitchFamily="18" charset="0"/>
              </a:rPr>
              <a:t>: Model trained on 80% of the data.</a:t>
            </a:r>
          </a:p>
          <a:p>
            <a:pPr marL="342900" indent="-342900">
              <a:buFont typeface="Wingdings" panose="05000000000000000000" pitchFamily="2" charset="2"/>
              <a:buChar char="§"/>
            </a:pPr>
            <a:r>
              <a:rPr lang="en-US" sz="2000" b="1" dirty="0">
                <a:latin typeface="Bell MT" panose="02020503060305020303" pitchFamily="18" charset="0"/>
              </a:rPr>
              <a:t>Evaluation</a:t>
            </a:r>
            <a:r>
              <a:rPr lang="en-US" sz="2000" dirty="0">
                <a:latin typeface="Bell MT" panose="02020503060305020303" pitchFamily="18" charset="0"/>
              </a:rPr>
              <a:t>: Predictions made on the test set; evaluated using Root Mean Squared Error (RMSE).</a:t>
            </a:r>
          </a:p>
          <a:p>
            <a:pPr marL="342900" indent="-342900">
              <a:buFont typeface="Wingdings" panose="05000000000000000000" pitchFamily="2" charset="2"/>
              <a:buChar char="§"/>
            </a:pPr>
            <a:r>
              <a:rPr lang="en-US" sz="2000" b="1" dirty="0">
                <a:latin typeface="Bell MT" panose="02020503060305020303" pitchFamily="18" charset="0"/>
              </a:rPr>
              <a:t>Results</a:t>
            </a:r>
            <a:r>
              <a:rPr lang="en-US" sz="2000" dirty="0">
                <a:latin typeface="Bell MT" panose="02020503060305020303" pitchFamily="18" charset="0"/>
              </a:rPr>
              <a:t>: Plotted actual vs predicted sales; calculated Mean Absolute Percentage Error (MAPE) for each store-item pair.</a:t>
            </a:r>
          </a:p>
          <a:p>
            <a:pPr marL="342900" indent="-342900">
              <a:buFont typeface="Wingdings" panose="05000000000000000000" pitchFamily="2" charset="2"/>
              <a:buChar char="§"/>
            </a:pPr>
            <a:r>
              <a:rPr lang="en-US" sz="2000" b="1" dirty="0">
                <a:latin typeface="Bell MT" panose="02020503060305020303" pitchFamily="18" charset="0"/>
              </a:rPr>
              <a:t>Conclusion &amp; Future Work</a:t>
            </a:r>
            <a:r>
              <a:rPr lang="en-US" sz="2000" dirty="0">
                <a:latin typeface="Bell MT" panose="02020503060305020303" pitchFamily="18" charset="0"/>
              </a:rPr>
              <a:t>: Summarized findings, discussed potential improvements and real-world applications.</a:t>
            </a:r>
            <a:endParaRPr lang="en-IN" sz="2000" dirty="0">
              <a:latin typeface="Bell MT" panose="02020503060305020303" pitchFamily="18" charset="0"/>
            </a:endParaRPr>
          </a:p>
        </p:txBody>
      </p:sp>
      <p:sp>
        <p:nvSpPr>
          <p:cNvPr id="3" name="Text Placeholder 2">
            <a:extLst>
              <a:ext uri="{FF2B5EF4-FFF2-40B4-BE49-F238E27FC236}">
                <a16:creationId xmlns:a16="http://schemas.microsoft.com/office/drawing/2014/main" id="{2E10471F-920F-4B6F-FCE6-265E7D8CB540}"/>
              </a:ext>
            </a:extLst>
          </p:cNvPr>
          <p:cNvSpPr>
            <a:spLocks noGrp="1"/>
          </p:cNvSpPr>
          <p:nvPr>
            <p:ph type="body" sz="quarter" idx="15"/>
          </p:nvPr>
        </p:nvSpPr>
        <p:spPr/>
        <p:txBody>
          <a:bodyPr/>
          <a:lstStyle/>
          <a:p>
            <a:r>
              <a:rPr lang="en-CA"/>
              <a:t>Project Outline</a:t>
            </a:r>
            <a:endParaRPr lang="en-IN"/>
          </a:p>
        </p:txBody>
      </p:sp>
    </p:spTree>
    <p:extLst>
      <p:ext uri="{BB962C8B-B14F-4D97-AF65-F5344CB8AC3E}">
        <p14:creationId xmlns:p14="http://schemas.microsoft.com/office/powerpoint/2010/main" val="48555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FA1BFD-2D9F-F1E7-71B1-574E641B70AE}"/>
              </a:ext>
            </a:extLst>
          </p:cNvPr>
          <p:cNvSpPr>
            <a:spLocks noGrp="1"/>
          </p:cNvSpPr>
          <p:nvPr>
            <p:ph type="body" sz="quarter" idx="14"/>
          </p:nvPr>
        </p:nvSpPr>
        <p:spPr/>
        <p:txBody>
          <a:bodyPr vert="horz" lIns="91440" tIns="45720" rIns="91440" bIns="45720" rtlCol="0" anchor="t">
            <a:noAutofit/>
          </a:bodyPr>
          <a:lstStyle/>
          <a:p>
            <a:r>
              <a:rPr lang="en-IN" sz="2000">
                <a:latin typeface="Bell MT"/>
                <a:cs typeface="Arial"/>
              </a:rPr>
              <a:t>Future enhancements have a significant potential to boost grocery forecasting's precision, responsiveness, and effectiveness, which will improve inventory control, cut down on waste, and boost consumer pleasure. Below are few enhancements that we look forward to:</a:t>
            </a:r>
          </a:p>
          <a:p>
            <a:pPr marL="285750" indent="-285750">
              <a:buFont typeface="Wingdings"/>
              <a:buChar char="ü"/>
            </a:pPr>
            <a:r>
              <a:rPr lang="en-IN" sz="2000">
                <a:solidFill>
                  <a:schemeClr val="tx1"/>
                </a:solidFill>
                <a:highlight>
                  <a:srgbClr val="FFFF00"/>
                </a:highlight>
                <a:latin typeface="Bell MT"/>
                <a:cs typeface="Arial"/>
              </a:rPr>
              <a:t>Enhanced collaboration with small scale retailers in India</a:t>
            </a:r>
            <a:endParaRPr lang="en-IN" sz="2000">
              <a:solidFill>
                <a:schemeClr val="tx1"/>
              </a:solidFill>
              <a:highlight>
                <a:srgbClr val="FFFF00"/>
              </a:highlight>
              <a:latin typeface="Bell MT"/>
              <a:cs typeface="Arial" panose="020B0604020202020204" pitchFamily="34" charset="0"/>
            </a:endParaRPr>
          </a:p>
          <a:p>
            <a:pPr marL="285750" indent="-285750">
              <a:buFont typeface="Wingdings"/>
              <a:buChar char="ü"/>
            </a:pPr>
            <a:r>
              <a:rPr lang="en-IN" sz="2000">
                <a:solidFill>
                  <a:schemeClr val="tx1"/>
                </a:solidFill>
                <a:highlight>
                  <a:srgbClr val="FFFF00"/>
                </a:highlight>
                <a:latin typeface="Bell MT"/>
                <a:cs typeface="Arial"/>
              </a:rPr>
              <a:t>Social Media and Sentiment Analysis</a:t>
            </a:r>
          </a:p>
          <a:p>
            <a:pPr marL="285750" indent="-285750">
              <a:buFont typeface="Wingdings"/>
              <a:buChar char="ü"/>
            </a:pPr>
            <a:endParaRPr lang="en-IN" sz="2000">
              <a:latin typeface="Arial"/>
              <a:cs typeface="Arial"/>
            </a:endParaRPr>
          </a:p>
          <a:p>
            <a:endParaRPr lang="en-IN" sz="2000">
              <a:latin typeface="Arial"/>
              <a:cs typeface="Arial"/>
            </a:endParaRPr>
          </a:p>
          <a:p>
            <a:endParaRPr lang="en-IN" sz="2000">
              <a:latin typeface="Arial"/>
              <a:cs typeface="Arial"/>
            </a:endParaRPr>
          </a:p>
        </p:txBody>
      </p:sp>
      <p:sp>
        <p:nvSpPr>
          <p:cNvPr id="3" name="Text Placeholder 2">
            <a:extLst>
              <a:ext uri="{FF2B5EF4-FFF2-40B4-BE49-F238E27FC236}">
                <a16:creationId xmlns:a16="http://schemas.microsoft.com/office/drawing/2014/main" id="{DC138247-1ACA-65F2-FC3D-5AA628AC8248}"/>
              </a:ext>
            </a:extLst>
          </p:cNvPr>
          <p:cNvSpPr>
            <a:spLocks noGrp="1"/>
          </p:cNvSpPr>
          <p:nvPr>
            <p:ph type="body" sz="quarter" idx="15"/>
          </p:nvPr>
        </p:nvSpPr>
        <p:spPr>
          <a:xfrm>
            <a:off x="645825" y="686125"/>
            <a:ext cx="9089018" cy="868651"/>
          </a:xfrm>
        </p:spPr>
        <p:txBody>
          <a:bodyPr>
            <a:normAutofit/>
          </a:bodyPr>
          <a:lstStyle/>
          <a:p>
            <a:r>
              <a:rPr lang="en-CA"/>
              <a:t>Future Enhancements</a:t>
            </a:r>
            <a:endParaRPr lang="en-IN"/>
          </a:p>
        </p:txBody>
      </p:sp>
    </p:spTree>
    <p:extLst>
      <p:ext uri="{BB962C8B-B14F-4D97-AF65-F5344CB8AC3E}">
        <p14:creationId xmlns:p14="http://schemas.microsoft.com/office/powerpoint/2010/main" val="7963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9BE1A-DED3-B054-94E4-E799D4812B98}"/>
              </a:ext>
            </a:extLst>
          </p:cNvPr>
          <p:cNvSpPr>
            <a:spLocks noGrp="1"/>
          </p:cNvSpPr>
          <p:nvPr>
            <p:ph type="body" sz="quarter" idx="14"/>
          </p:nvPr>
        </p:nvSpPr>
        <p:spPr/>
        <p:txBody>
          <a:bodyPr/>
          <a:lstStyle/>
          <a:p>
            <a:endParaRPr lang="en-IN"/>
          </a:p>
        </p:txBody>
      </p:sp>
      <p:sp>
        <p:nvSpPr>
          <p:cNvPr id="3" name="Text Placeholder 2">
            <a:extLst>
              <a:ext uri="{FF2B5EF4-FFF2-40B4-BE49-F238E27FC236}">
                <a16:creationId xmlns:a16="http://schemas.microsoft.com/office/drawing/2014/main" id="{33D7AE89-F7A4-32A0-86DF-B2217AC6AE0E}"/>
              </a:ext>
            </a:extLst>
          </p:cNvPr>
          <p:cNvSpPr>
            <a:spLocks noGrp="1"/>
          </p:cNvSpPr>
          <p:nvPr>
            <p:ph type="body" sz="quarter" idx="15"/>
          </p:nvPr>
        </p:nvSpPr>
        <p:spPr/>
        <p:txBody>
          <a:bodyPr/>
          <a:lstStyle/>
          <a:p>
            <a:r>
              <a:rPr lang="en-CA"/>
              <a:t>Demo</a:t>
            </a:r>
            <a:endParaRPr lang="en-IN"/>
          </a:p>
        </p:txBody>
      </p:sp>
    </p:spTree>
    <p:extLst>
      <p:ext uri="{BB962C8B-B14F-4D97-AF65-F5344CB8AC3E}">
        <p14:creationId xmlns:p14="http://schemas.microsoft.com/office/powerpoint/2010/main" val="3062159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1E4D1E-6D95-1337-2DC2-45EBDD4BC03B}"/>
              </a:ext>
            </a:extLst>
          </p:cNvPr>
          <p:cNvSpPr>
            <a:spLocks noGrp="1"/>
          </p:cNvSpPr>
          <p:nvPr>
            <p:ph type="body" sz="quarter" idx="13"/>
          </p:nvPr>
        </p:nvSpPr>
        <p:spPr/>
        <p:txBody>
          <a:bodyPr>
            <a:normAutofit fontScale="62500" lnSpcReduction="20000"/>
          </a:bodyPr>
          <a:lstStyle/>
          <a:p>
            <a:r>
              <a:rPr lang="en-CA"/>
              <a:t>Demand Innovators-GROUP 10</a:t>
            </a:r>
            <a:endParaRPr lang="en-IN"/>
          </a:p>
        </p:txBody>
      </p:sp>
      <p:sp>
        <p:nvSpPr>
          <p:cNvPr id="4" name="Text Placeholder 3">
            <a:extLst>
              <a:ext uri="{FF2B5EF4-FFF2-40B4-BE49-F238E27FC236}">
                <a16:creationId xmlns:a16="http://schemas.microsoft.com/office/drawing/2014/main" id="{C2A1B08D-15FA-0F82-A7C0-B5428A706315}"/>
              </a:ext>
            </a:extLst>
          </p:cNvPr>
          <p:cNvSpPr>
            <a:spLocks noGrp="1"/>
          </p:cNvSpPr>
          <p:nvPr>
            <p:ph type="body" sz="quarter" idx="15"/>
          </p:nvPr>
        </p:nvSpPr>
        <p:spPr/>
        <p:txBody>
          <a:bodyPr/>
          <a:lstStyle/>
          <a:p>
            <a:r>
              <a:rPr lang="en-CA"/>
              <a:t>Thank You</a:t>
            </a:r>
            <a:endParaRPr lang="en-IN"/>
          </a:p>
        </p:txBody>
      </p:sp>
      <p:pic>
        <p:nvPicPr>
          <p:cNvPr id="10" name="Picture 9">
            <a:extLst>
              <a:ext uri="{FF2B5EF4-FFF2-40B4-BE49-F238E27FC236}">
                <a16:creationId xmlns:a16="http://schemas.microsoft.com/office/drawing/2014/main" id="{32ED7ECC-D6AC-2EBD-C49A-DC7C5328462D}"/>
              </a:ext>
            </a:extLst>
          </p:cNvPr>
          <p:cNvPicPr>
            <a:picLocks noChangeAspect="1"/>
          </p:cNvPicPr>
          <p:nvPr/>
        </p:nvPicPr>
        <p:blipFill>
          <a:blip r:embed="rId2"/>
          <a:stretch>
            <a:fillRect/>
          </a:stretch>
        </p:blipFill>
        <p:spPr>
          <a:xfrm>
            <a:off x="1566903" y="1352379"/>
            <a:ext cx="4316756" cy="4312536"/>
          </a:xfrm>
          <a:prstGeom prst="rect">
            <a:avLst/>
          </a:prstGeom>
        </p:spPr>
      </p:pic>
    </p:spTree>
    <p:extLst>
      <p:ext uri="{BB962C8B-B14F-4D97-AF65-F5344CB8AC3E}">
        <p14:creationId xmlns:p14="http://schemas.microsoft.com/office/powerpoint/2010/main" val="86208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372A37-8A1F-D870-87BB-78082F8CC76F}"/>
              </a:ext>
            </a:extLst>
          </p:cNvPr>
          <p:cNvSpPr>
            <a:spLocks noGrp="1"/>
          </p:cNvSpPr>
          <p:nvPr>
            <p:ph type="body" sz="quarter" idx="14"/>
          </p:nvPr>
        </p:nvSpPr>
        <p:spPr>
          <a:xfrm>
            <a:off x="645825" y="1763297"/>
            <a:ext cx="11028939" cy="4257963"/>
          </a:xfrm>
        </p:spPr>
        <p:txBody>
          <a:bodyPr vert="horz" lIns="91440" tIns="45720" rIns="91440" bIns="45720" rtlCol="0" anchor="t">
            <a:noAutofit/>
          </a:bodyPr>
          <a:lstStyle/>
          <a:p>
            <a:r>
              <a:rPr lang="en-IN" sz="1100" dirty="0">
                <a:latin typeface="Arial Rounded MT Bold" panose="020F0704030504030204" pitchFamily="34" charset="0"/>
                <a:cs typeface="Arial"/>
              </a:rPr>
              <a:t>1.We the Team!</a:t>
            </a:r>
          </a:p>
          <a:p>
            <a:r>
              <a:rPr lang="en-IN" sz="1100" dirty="0">
                <a:latin typeface="Arial Rounded MT Bold" panose="020F0704030504030204" pitchFamily="34" charset="0"/>
                <a:cs typeface="Arial"/>
              </a:rPr>
              <a:t>2.What are we trying to build?</a:t>
            </a:r>
          </a:p>
          <a:p>
            <a:r>
              <a:rPr lang="en-IN" sz="1100" dirty="0">
                <a:latin typeface="Arial Rounded MT Bold" panose="020F0704030504030204" pitchFamily="34" charset="0"/>
                <a:cs typeface="Arial"/>
              </a:rPr>
              <a:t>3.Abstract</a:t>
            </a:r>
          </a:p>
          <a:p>
            <a:r>
              <a:rPr lang="en-IN" sz="1100" dirty="0">
                <a:latin typeface="Arial Rounded MT Bold" panose="020F0704030504030204" pitchFamily="34" charset="0"/>
                <a:cs typeface="Arial"/>
              </a:rPr>
              <a:t>4.Business Use Case and Important Use Case</a:t>
            </a:r>
          </a:p>
          <a:p>
            <a:r>
              <a:rPr lang="en-IN" sz="1100" dirty="0">
                <a:latin typeface="Arial Rounded MT Bold" panose="020F0704030504030204" pitchFamily="34" charset="0"/>
                <a:cs typeface="Arial"/>
              </a:rPr>
              <a:t>6. Concepts Used</a:t>
            </a:r>
          </a:p>
          <a:p>
            <a:r>
              <a:rPr lang="en-IN" sz="1100" dirty="0">
                <a:latin typeface="Arial Rounded MT Bold" panose="020F0704030504030204" pitchFamily="34" charset="0"/>
                <a:cs typeface="Arial"/>
              </a:rPr>
              <a:t>7.Our data</a:t>
            </a:r>
          </a:p>
          <a:p>
            <a:r>
              <a:rPr lang="en-IN" sz="1100" dirty="0">
                <a:latin typeface="Arial Rounded MT Bold" panose="020F0704030504030204" pitchFamily="34" charset="0"/>
                <a:cs typeface="Arial"/>
              </a:rPr>
              <a:t>8.How we processed data</a:t>
            </a:r>
          </a:p>
          <a:p>
            <a:r>
              <a:rPr lang="en-IN" sz="1100" dirty="0">
                <a:latin typeface="Arial Rounded MT Bold" panose="020F0704030504030204" pitchFamily="34" charset="0"/>
                <a:cs typeface="Arial"/>
              </a:rPr>
              <a:t>9.Algorith Used</a:t>
            </a:r>
          </a:p>
          <a:p>
            <a:r>
              <a:rPr lang="en-IN" sz="1100" dirty="0">
                <a:latin typeface="Arial Rounded MT Bold" panose="020F0704030504030204" pitchFamily="34" charset="0"/>
                <a:cs typeface="Arial"/>
              </a:rPr>
              <a:t>10.Comparision of Models</a:t>
            </a:r>
          </a:p>
          <a:p>
            <a:r>
              <a:rPr lang="en-IN" sz="1100" dirty="0">
                <a:latin typeface="Arial Rounded MT Bold" panose="020F0704030504030204" pitchFamily="34" charset="0"/>
                <a:cs typeface="Arial"/>
              </a:rPr>
              <a:t>11.Optimal Case</a:t>
            </a:r>
          </a:p>
          <a:p>
            <a:r>
              <a:rPr lang="en-IN" sz="1100" dirty="0">
                <a:latin typeface="Arial Rounded MT Bold" panose="020F0704030504030204" pitchFamily="34" charset="0"/>
                <a:cs typeface="Arial"/>
              </a:rPr>
              <a:t>12.Diagrams/Visualizations</a:t>
            </a:r>
          </a:p>
          <a:p>
            <a:r>
              <a:rPr lang="en-IN" sz="1100" dirty="0">
                <a:latin typeface="Arial Rounded MT Bold" panose="020F0704030504030204" pitchFamily="34" charset="0"/>
                <a:cs typeface="Arial"/>
              </a:rPr>
              <a:t>13.Final Recommendations</a:t>
            </a:r>
          </a:p>
          <a:p>
            <a:r>
              <a:rPr lang="en-IN" sz="1100" dirty="0">
                <a:latin typeface="Arial Rounded MT Bold" panose="020F0704030504030204" pitchFamily="34" charset="0"/>
                <a:cs typeface="Arial"/>
              </a:rPr>
              <a:t>14.Challenges Faced</a:t>
            </a:r>
          </a:p>
          <a:p>
            <a:r>
              <a:rPr lang="en-IN" sz="1100" dirty="0">
                <a:latin typeface="Arial Rounded MT Bold" panose="020F0704030504030204" pitchFamily="34" charset="0"/>
                <a:cs typeface="Arial"/>
              </a:rPr>
              <a:t>15.Our learning and future enhancements</a:t>
            </a:r>
          </a:p>
          <a:p>
            <a:r>
              <a:rPr lang="en-IN" sz="1100" dirty="0">
                <a:latin typeface="Arial Rounded MT Bold" panose="020F0704030504030204" pitchFamily="34" charset="0"/>
                <a:cs typeface="Arial"/>
              </a:rPr>
              <a:t>16.Demo</a:t>
            </a:r>
          </a:p>
        </p:txBody>
      </p:sp>
      <p:sp>
        <p:nvSpPr>
          <p:cNvPr id="3" name="Text Placeholder 2">
            <a:extLst>
              <a:ext uri="{FF2B5EF4-FFF2-40B4-BE49-F238E27FC236}">
                <a16:creationId xmlns:a16="http://schemas.microsoft.com/office/drawing/2014/main" id="{42F38955-7B4A-03DF-123A-880B696F07DC}"/>
              </a:ext>
            </a:extLst>
          </p:cNvPr>
          <p:cNvSpPr>
            <a:spLocks noGrp="1"/>
          </p:cNvSpPr>
          <p:nvPr>
            <p:ph type="body" sz="quarter" idx="15"/>
          </p:nvPr>
        </p:nvSpPr>
        <p:spPr/>
        <p:txBody>
          <a:bodyPr/>
          <a:lstStyle/>
          <a:p>
            <a:r>
              <a:rPr lang="en-CA"/>
              <a:t>Index</a:t>
            </a:r>
            <a:endParaRPr lang="en-IN"/>
          </a:p>
        </p:txBody>
      </p:sp>
      <p:cxnSp>
        <p:nvCxnSpPr>
          <p:cNvPr id="4" name="Straight Arrow Connector 3">
            <a:extLst>
              <a:ext uri="{FF2B5EF4-FFF2-40B4-BE49-F238E27FC236}">
                <a16:creationId xmlns:a16="http://schemas.microsoft.com/office/drawing/2014/main" id="{EDEBA260-1B4D-F24F-607E-7B806996C9AC}"/>
              </a:ext>
            </a:extLst>
          </p:cNvPr>
          <p:cNvCxnSpPr/>
          <p:nvPr/>
        </p:nvCxnSpPr>
        <p:spPr>
          <a:xfrm>
            <a:off x="4534800" y="1759800"/>
            <a:ext cx="38400" cy="4262400"/>
          </a:xfrm>
          <a:prstGeom prst="straightConnector1">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DF2FCFEF-3596-4D1D-259E-CE5BF3F94078}"/>
              </a:ext>
            </a:extLst>
          </p:cNvPr>
          <p:cNvSpPr txBox="1"/>
          <p:nvPr/>
        </p:nvSpPr>
        <p:spPr>
          <a:xfrm>
            <a:off x="4602000" y="1716000"/>
            <a:ext cx="39240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latin typeface="Bell MT"/>
                <a:cs typeface="Calibri"/>
              </a:rPr>
              <a:t>4</a:t>
            </a:r>
          </a:p>
          <a:p>
            <a:r>
              <a:rPr lang="en-GB" dirty="0">
                <a:latin typeface="Bell MT"/>
                <a:cs typeface="Calibri"/>
              </a:rPr>
              <a:t>5</a:t>
            </a:r>
          </a:p>
          <a:p>
            <a:r>
              <a:rPr lang="en-GB" dirty="0">
                <a:latin typeface="Bell MT"/>
                <a:cs typeface="Calibri"/>
              </a:rPr>
              <a:t>6</a:t>
            </a:r>
          </a:p>
          <a:p>
            <a:r>
              <a:rPr lang="en-GB" dirty="0">
                <a:latin typeface="Bell MT"/>
                <a:cs typeface="Calibri"/>
              </a:rPr>
              <a:t>7-8</a:t>
            </a:r>
          </a:p>
          <a:p>
            <a:r>
              <a:rPr lang="en-GB" dirty="0">
                <a:latin typeface="Bell MT"/>
                <a:cs typeface="Calibri"/>
              </a:rPr>
              <a:t>9</a:t>
            </a:r>
          </a:p>
          <a:p>
            <a:r>
              <a:rPr lang="en-GB" dirty="0">
                <a:latin typeface="Bell MT"/>
                <a:cs typeface="Calibri"/>
              </a:rPr>
              <a:t>10</a:t>
            </a:r>
          </a:p>
          <a:p>
            <a:r>
              <a:rPr lang="en-GB" dirty="0">
                <a:latin typeface="Bell MT"/>
                <a:cs typeface="Calibri"/>
              </a:rPr>
              <a:t>11</a:t>
            </a:r>
          </a:p>
          <a:p>
            <a:r>
              <a:rPr lang="en-GB" dirty="0">
                <a:latin typeface="Bell MT"/>
                <a:cs typeface="Calibri"/>
              </a:rPr>
              <a:t>12</a:t>
            </a:r>
          </a:p>
          <a:p>
            <a:r>
              <a:rPr lang="en-GB" dirty="0">
                <a:latin typeface="Bell MT"/>
                <a:cs typeface="Calibri"/>
              </a:rPr>
              <a:t>13</a:t>
            </a:r>
          </a:p>
          <a:p>
            <a:r>
              <a:rPr lang="en-GB" dirty="0">
                <a:latin typeface="Bell MT"/>
                <a:cs typeface="Calibri"/>
              </a:rPr>
              <a:t>14</a:t>
            </a:r>
          </a:p>
          <a:p>
            <a:r>
              <a:rPr lang="en-GB" dirty="0">
                <a:latin typeface="Bell MT"/>
                <a:cs typeface="Calibri"/>
              </a:rPr>
              <a:t>15</a:t>
            </a:r>
          </a:p>
          <a:p>
            <a:r>
              <a:rPr lang="en-GB" dirty="0">
                <a:latin typeface="Bell MT"/>
                <a:cs typeface="Calibri"/>
              </a:rPr>
              <a:t>16</a:t>
            </a:r>
          </a:p>
          <a:p>
            <a:r>
              <a:rPr lang="en-GB" dirty="0">
                <a:latin typeface="Bell MT"/>
                <a:cs typeface="Calibri"/>
              </a:rPr>
              <a:t>17</a:t>
            </a:r>
            <a:endParaRPr lang="en-GB" dirty="0"/>
          </a:p>
          <a:p>
            <a:r>
              <a:rPr lang="en-GB" dirty="0">
                <a:latin typeface="Bell MT"/>
                <a:cs typeface="Calibri"/>
              </a:rPr>
              <a:t>18-19</a:t>
            </a:r>
          </a:p>
          <a:p>
            <a:r>
              <a:rPr lang="en-GB" dirty="0">
                <a:latin typeface="Bell MT"/>
                <a:cs typeface="Calibri"/>
              </a:rPr>
              <a:t>20</a:t>
            </a:r>
          </a:p>
        </p:txBody>
      </p:sp>
    </p:spTree>
    <p:extLst>
      <p:ext uri="{BB962C8B-B14F-4D97-AF65-F5344CB8AC3E}">
        <p14:creationId xmlns:p14="http://schemas.microsoft.com/office/powerpoint/2010/main" val="28791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634A5F-881B-4C4B-6A22-2E63C4E485E1}"/>
              </a:ext>
            </a:extLst>
          </p:cNvPr>
          <p:cNvSpPr>
            <a:spLocks noGrp="1"/>
          </p:cNvSpPr>
          <p:nvPr>
            <p:ph type="body" sz="quarter" idx="14"/>
          </p:nvPr>
        </p:nvSpPr>
        <p:spPr>
          <a:xfrm>
            <a:off x="645825" y="1763297"/>
            <a:ext cx="11028939" cy="4260431"/>
          </a:xfrm>
        </p:spPr>
        <p:txBody>
          <a:bodyPr vert="horz" lIns="91440" tIns="45720" rIns="91440" bIns="45720" rtlCol="0" anchor="t">
            <a:noAutofit/>
          </a:bodyPr>
          <a:lstStyle/>
          <a:p>
            <a:r>
              <a:rPr lang="en-GB" dirty="0"/>
              <a:t>.</a:t>
            </a:r>
          </a:p>
        </p:txBody>
      </p:sp>
      <p:sp>
        <p:nvSpPr>
          <p:cNvPr id="3" name="Text Placeholder 2">
            <a:extLst>
              <a:ext uri="{FF2B5EF4-FFF2-40B4-BE49-F238E27FC236}">
                <a16:creationId xmlns:a16="http://schemas.microsoft.com/office/drawing/2014/main" id="{E6448A79-21EC-EB75-7C72-2FF713C7A0CD}"/>
              </a:ext>
            </a:extLst>
          </p:cNvPr>
          <p:cNvSpPr>
            <a:spLocks noGrp="1"/>
          </p:cNvSpPr>
          <p:nvPr>
            <p:ph type="body" sz="quarter" idx="15"/>
          </p:nvPr>
        </p:nvSpPr>
        <p:spPr>
          <a:xfrm>
            <a:off x="2692339" y="599039"/>
            <a:ext cx="5228502" cy="868651"/>
          </a:xfrm>
        </p:spPr>
        <p:txBody>
          <a:bodyPr vert="horz" lIns="91440" tIns="45720" rIns="91440" bIns="45720" rtlCol="0" anchor="t">
            <a:normAutofit/>
          </a:bodyPr>
          <a:lstStyle/>
          <a:p>
            <a:pPr algn="r"/>
            <a:r>
              <a:rPr lang="en-GB" u="sng">
                <a:solidFill>
                  <a:schemeClr val="tx1">
                    <a:lumMod val="95000"/>
                    <a:lumOff val="5000"/>
                  </a:schemeClr>
                </a:solidFill>
                <a:latin typeface="Arial"/>
                <a:cs typeface="Arial"/>
              </a:rPr>
              <a:t>THE TEAM</a:t>
            </a:r>
            <a:endParaRPr lang="en-US" u="sng">
              <a:solidFill>
                <a:schemeClr val="tx1">
                  <a:lumMod val="95000"/>
                  <a:lumOff val="5000"/>
                </a:schemeClr>
              </a:solidFill>
              <a:cs typeface="Arial" panose="020B0604020202020204" pitchFamily="34" charset="0"/>
            </a:endParaRPr>
          </a:p>
        </p:txBody>
      </p:sp>
      <p:pic>
        <p:nvPicPr>
          <p:cNvPr id="15" name="Picture 14">
            <a:extLst>
              <a:ext uri="{FF2B5EF4-FFF2-40B4-BE49-F238E27FC236}">
                <a16:creationId xmlns:a16="http://schemas.microsoft.com/office/drawing/2014/main" id="{F79B5C96-2C60-1219-6AEF-1A0B64120598}"/>
              </a:ext>
            </a:extLst>
          </p:cNvPr>
          <p:cNvPicPr>
            <a:picLocks noChangeAspect="1"/>
          </p:cNvPicPr>
          <p:nvPr/>
        </p:nvPicPr>
        <p:blipFill>
          <a:blip r:embed="rId3"/>
          <a:stretch>
            <a:fillRect/>
          </a:stretch>
        </p:blipFill>
        <p:spPr>
          <a:xfrm>
            <a:off x="5041165" y="2004833"/>
            <a:ext cx="1968349" cy="1968349"/>
          </a:xfrm>
          <a:prstGeom prst="ellipse">
            <a:avLst/>
          </a:prstGeom>
        </p:spPr>
      </p:pic>
      <p:pic>
        <p:nvPicPr>
          <p:cNvPr id="17" name="Picture 16">
            <a:extLst>
              <a:ext uri="{FF2B5EF4-FFF2-40B4-BE49-F238E27FC236}">
                <a16:creationId xmlns:a16="http://schemas.microsoft.com/office/drawing/2014/main" id="{4C919898-A5F1-0E41-83C1-088058E68EB9}"/>
              </a:ext>
            </a:extLst>
          </p:cNvPr>
          <p:cNvPicPr>
            <a:picLocks noChangeAspect="1"/>
          </p:cNvPicPr>
          <p:nvPr/>
        </p:nvPicPr>
        <p:blipFill>
          <a:blip r:embed="rId4"/>
          <a:stretch>
            <a:fillRect/>
          </a:stretch>
        </p:blipFill>
        <p:spPr>
          <a:xfrm>
            <a:off x="9296786" y="1930950"/>
            <a:ext cx="1930012" cy="2014662"/>
          </a:xfrm>
          <a:prstGeom prst="ellipse">
            <a:avLst/>
          </a:prstGeom>
        </p:spPr>
      </p:pic>
      <p:pic>
        <p:nvPicPr>
          <p:cNvPr id="21" name="Picture 20">
            <a:extLst>
              <a:ext uri="{FF2B5EF4-FFF2-40B4-BE49-F238E27FC236}">
                <a16:creationId xmlns:a16="http://schemas.microsoft.com/office/drawing/2014/main" id="{8474647D-65DA-6629-B2EC-9E1FA4FD991E}"/>
              </a:ext>
            </a:extLst>
          </p:cNvPr>
          <p:cNvPicPr>
            <a:picLocks noChangeAspect="1"/>
          </p:cNvPicPr>
          <p:nvPr/>
        </p:nvPicPr>
        <p:blipFill>
          <a:blip r:embed="rId5"/>
          <a:stretch>
            <a:fillRect/>
          </a:stretch>
        </p:blipFill>
        <p:spPr>
          <a:xfrm>
            <a:off x="3088700" y="4047066"/>
            <a:ext cx="1458278" cy="1844688"/>
          </a:xfrm>
          <a:prstGeom prst="ellipse">
            <a:avLst/>
          </a:prstGeom>
        </p:spPr>
      </p:pic>
      <p:pic>
        <p:nvPicPr>
          <p:cNvPr id="23" name="Picture 22">
            <a:extLst>
              <a:ext uri="{FF2B5EF4-FFF2-40B4-BE49-F238E27FC236}">
                <a16:creationId xmlns:a16="http://schemas.microsoft.com/office/drawing/2014/main" id="{A2DF57CD-AD86-4EEC-C727-4C48B708F50C}"/>
              </a:ext>
            </a:extLst>
          </p:cNvPr>
          <p:cNvPicPr>
            <a:picLocks noChangeAspect="1"/>
          </p:cNvPicPr>
          <p:nvPr/>
        </p:nvPicPr>
        <p:blipFill>
          <a:blip r:embed="rId6"/>
          <a:stretch>
            <a:fillRect/>
          </a:stretch>
        </p:blipFill>
        <p:spPr>
          <a:xfrm>
            <a:off x="7383272" y="3898989"/>
            <a:ext cx="1615102" cy="2014662"/>
          </a:xfrm>
          <a:prstGeom prst="ellipse">
            <a:avLst/>
          </a:prstGeom>
        </p:spPr>
      </p:pic>
      <p:pic>
        <p:nvPicPr>
          <p:cNvPr id="25" name="Picture 24">
            <a:extLst>
              <a:ext uri="{FF2B5EF4-FFF2-40B4-BE49-F238E27FC236}">
                <a16:creationId xmlns:a16="http://schemas.microsoft.com/office/drawing/2014/main" id="{92FCA94A-F2F6-F47E-CDFC-834A6CC68790}"/>
              </a:ext>
            </a:extLst>
          </p:cNvPr>
          <p:cNvPicPr>
            <a:picLocks noChangeAspect="1"/>
          </p:cNvPicPr>
          <p:nvPr/>
        </p:nvPicPr>
        <p:blipFill>
          <a:blip r:embed="rId7"/>
          <a:stretch>
            <a:fillRect/>
          </a:stretch>
        </p:blipFill>
        <p:spPr>
          <a:xfrm>
            <a:off x="645825" y="2004834"/>
            <a:ext cx="1968349" cy="2014662"/>
          </a:xfrm>
          <a:prstGeom prst="ellipse">
            <a:avLst/>
          </a:prstGeom>
        </p:spPr>
      </p:pic>
      <p:sp>
        <p:nvSpPr>
          <p:cNvPr id="4" name="TextBox 3">
            <a:extLst>
              <a:ext uri="{FF2B5EF4-FFF2-40B4-BE49-F238E27FC236}">
                <a16:creationId xmlns:a16="http://schemas.microsoft.com/office/drawing/2014/main" id="{E151D0AC-EBC9-24FF-BA5C-DA81A6B79C09}"/>
              </a:ext>
            </a:extLst>
          </p:cNvPr>
          <p:cNvSpPr txBox="1"/>
          <p:nvPr/>
        </p:nvSpPr>
        <p:spPr>
          <a:xfrm>
            <a:off x="1057820" y="4121634"/>
            <a:ext cx="155665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SAKETH REDDY</a:t>
            </a:r>
          </a:p>
          <a:p>
            <a:r>
              <a:rPr lang="en-GB" sz="1400">
                <a:cs typeface="Calibri"/>
              </a:rPr>
              <a:t> TEAM LEADER,</a:t>
            </a:r>
          </a:p>
          <a:p>
            <a:pPr algn="just"/>
            <a:r>
              <a:rPr lang="en-GB" sz="1400">
                <a:cs typeface="Calibri"/>
              </a:rPr>
              <a:t>     BACKEND</a:t>
            </a:r>
          </a:p>
        </p:txBody>
      </p:sp>
      <p:sp>
        <p:nvSpPr>
          <p:cNvPr id="5" name="TextBox 4">
            <a:extLst>
              <a:ext uri="{FF2B5EF4-FFF2-40B4-BE49-F238E27FC236}">
                <a16:creationId xmlns:a16="http://schemas.microsoft.com/office/drawing/2014/main" id="{DC0EF81E-7053-35DA-D0C3-B4B37F7FB36C}"/>
              </a:ext>
            </a:extLst>
          </p:cNvPr>
          <p:cNvSpPr txBox="1"/>
          <p:nvPr/>
        </p:nvSpPr>
        <p:spPr>
          <a:xfrm>
            <a:off x="5470190" y="4053378"/>
            <a:ext cx="138248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RAHULKUMAR</a:t>
            </a:r>
          </a:p>
          <a:p>
            <a:r>
              <a:rPr lang="en-GB" sz="1400">
                <a:cs typeface="Calibri"/>
              </a:rPr>
              <a:t>     BACKEND            DEVELOPER</a:t>
            </a:r>
          </a:p>
        </p:txBody>
      </p:sp>
      <p:sp>
        <p:nvSpPr>
          <p:cNvPr id="6" name="TextBox 5">
            <a:extLst>
              <a:ext uri="{FF2B5EF4-FFF2-40B4-BE49-F238E27FC236}">
                <a16:creationId xmlns:a16="http://schemas.microsoft.com/office/drawing/2014/main" id="{1FF2CEE2-5F14-BFEC-5FCD-5A833CE9FF17}"/>
              </a:ext>
            </a:extLst>
          </p:cNvPr>
          <p:cNvSpPr txBox="1"/>
          <p:nvPr/>
        </p:nvSpPr>
        <p:spPr>
          <a:xfrm>
            <a:off x="9783079" y="4026283"/>
            <a:ext cx="15131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  SHRAVAN</a:t>
            </a:r>
          </a:p>
          <a:p>
            <a:r>
              <a:rPr lang="en-GB" sz="1400">
                <a:cs typeface="Calibri"/>
              </a:rPr>
              <a:t>DATA ANALYST</a:t>
            </a:r>
          </a:p>
        </p:txBody>
      </p:sp>
      <p:sp>
        <p:nvSpPr>
          <p:cNvPr id="7" name="TextBox 6">
            <a:extLst>
              <a:ext uri="{FF2B5EF4-FFF2-40B4-BE49-F238E27FC236}">
                <a16:creationId xmlns:a16="http://schemas.microsoft.com/office/drawing/2014/main" id="{664351A9-0CD3-1D29-EC5A-8F510381791A}"/>
              </a:ext>
            </a:extLst>
          </p:cNvPr>
          <p:cNvSpPr txBox="1"/>
          <p:nvPr/>
        </p:nvSpPr>
        <p:spPr>
          <a:xfrm>
            <a:off x="3392686" y="6026156"/>
            <a:ext cx="140425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MOUNIKA</a:t>
            </a:r>
          </a:p>
          <a:p>
            <a:r>
              <a:rPr lang="en-GB" sz="1400">
                <a:cs typeface="Calibri"/>
              </a:rPr>
              <a:t>FRONTEND DEVELOPER</a:t>
            </a:r>
          </a:p>
        </p:txBody>
      </p:sp>
      <p:sp>
        <p:nvSpPr>
          <p:cNvPr id="8" name="TextBox 7">
            <a:extLst>
              <a:ext uri="{FF2B5EF4-FFF2-40B4-BE49-F238E27FC236}">
                <a16:creationId xmlns:a16="http://schemas.microsoft.com/office/drawing/2014/main" id="{89F068A4-9F95-9C67-76DE-0BBAA164DF15}"/>
              </a:ext>
            </a:extLst>
          </p:cNvPr>
          <p:cNvSpPr txBox="1"/>
          <p:nvPr/>
        </p:nvSpPr>
        <p:spPr>
          <a:xfrm>
            <a:off x="7769777" y="6028779"/>
            <a:ext cx="1600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Calibri"/>
              </a:rPr>
              <a:t> </a:t>
            </a:r>
            <a:r>
              <a:rPr lang="en-GB" sz="1400" b="1">
                <a:cs typeface="Calibri"/>
              </a:rPr>
              <a:t> GANGA</a:t>
            </a:r>
          </a:p>
          <a:p>
            <a:r>
              <a:rPr lang="en-GB" sz="1400">
                <a:cs typeface="Calibri"/>
              </a:rPr>
              <a:t>FRONTEND</a:t>
            </a:r>
          </a:p>
          <a:p>
            <a:r>
              <a:rPr lang="en-GB" sz="1400">
                <a:cs typeface="Calibri"/>
              </a:rPr>
              <a:t>DEVELOPER</a:t>
            </a:r>
            <a:endParaRPr lang="en-GB"/>
          </a:p>
        </p:txBody>
      </p:sp>
    </p:spTree>
    <p:extLst>
      <p:ext uri="{BB962C8B-B14F-4D97-AF65-F5344CB8AC3E}">
        <p14:creationId xmlns:p14="http://schemas.microsoft.com/office/powerpoint/2010/main" val="8902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67230-7709-12C0-9AF8-96BAE07BD835}"/>
              </a:ext>
            </a:extLst>
          </p:cNvPr>
          <p:cNvSpPr>
            <a:spLocks noGrp="1"/>
          </p:cNvSpPr>
          <p:nvPr>
            <p:ph type="body" sz="quarter" idx="14"/>
          </p:nvPr>
        </p:nvSpPr>
        <p:spPr/>
        <p:txBody>
          <a:bodyPr vert="horz" lIns="91440" tIns="45720" rIns="91440" bIns="45720" rtlCol="0" anchor="t">
            <a:noAutofit/>
          </a:bodyPr>
          <a:lstStyle/>
          <a:p>
            <a:r>
              <a:rPr lang="en-IN" sz="2800">
                <a:latin typeface="Bell MT"/>
                <a:ea typeface="Calibri"/>
                <a:cs typeface="Arial"/>
              </a:rPr>
              <a:t>Traditional grocery store inventory management lacks accuracy and adaptability, leading to waste and lost sales. The absence of a Deep Learning solution analysing historical sales data hampers optimal stock levels, profitability, and customer satisfaction. To overcome this problem, we are building a model that gives retailers:</a:t>
            </a:r>
            <a:endParaRPr lang="en-IN" sz="2800">
              <a:latin typeface="Bell MT"/>
              <a:ea typeface="Calibri"/>
              <a:cs typeface="Arial" panose="020B0604020202020204" pitchFamily="34" charset="0"/>
            </a:endParaRPr>
          </a:p>
          <a:p>
            <a:r>
              <a:rPr lang="en-IN" sz="2000">
                <a:latin typeface="Bell MT"/>
                <a:ea typeface="Calibri"/>
                <a:cs typeface="Arial"/>
              </a:rPr>
              <a:t>- </a:t>
            </a:r>
            <a:r>
              <a:rPr lang="en-IN" sz="2000">
                <a:highlight>
                  <a:srgbClr val="FFFF00"/>
                </a:highlight>
                <a:latin typeface="Bell MT"/>
                <a:ea typeface="Calibri"/>
                <a:cs typeface="Arial"/>
              </a:rPr>
              <a:t>the capacity to save costs</a:t>
            </a:r>
            <a:endParaRPr lang="en-US" sz="2000">
              <a:highlight>
                <a:srgbClr val="FFFF00"/>
              </a:highlight>
              <a:latin typeface="Bell MT"/>
              <a:ea typeface="Calibri"/>
              <a:cs typeface="Arial" panose="020B0604020202020204" pitchFamily="34" charset="0"/>
            </a:endParaRPr>
          </a:p>
          <a:p>
            <a:r>
              <a:rPr lang="en-IN" sz="2000">
                <a:latin typeface="Bell MT"/>
                <a:ea typeface="Calibri"/>
                <a:cs typeface="Arial"/>
              </a:rPr>
              <a:t>-</a:t>
            </a:r>
            <a:r>
              <a:rPr lang="en-IN" sz="2000">
                <a:highlight>
                  <a:srgbClr val="FFFF00"/>
                </a:highlight>
                <a:latin typeface="Bell MT"/>
                <a:ea typeface="Calibri"/>
                <a:cs typeface="Arial"/>
              </a:rPr>
              <a:t>boost profits</a:t>
            </a:r>
            <a:endParaRPr lang="en-IN" sz="2000">
              <a:highlight>
                <a:srgbClr val="FFFF00"/>
              </a:highlight>
              <a:latin typeface="Bell MT"/>
              <a:ea typeface="Calibri"/>
              <a:cs typeface="Arial" panose="020B0604020202020204" pitchFamily="34" charset="0"/>
            </a:endParaRPr>
          </a:p>
          <a:p>
            <a:r>
              <a:rPr lang="en-IN" sz="2000">
                <a:latin typeface="Bell MT"/>
                <a:ea typeface="Calibri"/>
                <a:cs typeface="Arial"/>
              </a:rPr>
              <a:t>-</a:t>
            </a:r>
            <a:r>
              <a:rPr lang="en-IN" sz="2000">
                <a:highlight>
                  <a:srgbClr val="FFFF00"/>
                </a:highlight>
                <a:latin typeface="Bell MT"/>
                <a:ea typeface="Calibri"/>
                <a:cs typeface="Arial"/>
              </a:rPr>
              <a:t>provides customers a smooth shopping experience by precisely forecasting demand</a:t>
            </a:r>
            <a:endParaRPr lang="en-IN" sz="2000">
              <a:highlight>
                <a:srgbClr val="0000FF"/>
              </a:highlight>
              <a:latin typeface="Bell MT"/>
              <a:ea typeface="Calibri"/>
              <a:cs typeface="Arial" panose="020B0604020202020204" pitchFamily="34" charset="0"/>
            </a:endParaRPr>
          </a:p>
          <a:p>
            <a:endParaRPr lang="en-IN" sz="1000">
              <a:latin typeface="Bell MT" panose="02020503060305020303" pitchFamily="18" charset="0"/>
              <a:cs typeface="Arial"/>
            </a:endParaRPr>
          </a:p>
        </p:txBody>
      </p:sp>
      <p:sp>
        <p:nvSpPr>
          <p:cNvPr id="3" name="Text Placeholder 2">
            <a:extLst>
              <a:ext uri="{FF2B5EF4-FFF2-40B4-BE49-F238E27FC236}">
                <a16:creationId xmlns:a16="http://schemas.microsoft.com/office/drawing/2014/main" id="{9A1FFF1F-68A7-DD02-2A08-0595DB990F9B}"/>
              </a:ext>
            </a:extLst>
          </p:cNvPr>
          <p:cNvSpPr>
            <a:spLocks noGrp="1"/>
          </p:cNvSpPr>
          <p:nvPr>
            <p:ph type="body" sz="quarter" idx="15"/>
          </p:nvPr>
        </p:nvSpPr>
        <p:spPr>
          <a:xfrm>
            <a:off x="645825" y="686125"/>
            <a:ext cx="9356304" cy="868651"/>
          </a:xfrm>
        </p:spPr>
        <p:txBody>
          <a:bodyPr>
            <a:normAutofit fontScale="92500"/>
          </a:bodyPr>
          <a:lstStyle/>
          <a:p>
            <a:r>
              <a:rPr lang="en-CA"/>
              <a:t>What we are trying to build?</a:t>
            </a:r>
            <a:endParaRPr lang="en-IN"/>
          </a:p>
        </p:txBody>
      </p:sp>
    </p:spTree>
    <p:extLst>
      <p:ext uri="{BB962C8B-B14F-4D97-AF65-F5344CB8AC3E}">
        <p14:creationId xmlns:p14="http://schemas.microsoft.com/office/powerpoint/2010/main" val="50485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8C61E0-96C8-F190-E1D4-F86977C3C174}"/>
              </a:ext>
            </a:extLst>
          </p:cNvPr>
          <p:cNvSpPr>
            <a:spLocks noGrp="1"/>
          </p:cNvSpPr>
          <p:nvPr>
            <p:ph type="body" sz="quarter" idx="14"/>
          </p:nvPr>
        </p:nvSpPr>
        <p:spPr/>
        <p:txBody>
          <a:bodyPr vert="horz" lIns="91440" tIns="45720" rIns="91440" bIns="45720" rtlCol="0" anchor="t">
            <a:noAutofit/>
          </a:bodyPr>
          <a:lstStyle/>
          <a:p>
            <a:r>
              <a:rPr lang="en-IN" sz="2000">
                <a:latin typeface="Bell MT"/>
                <a:ea typeface="Calibri"/>
                <a:cs typeface="Arial"/>
              </a:rPr>
              <a:t>We at </a:t>
            </a:r>
            <a:r>
              <a:rPr lang="en-IN" sz="2000" b="1" i="1">
                <a:latin typeface="Bell MT"/>
                <a:ea typeface="Calibri"/>
                <a:cs typeface="Arial"/>
              </a:rPr>
              <a:t>Demand Dynamics </a:t>
            </a:r>
            <a:r>
              <a:rPr lang="en-IN" sz="2000">
                <a:latin typeface="Bell MT"/>
                <a:ea typeface="Calibri"/>
                <a:cs typeface="Arial"/>
              </a:rPr>
              <a:t>are confident that deep learning will revolutionise how supermarket retailers manage their inventories. By doing this project, we guarantee optimum stock levels at all times, minimising waste from overstocking and avoiding missed sales opportunities as a result of under-stocking.</a:t>
            </a:r>
            <a:endParaRPr lang="en-US" sz="2000">
              <a:latin typeface="Bell MT"/>
              <a:ea typeface="Calibri"/>
              <a:cs typeface="Calibri"/>
            </a:endParaRPr>
          </a:p>
          <a:p>
            <a:r>
              <a:rPr lang="en-IN" sz="2000">
                <a:latin typeface="Bell MT"/>
                <a:ea typeface="Calibri"/>
                <a:cs typeface="Arial"/>
              </a:rPr>
              <a:t>By analysing client wants and modifying inventory as necessary, our innovative technology enables stores to stay one step ahead of the competition.</a:t>
            </a:r>
            <a:endParaRPr lang="en-IN" sz="2000">
              <a:latin typeface="Bell MT"/>
              <a:ea typeface="Calibri"/>
            </a:endParaRPr>
          </a:p>
          <a:p>
            <a:endParaRPr lang="en-IN">
              <a:latin typeface="Bell MT" panose="02020503060305020303" pitchFamily="18" charset="0"/>
              <a:cs typeface="Arial"/>
            </a:endParaRPr>
          </a:p>
          <a:p>
            <a:endParaRPr lang="en-IN">
              <a:latin typeface="Bell MT" panose="02020503060305020303" pitchFamily="18" charset="0"/>
              <a:cs typeface="Arial"/>
            </a:endParaRPr>
          </a:p>
        </p:txBody>
      </p:sp>
      <p:sp>
        <p:nvSpPr>
          <p:cNvPr id="3" name="Text Placeholder 2">
            <a:extLst>
              <a:ext uri="{FF2B5EF4-FFF2-40B4-BE49-F238E27FC236}">
                <a16:creationId xmlns:a16="http://schemas.microsoft.com/office/drawing/2014/main" id="{59EDC2F4-3A4A-FEA2-E4E8-C5B95B713E9E}"/>
              </a:ext>
            </a:extLst>
          </p:cNvPr>
          <p:cNvSpPr>
            <a:spLocks noGrp="1"/>
          </p:cNvSpPr>
          <p:nvPr>
            <p:ph type="body" sz="quarter" idx="15"/>
          </p:nvPr>
        </p:nvSpPr>
        <p:spPr/>
        <p:txBody>
          <a:bodyPr/>
          <a:lstStyle/>
          <a:p>
            <a:r>
              <a:rPr lang="en-CA"/>
              <a:t>Abstract</a:t>
            </a:r>
            <a:endParaRPr lang="en-IN"/>
          </a:p>
        </p:txBody>
      </p:sp>
      <p:pic>
        <p:nvPicPr>
          <p:cNvPr id="5" name="Picture 5" descr="A pink circle with a black and white logo&#10;&#10;Description automatically generated">
            <a:extLst>
              <a:ext uri="{FF2B5EF4-FFF2-40B4-BE49-F238E27FC236}">
                <a16:creationId xmlns:a16="http://schemas.microsoft.com/office/drawing/2014/main" id="{D5AB8F8E-96D6-7EE7-313D-1D11BB8AC610}"/>
              </a:ext>
            </a:extLst>
          </p:cNvPr>
          <p:cNvPicPr>
            <a:picLocks noChangeAspect="1"/>
          </p:cNvPicPr>
          <p:nvPr/>
        </p:nvPicPr>
        <p:blipFill>
          <a:blip r:embed="rId2"/>
          <a:stretch>
            <a:fillRect/>
          </a:stretch>
        </p:blipFill>
        <p:spPr>
          <a:xfrm>
            <a:off x="4592400" y="3665400"/>
            <a:ext cx="2623200" cy="2623200"/>
          </a:xfrm>
          <a:prstGeom prst="rect">
            <a:avLst/>
          </a:prstGeom>
        </p:spPr>
      </p:pic>
    </p:spTree>
    <p:extLst>
      <p:ext uri="{BB962C8B-B14F-4D97-AF65-F5344CB8AC3E}">
        <p14:creationId xmlns:p14="http://schemas.microsoft.com/office/powerpoint/2010/main" val="9472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6B863-2B27-11E5-897F-FC3E7B40BBFE}"/>
              </a:ext>
            </a:extLst>
          </p:cNvPr>
          <p:cNvSpPr>
            <a:spLocks noGrp="1"/>
          </p:cNvSpPr>
          <p:nvPr>
            <p:ph type="body" sz="quarter" idx="14"/>
          </p:nvPr>
        </p:nvSpPr>
        <p:spPr/>
        <p:txBody>
          <a:bodyPr vert="horz" lIns="91440" tIns="45720" rIns="91440" bIns="45720" rtlCol="0" anchor="t">
            <a:noAutofit/>
          </a:bodyPr>
          <a:lstStyle/>
          <a:p>
            <a:r>
              <a:rPr lang="en-US" b="1" u="sng" dirty="0">
                <a:solidFill>
                  <a:schemeClr val="tx1"/>
                </a:solidFill>
                <a:latin typeface="Bell MT" panose="02020503060305020303" pitchFamily="18" charset="0"/>
              </a:rPr>
              <a:t>Business Scenario:</a:t>
            </a:r>
          </a:p>
          <a:p>
            <a:pPr algn="l"/>
            <a:r>
              <a:rPr lang="en-US" b="0" i="0" dirty="0">
                <a:solidFill>
                  <a:schemeClr val="tx1"/>
                </a:solidFill>
                <a:effectLst/>
                <a:latin typeface="Bell MT" panose="02020503060305020303" pitchFamily="18" charset="0"/>
              </a:rPr>
              <a:t>A business use case for forecasting grocery demand can be highly valuable for a variety of stakeholders in the grocery industry, including retailers, suppliers, and logistics providers. Here's an example of a business use case for grocery demand forecasting:</a:t>
            </a:r>
          </a:p>
          <a:p>
            <a:pPr algn="l"/>
            <a:r>
              <a:rPr lang="en-US" b="0" i="0" dirty="0">
                <a:solidFill>
                  <a:schemeClr val="tx1"/>
                </a:solidFill>
                <a:effectLst/>
                <a:latin typeface="Bell MT" panose="02020503060305020303" pitchFamily="18" charset="0"/>
              </a:rPr>
              <a:t>Scenario: Consider a grocery store or online grocery delivery business retailer that wants to optimize its inventory and ensure timely delivery to customers while minimizing stockouts and overstocks.</a:t>
            </a:r>
          </a:p>
          <a:p>
            <a:pPr algn="l">
              <a:buFont typeface="+mj-lt"/>
              <a:buAutoNum type="arabicPeriod"/>
            </a:pPr>
            <a:r>
              <a:rPr lang="en-US" b="0" i="0" dirty="0">
                <a:solidFill>
                  <a:schemeClr val="tx1"/>
                </a:solidFill>
                <a:effectLst/>
                <a:latin typeface="Bell MT" panose="02020503060305020303" pitchFamily="18" charset="0"/>
              </a:rPr>
              <a:t>Inventory planning</a:t>
            </a:r>
          </a:p>
          <a:p>
            <a:pPr algn="l">
              <a:buFont typeface="+mj-lt"/>
              <a:buAutoNum type="arabicPeriod"/>
            </a:pPr>
            <a:r>
              <a:rPr lang="en-US" b="0" i="0" dirty="0">
                <a:solidFill>
                  <a:schemeClr val="tx1"/>
                </a:solidFill>
                <a:effectLst/>
                <a:latin typeface="Bell MT" panose="02020503060305020303" pitchFamily="18" charset="0"/>
              </a:rPr>
              <a:t>Supply chain opti</a:t>
            </a:r>
            <a:r>
              <a:rPr lang="en-US" dirty="0">
                <a:solidFill>
                  <a:schemeClr val="tx1"/>
                </a:solidFill>
                <a:latin typeface="Bell MT" panose="02020503060305020303" pitchFamily="18" charset="0"/>
              </a:rPr>
              <a:t>mization</a:t>
            </a:r>
          </a:p>
          <a:p>
            <a:pPr algn="l">
              <a:buFont typeface="+mj-lt"/>
              <a:buAutoNum type="arabicPeriod"/>
            </a:pPr>
            <a:r>
              <a:rPr lang="en-US" b="0" i="0" dirty="0">
                <a:solidFill>
                  <a:schemeClr val="tx1"/>
                </a:solidFill>
                <a:effectLst/>
                <a:latin typeface="Bell MT" panose="02020503060305020303" pitchFamily="18" charset="0"/>
              </a:rPr>
              <a:t> Promotions and improved pricing strategies</a:t>
            </a:r>
          </a:p>
          <a:p>
            <a:pPr algn="l">
              <a:buFont typeface="+mj-lt"/>
              <a:buAutoNum type="arabicPeriod"/>
            </a:pPr>
            <a:r>
              <a:rPr lang="en-US" dirty="0">
                <a:solidFill>
                  <a:schemeClr val="tx1"/>
                </a:solidFill>
                <a:latin typeface="Bell MT" panose="02020503060305020303" pitchFamily="18" charset="0"/>
              </a:rPr>
              <a:t> Enhanced delivery efficiency</a:t>
            </a:r>
          </a:p>
          <a:p>
            <a:pPr algn="l">
              <a:buFont typeface="+mj-lt"/>
              <a:buAutoNum type="arabicPeriod"/>
            </a:pPr>
            <a:r>
              <a:rPr lang="en-US" b="0" i="0" dirty="0">
                <a:solidFill>
                  <a:schemeClr val="tx1"/>
                </a:solidFill>
                <a:effectLst/>
                <a:latin typeface="Bell MT" panose="02020503060305020303" pitchFamily="18" charset="0"/>
              </a:rPr>
              <a:t>Better Product Assortment planning</a:t>
            </a:r>
          </a:p>
          <a:p>
            <a:pPr algn="l">
              <a:buFont typeface="+mj-lt"/>
              <a:buAutoNum type="arabicPeriod"/>
            </a:pPr>
            <a:r>
              <a:rPr lang="en-US" dirty="0">
                <a:solidFill>
                  <a:schemeClr val="tx1"/>
                </a:solidFill>
                <a:latin typeface="Bell MT" panose="02020503060305020303" pitchFamily="18" charset="0"/>
              </a:rPr>
              <a:t> Customer satisfaction</a:t>
            </a:r>
            <a:endParaRPr lang="en-US" b="0" i="0" dirty="0">
              <a:solidFill>
                <a:schemeClr val="tx1"/>
              </a:solidFill>
              <a:effectLst/>
              <a:latin typeface="Bell MT" panose="02020503060305020303" pitchFamily="18" charset="0"/>
            </a:endParaRPr>
          </a:p>
          <a:p>
            <a:pPr algn="l">
              <a:buFont typeface="+mj-lt"/>
              <a:buAutoNum type="arabicPeriod"/>
            </a:pPr>
            <a:endParaRPr lang="en-US" b="0" i="0" dirty="0">
              <a:solidFill>
                <a:schemeClr val="tx1"/>
              </a:solidFill>
              <a:effectLst/>
              <a:latin typeface="Bell MT" panose="02020503060305020303" pitchFamily="18" charset="0"/>
            </a:endParaRPr>
          </a:p>
          <a:p>
            <a:endParaRPr lang="en-US" u="sng" dirty="0">
              <a:solidFill>
                <a:schemeClr val="tx1"/>
              </a:solidFill>
              <a:latin typeface="Bell MT" panose="02020503060305020303" pitchFamily="18" charset="0"/>
            </a:endParaRPr>
          </a:p>
          <a:p>
            <a:endParaRPr lang="en-IN" dirty="0">
              <a:solidFill>
                <a:schemeClr val="tx1"/>
              </a:solidFill>
              <a:latin typeface="Bell MT" panose="02020503060305020303" pitchFamily="18" charset="0"/>
            </a:endParaRPr>
          </a:p>
        </p:txBody>
      </p:sp>
      <p:sp>
        <p:nvSpPr>
          <p:cNvPr id="3" name="Text Placeholder 2">
            <a:extLst>
              <a:ext uri="{FF2B5EF4-FFF2-40B4-BE49-F238E27FC236}">
                <a16:creationId xmlns:a16="http://schemas.microsoft.com/office/drawing/2014/main" id="{6CA1FF37-138B-CB93-FB4A-37FFA3693266}"/>
              </a:ext>
            </a:extLst>
          </p:cNvPr>
          <p:cNvSpPr>
            <a:spLocks noGrp="1"/>
          </p:cNvSpPr>
          <p:nvPr>
            <p:ph type="body" sz="quarter" idx="15"/>
          </p:nvPr>
        </p:nvSpPr>
        <p:spPr>
          <a:xfrm>
            <a:off x="645824" y="686125"/>
            <a:ext cx="7218015" cy="868651"/>
          </a:xfrm>
        </p:spPr>
        <p:txBody>
          <a:bodyPr>
            <a:normAutofit/>
          </a:bodyPr>
          <a:lstStyle/>
          <a:p>
            <a:r>
              <a:rPr lang="en-CA"/>
              <a:t>Business Use Case</a:t>
            </a:r>
            <a:endParaRPr lang="en-IN"/>
          </a:p>
        </p:txBody>
      </p:sp>
    </p:spTree>
    <p:extLst>
      <p:ext uri="{BB962C8B-B14F-4D97-AF65-F5344CB8AC3E}">
        <p14:creationId xmlns:p14="http://schemas.microsoft.com/office/powerpoint/2010/main" val="110100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6B863-2B27-11E5-897F-FC3E7B40BBFE}"/>
              </a:ext>
            </a:extLst>
          </p:cNvPr>
          <p:cNvSpPr>
            <a:spLocks noGrp="1"/>
          </p:cNvSpPr>
          <p:nvPr>
            <p:ph type="body" sz="quarter" idx="14"/>
          </p:nvPr>
        </p:nvSpPr>
        <p:spPr>
          <a:xfrm>
            <a:off x="645824" y="1825927"/>
            <a:ext cx="11028939" cy="4017963"/>
          </a:xfrm>
        </p:spPr>
        <p:txBody>
          <a:bodyPr vert="horz" lIns="91440" tIns="45720" rIns="91440" bIns="45720" rtlCol="0" anchor="t">
            <a:noAutofit/>
          </a:bodyPr>
          <a:lstStyle/>
          <a:p>
            <a:pPr algn="l"/>
            <a:r>
              <a:rPr lang="en-US" sz="2000" i="0">
                <a:solidFill>
                  <a:schemeClr val="tx1"/>
                </a:solidFill>
                <a:effectLst/>
                <a:latin typeface="Bell MT"/>
              </a:rPr>
              <a:t>An important use case of forecasting the demand of groceries is optimizing inventory management and seasonal and promotional planning. Here's how it goes:</a:t>
            </a:r>
          </a:p>
          <a:p>
            <a:pPr marL="342900" indent="-342900" algn="l">
              <a:buFont typeface="Arial"/>
              <a:buChar char="•"/>
            </a:pPr>
            <a:r>
              <a:rPr lang="en-US" sz="2000" b="1" i="0" u="sng">
                <a:solidFill>
                  <a:schemeClr val="tx1"/>
                </a:solidFill>
                <a:effectLst/>
                <a:highlight>
                  <a:srgbClr val="FFFF00"/>
                </a:highlight>
                <a:latin typeface="Bell MT"/>
              </a:rPr>
              <a:t>Inventory Planning and Optimization</a:t>
            </a:r>
            <a:r>
              <a:rPr lang="en-US" sz="2000" b="0" i="0" u="sng">
                <a:solidFill>
                  <a:schemeClr val="tx1"/>
                </a:solidFill>
                <a:effectLst/>
                <a:highlight>
                  <a:srgbClr val="FFFF00"/>
                </a:highlight>
                <a:latin typeface="Bell MT"/>
              </a:rPr>
              <a:t>:</a:t>
            </a:r>
            <a:r>
              <a:rPr lang="en-US" sz="2000" b="0" i="0" u="sng">
                <a:solidFill>
                  <a:schemeClr val="tx1"/>
                </a:solidFill>
                <a:effectLst/>
                <a:latin typeface="Bell MT"/>
              </a:rPr>
              <a:t> </a:t>
            </a:r>
            <a:r>
              <a:rPr lang="en-US" sz="2000" b="0" i="0">
                <a:solidFill>
                  <a:schemeClr val="tx1"/>
                </a:solidFill>
                <a:effectLst/>
                <a:latin typeface="Bell MT"/>
              </a:rPr>
              <a:t>By accurately forecasting the demand for groceries, businesses can plan their inventory levels more effectively. Based on expected consumer demand, they may decide how much of each grocery item to stock optimally. Overstocking is avoided in this way, which frees up money and lowers the risk of waste or obsolescence. Additionally, it reduces understocking, which can result in lost sales and dissatisfied customers.</a:t>
            </a:r>
          </a:p>
          <a:p>
            <a:pPr marL="342900" indent="-342900" algn="l">
              <a:buFont typeface="Arial"/>
              <a:buChar char="•"/>
            </a:pPr>
            <a:r>
              <a:rPr lang="en-US" sz="2000" b="1" i="0" u="sng">
                <a:solidFill>
                  <a:schemeClr val="tx1"/>
                </a:solidFill>
                <a:effectLst/>
                <a:highlight>
                  <a:srgbClr val="FFFF00"/>
                </a:highlight>
                <a:latin typeface="Bell MT"/>
              </a:rPr>
              <a:t>Seasonal and Promotional Planning</a:t>
            </a:r>
            <a:r>
              <a:rPr lang="en-US" sz="2000" b="0" i="0">
                <a:solidFill>
                  <a:schemeClr val="tx1"/>
                </a:solidFill>
                <a:effectLst/>
                <a:latin typeface="Bell MT"/>
              </a:rPr>
              <a:t>: Demand forecasting helps businesses prepare for seasonal fluctuations and promotional campaigns. By analyzing historical data and considering external factors, such as holidays or events, businesses can accurately predict spikes or dips in demand for specific grocery items. This allows them to adjust their inventory levels and plan targeted promotions or marketing strategies to capitalize on these opportunities.</a:t>
            </a:r>
            <a:endParaRPr lang="en-US" sz="2000" i="0">
              <a:solidFill>
                <a:schemeClr val="tx1"/>
              </a:solidFill>
              <a:effectLst/>
              <a:latin typeface="Bell MT"/>
            </a:endParaRPr>
          </a:p>
        </p:txBody>
      </p:sp>
      <p:sp>
        <p:nvSpPr>
          <p:cNvPr id="3" name="Text Placeholder 2">
            <a:extLst>
              <a:ext uri="{FF2B5EF4-FFF2-40B4-BE49-F238E27FC236}">
                <a16:creationId xmlns:a16="http://schemas.microsoft.com/office/drawing/2014/main" id="{6CA1FF37-138B-CB93-FB4A-37FFA3693266}"/>
              </a:ext>
            </a:extLst>
          </p:cNvPr>
          <p:cNvSpPr>
            <a:spLocks noGrp="1"/>
          </p:cNvSpPr>
          <p:nvPr>
            <p:ph type="body" sz="quarter" idx="15"/>
          </p:nvPr>
        </p:nvSpPr>
        <p:spPr>
          <a:xfrm>
            <a:off x="645824" y="686125"/>
            <a:ext cx="7218015" cy="868651"/>
          </a:xfrm>
        </p:spPr>
        <p:txBody>
          <a:bodyPr>
            <a:normAutofit/>
          </a:bodyPr>
          <a:lstStyle/>
          <a:p>
            <a:r>
              <a:rPr lang="en-CA"/>
              <a:t>Important Use Case</a:t>
            </a:r>
            <a:endParaRPr lang="en-IN"/>
          </a:p>
        </p:txBody>
      </p:sp>
    </p:spTree>
    <p:extLst>
      <p:ext uri="{BB962C8B-B14F-4D97-AF65-F5344CB8AC3E}">
        <p14:creationId xmlns:p14="http://schemas.microsoft.com/office/powerpoint/2010/main" val="270658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BE4-822F-3786-FC7E-576127F8FF57}"/>
              </a:ext>
            </a:extLst>
          </p:cNvPr>
          <p:cNvSpPr>
            <a:spLocks noGrp="1"/>
          </p:cNvSpPr>
          <p:nvPr>
            <p:ph type="body" sz="quarter" idx="14"/>
          </p:nvPr>
        </p:nvSpPr>
        <p:spPr>
          <a:xfrm>
            <a:off x="645825" y="1935843"/>
            <a:ext cx="11028939" cy="4017963"/>
          </a:xfrm>
        </p:spPr>
        <p:txBody>
          <a:bodyPr vert="horz" lIns="91440" tIns="45720" rIns="91440" bIns="45720" rtlCol="0" anchor="t">
            <a:noAutofit/>
          </a:bodyPr>
          <a:lstStyle/>
          <a:p>
            <a:pPr marL="285750" indent="-285750">
              <a:buFont typeface="Wingdings"/>
              <a:buChar char="ü"/>
            </a:pPr>
            <a:r>
              <a:rPr lang="en-US" b="1" i="0" u="sng">
                <a:solidFill>
                  <a:schemeClr val="tx1"/>
                </a:solidFill>
                <a:effectLst/>
                <a:highlight>
                  <a:srgbClr val="FFFF00"/>
                </a:highlight>
                <a:latin typeface="Bell MT"/>
              </a:rPr>
              <a:t>Deep Learning: </a:t>
            </a:r>
            <a:r>
              <a:rPr lang="en-US" b="0" i="0">
                <a:solidFill>
                  <a:schemeClr val="tx1"/>
                </a:solidFill>
                <a:effectLst/>
                <a:latin typeface="Bell MT"/>
              </a:rPr>
              <a:t>Deep learning is a subfield of machine learning that focuses on training artificial neural networks with multiple layers (deep neural networks) to learn and make predictions or decisions. While deep learning techniques can be used for demand forecasting, "SMOOTH CNN" Convolutional neural networks, which are typically used for image recognition tasks, can also be adapted for time series forecasting, including demand forecasting for groceries.</a:t>
            </a:r>
            <a:r>
              <a:rPr lang="en-US">
                <a:solidFill>
                  <a:schemeClr val="tx1"/>
                </a:solidFill>
                <a:latin typeface="Bell MT"/>
              </a:rPr>
              <a:t> </a:t>
            </a:r>
            <a:endParaRPr lang="en-US">
              <a:solidFill>
                <a:schemeClr val="tx1"/>
              </a:solidFill>
              <a:cs typeface="Arial" panose="020B0604020202020204" pitchFamily="34" charset="0"/>
            </a:endParaRPr>
          </a:p>
          <a:p>
            <a:pPr marL="285750" indent="-285750">
              <a:buFont typeface="Wingdings"/>
              <a:buChar char="ü"/>
            </a:pPr>
            <a:r>
              <a:rPr lang="en-US" b="1" u="sng">
                <a:solidFill>
                  <a:schemeClr val="tx1"/>
                </a:solidFill>
                <a:highlight>
                  <a:srgbClr val="FFFF00"/>
                </a:highlight>
                <a:latin typeface="Bell MT"/>
              </a:rPr>
              <a:t> </a:t>
            </a:r>
            <a:r>
              <a:rPr lang="en-US" b="1" i="0" u="sng">
                <a:solidFill>
                  <a:schemeClr val="tx1"/>
                </a:solidFill>
                <a:effectLst/>
                <a:highlight>
                  <a:srgbClr val="FFFF00"/>
                </a:highlight>
                <a:latin typeface="Bell MT"/>
              </a:rPr>
              <a:t>Market Research and Customer Surveys</a:t>
            </a:r>
            <a:r>
              <a:rPr lang="en-US" b="0" i="0">
                <a:solidFill>
                  <a:schemeClr val="tx1"/>
                </a:solidFill>
                <a:effectLst/>
                <a:highlight>
                  <a:srgbClr val="FFFF00"/>
                </a:highlight>
                <a:latin typeface="Bell MT"/>
              </a:rPr>
              <a:t>:</a:t>
            </a:r>
            <a:r>
              <a:rPr lang="en-US" b="0" i="0">
                <a:solidFill>
                  <a:schemeClr val="tx1"/>
                </a:solidFill>
                <a:effectLst/>
                <a:latin typeface="Bell MT"/>
              </a:rPr>
              <a:t> Market research and customer surveys provide valuable insights into consumer preferences, purchasing behaviors, and trends. Gathering feedback directly from customers through surveys, focus groups, or interviews can help understand their needs, expectations, and preferences for different grocery items. This qualitative information can complement quantitative data and be used to validate or enhance demand forecasting models.</a:t>
            </a:r>
          </a:p>
          <a:p>
            <a:pPr marL="285750" indent="-285750">
              <a:buFont typeface="Wingdings"/>
              <a:buChar char="ü"/>
            </a:pPr>
            <a:r>
              <a:rPr lang="en-US" b="1" i="0" u="sng">
                <a:solidFill>
                  <a:schemeClr val="tx1"/>
                </a:solidFill>
                <a:effectLst/>
                <a:highlight>
                  <a:srgbClr val="FFFF00"/>
                </a:highlight>
                <a:latin typeface="Bell MT"/>
              </a:rPr>
              <a:t>Historical Sales Data Analysis</a:t>
            </a:r>
            <a:r>
              <a:rPr lang="en-US" b="0" i="0">
                <a:solidFill>
                  <a:schemeClr val="tx1"/>
                </a:solidFill>
                <a:effectLst/>
                <a:highlight>
                  <a:srgbClr val="FFFF00"/>
                </a:highlight>
                <a:latin typeface="Bell MT"/>
              </a:rPr>
              <a:t>:</a:t>
            </a:r>
            <a:r>
              <a:rPr lang="en-US" b="0" i="0">
                <a:solidFill>
                  <a:schemeClr val="tx1"/>
                </a:solidFill>
                <a:effectLst/>
                <a:latin typeface="Bell MT"/>
              </a:rPr>
              <a:t> Analyzing historical sales data is a fundamental component of demand forecasting. It involves examining past sales patterns, identifying trends, and seasonality. Historical data can provide a baseline for understanding demand patterns and serve as a reference for predicting future sales. It is crucial to consider factors such as day of the week, month, year, holidays, and other events that might impact grocery demand.</a:t>
            </a:r>
          </a:p>
          <a:p>
            <a:pPr marL="342900" indent="-342900">
              <a:buFont typeface="+mj-lt"/>
              <a:buAutoNum type="arabicPeriod"/>
            </a:pPr>
            <a:endParaRPr lang="en-US" b="0" i="0">
              <a:solidFill>
                <a:schemeClr val="tx1"/>
              </a:solidFill>
              <a:effectLst/>
              <a:latin typeface="Bell MT" panose="02020503060305020303" pitchFamily="18" charset="0"/>
            </a:endParaRPr>
          </a:p>
        </p:txBody>
      </p:sp>
      <p:sp>
        <p:nvSpPr>
          <p:cNvPr id="3" name="Text Placeholder 2">
            <a:extLst>
              <a:ext uri="{FF2B5EF4-FFF2-40B4-BE49-F238E27FC236}">
                <a16:creationId xmlns:a16="http://schemas.microsoft.com/office/drawing/2014/main" id="{FCB79630-F297-829A-0457-7DF3EB7A9665}"/>
              </a:ext>
            </a:extLst>
          </p:cNvPr>
          <p:cNvSpPr>
            <a:spLocks noGrp="1"/>
          </p:cNvSpPr>
          <p:nvPr>
            <p:ph type="body" sz="quarter" idx="15"/>
          </p:nvPr>
        </p:nvSpPr>
        <p:spPr>
          <a:xfrm>
            <a:off x="645825" y="686125"/>
            <a:ext cx="5965990" cy="868651"/>
          </a:xfrm>
        </p:spPr>
        <p:txBody>
          <a:bodyPr>
            <a:normAutofit/>
          </a:bodyPr>
          <a:lstStyle/>
          <a:p>
            <a:r>
              <a:rPr lang="en-CA"/>
              <a:t>Concepts Used</a:t>
            </a:r>
            <a:endParaRPr lang="en-IN"/>
          </a:p>
        </p:txBody>
      </p:sp>
    </p:spTree>
    <p:extLst>
      <p:ext uri="{BB962C8B-B14F-4D97-AF65-F5344CB8AC3E}">
        <p14:creationId xmlns:p14="http://schemas.microsoft.com/office/powerpoint/2010/main" val="1029829191"/>
      </p:ext>
    </p:extLst>
  </p:cSld>
  <p:clrMapOvr>
    <a:masterClrMapping/>
  </p:clrMapOvr>
</p:sld>
</file>

<file path=ppt/theme/theme1.xml><?xml version="1.0" encoding="utf-8"?>
<a:theme xmlns:a="http://schemas.openxmlformats.org/drawingml/2006/main" name="Office Theme">
  <a:themeElements>
    <a:clrScheme name="Corporate Gurukul Colour Values">
      <a:dk1>
        <a:srgbClr val="000000"/>
      </a:dk1>
      <a:lt1>
        <a:srgbClr val="FFFFFF"/>
      </a:lt1>
      <a:dk2>
        <a:srgbClr val="44546A"/>
      </a:dk2>
      <a:lt2>
        <a:srgbClr val="E7E6E6"/>
      </a:lt2>
      <a:accent1>
        <a:srgbClr val="0053A6"/>
      </a:accent1>
      <a:accent2>
        <a:srgbClr val="FFC10D"/>
      </a:accent2>
      <a:accent3>
        <a:srgbClr val="0053A6"/>
      </a:accent3>
      <a:accent4>
        <a:srgbClr val="FFC10D"/>
      </a:accent4>
      <a:accent5>
        <a:srgbClr val="0053A6"/>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0109_Corporate Gurukul_PPT" id="{22D50F27-578B-DC48-809A-75FF590402D5}" vid="{8550C40E-8EBD-BE44-98D1-C7BED291D7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200110_Corporate Gurukul_PPT (1)</Template>
  <TotalTime>112</TotalTime>
  <Words>1963</Words>
  <Application>Microsoft Office PowerPoint</Application>
  <PresentationFormat>Widescreen</PresentationFormat>
  <Paragraphs>131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DEMAND DYNAMICS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 Nair</dc:creator>
  <cp:lastModifiedBy>mounika dandi</cp:lastModifiedBy>
  <cp:revision>40</cp:revision>
  <dcterms:created xsi:type="dcterms:W3CDTF">2020-11-09T11:21:04Z</dcterms:created>
  <dcterms:modified xsi:type="dcterms:W3CDTF">2023-07-19T01:08:59Z</dcterms:modified>
</cp:coreProperties>
</file>