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63" r:id="rId7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8C52"/>
    <a:srgbClr val="00E5F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9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3DF-5001-49BC-B8A5-B80D4E10B39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17" Type="http://schemas.openxmlformats.org/officeDocument/2006/relationships/image" Target="../media/image7.png"/><Relationship Id="rId2" Type="http://schemas.openxmlformats.org/officeDocument/2006/relationships/image" Target="../media/image14.png"/><Relationship Id="rId16" Type="http://schemas.openxmlformats.org/officeDocument/2006/relationships/image" Target="../media/image20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8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21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microsoft.com/office/2007/relationships/hdphoto" Target="../media/hdphoto6.wdp"/><Relationship Id="rId15" Type="http://schemas.openxmlformats.org/officeDocument/2006/relationships/image" Target="../media/image10.png"/><Relationship Id="rId10" Type="http://schemas.microsoft.com/office/2007/relationships/hdphoto" Target="../media/hdphoto8.wdp"/><Relationship Id="rId19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9.png"/><Relationship Id="rId17" Type="http://schemas.openxmlformats.org/officeDocument/2006/relationships/image" Target="../media/image7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11" Type="http://schemas.openxmlformats.org/officeDocument/2006/relationships/image" Target="../media/image8.png"/><Relationship Id="rId5" Type="http://schemas.openxmlformats.org/officeDocument/2006/relationships/image" Target="../media/image28.png"/><Relationship Id="rId15" Type="http://schemas.openxmlformats.org/officeDocument/2006/relationships/image" Target="../media/image19.png"/><Relationship Id="rId10" Type="http://schemas.microsoft.com/office/2007/relationships/hdphoto" Target="../media/hdphoto11.wdp"/><Relationship Id="rId19" Type="http://schemas.openxmlformats.org/officeDocument/2006/relationships/image" Target="../media/image13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9.png"/><Relationship Id="rId1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microsoft.com/office/2007/relationships/hdphoto" Target="../media/hdphoto13.wdp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31.jpeg"/><Relationship Id="rId16" Type="http://schemas.openxmlformats.org/officeDocument/2006/relationships/image" Target="../media/image1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microsoft.com/office/2007/relationships/hdphoto" Target="../media/hdphoto15.wdp"/><Relationship Id="rId5" Type="http://schemas.microsoft.com/office/2007/relationships/hdphoto" Target="../media/hdphoto12.wdp"/><Relationship Id="rId15" Type="http://schemas.openxmlformats.org/officeDocument/2006/relationships/image" Target="../media/image11.png"/><Relationship Id="rId10" Type="http://schemas.openxmlformats.org/officeDocument/2006/relationships/image" Target="../media/image35.png"/><Relationship Id="rId19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microsoft.com/office/2007/relationships/hdphoto" Target="../media/hdphoto14.wdp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FD07585-4CE8-1E0E-B98A-A412FDBDCACE}"/>
              </a:ext>
            </a:extLst>
          </p:cNvPr>
          <p:cNvSpPr/>
          <p:nvPr/>
        </p:nvSpPr>
        <p:spPr>
          <a:xfrm>
            <a:off x="1" y="644056"/>
            <a:ext cx="5349876" cy="33872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2B0F2A-9513-D92B-CDCA-4F9D7345A925}"/>
              </a:ext>
            </a:extLst>
          </p:cNvPr>
          <p:cNvSpPr/>
          <p:nvPr/>
        </p:nvSpPr>
        <p:spPr>
          <a:xfrm rot="10800000">
            <a:off x="0" y="540824"/>
            <a:ext cx="5349876" cy="3232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28DF2-D9B0-24C9-EFB7-DD99C45D7663}"/>
              </a:ext>
            </a:extLst>
          </p:cNvPr>
          <p:cNvSpPr/>
          <p:nvPr/>
        </p:nvSpPr>
        <p:spPr>
          <a:xfrm>
            <a:off x="0" y="0"/>
            <a:ext cx="5349875" cy="64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511112-3AF1-BB6D-3324-E1F486B46D93}"/>
              </a:ext>
            </a:extLst>
          </p:cNvPr>
          <p:cNvSpPr txBox="1"/>
          <p:nvPr/>
        </p:nvSpPr>
        <p:spPr>
          <a:xfrm>
            <a:off x="-1" y="95438"/>
            <a:ext cx="53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24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13BAB8D-0C75-5C9B-289B-F080AFE21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8" y="979760"/>
            <a:ext cx="2460443" cy="136976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CC636-3E38-63A3-5FB8-CA6E75F5A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8313" y="974835"/>
            <a:ext cx="2252380" cy="1369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4EA3E-344E-B471-45A3-76EDB1FAF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2" y="84745"/>
            <a:ext cx="4124325" cy="54864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984764"/>
            <a:ext cx="5349875" cy="3578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0A04248-B482-BC64-840E-842BA52E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1213" y="1410989"/>
            <a:ext cx="3297709" cy="20054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DA6BEB-E5B2-1E56-1153-DE968BE6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657" y="1446805"/>
            <a:ext cx="3274849" cy="1823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F4AB4FE-ADE4-3F7C-88C5-14C5FF1B0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98" y="2202338"/>
            <a:ext cx="2011788" cy="14207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0FFB43D-C27C-7DCF-F339-491B6CE33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917" y="2373916"/>
            <a:ext cx="1877643" cy="1291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2C5806E-BB72-FD1D-127F-5F380EF6A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9" y="2096712"/>
            <a:ext cx="2677692" cy="1890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479BF-46F2-91C3-6824-D38EB15BCD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0939" y="5246339"/>
            <a:ext cx="1150747" cy="175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40FD5-64AF-3FE5-7EF3-0FCAF7FAF5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09" y="6724117"/>
            <a:ext cx="1607746" cy="760535"/>
          </a:xfrm>
          <a:prstGeom prst="rect">
            <a:avLst/>
          </a:prstGeom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" y="7282514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89" y="7013735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16402" y="6625431"/>
            <a:ext cx="212170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2074236" y="6740143"/>
            <a:ext cx="1607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1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7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2110938" y="7246752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2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42" y="7019570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264226" y="5832082"/>
            <a:ext cx="1705534" cy="843211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2338854" y="5868345"/>
            <a:ext cx="1705534" cy="843211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6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1267507E-900A-5484-7C52-889FD6B3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5557903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2FCE83-9F4B-6FA6-A11C-FB7E92463E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517568" y="5505254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5C1AA2-EAE2-BFDA-1DB5-B1B0B64CE4C1}"/>
              </a:ext>
            </a:extLst>
          </p:cNvPr>
          <p:cNvSpPr txBox="1"/>
          <p:nvPr/>
        </p:nvSpPr>
        <p:spPr>
          <a:xfrm>
            <a:off x="5756" y="2951795"/>
            <a:ext cx="5349875" cy="293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AI Will Replace 75% of </a:t>
            </a:r>
            <a:r>
              <a:rPr lang="en-US" sz="14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Today’s Jobs with</a:t>
            </a:r>
            <a:r>
              <a: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in 15 Years</a:t>
            </a:r>
          </a:p>
          <a:p>
            <a:pPr algn="ctr"/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Only Way to AI-Proof Your </a:t>
            </a:r>
            <a:r>
              <a:rPr lang="en-US" sz="11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Child’s Career Is </a:t>
            </a:r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to Genuinely Teach AI</a:t>
            </a:r>
          </a:p>
          <a:p>
            <a:pPr algn="ctr"/>
            <a:endParaRPr lang="en-US" sz="600" b="1" cap="small" dirty="0">
              <a:solidFill>
                <a:srgbClr val="92D05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AI Tuitions for ICSE/CBSE/WB, Class IX-XII</a:t>
            </a:r>
          </a:p>
          <a:p>
            <a:pPr algn="ctr">
              <a:spcAft>
                <a:spcPts val="1200"/>
              </a:spcAft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Robotics / AI / Coding for Kids Class III-VIII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Robotics &amp; IoT – From Children’s  Level till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Python, C, C++ - Basics till TensorFlow, Keras &amp; PyTorch, OpenCV etc.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Data Science Concepts / AI – Lucid details till Professional Mathematical Models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Clear Each Concept with Data Visualization &amp; Analytics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Computer Vision, NLP – Cool Play around to Advanced Professional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800" b="1" dirty="0">
              <a:solidFill>
                <a:srgbClr val="00E5F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Own Edtech Mobile App</a:t>
            </a:r>
            <a:endParaRPr lang="en-AU" sz="1100" b="1" cap="small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3E13AC-359E-8FA8-1291-15689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8" y="455372"/>
            <a:ext cx="2054566" cy="257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13389"/>
            <a:ext cx="5353583" cy="1452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3709" y="-28371"/>
            <a:ext cx="5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7EF721-2C99-15E5-45EA-DCF099D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08" y="-999202"/>
            <a:ext cx="3515804" cy="46769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37893E-CC3C-2666-F268-3ED94CE1D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5608" y="-126351"/>
            <a:ext cx="8482584" cy="39070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056487"/>
            <a:ext cx="5353583" cy="13465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289715"/>
            <a:ext cx="5349875" cy="428094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11" y="7276572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0" y="7214116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485176" y="7102763"/>
            <a:ext cx="1607746" cy="45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492973" y="7271334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37" y="724184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8CAB9EF-BE2F-643A-D269-7F171E8006F7}"/>
              </a:ext>
            </a:extLst>
          </p:cNvPr>
          <p:cNvSpPr/>
          <p:nvPr/>
        </p:nvSpPr>
        <p:spPr>
          <a:xfrm>
            <a:off x="1692146" y="4913378"/>
            <a:ext cx="1802176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BC7E40-357D-D2AC-8C25-7DD5FEDB7775}"/>
              </a:ext>
            </a:extLst>
          </p:cNvPr>
          <p:cNvSpPr/>
          <p:nvPr/>
        </p:nvSpPr>
        <p:spPr>
          <a:xfrm>
            <a:off x="265730" y="4165542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C31B3-D712-720E-6E17-055F2D4B70CE}"/>
              </a:ext>
            </a:extLst>
          </p:cNvPr>
          <p:cNvSpPr/>
          <p:nvPr/>
        </p:nvSpPr>
        <p:spPr>
          <a:xfrm>
            <a:off x="3507279" y="4140564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0C40C5-F9BB-A00C-CDE4-30F1F8709873}"/>
              </a:ext>
            </a:extLst>
          </p:cNvPr>
          <p:cNvSpPr/>
          <p:nvPr/>
        </p:nvSpPr>
        <p:spPr>
          <a:xfrm>
            <a:off x="2871894" y="2540978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B14325-29BF-F255-1838-8B3AD487F6A1}"/>
              </a:ext>
            </a:extLst>
          </p:cNvPr>
          <p:cNvSpPr/>
          <p:nvPr/>
        </p:nvSpPr>
        <p:spPr>
          <a:xfrm>
            <a:off x="1053937" y="2537171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BB0DEF9F-5983-60D5-AAB0-1C6EBC4F2DA6}"/>
              </a:ext>
            </a:extLst>
          </p:cNvPr>
          <p:cNvSpPr/>
          <p:nvPr/>
        </p:nvSpPr>
        <p:spPr>
          <a:xfrm rot="2160000">
            <a:off x="922192" y="2600434"/>
            <a:ext cx="3705368" cy="3423214"/>
          </a:xfrm>
          <a:prstGeom prst="star5">
            <a:avLst>
              <a:gd name="adj" fmla="val 2887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0116AE-6A7E-CBF5-DCB2-D2BC1EC2E5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956">
            <a:off x="-1738951" y="1196459"/>
            <a:ext cx="4124325" cy="54959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10DB78-DA10-1099-1D47-87DA596D2C4B}"/>
              </a:ext>
            </a:extLst>
          </p:cNvPr>
          <p:cNvSpPr txBox="1"/>
          <p:nvPr/>
        </p:nvSpPr>
        <p:spPr>
          <a:xfrm>
            <a:off x="1469861" y="3813583"/>
            <a:ext cx="246894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Top-quality Teachers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400+ Courses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Study Materials, PTM, Counselling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Mock Tests, Doubt Clearing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Smart Classrooms, AC, CCTV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International Management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926DDEF-4ECF-ABE5-11C5-F1E62F30D2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3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467">
            <a:off x="3352085" y="1730951"/>
            <a:ext cx="3211737" cy="50299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C69875C-A6A3-E441-19BC-9B4295C7CE19}"/>
              </a:ext>
            </a:extLst>
          </p:cNvPr>
          <p:cNvSpPr txBox="1"/>
          <p:nvPr/>
        </p:nvSpPr>
        <p:spPr>
          <a:xfrm>
            <a:off x="3068961" y="286221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IIT-JEE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(Mains &amp; Adv)</a:t>
            </a:r>
            <a:endParaRPr lang="en-US" sz="105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A843A1-81C6-8B0F-1D47-0D7DB55E9818}"/>
              </a:ext>
            </a:extLst>
          </p:cNvPr>
          <p:cNvSpPr txBox="1"/>
          <p:nvPr/>
        </p:nvSpPr>
        <p:spPr>
          <a:xfrm>
            <a:off x="1153336" y="284829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INTELLIGENCE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IoT</a:t>
            </a:r>
            <a:endParaRPr 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DDD784-D7F7-69E8-3981-A0DEF320A7C4}"/>
              </a:ext>
            </a:extLst>
          </p:cNvPr>
          <p:cNvSpPr txBox="1"/>
          <p:nvPr/>
        </p:nvSpPr>
        <p:spPr>
          <a:xfrm>
            <a:off x="540528" y="4600317"/>
            <a:ext cx="1271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VIII-XII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ALL SUBJECTS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D51A6F-ED61-26E8-7BBB-5521377091BF}"/>
              </a:ext>
            </a:extLst>
          </p:cNvPr>
          <p:cNvSpPr txBox="1"/>
          <p:nvPr/>
        </p:nvSpPr>
        <p:spPr>
          <a:xfrm>
            <a:off x="3608893" y="4721130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 TRAINING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PROJECTS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DFDBE9-AC50-9ED5-A795-56E363414E70}"/>
              </a:ext>
            </a:extLst>
          </p:cNvPr>
          <p:cNvSpPr/>
          <p:nvPr/>
        </p:nvSpPr>
        <p:spPr>
          <a:xfrm>
            <a:off x="-5092" y="6352775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29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D583454D-D39D-8966-284E-DC510354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155" y="3553914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070CD6-8454-E7B1-E46E-39641B17B0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321662" y="3490853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E27DA76-E9DA-57E3-394E-FF9EA49B84D9}"/>
              </a:ext>
            </a:extLst>
          </p:cNvPr>
          <p:cNvSpPr txBox="1"/>
          <p:nvPr/>
        </p:nvSpPr>
        <p:spPr>
          <a:xfrm>
            <a:off x="823549" y="3477540"/>
            <a:ext cx="3754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Edtech App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383DD-836F-73E3-3BB3-CF44BAC5D8B9}"/>
              </a:ext>
            </a:extLst>
          </p:cNvPr>
          <p:cNvSpPr txBox="1"/>
          <p:nvPr/>
        </p:nvSpPr>
        <p:spPr>
          <a:xfrm>
            <a:off x="1916605" y="5302110"/>
            <a:ext cx="14301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CA, CMA, CS, CFA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English 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44" y="1138350"/>
            <a:ext cx="2353901" cy="11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The Matrix' Code's Hidden Meaning Has Been Revealed – IndieWire">
            <a:extLst>
              <a:ext uri="{FF2B5EF4-FFF2-40B4-BE49-F238E27FC236}">
                <a16:creationId xmlns:a16="http://schemas.microsoft.com/office/drawing/2014/main" id="{623092ED-5409-67C7-2004-95688D43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6" y="471174"/>
            <a:ext cx="5355679" cy="28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72" y="923983"/>
            <a:ext cx="2589291" cy="1224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IT/AI Training &amp; Projects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AFE8F3-9FC6-FF81-986B-CC3536FB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57" y="-1610783"/>
            <a:ext cx="4071991" cy="54864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C4FD7F5-4624-2FAB-DB83-B496651F3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17248" y="400862"/>
            <a:ext cx="2669596" cy="2816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1975144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E0141692-A530-4344-335F-FDB93B350661}"/>
              </a:ext>
            </a:extLst>
          </p:cNvPr>
          <p:cNvSpPr/>
          <p:nvPr/>
        </p:nvSpPr>
        <p:spPr>
          <a:xfrm rot="10645856" flipH="1">
            <a:off x="445106" y="3771827"/>
            <a:ext cx="4673476" cy="125253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0EFBF647-CA9B-7AF8-4B6E-0C8BDC5545A9}"/>
              </a:ext>
            </a:extLst>
          </p:cNvPr>
          <p:cNvSpPr/>
          <p:nvPr/>
        </p:nvSpPr>
        <p:spPr>
          <a:xfrm rot="152680">
            <a:off x="426113" y="2296359"/>
            <a:ext cx="4569649" cy="125350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4AC7C27E-BC9C-DA16-A1C0-9CAEC93D33EF}"/>
              </a:ext>
            </a:extLst>
          </p:cNvPr>
          <p:cNvSpPr/>
          <p:nvPr/>
        </p:nvSpPr>
        <p:spPr>
          <a:xfrm rot="11076543">
            <a:off x="382347" y="2882472"/>
            <a:ext cx="4675728" cy="1379486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053055-E4E7-247A-2646-F222B06939D2}"/>
              </a:ext>
            </a:extLst>
          </p:cNvPr>
          <p:cNvSpPr txBox="1"/>
          <p:nvPr/>
        </p:nvSpPr>
        <p:spPr>
          <a:xfrm>
            <a:off x="904514" y="2524679"/>
            <a:ext cx="348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Data Science &amp; AI, Data Analytics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Computer Vision, NLP, DSP, IoT, Robotics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9E0D6D-8D2F-896E-6EAF-20E258FF3DD5}"/>
              </a:ext>
            </a:extLst>
          </p:cNvPr>
          <p:cNvSpPr txBox="1"/>
          <p:nvPr/>
        </p:nvSpPr>
        <p:spPr>
          <a:xfrm>
            <a:off x="213076" y="3063623"/>
            <a:ext cx="4902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Java, Advanced Java, .NET, JavaScript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React, MUI, Native, PHP, WordPress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C, C++, Python, Linux, Shell, CCNA, DevOps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Docker, Kubernetes, AWS, GCP, Azure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MySQL, SQL Server, Oracle, Firebase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3BBD1E1-B062-B4E5-FDD2-31EE279B9B98}"/>
              </a:ext>
            </a:extLst>
          </p:cNvPr>
          <p:cNvSpPr txBox="1"/>
          <p:nvPr/>
        </p:nvSpPr>
        <p:spPr>
          <a:xfrm>
            <a:off x="453296" y="4091758"/>
            <a:ext cx="451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Prince2, Agile, Cyber Security, Selenium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MS Office, Adv Excel, Tally, HTML, CSS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Grooming, Interview Prep, Network Hardware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044FD97-9072-5E79-A647-AFD033D71CED}"/>
              </a:ext>
            </a:extLst>
          </p:cNvPr>
          <p:cNvSpPr/>
          <p:nvPr/>
        </p:nvSpPr>
        <p:spPr>
          <a:xfrm rot="21379405" flipH="1">
            <a:off x="277526" y="4675414"/>
            <a:ext cx="4673476" cy="1554217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9F2C2F8-C767-1069-7EEE-1A0FCCD3EF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5" y="1889595"/>
            <a:ext cx="3344970" cy="48377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63C51BD-D58B-F15A-7207-36E272C63F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14" y="2153926"/>
            <a:ext cx="3106420" cy="454208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6C9450-B409-5B1B-447D-6EAD2AEC8C3E}"/>
              </a:ext>
            </a:extLst>
          </p:cNvPr>
          <p:cNvSpPr txBox="1"/>
          <p:nvPr/>
        </p:nvSpPr>
        <p:spPr>
          <a:xfrm>
            <a:off x="-131263" y="5264238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Industry Veteran Trainers, Project-Based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Career Focused, Certification Help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</a:t>
            </a:r>
          </a:p>
        </p:txBody>
      </p:sp>
      <p:pic>
        <p:nvPicPr>
          <p:cNvPr id="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A7F36552-F7CB-A395-80FA-12BFF05C8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65" y="5024015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CE9A1-AD03-8235-A593-115D714C8D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246072" y="4960954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837D08-73D4-8D75-003F-4D09ACE38A4C}"/>
              </a:ext>
            </a:extLst>
          </p:cNvPr>
          <p:cNvSpPr txBox="1"/>
          <p:nvPr/>
        </p:nvSpPr>
        <p:spPr>
          <a:xfrm>
            <a:off x="768642" y="4961737"/>
            <a:ext cx="3754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Edtech App</a:t>
            </a:r>
          </a:p>
        </p:txBody>
      </p:sp>
      <p:pic>
        <p:nvPicPr>
          <p:cNvPr id="41" name="Picture 10" descr="New Instagram Logo PNG Images 2023">
            <a:extLst>
              <a:ext uri="{FF2B5EF4-FFF2-40B4-BE49-F238E27FC236}">
                <a16:creationId xmlns:a16="http://schemas.microsoft.com/office/drawing/2014/main" id="{044D78B2-7CA7-0A76-2FE8-26E56043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Whatsapp Icon PNGs for Free Download">
            <a:extLst>
              <a:ext uri="{FF2B5EF4-FFF2-40B4-BE49-F238E27FC236}">
                <a16:creationId xmlns:a16="http://schemas.microsoft.com/office/drawing/2014/main" id="{0A12C039-340F-791B-6A85-610EC6446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11" y="7276572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900F17D2-AB0F-DE7B-3E18-3DC789F41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0" y="7214116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11CC5D5-CDEE-C516-6491-DB0101F99D72}"/>
              </a:ext>
            </a:extLst>
          </p:cNvPr>
          <p:cNvSpPr/>
          <p:nvPr/>
        </p:nvSpPr>
        <p:spPr>
          <a:xfrm>
            <a:off x="3485176" y="7102763"/>
            <a:ext cx="1607746" cy="45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409795-33E7-9E09-BDA8-92000B5AC31B}"/>
              </a:ext>
            </a:extLst>
          </p:cNvPr>
          <p:cNvSpPr/>
          <p:nvPr/>
        </p:nvSpPr>
        <p:spPr>
          <a:xfrm>
            <a:off x="492973" y="7271334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47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E03DC4F-6B87-D387-AF0F-EA57503BA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37" y="724184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32-Point Star 20">
            <a:extLst>
              <a:ext uri="{FF2B5EF4-FFF2-40B4-BE49-F238E27FC236}">
                <a16:creationId xmlns:a16="http://schemas.microsoft.com/office/drawing/2014/main" id="{60454062-F3AA-C556-0292-411D61C46FF8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80CDC9A-B75D-EEF7-FD1F-C31C7221EEE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699A52F-B1CA-0794-2A0B-5368C97B1A06}"/>
              </a:ext>
            </a:extLst>
          </p:cNvPr>
          <p:cNvSpPr/>
          <p:nvPr/>
        </p:nvSpPr>
        <p:spPr>
          <a:xfrm>
            <a:off x="-5092" y="6352775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3" name="Picture 4" descr="Map Icon PNGs for Free Download">
            <a:extLst>
              <a:ext uri="{FF2B5EF4-FFF2-40B4-BE49-F238E27FC236}">
                <a16:creationId xmlns:a16="http://schemas.microsoft.com/office/drawing/2014/main" id="{EE5253E9-3D0E-F0D0-4CFB-BFFAB058B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File:Facebook Logo (2019).png - Wikimedia Commons">
            <a:extLst>
              <a:ext uri="{FF2B5EF4-FFF2-40B4-BE49-F238E27FC236}">
                <a16:creationId xmlns:a16="http://schemas.microsoft.com/office/drawing/2014/main" id="{F22F4F34-6564-36D2-DE2F-04C619CD4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D0625FA-82C1-0016-5C3E-60739AE84083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57" name="32-Point Star 20">
            <a:extLst>
              <a:ext uri="{FF2B5EF4-FFF2-40B4-BE49-F238E27FC236}">
                <a16:creationId xmlns:a16="http://schemas.microsoft.com/office/drawing/2014/main" id="{74B7CEBA-C4FD-EBF6-82D7-3CFDBD7BB233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4A6AC9-7891-E36B-0773-B12FBE58641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ECB21-703C-77C3-9E82-45720CFC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4" y="421376"/>
            <a:ext cx="5361535" cy="22671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9" y="1011445"/>
            <a:ext cx="2589291" cy="1224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1" y="-6588"/>
            <a:ext cx="5353583" cy="1260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-4888"/>
            <a:ext cx="5346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Commerce Tuitions </a:t>
            </a:r>
            <a:endParaRPr lang="en-AU" sz="46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B942EA-6412-A8F1-5AAF-2377809CE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47" y="1056939"/>
            <a:ext cx="3132773" cy="17602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122D01-3241-AA20-C39D-B6B8C157A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414">
            <a:off x="-2087377" y="-1341948"/>
            <a:ext cx="6038425" cy="80465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11661" y="2197772"/>
            <a:ext cx="5361535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543648-2869-4B37-B9EE-891E8F149D59}"/>
              </a:ext>
            </a:extLst>
          </p:cNvPr>
          <p:cNvSpPr/>
          <p:nvPr/>
        </p:nvSpPr>
        <p:spPr>
          <a:xfrm>
            <a:off x="-156102" y="3805557"/>
            <a:ext cx="5761778" cy="2425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4E14F-715A-C82C-FC33-02E0BDE9D9DE}"/>
              </a:ext>
            </a:extLst>
          </p:cNvPr>
          <p:cNvSpPr/>
          <p:nvPr/>
        </p:nvSpPr>
        <p:spPr>
          <a:xfrm>
            <a:off x="-156102" y="2445438"/>
            <a:ext cx="5650416" cy="26348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IX – XII CBSE, ICSE, WB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Interview Prep, Grooming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Spoken English, Ielts, Toefl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68DC1F-7B51-1180-8FD1-6504F3696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0" y="1095891"/>
            <a:ext cx="4447870" cy="5927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17388-AD09-D7FF-AC6D-E4B12CFA7D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3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8955">
            <a:off x="-1478910" y="1788904"/>
            <a:ext cx="3993262" cy="531205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A1E6AB0-BD0F-61F2-7193-0EAE6776F2CE}"/>
              </a:ext>
            </a:extLst>
          </p:cNvPr>
          <p:cNvSpPr/>
          <p:nvPr/>
        </p:nvSpPr>
        <p:spPr>
          <a:xfrm>
            <a:off x="4542194" y="6253447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2FD5-5C47-CC8C-ACC5-ECB691BDEA5E}"/>
              </a:ext>
            </a:extLst>
          </p:cNvPr>
          <p:cNvSpPr txBox="1"/>
          <p:nvPr/>
        </p:nvSpPr>
        <p:spPr>
          <a:xfrm>
            <a:off x="47995" y="5229885"/>
            <a:ext cx="5353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Career Focused, Doubt Clearing, Counselling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</a:t>
            </a:r>
          </a:p>
        </p:txBody>
      </p:sp>
      <p:pic>
        <p:nvPicPr>
          <p:cNvPr id="4" name="Picture 10" descr="New Instagram Logo PNG Images 2023">
            <a:extLst>
              <a:ext uri="{FF2B5EF4-FFF2-40B4-BE49-F238E27FC236}">
                <a16:creationId xmlns:a16="http://schemas.microsoft.com/office/drawing/2014/main" id="{AA85C8E4-FE10-367E-1BEC-DED287D83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Whatsapp Icon PNGs for Free Download">
            <a:extLst>
              <a:ext uri="{FF2B5EF4-FFF2-40B4-BE49-F238E27FC236}">
                <a16:creationId xmlns:a16="http://schemas.microsoft.com/office/drawing/2014/main" id="{7200F2DD-7FA4-E74F-9B0B-E7B822FF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11" y="7276572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DE1E4818-18E3-29A3-7E13-C377A7AA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0" y="7214116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B3BC17F-8537-60B5-EAFA-C35B6E27FE40}"/>
              </a:ext>
            </a:extLst>
          </p:cNvPr>
          <p:cNvSpPr/>
          <p:nvPr/>
        </p:nvSpPr>
        <p:spPr>
          <a:xfrm>
            <a:off x="3485176" y="7102763"/>
            <a:ext cx="1607746" cy="45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AF0DF1-F715-068C-D8DE-AB7533C7FBCB}"/>
              </a:ext>
            </a:extLst>
          </p:cNvPr>
          <p:cNvSpPr/>
          <p:nvPr/>
        </p:nvSpPr>
        <p:spPr>
          <a:xfrm>
            <a:off x="492973" y="7271334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31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438E9D2E-CC68-5C9B-80C4-4CBEB922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37" y="724184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2-Point Star 20">
            <a:extLst>
              <a:ext uri="{FF2B5EF4-FFF2-40B4-BE49-F238E27FC236}">
                <a16:creationId xmlns:a16="http://schemas.microsoft.com/office/drawing/2014/main" id="{25ADBD1C-DB23-2A3E-D786-078190608E2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CA54B84-F7B4-B57C-9CFC-7AD107270B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5B46E2D-B9FB-CE9F-3904-11D546DBDE39}"/>
              </a:ext>
            </a:extLst>
          </p:cNvPr>
          <p:cNvSpPr/>
          <p:nvPr/>
        </p:nvSpPr>
        <p:spPr>
          <a:xfrm>
            <a:off x="-5092" y="6352775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6" name="Picture 4" descr="Map Icon PNGs for Free Download">
            <a:extLst>
              <a:ext uri="{FF2B5EF4-FFF2-40B4-BE49-F238E27FC236}">
                <a16:creationId xmlns:a16="http://schemas.microsoft.com/office/drawing/2014/main" id="{870E0DAD-E461-A07B-FEA1-3591F43E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e:Facebook Logo (2019).png - Wikimedia Commons">
            <a:extLst>
              <a:ext uri="{FF2B5EF4-FFF2-40B4-BE49-F238E27FC236}">
                <a16:creationId xmlns:a16="http://schemas.microsoft.com/office/drawing/2014/main" id="{F7D24848-55A3-983E-732D-ABC28988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D6DAD27-BAD4-B5FB-726D-6AAD94221A67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39" name="32-Point Star 20">
            <a:extLst>
              <a:ext uri="{FF2B5EF4-FFF2-40B4-BE49-F238E27FC236}">
                <a16:creationId xmlns:a16="http://schemas.microsoft.com/office/drawing/2014/main" id="{8DE62BDF-6056-E3FD-12C2-E816C3E46DA3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1FE17B-1F49-C00D-3E7A-65CAA0FAFAAB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2" name="Picture 41" descr="Download Google Play Icon Royalty-Free Vector Graphic - Pixabay">
            <a:extLst>
              <a:ext uri="{FF2B5EF4-FFF2-40B4-BE49-F238E27FC236}">
                <a16:creationId xmlns:a16="http://schemas.microsoft.com/office/drawing/2014/main" id="{A134110C-217A-8980-28B4-D43A2C9D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67" y="4968353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0C6322D-DE5C-E2C7-F962-14F10BCC07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261974" y="4905292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C16BAB9-7515-E3DA-3F95-00D6752B714F}"/>
              </a:ext>
            </a:extLst>
          </p:cNvPr>
          <p:cNvSpPr txBox="1"/>
          <p:nvPr/>
        </p:nvSpPr>
        <p:spPr>
          <a:xfrm>
            <a:off x="784544" y="4906075"/>
            <a:ext cx="3754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Edtech App</a:t>
            </a:r>
          </a:p>
        </p:txBody>
      </p:sp>
    </p:spTree>
    <p:extLst>
      <p:ext uri="{BB962C8B-B14F-4D97-AF65-F5344CB8AC3E}">
        <p14:creationId xmlns:p14="http://schemas.microsoft.com/office/powerpoint/2010/main" val="37690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Успех Success Дорога - Бесплатное изображение на Pixabay - Pixabay">
            <a:extLst>
              <a:ext uri="{FF2B5EF4-FFF2-40B4-BE49-F238E27FC236}">
                <a16:creationId xmlns:a16="http://schemas.microsoft.com/office/drawing/2014/main" id="{18DCAC64-7802-FA49-9FA5-951612C78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"/>
            <a:ext cx="5353041" cy="2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2" y="-6588"/>
            <a:ext cx="5353583" cy="10080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10742"/>
            <a:ext cx="53461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NEET, IIT-JEE, Class VIII-XII</a:t>
            </a:r>
            <a:endParaRPr lang="en-AU" sz="33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00" y="718372"/>
            <a:ext cx="2589291" cy="1224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7AB003-0064-6C45-6353-C3C5C5C56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64" y="-806458"/>
            <a:ext cx="3408533" cy="45342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A3CD79-5BF5-543D-E91F-00308B690A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9483" flipH="1">
            <a:off x="-3273476" y="-127252"/>
            <a:ext cx="7580601" cy="36077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11661" y="2243580"/>
            <a:ext cx="5361535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9926485D-4EDD-DB4E-DAB5-C3A050BFB3D3}"/>
              </a:ext>
            </a:extLst>
          </p:cNvPr>
          <p:cNvSpPr/>
          <p:nvPr/>
        </p:nvSpPr>
        <p:spPr>
          <a:xfrm>
            <a:off x="1018926" y="3274334"/>
            <a:ext cx="3300359" cy="304817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748BA3BB-18A4-EEEC-68A2-15BBB596FD9B}"/>
              </a:ext>
            </a:extLst>
          </p:cNvPr>
          <p:cNvSpPr/>
          <p:nvPr/>
        </p:nvSpPr>
        <p:spPr>
          <a:xfrm>
            <a:off x="-231730" y="2587189"/>
            <a:ext cx="5793719" cy="2659456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8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4959739-609C-6516-4C79-76553235B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3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5884" y="1586279"/>
            <a:ext cx="3189121" cy="46082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3D73A8-895A-D81A-AB91-A8B063DA0A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5122" y="605970"/>
            <a:ext cx="4103233" cy="5603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662FD5-5C47-CC8C-ACC5-ECB691BDEA5E}"/>
              </a:ext>
            </a:extLst>
          </p:cNvPr>
          <p:cNvSpPr txBox="1"/>
          <p:nvPr/>
        </p:nvSpPr>
        <p:spPr>
          <a:xfrm>
            <a:off x="-11661" y="5421176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Counselling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AECD3-80FF-9EE3-638E-D9BC2172621F}"/>
              </a:ext>
            </a:extLst>
          </p:cNvPr>
          <p:cNvSpPr txBox="1"/>
          <p:nvPr/>
        </p:nvSpPr>
        <p:spPr>
          <a:xfrm>
            <a:off x="1233848" y="2819711"/>
            <a:ext cx="28713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NEET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IIT-JEE (Mains &amp; Adv)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VIII-XII – ICSE</a:t>
            </a:r>
            <a:r>
              <a:rPr lang="en-US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/</a:t>
            </a: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CBSE/WB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Science, Arts, Commerce</a:t>
            </a:r>
            <a:endParaRPr lang="en-US" sz="18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dirty="0"/>
          </a:p>
        </p:txBody>
      </p:sp>
      <p:pic>
        <p:nvPicPr>
          <p:cNvPr id="40" name="Picture 10" descr="New Instagram Logo PNG Images 2023">
            <a:extLst>
              <a:ext uri="{FF2B5EF4-FFF2-40B4-BE49-F238E27FC236}">
                <a16:creationId xmlns:a16="http://schemas.microsoft.com/office/drawing/2014/main" id="{118CFA36-EAF4-4DFC-4356-98771BC0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Whatsapp Icon PNGs for Free Download">
            <a:extLst>
              <a:ext uri="{FF2B5EF4-FFF2-40B4-BE49-F238E27FC236}">
                <a16:creationId xmlns:a16="http://schemas.microsoft.com/office/drawing/2014/main" id="{13B41315-03CB-6EE7-29D8-3E4BDC48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11" y="7276572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4989AF1B-4627-A593-B1EF-0D291AFF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0" y="7214116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A476D02-C35A-2984-8F5E-0A78C7001059}"/>
              </a:ext>
            </a:extLst>
          </p:cNvPr>
          <p:cNvSpPr/>
          <p:nvPr/>
        </p:nvSpPr>
        <p:spPr>
          <a:xfrm>
            <a:off x="3485176" y="7102763"/>
            <a:ext cx="1607746" cy="45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0AFB30-807A-8067-F426-BADD357EF592}"/>
              </a:ext>
            </a:extLst>
          </p:cNvPr>
          <p:cNvSpPr/>
          <p:nvPr/>
        </p:nvSpPr>
        <p:spPr>
          <a:xfrm>
            <a:off x="492973" y="7271334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47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7043B52-C531-3E13-1195-82519290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37" y="724184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32-Point Star 20">
            <a:extLst>
              <a:ext uri="{FF2B5EF4-FFF2-40B4-BE49-F238E27FC236}">
                <a16:creationId xmlns:a16="http://schemas.microsoft.com/office/drawing/2014/main" id="{31B90836-C72C-DDC1-7DFA-620B5B7266B8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EC976B1-A9B1-3CB7-B49C-B872336480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FE7CD29-B4DB-6F9A-5008-A25A546365B2}"/>
              </a:ext>
            </a:extLst>
          </p:cNvPr>
          <p:cNvSpPr/>
          <p:nvPr/>
        </p:nvSpPr>
        <p:spPr>
          <a:xfrm>
            <a:off x="-5092" y="6352775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1" name="Picture 4" descr="Map Icon PNGs for Free Download">
            <a:extLst>
              <a:ext uri="{FF2B5EF4-FFF2-40B4-BE49-F238E27FC236}">
                <a16:creationId xmlns:a16="http://schemas.microsoft.com/office/drawing/2014/main" id="{57937482-F484-4D3A-AA00-B65A3423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File:Facebook Logo (2019).png - Wikimedia Commons">
            <a:extLst>
              <a:ext uri="{FF2B5EF4-FFF2-40B4-BE49-F238E27FC236}">
                <a16:creationId xmlns:a16="http://schemas.microsoft.com/office/drawing/2014/main" id="{B70CD9BF-9DBA-A5DD-4CC4-B5297C1D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27E1736-6497-0746-C59F-21D9F715CF63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54" name="32-Point Star 20">
            <a:extLst>
              <a:ext uri="{FF2B5EF4-FFF2-40B4-BE49-F238E27FC236}">
                <a16:creationId xmlns:a16="http://schemas.microsoft.com/office/drawing/2014/main" id="{480C76E6-30BF-A9F1-0930-B32A76C6CA66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C161DC-17F0-A4DF-458E-E93E0716C472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60" name="Picture 59" descr="Download Google Play Icon Royalty-Free Vector Graphic - Pixabay">
            <a:extLst>
              <a:ext uri="{FF2B5EF4-FFF2-40B4-BE49-F238E27FC236}">
                <a16:creationId xmlns:a16="http://schemas.microsoft.com/office/drawing/2014/main" id="{B78392E0-4CC5-CB71-76DC-91D20539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71" y="5127373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5DD085E-6619-C39F-5BCF-0AE03A7E44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293778" y="5064312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6DF2470-A22F-19D9-B076-22540FF90529}"/>
              </a:ext>
            </a:extLst>
          </p:cNvPr>
          <p:cNvSpPr txBox="1"/>
          <p:nvPr/>
        </p:nvSpPr>
        <p:spPr>
          <a:xfrm>
            <a:off x="816348" y="5065095"/>
            <a:ext cx="3754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Edtech App</a:t>
            </a:r>
          </a:p>
        </p:txBody>
      </p:sp>
    </p:spTree>
    <p:extLst>
      <p:ext uri="{BB962C8B-B14F-4D97-AF65-F5344CB8AC3E}">
        <p14:creationId xmlns:p14="http://schemas.microsoft.com/office/powerpoint/2010/main" val="62421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FD9CF78-8ABA-E829-7B6A-EDD38134A7F8}"/>
              </a:ext>
            </a:extLst>
          </p:cNvPr>
          <p:cNvSpPr/>
          <p:nvPr/>
        </p:nvSpPr>
        <p:spPr>
          <a:xfrm>
            <a:off x="885781" y="141478"/>
            <a:ext cx="3444053" cy="132007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8C3CD-5651-DB9E-A544-6CDD2D181E20}"/>
              </a:ext>
            </a:extLst>
          </p:cNvPr>
          <p:cNvSpPr txBox="1"/>
          <p:nvPr/>
        </p:nvSpPr>
        <p:spPr>
          <a:xfrm>
            <a:off x="7934" y="2643721"/>
            <a:ext cx="5326069" cy="2342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AI / IT – School-Students to Engineers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Grooming-Interview, Spoken,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6D6B0-7B87-253D-8626-126F5C48EB98}"/>
              </a:ext>
            </a:extLst>
          </p:cNvPr>
          <p:cNvSpPr/>
          <p:nvPr/>
        </p:nvSpPr>
        <p:spPr>
          <a:xfrm>
            <a:off x="151144" y="2622823"/>
            <a:ext cx="5047585" cy="248559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2534BC-6C2D-72D8-28A6-BEC58CDC4EF5}"/>
              </a:ext>
            </a:extLst>
          </p:cNvPr>
          <p:cNvSpPr/>
          <p:nvPr/>
        </p:nvSpPr>
        <p:spPr>
          <a:xfrm>
            <a:off x="1114660" y="2110400"/>
            <a:ext cx="411070" cy="383619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33FAB-2B4D-59A6-4943-190AA49922FC}"/>
              </a:ext>
            </a:extLst>
          </p:cNvPr>
          <p:cNvSpPr txBox="1"/>
          <p:nvPr/>
        </p:nvSpPr>
        <p:spPr>
          <a:xfrm>
            <a:off x="7935" y="1425561"/>
            <a:ext cx="5349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N-1/25 </a:t>
            </a:r>
            <a:r>
              <a:rPr lang="en-US" dirty="0">
                <a:solidFill>
                  <a:schemeClr val="tx1"/>
                </a:solidFill>
              </a:rPr>
              <a:t>Patuli</a:t>
            </a:r>
            <a:r>
              <a:rPr lang="en-US" sz="1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58DA56-7E0D-6985-9056-CE766CA290EB}"/>
              </a:ext>
            </a:extLst>
          </p:cNvPr>
          <p:cNvSpPr/>
          <p:nvPr/>
        </p:nvSpPr>
        <p:spPr>
          <a:xfrm>
            <a:off x="3847590" y="2102585"/>
            <a:ext cx="420474" cy="383619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32-Point Star 20">
            <a:extLst>
              <a:ext uri="{FF2B5EF4-FFF2-40B4-BE49-F238E27FC236}">
                <a16:creationId xmlns:a16="http://schemas.microsoft.com/office/drawing/2014/main" id="{E99B669E-FFD4-1296-6E80-133FFD3316D5}"/>
              </a:ext>
            </a:extLst>
          </p:cNvPr>
          <p:cNvSpPr/>
          <p:nvPr/>
        </p:nvSpPr>
        <p:spPr>
          <a:xfrm>
            <a:off x="3236337" y="6237370"/>
            <a:ext cx="2058208" cy="1148774"/>
          </a:xfrm>
          <a:prstGeom prst="star32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1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FA4D6-8D22-3DCD-0D5A-61B1583CFF74}"/>
              </a:ext>
            </a:extLst>
          </p:cNvPr>
          <p:cNvSpPr txBox="1"/>
          <p:nvPr/>
        </p:nvSpPr>
        <p:spPr>
          <a:xfrm>
            <a:off x="-7937" y="5224623"/>
            <a:ext cx="534194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Study Materials, 400 Courses, 20 Classrooms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Best Teachers, Doubt Clearing, Mock Tests, PTM, Counselling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Proj-Based, Certification Help, Career Focused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Smart Classrooms, AC, CCTV</a:t>
            </a:r>
            <a:r>
              <a:rPr lang="en-US" sz="1600" b="1" cap="small" dirty="0">
                <a:latin typeface="Oxygen" panose="02000503000000000000" pitchFamily="2" charset="0"/>
              </a:rPr>
              <a:t> </a:t>
            </a:r>
            <a:r>
              <a:rPr lang="en-US" sz="1100" b="1" cap="small" dirty="0">
                <a:latin typeface="Oxygen" panose="02000503000000000000" pitchFamily="2" charset="0"/>
              </a:rPr>
              <a:t>* As required</a:t>
            </a:r>
            <a:r>
              <a:rPr lang="en-US" sz="1600" b="1" cap="small" dirty="0"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C024D-6AD1-E967-324A-9F2DB2133D68}"/>
              </a:ext>
            </a:extLst>
          </p:cNvPr>
          <p:cNvSpPr/>
          <p:nvPr/>
        </p:nvSpPr>
        <p:spPr>
          <a:xfrm>
            <a:off x="11335" y="6623174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latin typeface="Oxygen" panose="02000503000000000000" pitchFamily="2" charset="0"/>
              </a:rPr>
              <a:t>Discounts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377BB-58F4-69EF-C816-DC0E6252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2" y="6580809"/>
            <a:ext cx="561569" cy="561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6F3CAA-CC7D-3F22-8D12-789167BC645E}"/>
              </a:ext>
            </a:extLst>
          </p:cNvPr>
          <p:cNvSpPr txBox="1"/>
          <p:nvPr/>
        </p:nvSpPr>
        <p:spPr>
          <a:xfrm>
            <a:off x="-131716" y="7232256"/>
            <a:ext cx="4802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1" i="1" dirty="0"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9594C2-4427-D32A-B17D-57074EA87505}"/>
              </a:ext>
            </a:extLst>
          </p:cNvPr>
          <p:cNvSpPr/>
          <p:nvPr/>
        </p:nvSpPr>
        <p:spPr>
          <a:xfrm>
            <a:off x="1470341" y="6582232"/>
            <a:ext cx="16996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latin typeface="Oxygen" panose="02000503000000000000" pitchFamily="2" charset="0"/>
              </a:rPr>
              <a:t>Study multiple subjects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Or just bring in a friend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&amp; get up to</a:t>
            </a:r>
            <a:endParaRPr lang="en-AU" sz="1200" b="1" dirty="0">
              <a:latin typeface="Oxygen" panose="02000503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5EE3F8B-AF81-47B4-FE54-65C68E95415D}"/>
              </a:ext>
            </a:extLst>
          </p:cNvPr>
          <p:cNvSpPr/>
          <p:nvPr/>
        </p:nvSpPr>
        <p:spPr>
          <a:xfrm>
            <a:off x="601941" y="6515238"/>
            <a:ext cx="328351" cy="305167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48096-F711-1C4B-CEAD-34C4F6C5450D}"/>
              </a:ext>
            </a:extLst>
          </p:cNvPr>
          <p:cNvSpPr txBox="1"/>
          <p:nvPr/>
        </p:nvSpPr>
        <p:spPr>
          <a:xfrm>
            <a:off x="190393" y="6137289"/>
            <a:ext cx="3268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A8E154-DBE9-C451-02AD-CCBE5813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42" y="6152487"/>
            <a:ext cx="365539" cy="374241"/>
          </a:xfrm>
          <a:prstGeom prst="rect">
            <a:avLst/>
          </a:prstGeom>
        </p:spPr>
      </p:pic>
      <p:pic>
        <p:nvPicPr>
          <p:cNvPr id="2050" name="Picture 2" descr="Google, play icon - Free download on Iconfinder">
            <a:extLst>
              <a:ext uri="{FF2B5EF4-FFF2-40B4-BE49-F238E27FC236}">
                <a16:creationId xmlns:a16="http://schemas.microsoft.com/office/drawing/2014/main" id="{1B7F53F4-B9EA-C038-31CF-87F812A4E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4" y="6054062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5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2240</TotalTime>
  <Words>758</Words>
  <Application>Microsoft Office PowerPoint</Application>
  <PresentationFormat>Custom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150</cp:revision>
  <dcterms:created xsi:type="dcterms:W3CDTF">2023-07-20T07:32:11Z</dcterms:created>
  <dcterms:modified xsi:type="dcterms:W3CDTF">2023-08-10T12:31:06Z</dcterms:modified>
</cp:coreProperties>
</file>