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3" r:id="rId3"/>
    <p:sldId id="264" r:id="rId4"/>
    <p:sldId id="267" r:id="rId5"/>
    <p:sldId id="268" r:id="rId6"/>
    <p:sldId id="270" r:id="rId7"/>
    <p:sldId id="269" r:id="rId8"/>
    <p:sldId id="271" r:id="rId9"/>
    <p:sldId id="284" r:id="rId10"/>
    <p:sldId id="285" r:id="rId11"/>
    <p:sldId id="293" r:id="rId12"/>
    <p:sldId id="291" r:id="rId13"/>
    <p:sldId id="292" r:id="rId14"/>
    <p:sldId id="294" r:id="rId15"/>
    <p:sldId id="295" r:id="rId16"/>
    <p:sldId id="296" r:id="rId17"/>
    <p:sldId id="265" r:id="rId18"/>
    <p:sldId id="273" r:id="rId19"/>
    <p:sldId id="272" r:id="rId20"/>
    <p:sldId id="274" r:id="rId21"/>
    <p:sldId id="275" r:id="rId22"/>
    <p:sldId id="276" r:id="rId23"/>
    <p:sldId id="277"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AF"/>
    <a:srgbClr val="0F0F7F"/>
    <a:srgbClr val="DFDFFF"/>
    <a:srgbClr val="6F6FEF"/>
    <a:srgbClr val="FFFFFF"/>
    <a:srgbClr val="7F7FFF"/>
    <a:srgbClr val="9F9FF6"/>
    <a:srgbClr val="BFBFFF"/>
    <a:srgbClr val="CFCFFF"/>
    <a:srgbClr val="AF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4660"/>
  </p:normalViewPr>
  <p:slideViewPr>
    <p:cSldViewPr>
      <p:cViewPr varScale="1">
        <p:scale>
          <a:sx n="69" d="100"/>
          <a:sy n="69" d="100"/>
        </p:scale>
        <p:origin x="-15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83215-80E3-4A52-98A5-4C379A79CA39}" type="datetimeFigureOut">
              <a:rPr lang="en-AU" smtClean="0"/>
              <a:t>24/11/2020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ABDD3E-57A4-4A7C-8FEE-AE2738C669D0}" type="slidenum">
              <a:rPr lang="en-AU" smtClean="0"/>
              <a:t>‹#›</a:t>
            </a:fld>
            <a:endParaRPr lang="en-AU"/>
          </a:p>
        </p:txBody>
      </p:sp>
    </p:spTree>
    <p:extLst>
      <p:ext uri="{BB962C8B-B14F-4D97-AF65-F5344CB8AC3E}">
        <p14:creationId xmlns:p14="http://schemas.microsoft.com/office/powerpoint/2010/main" val="16597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Add scroll bar to this page </a:t>
            </a:r>
          </a:p>
          <a:p>
            <a:r>
              <a:rPr lang="en-AU" dirty="0" smtClean="0"/>
              <a:t>Help text for teacher</a:t>
            </a:r>
            <a:r>
              <a:rPr lang="en-AU" baseline="0" dirty="0" smtClean="0"/>
              <a:t> Id and other fields</a:t>
            </a:r>
          </a:p>
          <a:p>
            <a:r>
              <a:rPr lang="en-AU" baseline="0" dirty="0" smtClean="0"/>
              <a:t>Add control to check if Teacher Id exists</a:t>
            </a:r>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3</a:t>
            </a:fld>
            <a:endParaRPr lang="en-AU"/>
          </a:p>
        </p:txBody>
      </p:sp>
    </p:spTree>
    <p:extLst>
      <p:ext uri="{BB962C8B-B14F-4D97-AF65-F5344CB8AC3E}">
        <p14:creationId xmlns:p14="http://schemas.microsoft.com/office/powerpoint/2010/main" val="37203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Add scroll bar</a:t>
            </a:r>
          </a:p>
          <a:p>
            <a:r>
              <a:rPr lang="en-AU" dirty="0" smtClean="0"/>
              <a:t>Language of Course/s</a:t>
            </a:r>
          </a:p>
          <a:p>
            <a:r>
              <a:rPr lang="en-AU" dirty="0" smtClean="0"/>
              <a:t>Experience “in years”</a:t>
            </a:r>
          </a:p>
          <a:p>
            <a:r>
              <a:rPr lang="en-AU" dirty="0" smtClean="0"/>
              <a:t>Following fields should have balloon</a:t>
            </a:r>
            <a:r>
              <a:rPr lang="en-AU" baseline="0" dirty="0" smtClean="0"/>
              <a:t> help</a:t>
            </a:r>
          </a:p>
          <a:p>
            <a:pPr marL="228600" indent="-228600">
              <a:buAutoNum type="arabicPeriod"/>
            </a:pPr>
            <a:r>
              <a:rPr lang="en-AU" dirty="0" smtClean="0"/>
              <a:t>Institution</a:t>
            </a:r>
          </a:p>
          <a:p>
            <a:pPr marL="228600" indent="-228600">
              <a:buAutoNum type="arabicPeriod"/>
            </a:pPr>
            <a:r>
              <a:rPr lang="en-AU" dirty="0" smtClean="0"/>
              <a:t>Language</a:t>
            </a:r>
            <a:r>
              <a:rPr lang="en-AU" baseline="0" dirty="0" smtClean="0"/>
              <a:t> of medium(Language of courses)</a:t>
            </a:r>
          </a:p>
          <a:p>
            <a:pPr marL="228600" indent="-228600">
              <a:buAutoNum type="arabicPeriod"/>
            </a:pPr>
            <a:r>
              <a:rPr lang="en-AU" baseline="0" dirty="0" smtClean="0"/>
              <a:t>Board/University </a:t>
            </a:r>
          </a:p>
          <a:p>
            <a:pPr marL="0" indent="0">
              <a:buNone/>
            </a:pPr>
            <a:r>
              <a:rPr lang="en-AU" baseline="0" dirty="0" smtClean="0"/>
              <a:t>Bank Code : IFSC code or BSB code</a:t>
            </a:r>
          </a:p>
          <a:p>
            <a:pPr marL="228600" indent="-228600">
              <a:buAutoNum type="arabicPeriod"/>
            </a:pPr>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4</a:t>
            </a:fld>
            <a:endParaRPr lang="en-AU"/>
          </a:p>
        </p:txBody>
      </p:sp>
    </p:spTree>
    <p:extLst>
      <p:ext uri="{BB962C8B-B14F-4D97-AF65-F5344CB8AC3E}">
        <p14:creationId xmlns:p14="http://schemas.microsoft.com/office/powerpoint/2010/main" val="355159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End</a:t>
            </a:r>
            <a:r>
              <a:rPr lang="en-AU" baseline="0" dirty="0" smtClean="0"/>
              <a:t> of the acceptance of T&amp;C there will be a note saying “</a:t>
            </a:r>
            <a:r>
              <a:rPr lang="en-AU" baseline="0" dirty="0" err="1" smtClean="0"/>
              <a:t>Anodiam</a:t>
            </a:r>
            <a:r>
              <a:rPr lang="en-AU" baseline="0" dirty="0" smtClean="0"/>
              <a:t> takes </a:t>
            </a:r>
            <a:r>
              <a:rPr lang="en-AU" baseline="0" dirty="0" err="1" smtClean="0"/>
              <a:t>t&amp;c</a:t>
            </a:r>
            <a:r>
              <a:rPr lang="en-AU" baseline="0" dirty="0" smtClean="0"/>
              <a:t> very seriously and any breech of it would lead to cancellation of registration, heavy penalty, legal action or both. Copies of both the terms and conditions will be sent to the teachers in their registered email id for future reference.</a:t>
            </a:r>
            <a:endParaRPr lang="en-AU" dirty="0"/>
          </a:p>
        </p:txBody>
      </p:sp>
      <p:sp>
        <p:nvSpPr>
          <p:cNvPr id="4" name="Slide Number Placeholder 3"/>
          <p:cNvSpPr>
            <a:spLocks noGrp="1"/>
          </p:cNvSpPr>
          <p:nvPr>
            <p:ph type="sldNum" sz="quarter" idx="10"/>
          </p:nvPr>
        </p:nvSpPr>
        <p:spPr/>
        <p:txBody>
          <a:bodyPr/>
          <a:lstStyle/>
          <a:p>
            <a:fld id="{52ABDD3E-57A4-4A7C-8FEE-AE2738C669D0}" type="slidenum">
              <a:rPr lang="en-AU" smtClean="0"/>
              <a:t>5</a:t>
            </a:fld>
            <a:endParaRPr lang="en-AU"/>
          </a:p>
        </p:txBody>
      </p:sp>
    </p:spTree>
    <p:extLst>
      <p:ext uri="{BB962C8B-B14F-4D97-AF65-F5344CB8AC3E}">
        <p14:creationId xmlns:p14="http://schemas.microsoft.com/office/powerpoint/2010/main" val="310421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67761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53077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208776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29528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A88D7-68F7-4681-80B5-BDD492DE1B81}" type="datetimeFigureOut">
              <a:rPr lang="en-AU" smtClean="0"/>
              <a:t>24/11/2020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31679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B2A88D7-68F7-4681-80B5-BDD492DE1B81}" type="datetimeFigureOut">
              <a:rPr lang="en-AU" smtClean="0"/>
              <a:t>24/11/2020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80097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B2A88D7-68F7-4681-80B5-BDD492DE1B81}" type="datetimeFigureOut">
              <a:rPr lang="en-AU" smtClean="0"/>
              <a:t>24/11/2020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311590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B2A88D7-68F7-4681-80B5-BDD492DE1B81}" type="datetimeFigureOut">
              <a:rPr lang="en-AU" smtClean="0"/>
              <a:t>24/11/2020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410572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88D7-68F7-4681-80B5-BDD492DE1B81}" type="datetimeFigureOut">
              <a:rPr lang="en-AU" smtClean="0"/>
              <a:t>24/11/2020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8637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A88D7-68F7-4681-80B5-BDD492DE1B81}" type="datetimeFigureOut">
              <a:rPr lang="en-AU" smtClean="0"/>
              <a:t>24/11/2020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98061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A88D7-68F7-4681-80B5-BDD492DE1B81}" type="datetimeFigureOut">
              <a:rPr lang="en-AU" smtClean="0"/>
              <a:t>24/11/2020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DB498DB-2140-4A88-A480-CA1E55F52B5D}" type="slidenum">
              <a:rPr lang="en-AU" smtClean="0"/>
              <a:t>‹#›</a:t>
            </a:fld>
            <a:endParaRPr lang="en-AU"/>
          </a:p>
        </p:txBody>
      </p:sp>
    </p:spTree>
    <p:extLst>
      <p:ext uri="{BB962C8B-B14F-4D97-AF65-F5344CB8AC3E}">
        <p14:creationId xmlns:p14="http://schemas.microsoft.com/office/powerpoint/2010/main" val="176935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8D7-68F7-4681-80B5-BDD492DE1B81}" type="datetimeFigureOut">
              <a:rPr lang="en-AU" smtClean="0"/>
              <a:t>24/11/2020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498DB-2140-4A88-A480-CA1E55F52B5D}" type="slidenum">
              <a:rPr lang="en-AU" smtClean="0"/>
              <a:t>‹#›</a:t>
            </a:fld>
            <a:endParaRPr lang="en-AU"/>
          </a:p>
        </p:txBody>
      </p:sp>
    </p:spTree>
    <p:extLst>
      <p:ext uri="{BB962C8B-B14F-4D97-AF65-F5344CB8AC3E}">
        <p14:creationId xmlns:p14="http://schemas.microsoft.com/office/powerpoint/2010/main" val="315760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anodiamadm/Doc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odiamadm/Docs"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anodiamadm/Doc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830" y="332656"/>
            <a:ext cx="5278946" cy="517065"/>
          </a:xfrm>
          <a:prstGeom prst="rect">
            <a:avLst/>
          </a:prstGeom>
        </p:spPr>
        <p:txBody>
          <a:bodyPr wrap="none">
            <a:spAutoFit/>
          </a:bodyPr>
          <a:lstStyle/>
          <a:p>
            <a:pPr algn="ctr">
              <a:lnSpc>
                <a:spcPct val="115000"/>
              </a:lnSpc>
              <a:spcAft>
                <a:spcPts val="0"/>
              </a:spcAft>
            </a:pPr>
            <a:r>
              <a:rPr lang="en-US" sz="2400" b="1" dirty="0" err="1" smtClean="0">
                <a:latin typeface="Arial" panose="020B0604020202020204" pitchFamily="34" charset="0"/>
                <a:ea typeface="Arial" panose="020B0604020202020204" pitchFamily="34" charset="0"/>
              </a:rPr>
              <a:t>Anodiam</a:t>
            </a:r>
            <a:r>
              <a:rPr lang="en-US" sz="2400" b="1" dirty="0" smtClean="0">
                <a:latin typeface="Arial" panose="020B0604020202020204" pitchFamily="34" charset="0"/>
                <a:ea typeface="Arial" panose="020B0604020202020204" pitchFamily="34" charset="0"/>
              </a:rPr>
              <a:t> Teacher App: Wireframes</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36712"/>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https://github.com/anodiamadm/Docs</a:t>
            </a:r>
            <a:r>
              <a:rPr lang="en-US" sz="1400" dirty="0">
                <a:latin typeface="Arial" panose="020B0604020202020204" pitchFamily="34" charset="0"/>
                <a:ea typeface="Arial" panose="020B0604020202020204" pitchFamily="34" charset="0"/>
              </a:rPr>
              <a:t> &gt; </a:t>
            </a:r>
            <a:r>
              <a:rPr lang="en-US" sz="1400" dirty="0" err="1" smtClean="0">
                <a:latin typeface="Arial" panose="020B0604020202020204" pitchFamily="34" charset="0"/>
                <a:ea typeface="Arial" panose="020B0604020202020204" pitchFamily="34" charset="0"/>
              </a:rPr>
              <a:t>ProjectExecution</a:t>
            </a:r>
            <a:r>
              <a:rPr lang="en-US" sz="1400" dirty="0" smtClean="0">
                <a:latin typeface="Arial" panose="020B0604020202020204" pitchFamily="34" charset="0"/>
                <a:ea typeface="Arial" panose="020B0604020202020204" pitchFamily="34" charset="0"/>
              </a:rPr>
              <a:t> &gt; BA &gt; </a:t>
            </a:r>
            <a:r>
              <a:rPr lang="en-US" sz="1400" dirty="0" err="1" smtClean="0">
                <a:latin typeface="Arial" panose="020B0604020202020204" pitchFamily="34" charset="0"/>
                <a:ea typeface="Arial" panose="020B0604020202020204" pitchFamily="34" charset="0"/>
              </a:rPr>
              <a:t>SpecsWireframes</a:t>
            </a:r>
            <a:endParaRPr lang="en-AU" sz="1400" dirty="0"/>
          </a:p>
        </p:txBody>
      </p:sp>
      <p:graphicFrame>
        <p:nvGraphicFramePr>
          <p:cNvPr id="4" name="Table 3"/>
          <p:cNvGraphicFramePr>
            <a:graphicFrameLocks noGrp="1"/>
          </p:cNvGraphicFramePr>
          <p:nvPr>
            <p:extLst>
              <p:ext uri="{D42A27DB-BD31-4B8C-83A1-F6EECF244321}">
                <p14:modId xmlns:p14="http://schemas.microsoft.com/office/powerpoint/2010/main" val="4115751070"/>
              </p:ext>
            </p:extLst>
          </p:nvPr>
        </p:nvGraphicFramePr>
        <p:xfrm>
          <a:off x="1691680" y="1484784"/>
          <a:ext cx="5943600" cy="4633153"/>
        </p:xfrm>
        <a:graphic>
          <a:graphicData uri="http://schemas.openxmlformats.org/drawingml/2006/table">
            <a:tbl>
              <a:tblPr>
                <a:tableStyleId>{5C22544A-7EE6-4342-B048-85BDC9FD1C3A}</a:tableStyleId>
              </a:tblPr>
              <a:tblGrid>
                <a:gridCol w="695325"/>
                <a:gridCol w="952500"/>
                <a:gridCol w="952500"/>
                <a:gridCol w="952500"/>
                <a:gridCol w="2390775"/>
              </a:tblGrid>
              <a:tr h="0">
                <a:tc>
                  <a:txBody>
                    <a:bodyPr/>
                    <a:lstStyle/>
                    <a:p>
                      <a:pPr algn="just">
                        <a:lnSpc>
                          <a:spcPct val="115000"/>
                        </a:lnSpc>
                        <a:spcAft>
                          <a:spcPts val="0"/>
                        </a:spcAft>
                      </a:pPr>
                      <a:r>
                        <a:rPr lang="en-US" sz="1200" b="1" dirty="0">
                          <a:effectLst/>
                          <a:latin typeface="Arial" panose="020B0604020202020204" pitchFamily="34" charset="0"/>
                          <a:cs typeface="Arial" panose="020B0604020202020204" pitchFamily="34" charset="0"/>
                        </a:rPr>
                        <a:t>Version</a:t>
                      </a:r>
                      <a:endParaRPr lang="en-AU" sz="1200" b="1"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Editor</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Reviewer</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a:effectLst/>
                          <a:latin typeface="Arial" panose="020B0604020202020204" pitchFamily="34" charset="0"/>
                          <a:cs typeface="Arial" panose="020B0604020202020204" pitchFamily="34" charset="0"/>
                        </a:rPr>
                        <a:t>Date</a:t>
                      </a:r>
                      <a:endParaRPr lang="en-AU" sz="1200" b="1">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b="1" dirty="0">
                          <a:effectLst/>
                          <a:latin typeface="Arial" panose="020B0604020202020204" pitchFamily="34" charset="0"/>
                          <a:cs typeface="Arial" panose="020B0604020202020204" pitchFamily="34" charset="0"/>
                        </a:rPr>
                        <a:t>Note</a:t>
                      </a:r>
                      <a:endParaRPr lang="en-AU" sz="1200" b="1"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r">
                        <a:lnSpc>
                          <a:spcPct val="115000"/>
                        </a:lnSpc>
                        <a:spcAft>
                          <a:spcPts val="0"/>
                        </a:spcAft>
                      </a:pPr>
                      <a:r>
                        <a:rPr lang="en-US" sz="1200">
                          <a:effectLst/>
                          <a:latin typeface="Arial" panose="020B0604020202020204" pitchFamily="34" charset="0"/>
                          <a:cs typeface="Arial" panose="020B0604020202020204" pitchFamily="34" charset="0"/>
                        </a:rPr>
                        <a:t>1.0</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AC</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AM</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24/11/2020</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smtClean="0">
                          <a:effectLst/>
                          <a:latin typeface="Arial" panose="020B0604020202020204" pitchFamily="34" charset="0"/>
                          <a:cs typeface="Arial" panose="020B0604020202020204" pitchFamily="34" charset="0"/>
                        </a:rPr>
                        <a:t>Teacher App wireframes</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a:effectLst/>
                          <a:latin typeface="Arial" panose="020B0604020202020204" pitchFamily="34" charset="0"/>
                          <a:cs typeface="Arial" panose="020B0604020202020204" pitchFamily="34" charset="0"/>
                        </a:rPr>
                        <a:t> </a:t>
                      </a: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r>
                        <a:rPr lang="en-US" sz="1200" dirty="0">
                          <a:effectLst/>
                          <a:latin typeface="Arial" panose="020B0604020202020204" pitchFamily="34" charset="0"/>
                          <a:cs typeface="Arial" panose="020B0604020202020204" pitchFamily="34" charset="0"/>
                        </a:rPr>
                        <a:t> </a:t>
                      </a: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r h="0">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c>
                  <a:txBody>
                    <a:bodyPr/>
                    <a:lstStyle/>
                    <a:p>
                      <a:pPr algn="just">
                        <a:lnSpc>
                          <a:spcPct val="115000"/>
                        </a:lnSpc>
                        <a:spcAft>
                          <a:spcPts val="0"/>
                        </a:spcAft>
                      </a:pPr>
                      <a:endParaRPr lang="en-AU" sz="1200" dirty="0">
                        <a:effectLst/>
                        <a:latin typeface="Arial" panose="020B0604020202020204" pitchFamily="34" charset="0"/>
                        <a:ea typeface="Arial" panose="020B0604020202020204" pitchFamily="34" charset="0"/>
                        <a:cs typeface="Arial" panose="020B0604020202020204" pitchFamily="34" charset="0"/>
                      </a:endParaRPr>
                    </a:p>
                  </a:txBody>
                  <a:tcPr marL="63500" marR="63500" marT="63500" marB="63500">
                    <a:solidFill>
                      <a:schemeClr val="bg1">
                        <a:lumMod val="75000"/>
                      </a:schemeClr>
                    </a:solidFill>
                  </a:tcPr>
                </a:tc>
              </a:tr>
            </a:tbl>
          </a:graphicData>
        </a:graphic>
      </p:graphicFrame>
    </p:spTree>
    <p:extLst>
      <p:ext uri="{BB962C8B-B14F-4D97-AF65-F5344CB8AC3E}">
        <p14:creationId xmlns:p14="http://schemas.microsoft.com/office/powerpoint/2010/main" val="914468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78" y="-27384"/>
            <a:ext cx="7738080" cy="729430"/>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View</a:t>
            </a:r>
            <a:r>
              <a:rPr lang="en-US" sz="2400" b="1" dirty="0">
                <a:latin typeface="Arial" panose="020B0604020202020204" pitchFamily="34" charset="0"/>
                <a:ea typeface="Arial" panose="020B0604020202020204" pitchFamily="34" charset="0"/>
              </a:rPr>
              <a:t>, Update Course page Outline tab</a:t>
            </a:r>
            <a:endParaRPr lang="en-US" sz="2400" b="1" dirty="0" smtClean="0">
              <a:latin typeface="Arial" panose="020B0604020202020204" pitchFamily="34" charset="0"/>
              <a:ea typeface="Arial" panose="020B0604020202020204" pitchFamily="34" charset="0"/>
            </a:endParaRPr>
          </a:p>
          <a:p>
            <a:pPr algn="ctr">
              <a:lnSpc>
                <a:spcPct val="115000"/>
              </a:lnSpc>
              <a:spcAft>
                <a:spcPts val="0"/>
              </a:spcAft>
            </a:pPr>
            <a:r>
              <a:rPr lang="en-US" sz="1200" b="1" dirty="0" smtClean="0">
                <a:effectLst/>
                <a:latin typeface="Arial" panose="020B0604020202020204" pitchFamily="34" charset="0"/>
                <a:ea typeface="Arial" panose="020B0604020202020204" pitchFamily="34" charset="0"/>
              </a:rPr>
              <a:t>** Only non-active courses can be deleted</a:t>
            </a:r>
            <a:endParaRPr lang="en-AU" sz="1200" dirty="0">
              <a:effectLst/>
              <a:latin typeface="Arial" panose="020B0604020202020204" pitchFamily="34" charset="0"/>
              <a:ea typeface="Arial" panose="020B0604020202020204" pitchFamily="34" charset="0"/>
            </a:endParaRPr>
          </a:p>
        </p:txBody>
      </p:sp>
      <p:sp>
        <p:nvSpPr>
          <p:cNvPr id="3" name="Rectangle 2"/>
          <p:cNvSpPr/>
          <p:nvPr/>
        </p:nvSpPr>
        <p:spPr>
          <a:xfrm>
            <a:off x="431032" y="600943"/>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8" name="Picture 7"/>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754339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9006" y="11870"/>
            <a:ext cx="6028637" cy="711733"/>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Confirm Deletion dialogue</a:t>
            </a:r>
          </a:p>
          <a:p>
            <a:pPr algn="ctr">
              <a:lnSpc>
                <a:spcPct val="115000"/>
              </a:lnSpc>
            </a:pPr>
            <a:r>
              <a:rPr lang="en-US" sz="1100" b="1" dirty="0">
                <a:latin typeface="Arial" panose="020B0604020202020204" pitchFamily="34" charset="0"/>
                <a:ea typeface="Arial" panose="020B0604020202020204" pitchFamily="34" charset="0"/>
              </a:rPr>
              <a:t>** Only non-active courses can be </a:t>
            </a:r>
            <a:r>
              <a:rPr lang="en-US" sz="1100" b="1" dirty="0" smtClean="0">
                <a:latin typeface="Arial" panose="020B0604020202020204" pitchFamily="34" charset="0"/>
                <a:ea typeface="Arial" panose="020B0604020202020204" pitchFamily="34" charset="0"/>
              </a:rPr>
              <a:t>deleted</a:t>
            </a:r>
            <a:endParaRPr lang="en-AU" sz="1100" dirty="0">
              <a:latin typeface="Arial" panose="020B0604020202020204" pitchFamily="34" charset="0"/>
              <a:ea typeface="Arial" panose="020B0604020202020204" pitchFamily="34" charset="0"/>
            </a:endParaRPr>
          </a:p>
        </p:txBody>
      </p:sp>
      <p:sp>
        <p:nvSpPr>
          <p:cNvPr id="3" name="Rectangle 2"/>
          <p:cNvSpPr/>
          <p:nvPr/>
        </p:nvSpPr>
        <p:spPr>
          <a:xfrm>
            <a:off x="431032" y="67295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4" name="Picture 3"/>
          <p:cNvPicPr>
            <a:picLocks noChangeAspect="1"/>
          </p:cNvPicPr>
          <p:nvPr/>
        </p:nvPicPr>
        <p:blipFill>
          <a:blip r:embed="rId3"/>
          <a:stretch>
            <a:fillRect/>
          </a:stretch>
        </p:blipFill>
        <p:spPr>
          <a:xfrm>
            <a:off x="2628900" y="1847850"/>
            <a:ext cx="3886200" cy="3162300"/>
          </a:xfrm>
          <a:prstGeom prst="rect">
            <a:avLst/>
          </a:prstGeom>
        </p:spPr>
      </p:pic>
    </p:spTree>
    <p:extLst>
      <p:ext uri="{BB962C8B-B14F-4D97-AF65-F5344CB8AC3E}">
        <p14:creationId xmlns:p14="http://schemas.microsoft.com/office/powerpoint/2010/main" val="3897379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578" y="11870"/>
            <a:ext cx="690548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Content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8" name="Picture 7"/>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2381912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75" y="11870"/>
            <a:ext cx="900220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Content Detail (Add / Update / Delete) dialogue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4" name="Picture 3"/>
          <p:cNvPicPr>
            <a:picLocks noChangeAspect="1"/>
          </p:cNvPicPr>
          <p:nvPr/>
        </p:nvPicPr>
        <p:blipFill>
          <a:blip r:embed="rId3"/>
          <a:stretch>
            <a:fillRect/>
          </a:stretch>
        </p:blipFill>
        <p:spPr>
          <a:xfrm>
            <a:off x="1143000" y="1776412"/>
            <a:ext cx="6858000" cy="3305175"/>
          </a:xfrm>
          <a:prstGeom prst="rect">
            <a:avLst/>
          </a:prstGeom>
        </p:spPr>
      </p:pic>
    </p:spTree>
    <p:extLst>
      <p:ext uri="{BB962C8B-B14F-4D97-AF65-F5344CB8AC3E}">
        <p14:creationId xmlns:p14="http://schemas.microsoft.com/office/powerpoint/2010/main" val="405991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380" y="11870"/>
            <a:ext cx="775988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Business Info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9" name="Picture 8"/>
          <p:cNvPicPr>
            <a:picLocks noChangeAspect="1"/>
          </p:cNvPicPr>
          <p:nvPr/>
        </p:nvPicPr>
        <p:blipFill>
          <a:blip r:embed="rId3"/>
          <a:stretch>
            <a:fillRect/>
          </a:stretch>
        </p:blipFill>
        <p:spPr>
          <a:xfrm>
            <a:off x="838666" y="880043"/>
            <a:ext cx="7466667" cy="5933333"/>
          </a:xfrm>
          <a:prstGeom prst="rect">
            <a:avLst/>
          </a:prstGeom>
        </p:spPr>
      </p:pic>
    </p:spTree>
    <p:extLst>
      <p:ext uri="{BB962C8B-B14F-4D97-AF65-F5344CB8AC3E}">
        <p14:creationId xmlns:p14="http://schemas.microsoft.com/office/powerpoint/2010/main" val="1838917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570" y="11870"/>
            <a:ext cx="809151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Approval Status tab</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6" name="Picture 5"/>
          <p:cNvPicPr>
            <a:picLocks noChangeAspect="1"/>
          </p:cNvPicPr>
          <p:nvPr/>
        </p:nvPicPr>
        <p:blipFill>
          <a:blip r:embed="rId3"/>
          <a:stretch>
            <a:fillRect/>
          </a:stretch>
        </p:blipFill>
        <p:spPr>
          <a:xfrm>
            <a:off x="838200" y="836712"/>
            <a:ext cx="7467600" cy="5934075"/>
          </a:xfrm>
          <a:prstGeom prst="rect">
            <a:avLst/>
          </a:prstGeom>
        </p:spPr>
      </p:pic>
    </p:spTree>
    <p:extLst>
      <p:ext uri="{BB962C8B-B14F-4D97-AF65-F5344CB8AC3E}">
        <p14:creationId xmlns:p14="http://schemas.microsoft.com/office/powerpoint/2010/main" val="1174313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030" y="11870"/>
            <a:ext cx="5898602"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Approval Status dialogue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528935"/>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5" name="Picture 4"/>
          <p:cNvPicPr>
            <a:picLocks noChangeAspect="1"/>
          </p:cNvPicPr>
          <p:nvPr/>
        </p:nvPicPr>
        <p:blipFill>
          <a:blip r:embed="rId3"/>
          <a:stretch>
            <a:fillRect/>
          </a:stretch>
        </p:blipFill>
        <p:spPr>
          <a:xfrm>
            <a:off x="1143000" y="1776412"/>
            <a:ext cx="6858000" cy="3305175"/>
          </a:xfrm>
          <a:prstGeom prst="rect">
            <a:avLst/>
          </a:prstGeom>
        </p:spPr>
      </p:pic>
    </p:spTree>
    <p:extLst>
      <p:ext uri="{BB962C8B-B14F-4D97-AF65-F5344CB8AC3E}">
        <p14:creationId xmlns:p14="http://schemas.microsoft.com/office/powerpoint/2010/main" val="304743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9633" y="332656"/>
            <a:ext cx="534736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Personal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anodiam.com/teacher/myprofile/personal/{userid}</a:t>
            </a:r>
          </a:p>
        </p:txBody>
      </p:sp>
      <p:pic>
        <p:nvPicPr>
          <p:cNvPr id="4" name="Picture 3"/>
          <p:cNvPicPr>
            <a:picLocks noChangeAspect="1"/>
          </p:cNvPicPr>
          <p:nvPr/>
        </p:nvPicPr>
        <p:blipFill>
          <a:blip r:embed="rId3"/>
          <a:stretch>
            <a:fillRect/>
          </a:stretch>
        </p:blipFill>
        <p:spPr>
          <a:xfrm>
            <a:off x="838200" y="1339552"/>
            <a:ext cx="7467600" cy="5257800"/>
          </a:xfrm>
          <a:prstGeom prst="rect">
            <a:avLst/>
          </a:prstGeom>
        </p:spPr>
      </p:pic>
    </p:spTree>
    <p:extLst>
      <p:ext uri="{BB962C8B-B14F-4D97-AF65-F5344CB8AC3E}">
        <p14:creationId xmlns:p14="http://schemas.microsoft.com/office/powerpoint/2010/main" val="729961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323" y="332656"/>
            <a:ext cx="589398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Professional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anodiam.com/teacher/myprofile/professional/{userid}</a:t>
            </a:r>
          </a:p>
        </p:txBody>
      </p:sp>
      <p:pic>
        <p:nvPicPr>
          <p:cNvPr id="4" name="Picture 3"/>
          <p:cNvPicPr>
            <a:picLocks noChangeAspect="1"/>
          </p:cNvPicPr>
          <p:nvPr/>
        </p:nvPicPr>
        <p:blipFill>
          <a:blip r:embed="rId3"/>
          <a:stretch>
            <a:fillRect/>
          </a:stretch>
        </p:blipFill>
        <p:spPr>
          <a:xfrm>
            <a:off x="838200" y="1772816"/>
            <a:ext cx="7467600" cy="4105275"/>
          </a:xfrm>
          <a:prstGeom prst="rect">
            <a:avLst/>
          </a:prstGeom>
        </p:spPr>
      </p:pic>
    </p:spTree>
    <p:extLst>
      <p:ext uri="{BB962C8B-B14F-4D97-AF65-F5344CB8AC3E}">
        <p14:creationId xmlns:p14="http://schemas.microsoft.com/office/powerpoint/2010/main" val="1687650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604" y="332656"/>
            <a:ext cx="5379421"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Financial Profile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anodiam.com/teacher/myprofile/financial/{userid}</a:t>
            </a:r>
          </a:p>
        </p:txBody>
      </p:sp>
      <p:pic>
        <p:nvPicPr>
          <p:cNvPr id="4" name="Picture 3"/>
          <p:cNvPicPr>
            <a:picLocks noChangeAspect="1"/>
          </p:cNvPicPr>
          <p:nvPr/>
        </p:nvPicPr>
        <p:blipFill>
          <a:blip r:embed="rId3"/>
          <a:stretch>
            <a:fillRect/>
          </a:stretch>
        </p:blipFill>
        <p:spPr>
          <a:xfrm>
            <a:off x="838200" y="1700808"/>
            <a:ext cx="7467600" cy="4324350"/>
          </a:xfrm>
          <a:prstGeom prst="rect">
            <a:avLst/>
          </a:prstGeom>
        </p:spPr>
      </p:pic>
    </p:spTree>
    <p:extLst>
      <p:ext uri="{BB962C8B-B14F-4D97-AF65-F5344CB8AC3E}">
        <p14:creationId xmlns:p14="http://schemas.microsoft.com/office/powerpoint/2010/main" val="3461176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5421" y="332656"/>
            <a:ext cx="513576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Signup / Login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t>
            </a:r>
            <a:endParaRPr lang="en-AU" sz="1400" dirty="0"/>
          </a:p>
        </p:txBody>
      </p:sp>
      <p:pic>
        <p:nvPicPr>
          <p:cNvPr id="4" name="Picture 3"/>
          <p:cNvPicPr>
            <a:picLocks noChangeAspect="1"/>
          </p:cNvPicPr>
          <p:nvPr/>
        </p:nvPicPr>
        <p:blipFill>
          <a:blip r:embed="rId3"/>
          <a:stretch>
            <a:fillRect/>
          </a:stretch>
        </p:blipFill>
        <p:spPr>
          <a:xfrm>
            <a:off x="2586037" y="1833562"/>
            <a:ext cx="3971925" cy="3190875"/>
          </a:xfrm>
          <a:prstGeom prst="rect">
            <a:avLst/>
          </a:prstGeom>
        </p:spPr>
      </p:pic>
    </p:spTree>
    <p:extLst>
      <p:ext uri="{BB962C8B-B14F-4D97-AF65-F5344CB8AC3E}">
        <p14:creationId xmlns:p14="http://schemas.microsoft.com/office/powerpoint/2010/main" val="367692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300" y="332656"/>
            <a:ext cx="528003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Payout Reports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anodiam.com/teacher/myprofile/payouts/{userid}</a:t>
            </a:r>
          </a:p>
        </p:txBody>
      </p:sp>
      <p:pic>
        <p:nvPicPr>
          <p:cNvPr id="5" name="Picture 4"/>
          <p:cNvPicPr>
            <a:picLocks noChangeAspect="1"/>
          </p:cNvPicPr>
          <p:nvPr/>
        </p:nvPicPr>
        <p:blipFill>
          <a:blip r:embed="rId3"/>
          <a:stretch>
            <a:fillRect/>
          </a:stretch>
        </p:blipFill>
        <p:spPr>
          <a:xfrm>
            <a:off x="838200" y="1546820"/>
            <a:ext cx="7467600" cy="4762500"/>
          </a:xfrm>
          <a:prstGeom prst="rect">
            <a:avLst/>
          </a:prstGeom>
        </p:spPr>
      </p:pic>
    </p:spTree>
    <p:extLst>
      <p:ext uri="{BB962C8B-B14F-4D97-AF65-F5344CB8AC3E}">
        <p14:creationId xmlns:p14="http://schemas.microsoft.com/office/powerpoint/2010/main" val="3005973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1856" y="332656"/>
            <a:ext cx="436292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Analytics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anodiam.com/teacher/myprofile/analytics/{userid}</a:t>
            </a:r>
          </a:p>
        </p:txBody>
      </p:sp>
      <p:pic>
        <p:nvPicPr>
          <p:cNvPr id="6" name="Picture 5"/>
          <p:cNvPicPr>
            <a:picLocks noChangeAspect="1"/>
          </p:cNvPicPr>
          <p:nvPr/>
        </p:nvPicPr>
        <p:blipFill>
          <a:blip r:embed="rId3"/>
          <a:stretch>
            <a:fillRect/>
          </a:stretch>
        </p:blipFill>
        <p:spPr>
          <a:xfrm>
            <a:off x="838200" y="1330796"/>
            <a:ext cx="7467600" cy="4762500"/>
          </a:xfrm>
          <a:prstGeom prst="rect">
            <a:avLst/>
          </a:prstGeom>
        </p:spPr>
      </p:pic>
    </p:spTree>
    <p:extLst>
      <p:ext uri="{BB962C8B-B14F-4D97-AF65-F5344CB8AC3E}">
        <p14:creationId xmlns:p14="http://schemas.microsoft.com/office/powerpoint/2010/main" val="2724908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4997" y="332656"/>
            <a:ext cx="6036653"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Inbox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anodiam.com/teacher/inbox/{userid}</a:t>
            </a:r>
          </a:p>
        </p:txBody>
      </p:sp>
      <p:pic>
        <p:nvPicPr>
          <p:cNvPr id="8" name="Picture 7"/>
          <p:cNvPicPr>
            <a:picLocks noChangeAspect="1"/>
          </p:cNvPicPr>
          <p:nvPr/>
        </p:nvPicPr>
        <p:blipFill>
          <a:blip r:embed="rId3"/>
          <a:stretch>
            <a:fillRect/>
          </a:stretch>
        </p:blipFill>
        <p:spPr>
          <a:xfrm>
            <a:off x="838200" y="1835621"/>
            <a:ext cx="7467600" cy="4257675"/>
          </a:xfrm>
          <a:prstGeom prst="rect">
            <a:avLst/>
          </a:prstGeom>
        </p:spPr>
      </p:pic>
    </p:spTree>
    <p:extLst>
      <p:ext uri="{BB962C8B-B14F-4D97-AF65-F5344CB8AC3E}">
        <p14:creationId xmlns:p14="http://schemas.microsoft.com/office/powerpoint/2010/main" val="52672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448" y="332656"/>
            <a:ext cx="7687747" cy="480901"/>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Inbox </a:t>
            </a:r>
            <a:r>
              <a:rPr lang="en-US" sz="2400" b="1" dirty="0" smtClean="0">
                <a:latin typeface="Arial" panose="020B0604020202020204" pitchFamily="34" charset="0"/>
                <a:ea typeface="Arial" panose="020B0604020202020204" pitchFamily="34" charset="0"/>
              </a:rPr>
              <a:t>&gt; Message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anodiam.com/teacher/message/{messageid}</a:t>
            </a:r>
          </a:p>
        </p:txBody>
      </p:sp>
      <p:pic>
        <p:nvPicPr>
          <p:cNvPr id="4" name="Picture 3"/>
          <p:cNvPicPr>
            <a:picLocks noChangeAspect="1"/>
          </p:cNvPicPr>
          <p:nvPr/>
        </p:nvPicPr>
        <p:blipFill>
          <a:blip r:embed="rId3"/>
          <a:stretch>
            <a:fillRect/>
          </a:stretch>
        </p:blipFill>
        <p:spPr>
          <a:xfrm>
            <a:off x="848816" y="1907629"/>
            <a:ext cx="7467600" cy="4257675"/>
          </a:xfrm>
          <a:prstGeom prst="rect">
            <a:avLst/>
          </a:prstGeom>
        </p:spPr>
      </p:pic>
    </p:spTree>
    <p:extLst>
      <p:ext uri="{BB962C8B-B14F-4D97-AF65-F5344CB8AC3E}">
        <p14:creationId xmlns:p14="http://schemas.microsoft.com/office/powerpoint/2010/main" val="1743414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493" y="332656"/>
            <a:ext cx="6363666"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Queries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anodiam.com/teacher/queries/{userid}</a:t>
            </a:r>
          </a:p>
        </p:txBody>
      </p:sp>
      <p:pic>
        <p:nvPicPr>
          <p:cNvPr id="4" name="Picture 3"/>
          <p:cNvPicPr>
            <a:picLocks noChangeAspect="1"/>
          </p:cNvPicPr>
          <p:nvPr/>
        </p:nvPicPr>
        <p:blipFill>
          <a:blip r:embed="rId3"/>
          <a:stretch>
            <a:fillRect/>
          </a:stretch>
        </p:blipFill>
        <p:spPr>
          <a:xfrm>
            <a:off x="838200" y="1691605"/>
            <a:ext cx="7467600" cy="4257675"/>
          </a:xfrm>
          <a:prstGeom prst="rect">
            <a:avLst/>
          </a:prstGeom>
        </p:spPr>
      </p:pic>
    </p:spTree>
    <p:extLst>
      <p:ext uri="{BB962C8B-B14F-4D97-AF65-F5344CB8AC3E}">
        <p14:creationId xmlns:p14="http://schemas.microsoft.com/office/powerpoint/2010/main" val="680381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58" y="332656"/>
            <a:ext cx="9133654" cy="517065"/>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a:t>
            </a:r>
            <a:r>
              <a:rPr lang="en-US" sz="2400" b="1" dirty="0" smtClean="0">
                <a:latin typeface="Arial" panose="020B0604020202020204" pitchFamily="34" charset="0"/>
                <a:ea typeface="Arial" panose="020B0604020202020204" pitchFamily="34" charset="0"/>
              </a:rPr>
              <a:t>Queries &gt; Query &gt; Resolve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anodiam.com/teacher/query/{queryid}</a:t>
            </a:r>
          </a:p>
        </p:txBody>
      </p:sp>
      <p:pic>
        <p:nvPicPr>
          <p:cNvPr id="4" name="Picture 3"/>
          <p:cNvPicPr>
            <a:picLocks noChangeAspect="1"/>
          </p:cNvPicPr>
          <p:nvPr/>
        </p:nvPicPr>
        <p:blipFill>
          <a:blip r:embed="rId3"/>
          <a:stretch>
            <a:fillRect/>
          </a:stretch>
        </p:blipFill>
        <p:spPr>
          <a:xfrm>
            <a:off x="879885" y="1556792"/>
            <a:ext cx="7467600" cy="4257675"/>
          </a:xfrm>
          <a:prstGeom prst="rect">
            <a:avLst/>
          </a:prstGeom>
        </p:spPr>
      </p:pic>
    </p:spTree>
    <p:extLst>
      <p:ext uri="{BB962C8B-B14F-4D97-AF65-F5344CB8AC3E}">
        <p14:creationId xmlns:p14="http://schemas.microsoft.com/office/powerpoint/2010/main" val="3197739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678" y="332656"/>
            <a:ext cx="6809300"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Notifications &gt; Comments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anodiam.com/teacher/comments/{userid}</a:t>
            </a:r>
          </a:p>
        </p:txBody>
      </p:sp>
      <p:pic>
        <p:nvPicPr>
          <p:cNvPr id="5" name="Picture 4"/>
          <p:cNvPicPr>
            <a:picLocks noChangeAspect="1"/>
          </p:cNvPicPr>
          <p:nvPr/>
        </p:nvPicPr>
        <p:blipFill>
          <a:blip r:embed="rId3"/>
          <a:stretch>
            <a:fillRect/>
          </a:stretch>
        </p:blipFill>
        <p:spPr>
          <a:xfrm>
            <a:off x="838200" y="1763613"/>
            <a:ext cx="7467600" cy="4257675"/>
          </a:xfrm>
          <a:prstGeom prst="rect">
            <a:avLst/>
          </a:prstGeom>
        </p:spPr>
      </p:pic>
    </p:spTree>
    <p:extLst>
      <p:ext uri="{BB962C8B-B14F-4D97-AF65-F5344CB8AC3E}">
        <p14:creationId xmlns:p14="http://schemas.microsoft.com/office/powerpoint/2010/main" val="2920446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819" y="332656"/>
            <a:ext cx="8579015" cy="480901"/>
          </a:xfrm>
          <a:prstGeom prst="rect">
            <a:avLst/>
          </a:prstGeom>
        </p:spPr>
        <p:txBody>
          <a:bodyPr wrap="none">
            <a:spAutoFit/>
          </a:bodyPr>
          <a:lstStyle/>
          <a:p>
            <a:pPr algn="ctr">
              <a:lnSpc>
                <a:spcPct val="115000"/>
              </a:lnSpc>
              <a:spcAft>
                <a:spcPts val="0"/>
              </a:spcAft>
            </a:pPr>
            <a:r>
              <a:rPr lang="en-US" sz="2400" b="1" dirty="0">
                <a:latin typeface="Arial" panose="020B0604020202020204" pitchFamily="34" charset="0"/>
                <a:ea typeface="Arial" panose="020B0604020202020204" pitchFamily="34" charset="0"/>
              </a:rPr>
              <a:t>Teacher App: Notifications &gt; </a:t>
            </a:r>
            <a:r>
              <a:rPr lang="en-US" sz="2400" b="1" dirty="0" smtClean="0">
                <a:latin typeface="Arial" panose="020B0604020202020204" pitchFamily="34" charset="0"/>
                <a:ea typeface="Arial" panose="020B0604020202020204" pitchFamily="34" charset="0"/>
              </a:rPr>
              <a:t>Comments &gt; Comment page</a:t>
            </a:r>
            <a:endParaRPr lang="en-AU" sz="2400" dirty="0">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anodiam.com/teacher/comment/{commentid}</a:t>
            </a:r>
          </a:p>
        </p:txBody>
      </p:sp>
      <p:pic>
        <p:nvPicPr>
          <p:cNvPr id="4" name="Picture 3"/>
          <p:cNvPicPr>
            <a:picLocks noChangeAspect="1"/>
          </p:cNvPicPr>
          <p:nvPr/>
        </p:nvPicPr>
        <p:blipFill>
          <a:blip r:embed="rId3"/>
          <a:stretch>
            <a:fillRect/>
          </a:stretch>
        </p:blipFill>
        <p:spPr>
          <a:xfrm>
            <a:off x="838200" y="1979637"/>
            <a:ext cx="7467600" cy="4257675"/>
          </a:xfrm>
          <a:prstGeom prst="rect">
            <a:avLst/>
          </a:prstGeom>
        </p:spPr>
      </p:pic>
    </p:spTree>
    <p:extLst>
      <p:ext uri="{BB962C8B-B14F-4D97-AF65-F5344CB8AC3E}">
        <p14:creationId xmlns:p14="http://schemas.microsoft.com/office/powerpoint/2010/main" val="207175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993" y="332656"/>
            <a:ext cx="7084633"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- 1</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pic>
        <p:nvPicPr>
          <p:cNvPr id="5" name="Picture 4"/>
          <p:cNvPicPr>
            <a:picLocks noChangeAspect="1"/>
          </p:cNvPicPr>
          <p:nvPr/>
        </p:nvPicPr>
        <p:blipFill>
          <a:blip r:embed="rId4"/>
          <a:stretch>
            <a:fillRect/>
          </a:stretch>
        </p:blipFill>
        <p:spPr>
          <a:xfrm>
            <a:off x="857250" y="1730846"/>
            <a:ext cx="7429500" cy="4362450"/>
          </a:xfrm>
          <a:prstGeom prst="rect">
            <a:avLst/>
          </a:prstGeom>
        </p:spPr>
      </p:pic>
    </p:spTree>
    <p:extLst>
      <p:ext uri="{BB962C8B-B14F-4D97-AF65-F5344CB8AC3E}">
        <p14:creationId xmlns:p14="http://schemas.microsoft.com/office/powerpoint/2010/main" val="1481569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653" y="332656"/>
            <a:ext cx="809131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contd. - 2</a:t>
            </a:r>
            <a:endParaRPr lang="en-AU" sz="2400" dirty="0">
              <a:effectLst/>
              <a:latin typeface="Arial" panose="020B0604020202020204" pitchFamily="34" charset="0"/>
              <a:ea typeface="Arial" panose="020B0604020202020204" pitchFamily="34" charset="0"/>
            </a:endParaRPr>
          </a:p>
        </p:txBody>
      </p:sp>
      <p:sp>
        <p:nvSpPr>
          <p:cNvPr id="6" name="Rectangle 5"/>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pic>
        <p:nvPicPr>
          <p:cNvPr id="5" name="Picture 4"/>
          <p:cNvPicPr>
            <a:picLocks noChangeAspect="1"/>
          </p:cNvPicPr>
          <p:nvPr/>
        </p:nvPicPr>
        <p:blipFill>
          <a:blip r:embed="rId4"/>
          <a:stretch>
            <a:fillRect/>
          </a:stretch>
        </p:blipFill>
        <p:spPr>
          <a:xfrm>
            <a:off x="857250" y="1916832"/>
            <a:ext cx="7429500" cy="4133850"/>
          </a:xfrm>
          <a:prstGeom prst="rect">
            <a:avLst/>
          </a:prstGeom>
        </p:spPr>
      </p:pic>
    </p:spTree>
    <p:extLst>
      <p:ext uri="{BB962C8B-B14F-4D97-AF65-F5344CB8AC3E}">
        <p14:creationId xmlns:p14="http://schemas.microsoft.com/office/powerpoint/2010/main" val="3441860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653" y="332656"/>
            <a:ext cx="8091318" cy="480901"/>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Teacher Details page contd. - 3</a:t>
            </a:r>
            <a:endParaRPr lang="en-AU" sz="2400" dirty="0">
              <a:effectLst/>
              <a:latin typeface="Arial" panose="020B0604020202020204" pitchFamily="34" charset="0"/>
              <a:ea typeface="Arial" panose="020B0604020202020204" pitchFamily="34" charset="0"/>
            </a:endParaRPr>
          </a:p>
        </p:txBody>
      </p:sp>
      <p:pic>
        <p:nvPicPr>
          <p:cNvPr id="4" name="Picture 3"/>
          <p:cNvPicPr>
            <a:picLocks noChangeAspect="1"/>
          </p:cNvPicPr>
          <p:nvPr/>
        </p:nvPicPr>
        <p:blipFill>
          <a:blip r:embed="rId3"/>
          <a:stretch>
            <a:fillRect/>
          </a:stretch>
        </p:blipFill>
        <p:spPr>
          <a:xfrm>
            <a:off x="881524" y="1844824"/>
            <a:ext cx="7380952" cy="4028571"/>
          </a:xfrm>
          <a:prstGeom prst="rect">
            <a:avLst/>
          </a:prstGeom>
          <a:ln w="28575">
            <a:solidFill>
              <a:srgbClr val="2F2FAF"/>
            </a:solidFill>
          </a:ln>
        </p:spPr>
      </p:pic>
      <p:sp>
        <p:nvSpPr>
          <p:cNvPr id="5" name="Rectangle 4"/>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4"/>
              </a:rPr>
              <a:t>https</a:t>
            </a:r>
            <a:r>
              <a:rPr lang="en-US" sz="1400" u="sng" dirty="0" smtClean="0">
                <a:solidFill>
                  <a:srgbClr val="0000FF"/>
                </a:solidFill>
                <a:latin typeface="Arial" panose="020B0604020202020204" pitchFamily="34" charset="0"/>
                <a:ea typeface="Arial" panose="020B0604020202020204" pitchFamily="34" charset="0"/>
                <a:hlinkClick r:id="rId4"/>
              </a:rPr>
              <a:t>://</a:t>
            </a:r>
            <a:r>
              <a:rPr lang="en-US" sz="1400" u="sng" dirty="0" smtClean="0">
                <a:solidFill>
                  <a:srgbClr val="0000FF"/>
                </a:solidFill>
                <a:latin typeface="Arial" panose="020B0604020202020204" pitchFamily="34" charset="0"/>
                <a:ea typeface="Arial" panose="020B0604020202020204" pitchFamily="34" charset="0"/>
              </a:rPr>
              <a:t>anodiam.com/teacher/signup</a:t>
            </a:r>
            <a:endParaRPr lang="en-AU" sz="1400" dirty="0"/>
          </a:p>
        </p:txBody>
      </p:sp>
    </p:spTree>
    <p:extLst>
      <p:ext uri="{BB962C8B-B14F-4D97-AF65-F5344CB8AC3E}">
        <p14:creationId xmlns:p14="http://schemas.microsoft.com/office/powerpoint/2010/main" val="701133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644008" y="3722712"/>
            <a:ext cx="3886200" cy="2514600"/>
          </a:xfrm>
          <a:prstGeom prst="rect">
            <a:avLst/>
          </a:prstGeom>
        </p:spPr>
      </p:pic>
      <p:sp>
        <p:nvSpPr>
          <p:cNvPr id="2" name="Rectangle 1"/>
          <p:cNvSpPr/>
          <p:nvPr/>
        </p:nvSpPr>
        <p:spPr>
          <a:xfrm>
            <a:off x="1010186" y="332656"/>
            <a:ext cx="6886245"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Create Password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3"/>
              </a:rPr>
              <a:t>https</a:t>
            </a:r>
            <a:r>
              <a:rPr lang="en-US" sz="1400" u="sng" dirty="0" smtClean="0">
                <a:solidFill>
                  <a:srgbClr val="0000FF"/>
                </a:solidFill>
                <a:latin typeface="Arial" panose="020B0604020202020204" pitchFamily="34" charset="0"/>
                <a:ea typeface="Arial" panose="020B0604020202020204" pitchFamily="34" charset="0"/>
                <a:hlinkClick r:id="rId3"/>
              </a:rPr>
              <a:t>://</a:t>
            </a:r>
            <a:r>
              <a:rPr lang="en-US" sz="1400" u="sng" dirty="0" smtClean="0">
                <a:solidFill>
                  <a:srgbClr val="0000FF"/>
                </a:solidFill>
                <a:latin typeface="Arial" panose="020B0604020202020204" pitchFamily="34" charset="0"/>
                <a:ea typeface="Arial" panose="020B0604020202020204" pitchFamily="34" charset="0"/>
              </a:rPr>
              <a:t>anodiam.com/teacher/createpassword/{userid}</a:t>
            </a:r>
            <a:endParaRPr lang="en-AU" sz="1400" dirty="0"/>
          </a:p>
        </p:txBody>
      </p:sp>
      <p:pic>
        <p:nvPicPr>
          <p:cNvPr id="4" name="Picture 3"/>
          <p:cNvPicPr>
            <a:picLocks noChangeAspect="1"/>
          </p:cNvPicPr>
          <p:nvPr/>
        </p:nvPicPr>
        <p:blipFill>
          <a:blip r:embed="rId4"/>
          <a:stretch>
            <a:fillRect/>
          </a:stretch>
        </p:blipFill>
        <p:spPr>
          <a:xfrm>
            <a:off x="567594" y="1552347"/>
            <a:ext cx="3885714" cy="2514286"/>
          </a:xfrm>
          <a:prstGeom prst="rect">
            <a:avLst/>
          </a:prstGeom>
        </p:spPr>
      </p:pic>
      <p:sp>
        <p:nvSpPr>
          <p:cNvPr id="5" name="Right Arrow 4"/>
          <p:cNvSpPr/>
          <p:nvPr/>
        </p:nvSpPr>
        <p:spPr>
          <a:xfrm>
            <a:off x="3563888" y="3450800"/>
            <a:ext cx="1728192" cy="54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ln>
                  <a:solidFill>
                    <a:schemeClr val="bg1"/>
                  </a:solidFill>
                </a:ln>
                <a:solidFill>
                  <a:schemeClr val="bg1"/>
                </a:solidFill>
              </a:rPr>
              <a:t>On Click</a:t>
            </a:r>
            <a:endParaRPr lang="en-AU" sz="1600" dirty="0">
              <a:ln>
                <a:solidFill>
                  <a:schemeClr val="bg1"/>
                </a:solidFill>
              </a:ln>
              <a:solidFill>
                <a:schemeClr val="bg1"/>
              </a:solidFill>
            </a:endParaRPr>
          </a:p>
        </p:txBody>
      </p:sp>
    </p:spTree>
    <p:extLst>
      <p:ext uri="{BB962C8B-B14F-4D97-AF65-F5344CB8AC3E}">
        <p14:creationId xmlns:p14="http://schemas.microsoft.com/office/powerpoint/2010/main" val="1660166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96" y="332656"/>
            <a:ext cx="8266430"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Signup – Forget / Change Password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anodiam.com/teacher/changepassword/{userid)</a:t>
            </a:r>
            <a:endParaRPr lang="en-AU" sz="1400" dirty="0"/>
          </a:p>
        </p:txBody>
      </p:sp>
      <p:pic>
        <p:nvPicPr>
          <p:cNvPr id="4" name="Picture 3"/>
          <p:cNvPicPr>
            <a:picLocks noChangeAspect="1"/>
          </p:cNvPicPr>
          <p:nvPr/>
        </p:nvPicPr>
        <p:blipFill>
          <a:blip r:embed="rId3"/>
          <a:stretch>
            <a:fillRect/>
          </a:stretch>
        </p:blipFill>
        <p:spPr>
          <a:xfrm>
            <a:off x="2629143" y="1848047"/>
            <a:ext cx="3885714" cy="3161905"/>
          </a:xfrm>
          <a:prstGeom prst="rect">
            <a:avLst/>
          </a:prstGeom>
        </p:spPr>
      </p:pic>
    </p:spTree>
    <p:extLst>
      <p:ext uri="{BB962C8B-B14F-4D97-AF65-F5344CB8AC3E}">
        <p14:creationId xmlns:p14="http://schemas.microsoft.com/office/powerpoint/2010/main" val="3351202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859" y="332656"/>
            <a:ext cx="8386911" cy="517065"/>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My Teacher Home / View All Courses page</a:t>
            </a:r>
            <a:endParaRPr lang="en-AU" sz="2400" dirty="0">
              <a:effectLst/>
              <a:latin typeface="Arial" panose="020B0604020202020204" pitchFamily="34" charset="0"/>
              <a:ea typeface="Arial" panose="020B0604020202020204" pitchFamily="34" charset="0"/>
            </a:endParaRPr>
          </a:p>
        </p:txBody>
      </p:sp>
      <p:sp>
        <p:nvSpPr>
          <p:cNvPr id="3" name="Rectangle 2"/>
          <p:cNvSpPr/>
          <p:nvPr/>
        </p:nvSpPr>
        <p:spPr>
          <a:xfrm>
            <a:off x="431032" y="849721"/>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anodiam.com/teacher/myhome/{userid}</a:t>
            </a:r>
          </a:p>
        </p:txBody>
      </p:sp>
      <p:pic>
        <p:nvPicPr>
          <p:cNvPr id="5" name="Picture 4"/>
          <p:cNvPicPr>
            <a:picLocks noChangeAspect="1"/>
          </p:cNvPicPr>
          <p:nvPr/>
        </p:nvPicPr>
        <p:blipFill>
          <a:blip r:embed="rId3"/>
          <a:stretch>
            <a:fillRect/>
          </a:stretch>
        </p:blipFill>
        <p:spPr>
          <a:xfrm>
            <a:off x="838200" y="1547589"/>
            <a:ext cx="7467600" cy="4257675"/>
          </a:xfrm>
          <a:prstGeom prst="rect">
            <a:avLst/>
          </a:prstGeom>
        </p:spPr>
      </p:pic>
    </p:spTree>
    <p:extLst>
      <p:ext uri="{BB962C8B-B14F-4D97-AF65-F5344CB8AC3E}">
        <p14:creationId xmlns:p14="http://schemas.microsoft.com/office/powerpoint/2010/main" val="290276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2676" y="11870"/>
            <a:ext cx="6801284" cy="711733"/>
          </a:xfrm>
          <a:prstGeom prst="rect">
            <a:avLst/>
          </a:prstGeom>
        </p:spPr>
        <p:txBody>
          <a:bodyPr wrap="none">
            <a:spAutoFit/>
          </a:bodyPr>
          <a:lstStyle/>
          <a:p>
            <a:pPr algn="ctr">
              <a:lnSpc>
                <a:spcPct val="115000"/>
              </a:lnSpc>
              <a:spcAft>
                <a:spcPts val="0"/>
              </a:spcAft>
            </a:pPr>
            <a:r>
              <a:rPr lang="en-US" sz="2400" b="1" dirty="0" smtClean="0">
                <a:latin typeface="Arial" panose="020B0604020202020204" pitchFamily="34" charset="0"/>
                <a:ea typeface="Arial" panose="020B0604020202020204" pitchFamily="34" charset="0"/>
              </a:rPr>
              <a:t>Teacher App</a:t>
            </a:r>
            <a:r>
              <a:rPr lang="en-US" sz="2400" b="1" dirty="0">
                <a:latin typeface="Arial" panose="020B0604020202020204" pitchFamily="34" charset="0"/>
                <a:ea typeface="Arial" panose="020B0604020202020204" pitchFamily="34" charset="0"/>
              </a:rPr>
              <a:t>: </a:t>
            </a:r>
            <a:r>
              <a:rPr lang="en-US" sz="2400" b="1" dirty="0" smtClean="0">
                <a:latin typeface="Arial" panose="020B0604020202020204" pitchFamily="34" charset="0"/>
                <a:ea typeface="Arial" panose="020B0604020202020204" pitchFamily="34" charset="0"/>
              </a:rPr>
              <a:t>Create Course page Outline tab</a:t>
            </a:r>
          </a:p>
          <a:p>
            <a:pPr algn="ctr">
              <a:lnSpc>
                <a:spcPct val="115000"/>
              </a:lnSpc>
            </a:pPr>
            <a:r>
              <a:rPr lang="en-US" sz="1100" b="1" dirty="0">
                <a:latin typeface="Arial" panose="020B0604020202020204" pitchFamily="34" charset="0"/>
                <a:ea typeface="Arial" panose="020B0604020202020204" pitchFamily="34" charset="0"/>
              </a:rPr>
              <a:t>** Only non-active courses can be </a:t>
            </a:r>
            <a:r>
              <a:rPr lang="en-US" sz="1100" b="1" dirty="0" smtClean="0">
                <a:latin typeface="Arial" panose="020B0604020202020204" pitchFamily="34" charset="0"/>
                <a:ea typeface="Arial" panose="020B0604020202020204" pitchFamily="34" charset="0"/>
              </a:rPr>
              <a:t>deleted</a:t>
            </a:r>
            <a:endParaRPr lang="en-AU" sz="1100" dirty="0">
              <a:latin typeface="Arial" panose="020B0604020202020204" pitchFamily="34" charset="0"/>
              <a:ea typeface="Arial" panose="020B0604020202020204" pitchFamily="34" charset="0"/>
            </a:endParaRPr>
          </a:p>
        </p:txBody>
      </p:sp>
      <p:sp>
        <p:nvSpPr>
          <p:cNvPr id="3" name="Rectangle 2"/>
          <p:cNvSpPr/>
          <p:nvPr/>
        </p:nvSpPr>
        <p:spPr>
          <a:xfrm>
            <a:off x="431032" y="620688"/>
            <a:ext cx="8245424" cy="307777"/>
          </a:xfrm>
          <a:prstGeom prst="rect">
            <a:avLst/>
          </a:prstGeom>
        </p:spPr>
        <p:txBody>
          <a:bodyPr wrap="square">
            <a:spAutoFit/>
          </a:bodyPr>
          <a:lstStyle/>
          <a:p>
            <a:pPr algn="ctr"/>
            <a:r>
              <a:rPr lang="en-US" sz="1400" dirty="0">
                <a:latin typeface="Arial" panose="020B0604020202020204" pitchFamily="34" charset="0"/>
                <a:ea typeface="Arial" panose="020B0604020202020204" pitchFamily="34" charset="0"/>
              </a:rPr>
              <a:t>Link: </a:t>
            </a:r>
            <a:r>
              <a:rPr lang="en-US" sz="1400" u="sng" dirty="0">
                <a:solidFill>
                  <a:srgbClr val="0000FF"/>
                </a:solidFill>
                <a:latin typeface="Arial" panose="020B0604020202020204" pitchFamily="34" charset="0"/>
                <a:ea typeface="Arial" panose="020B0604020202020204" pitchFamily="34" charset="0"/>
                <a:hlinkClick r:id="rId2"/>
              </a:rPr>
              <a:t>https</a:t>
            </a:r>
            <a:r>
              <a:rPr lang="en-US" sz="1400" u="sng" dirty="0" smtClean="0">
                <a:solidFill>
                  <a:srgbClr val="0000FF"/>
                </a:solidFill>
                <a:latin typeface="Arial" panose="020B0604020202020204" pitchFamily="34" charset="0"/>
                <a:ea typeface="Arial" panose="020B0604020202020204" pitchFamily="34" charset="0"/>
                <a:hlinkClick r:id="rId2"/>
              </a:rPr>
              <a:t>://</a:t>
            </a:r>
            <a:r>
              <a:rPr lang="en-US" sz="1400" u="sng" dirty="0" smtClean="0">
                <a:solidFill>
                  <a:srgbClr val="0000FF"/>
                </a:solidFill>
                <a:latin typeface="Arial" panose="020B0604020202020204" pitchFamily="34" charset="0"/>
                <a:ea typeface="Arial" panose="020B0604020202020204" pitchFamily="34" charset="0"/>
              </a:rPr>
              <a:t>anodiam.com/teacher/addnewcourse/{userid}</a:t>
            </a:r>
          </a:p>
        </p:txBody>
      </p:sp>
      <p:pic>
        <p:nvPicPr>
          <p:cNvPr id="11" name="Picture 10"/>
          <p:cNvPicPr>
            <a:picLocks noChangeAspect="1"/>
          </p:cNvPicPr>
          <p:nvPr/>
        </p:nvPicPr>
        <p:blipFill>
          <a:blip r:embed="rId3"/>
          <a:stretch>
            <a:fillRect/>
          </a:stretch>
        </p:blipFill>
        <p:spPr>
          <a:xfrm>
            <a:off x="838200" y="908720"/>
            <a:ext cx="7467600" cy="5934075"/>
          </a:xfrm>
          <a:prstGeom prst="rect">
            <a:avLst/>
          </a:prstGeom>
        </p:spPr>
      </p:pic>
    </p:spTree>
    <p:extLst>
      <p:ext uri="{BB962C8B-B14F-4D97-AF65-F5344CB8AC3E}">
        <p14:creationId xmlns:p14="http://schemas.microsoft.com/office/powerpoint/2010/main" val="398469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10194</TotalTime>
  <Words>583</Words>
  <Application>Microsoft Office PowerPoint</Application>
  <PresentationFormat>On-screen Show (4:3)</PresentationFormat>
  <Paragraphs>98</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dc:creator>
  <cp:lastModifiedBy>Ananya</cp:lastModifiedBy>
  <cp:revision>173</cp:revision>
  <dcterms:created xsi:type="dcterms:W3CDTF">2020-08-10T22:46:31Z</dcterms:created>
  <dcterms:modified xsi:type="dcterms:W3CDTF">2020-11-23T23:43:01Z</dcterms:modified>
</cp:coreProperties>
</file>